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74" r:id="rId5"/>
    <p:sldId id="293" r:id="rId6"/>
    <p:sldId id="292" r:id="rId7"/>
    <p:sldId id="325" r:id="rId8"/>
    <p:sldId id="295" r:id="rId9"/>
    <p:sldId id="296" r:id="rId10"/>
    <p:sldId id="297" r:id="rId11"/>
    <p:sldId id="299" r:id="rId12"/>
    <p:sldId id="302" r:id="rId13"/>
    <p:sldId id="324" r:id="rId14"/>
    <p:sldId id="300" r:id="rId15"/>
    <p:sldId id="301" r:id="rId16"/>
    <p:sldId id="303" r:id="rId17"/>
    <p:sldId id="304" r:id="rId18"/>
    <p:sldId id="309" r:id="rId19"/>
    <p:sldId id="310" r:id="rId20"/>
    <p:sldId id="307" r:id="rId21"/>
    <p:sldId id="311" r:id="rId22"/>
    <p:sldId id="312" r:id="rId23"/>
    <p:sldId id="313" r:id="rId24"/>
    <p:sldId id="314" r:id="rId25"/>
    <p:sldId id="315" r:id="rId26"/>
    <p:sldId id="326" r:id="rId27"/>
    <p:sldId id="317" r:id="rId28"/>
    <p:sldId id="316" r:id="rId29"/>
    <p:sldId id="318" r:id="rId30"/>
    <p:sldId id="319" r:id="rId31"/>
    <p:sldId id="306" r:id="rId32"/>
    <p:sldId id="321" r:id="rId33"/>
    <p:sldId id="268" r:id="rId34"/>
  </p:sldIdLst>
  <p:sldSz cx="9144000" cy="5143500" type="screen16x9"/>
  <p:notesSz cx="6858000" cy="9144000"/>
  <p:defaultTextStyle>
    <a:defPPr>
      <a:defRPr lang="nb-NO"/>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7D"/>
    <a:srgbClr val="012050"/>
    <a:srgbClr val="FEF9F1"/>
    <a:srgbClr val="FFF7C8"/>
    <a:srgbClr val="FFF0A4"/>
    <a:srgbClr val="EAFAFE"/>
    <a:srgbClr val="FFFA04"/>
    <a:srgbClr val="EC3D3C"/>
    <a:srgbClr val="AA1317"/>
    <a:srgbClr val="300A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9B338-14CA-486E-BF20-AFAA94CEFB6C}" v="163" dt="2025-06-12T00:37:14.348"/>
    <p1510:client id="{A958F2E5-E57E-4BAE-A9FA-6622A44DFCAF}" v="303" dt="2025-06-11T12:40:08.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8060" autoAdjust="0"/>
  </p:normalViewPr>
  <p:slideViewPr>
    <p:cSldViewPr snapToGrid="0">
      <p:cViewPr varScale="1">
        <p:scale>
          <a:sx n="76" d="100"/>
          <a:sy n="76" d="100"/>
        </p:scale>
        <p:origin x="102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4" d="100"/>
          <a:sy n="134" d="100"/>
        </p:scale>
        <p:origin x="51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e Hisken" userId="8bd55d05-d43e-41ac-ab2c-8b126ae2599a" providerId="ADAL" clId="{AF50EE27-C940-4264-AF1D-0AFFF38984AA}"/>
    <pc:docChg chg="custSel modSld">
      <pc:chgData name="Helene Hisken" userId="8bd55d05-d43e-41ac-ab2c-8b126ae2599a" providerId="ADAL" clId="{AF50EE27-C940-4264-AF1D-0AFFF38984AA}" dt="2025-06-12T01:08:15.745" v="0" actId="478"/>
      <pc:docMkLst>
        <pc:docMk/>
      </pc:docMkLst>
      <pc:sldChg chg="delSp mod">
        <pc:chgData name="Helene Hisken" userId="8bd55d05-d43e-41ac-ab2c-8b126ae2599a" providerId="ADAL" clId="{AF50EE27-C940-4264-AF1D-0AFFF38984AA}" dt="2025-06-12T01:08:15.745" v="0" actId="478"/>
        <pc:sldMkLst>
          <pc:docMk/>
          <pc:sldMk cId="1645542183" sldId="300"/>
        </pc:sldMkLst>
        <pc:picChg chg="del">
          <ac:chgData name="Helene Hisken" userId="8bd55d05-d43e-41ac-ab2c-8b126ae2599a" providerId="ADAL" clId="{AF50EE27-C940-4264-AF1D-0AFFF38984AA}" dt="2025-06-12T01:08:15.745" v="0" actId="478"/>
          <ac:picMkLst>
            <pc:docMk/>
            <pc:sldMk cId="1645542183" sldId="300"/>
            <ac:picMk id="8" creationId="{07C782C4-A959-505A-D0CB-62826C5387E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6F674-55DE-1B4A-B45F-3A876AA2EF8D}" type="datetimeFigureOut">
              <a:rPr lang="en-GB" smtClean="0"/>
              <a:t>12/06/2025</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5A3EC-346D-B247-ADD7-73C5A96DC603}" type="slidenum">
              <a:rPr lang="en-GB" smtClean="0"/>
              <a:t>‹#›</a:t>
            </a:fld>
            <a:endParaRPr lang="en-GB"/>
          </a:p>
        </p:txBody>
      </p:sp>
    </p:spTree>
    <p:extLst>
      <p:ext uri="{BB962C8B-B14F-4D97-AF65-F5344CB8AC3E}">
        <p14:creationId xmlns:p14="http://schemas.microsoft.com/office/powerpoint/2010/main" val="276109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7EE5A3EC-346D-B247-ADD7-73C5A96DC603}" type="slidenum">
              <a:rPr lang="en-GB" smtClean="0"/>
              <a:t>1</a:t>
            </a:fld>
            <a:endParaRPr lang="en-GB"/>
          </a:p>
        </p:txBody>
      </p:sp>
    </p:spTree>
    <p:extLst>
      <p:ext uri="{BB962C8B-B14F-4D97-AF65-F5344CB8AC3E}">
        <p14:creationId xmlns:p14="http://schemas.microsoft.com/office/powerpoint/2010/main" val="5513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F142D-4D88-D226-D8A1-95F2C8500C9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B70DBDF-661B-14FE-6FB7-186B8ABF138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7A15CEA-35FB-7AAE-F2E6-98020DE5499B}"/>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BEB52BD9-689C-C389-7FAA-B504E5ACCDF0}"/>
              </a:ext>
            </a:extLst>
          </p:cNvPr>
          <p:cNvSpPr>
            <a:spLocks noGrp="1"/>
          </p:cNvSpPr>
          <p:nvPr>
            <p:ph type="sldNum" sz="quarter" idx="5"/>
          </p:nvPr>
        </p:nvSpPr>
        <p:spPr/>
        <p:txBody>
          <a:bodyPr/>
          <a:lstStyle/>
          <a:p>
            <a:fld id="{7EE5A3EC-346D-B247-ADD7-73C5A96DC603}" type="slidenum">
              <a:rPr lang="en-GB" smtClean="0"/>
              <a:t>3</a:t>
            </a:fld>
            <a:endParaRPr lang="en-GB"/>
          </a:p>
        </p:txBody>
      </p:sp>
    </p:spTree>
    <p:extLst>
      <p:ext uri="{BB962C8B-B14F-4D97-AF65-F5344CB8AC3E}">
        <p14:creationId xmlns:p14="http://schemas.microsoft.com/office/powerpoint/2010/main" val="421042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such as the total wetted surface area of obstructions, characteristic dimension of obstructions, drag factors for different obstacle types, number of obstacles in the grid cell, etc.</a:t>
            </a:r>
            <a:endParaRPr lang="nb-NO" dirty="0"/>
          </a:p>
          <a:p>
            <a:endParaRPr lang="nb-NO" dirty="0"/>
          </a:p>
        </p:txBody>
      </p:sp>
      <p:sp>
        <p:nvSpPr>
          <p:cNvPr id="4" name="Slide Number Placeholder 3"/>
          <p:cNvSpPr>
            <a:spLocks noGrp="1"/>
          </p:cNvSpPr>
          <p:nvPr>
            <p:ph type="sldNum" sz="quarter" idx="5"/>
          </p:nvPr>
        </p:nvSpPr>
        <p:spPr/>
        <p:txBody>
          <a:bodyPr/>
          <a:lstStyle/>
          <a:p>
            <a:fld id="{7EE5A3EC-346D-B247-ADD7-73C5A96DC603}" type="slidenum">
              <a:rPr lang="en-GB" smtClean="0"/>
              <a:t>12</a:t>
            </a:fld>
            <a:endParaRPr lang="en-GB"/>
          </a:p>
        </p:txBody>
      </p:sp>
    </p:spTree>
    <p:extLst>
      <p:ext uri="{BB962C8B-B14F-4D97-AF65-F5344CB8AC3E}">
        <p14:creationId xmlns:p14="http://schemas.microsoft.com/office/powerpoint/2010/main" val="379472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EXSIM was developed by </a:t>
            </a:r>
            <a:r>
              <a:rPr lang="en-GB" sz="1200" kern="1200" dirty="0" err="1">
                <a:solidFill>
                  <a:schemeClr val="tx1"/>
                </a:solidFill>
                <a:effectLst/>
                <a:latin typeface="+mn-lt"/>
                <a:ea typeface="+mn-ea"/>
                <a:cs typeface="+mn-cs"/>
              </a:rPr>
              <a:t>Hjertager</a:t>
            </a:r>
            <a:r>
              <a:rPr lang="en-GB" sz="1200" kern="1200" dirty="0">
                <a:solidFill>
                  <a:schemeClr val="tx1"/>
                </a:solidFill>
                <a:effectLst/>
                <a:latin typeface="+mn-lt"/>
                <a:ea typeface="+mn-ea"/>
                <a:cs typeface="+mn-cs"/>
              </a:rPr>
              <a:t> at Tel-Tek in cooperation with Shell, and is now commercially available from DNV.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PDR model </a:t>
            </a:r>
            <a:r>
              <a:rPr lang="en-GB" sz="1200" kern="1200" dirty="0" err="1">
                <a:solidFill>
                  <a:schemeClr val="tx1"/>
                </a:solidFill>
                <a:effectLst/>
                <a:latin typeface="+mn-lt"/>
                <a:ea typeface="+mn-ea"/>
                <a:cs typeface="+mn-cs"/>
              </a:rPr>
              <a:t>AutoReaGas</a:t>
            </a:r>
            <a:r>
              <a:rPr lang="en-GB" sz="1200" kern="1200" dirty="0">
                <a:solidFill>
                  <a:schemeClr val="tx1"/>
                </a:solidFill>
                <a:effectLst/>
                <a:latin typeface="+mn-lt"/>
                <a:ea typeface="+mn-ea"/>
                <a:cs typeface="+mn-cs"/>
              </a:rPr>
              <a:t> was developed by TNO Prins Maurits Laboratory in the Netherlands [34, 66]. The gas explosion model was integrated with tools to also describe propagation of blast waves, blast loading, and structural response [7]. According to van den Berg </a:t>
            </a:r>
            <a:r>
              <a:rPr lang="en-GB" sz="1200" i="1" kern="1200" dirty="0">
                <a:solidFill>
                  <a:schemeClr val="tx1"/>
                </a:solidFill>
                <a:effectLst/>
                <a:latin typeface="+mn-lt"/>
                <a:ea typeface="+mn-ea"/>
                <a:cs typeface="+mn-cs"/>
              </a:rPr>
              <a:t>et al.</a:t>
            </a:r>
            <a:r>
              <a:rPr lang="en-GB" sz="1200" kern="1200" dirty="0">
                <a:solidFill>
                  <a:schemeClr val="tx1"/>
                </a:solidFill>
                <a:effectLst/>
                <a:latin typeface="+mn-lt"/>
                <a:ea typeface="+mn-ea"/>
                <a:cs typeface="+mn-cs"/>
              </a:rPr>
              <a:t> [65] and Salzano </a:t>
            </a:r>
            <a:r>
              <a:rPr lang="en-GB" sz="1200" i="1" kern="1200" dirty="0">
                <a:solidFill>
                  <a:schemeClr val="tx1"/>
                </a:solidFill>
                <a:effectLst/>
                <a:latin typeface="+mn-lt"/>
                <a:ea typeface="+mn-ea"/>
                <a:cs typeface="+mn-cs"/>
              </a:rPr>
              <a:t>et al.</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AutoReaGas</a:t>
            </a:r>
            <a:r>
              <a:rPr lang="en-GB" sz="1200" kern="1200" dirty="0">
                <a:solidFill>
                  <a:schemeClr val="tx1"/>
                </a:solidFill>
                <a:effectLst/>
                <a:latin typeface="+mn-lt"/>
                <a:ea typeface="+mn-ea"/>
                <a:cs typeface="+mn-cs"/>
              </a:rPr>
              <a:t> mainly applied the same modelling approaches as EXSIM and the earlier versions of FLACS.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COBRA was developed by British Gas Research and Development [37, 38, 39], and seems to have applied adaptive mesh refinement (AMR) to resolve the flame front and the flow around obstacles. The primary references in the open literature do not mention how the PDR concept is used in the model. COBRA is therefore not discussed in further detail here.</a:t>
            </a: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5"/>
          </p:nvPr>
        </p:nvSpPr>
        <p:spPr/>
        <p:txBody>
          <a:bodyPr/>
          <a:lstStyle/>
          <a:p>
            <a:fld id="{7EE5A3EC-346D-B247-ADD7-73C5A96DC603}" type="slidenum">
              <a:rPr lang="en-GB" smtClean="0"/>
              <a:t>16</a:t>
            </a:fld>
            <a:endParaRPr lang="en-GB"/>
          </a:p>
        </p:txBody>
      </p:sp>
    </p:spTree>
    <p:extLst>
      <p:ext uri="{BB962C8B-B14F-4D97-AF65-F5344CB8AC3E}">
        <p14:creationId xmlns:p14="http://schemas.microsoft.com/office/powerpoint/2010/main" val="206753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Magnussen and </a:t>
            </a:r>
            <a:r>
              <a:rPr lang="en-GB" sz="1200" kern="1200" dirty="0" err="1">
                <a:solidFill>
                  <a:schemeClr val="tx1"/>
                </a:solidFill>
                <a:effectLst/>
                <a:latin typeface="+mn-lt"/>
                <a:ea typeface="+mn-ea"/>
                <a:cs typeface="+mn-cs"/>
              </a:rPr>
              <a:t>Hjertager</a:t>
            </a:r>
            <a:r>
              <a:rPr lang="en-GB" sz="1200" kern="1200" dirty="0">
                <a:solidFill>
                  <a:schemeClr val="tx1"/>
                </a:solidFill>
                <a:effectLst/>
                <a:latin typeface="+mn-lt"/>
                <a:ea typeface="+mn-ea"/>
                <a:cs typeface="+mn-cs"/>
              </a:rPr>
              <a:t> [25] argued that for fast chemistry, the reaction rate in the fuel mass fraction equation (</a:t>
            </a:r>
            <a:r>
              <a:rPr lang="en-GB" sz="1200" i="1" kern="1200" dirty="0">
                <a:solidFill>
                  <a:schemeClr val="tx1"/>
                </a:solidFill>
                <a:effectLst/>
                <a:latin typeface="+mn-lt"/>
                <a:ea typeface="+mn-ea"/>
                <a:cs typeface="+mn-cs"/>
              </a:rPr>
              <a:t>R</a:t>
            </a:r>
            <a:r>
              <a:rPr lang="en-GB" sz="1200" i="1" kern="1200" baseline="-25000" dirty="0">
                <a:solidFill>
                  <a:schemeClr val="tx1"/>
                </a:solidFill>
                <a:effectLst/>
                <a:latin typeface="+mn-lt"/>
                <a:ea typeface="+mn-ea"/>
                <a:cs typeface="+mn-cs"/>
              </a:rPr>
              <a:t>FU</a:t>
            </a:r>
            <a:r>
              <a:rPr lang="en-GB" sz="1200" kern="1200" dirty="0">
                <a:solidFill>
                  <a:schemeClr val="tx1"/>
                </a:solidFill>
                <a:effectLst/>
                <a:latin typeface="+mn-lt"/>
                <a:ea typeface="+mn-ea"/>
                <a:cs typeface="+mn-cs"/>
              </a:rPr>
              <a:t>) can be expressed in terms of a limiting mass fraction </a:t>
            </a:r>
            <a:r>
              <a:rPr lang="en-GB" sz="1200" i="1" kern="1200" dirty="0" err="1">
                <a:solidFill>
                  <a:schemeClr val="tx1"/>
                </a:solidFill>
                <a:effectLst/>
                <a:latin typeface="+mn-lt"/>
                <a:ea typeface="+mn-ea"/>
                <a:cs typeface="+mn-cs"/>
              </a:rPr>
              <a:t>m</a:t>
            </a:r>
            <a:r>
              <a:rPr lang="en-GB" sz="1200" i="1" kern="1200" baseline="-25000" dirty="0" err="1">
                <a:solidFill>
                  <a:schemeClr val="tx1"/>
                </a:solidFill>
                <a:effectLst/>
                <a:latin typeface="+mn-lt"/>
                <a:ea typeface="+mn-ea"/>
                <a:cs typeface="+mn-cs"/>
              </a:rPr>
              <a:t>lim</a:t>
            </a:r>
            <a:r>
              <a:rPr lang="en-GB" sz="1200" kern="1200" dirty="0">
                <a:solidFill>
                  <a:schemeClr val="tx1"/>
                </a:solidFill>
                <a:effectLst/>
                <a:latin typeface="+mn-lt"/>
                <a:ea typeface="+mn-ea"/>
                <a:cs typeface="+mn-cs"/>
              </a:rPr>
              <a:t>, where </a:t>
            </a:r>
            <a:r>
              <a:rPr lang="en-GB" sz="1200" i="1" kern="1200" dirty="0" err="1">
                <a:solidFill>
                  <a:schemeClr val="tx1"/>
                </a:solidFill>
                <a:effectLst/>
                <a:latin typeface="+mn-lt"/>
                <a:ea typeface="+mn-ea"/>
                <a:cs typeface="+mn-cs"/>
              </a:rPr>
              <a:t>m</a:t>
            </a:r>
            <a:r>
              <a:rPr lang="en-GB" sz="1200" i="1" kern="1200" baseline="-25000" dirty="0" err="1">
                <a:solidFill>
                  <a:schemeClr val="tx1"/>
                </a:solidFill>
                <a:effectLst/>
                <a:latin typeface="+mn-lt"/>
                <a:ea typeface="+mn-ea"/>
                <a:cs typeface="+mn-cs"/>
              </a:rPr>
              <a:t>lim</a:t>
            </a:r>
            <a:r>
              <a:rPr lang="en-GB" sz="1200" kern="1200" baseline="-25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the smallest of the mass fractions for fuel, oxygen or burnt products. Hence, </a:t>
            </a:r>
            <a:r>
              <a:rPr lang="en-GB" sz="1200" i="1" kern="1200" dirty="0">
                <a:solidFill>
                  <a:schemeClr val="tx1"/>
                </a:solidFill>
                <a:effectLst/>
                <a:latin typeface="+mn-lt"/>
                <a:ea typeface="+mn-ea"/>
                <a:cs typeface="+mn-cs"/>
              </a:rPr>
              <a:t>R</a:t>
            </a:r>
            <a:r>
              <a:rPr lang="en-GB" sz="1200" i="1" kern="1200" baseline="-25000" dirty="0">
                <a:solidFill>
                  <a:schemeClr val="tx1"/>
                </a:solidFill>
                <a:effectLst/>
                <a:latin typeface="+mn-lt"/>
                <a:ea typeface="+mn-ea"/>
                <a:cs typeface="+mn-cs"/>
              </a:rPr>
              <a:t>FU </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 ρ ε/k </a:t>
            </a:r>
            <a:r>
              <a:rPr lang="en-GB" sz="1200" i="1" kern="1200" dirty="0" err="1">
                <a:solidFill>
                  <a:schemeClr val="tx1"/>
                </a:solidFill>
                <a:effectLst/>
                <a:latin typeface="+mn-lt"/>
                <a:ea typeface="+mn-ea"/>
                <a:cs typeface="+mn-cs"/>
              </a:rPr>
              <a:t>m</a:t>
            </a:r>
            <a:r>
              <a:rPr lang="en-GB" sz="1200" i="1" kern="1200" baseline="-25000" dirty="0" err="1">
                <a:solidFill>
                  <a:schemeClr val="tx1"/>
                </a:solidFill>
                <a:effectLst/>
                <a:latin typeface="+mn-lt"/>
                <a:ea typeface="+mn-ea"/>
                <a:cs typeface="+mn-cs"/>
              </a:rPr>
              <a:t>lim</a:t>
            </a:r>
            <a:r>
              <a:rPr lang="en-GB" sz="1200" kern="1200" dirty="0">
                <a:solidFill>
                  <a:schemeClr val="tx1"/>
                </a:solidFill>
                <a:effectLst/>
                <a:latin typeface="+mn-lt"/>
                <a:ea typeface="+mn-ea"/>
                <a:cs typeface="+mn-cs"/>
              </a:rPr>
              <a:t>, where </a:t>
            </a:r>
            <a:r>
              <a:rPr lang="en-GB" sz="1200" i="1"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 is a constant. Furthermore, </a:t>
            </a:r>
            <a:r>
              <a:rPr lang="en-GB" sz="1200" kern="1200" dirty="0" err="1">
                <a:solidFill>
                  <a:schemeClr val="tx1"/>
                </a:solidFill>
                <a:effectLst/>
                <a:latin typeface="+mn-lt"/>
                <a:ea typeface="+mn-ea"/>
                <a:cs typeface="+mn-cs"/>
              </a:rPr>
              <a:t>Hjertager</a:t>
            </a:r>
            <a:r>
              <a:rPr lang="en-GB" sz="1200" kern="1200" dirty="0">
                <a:solidFill>
                  <a:schemeClr val="tx1"/>
                </a:solidFill>
                <a:effectLst/>
                <a:latin typeface="+mn-lt"/>
                <a:ea typeface="+mn-ea"/>
                <a:cs typeface="+mn-cs"/>
              </a:rPr>
              <a:t> [19] presented a modified expression for the reaction rate to account for quenching, where the criterion for combustion relates to the ratio of a chemical timescale (</a:t>
            </a:r>
            <a:r>
              <a:rPr lang="en-GB" sz="1200" i="1" kern="1200" dirty="0" err="1">
                <a:solidFill>
                  <a:schemeClr val="tx1"/>
                </a:solidFill>
                <a:effectLst/>
                <a:latin typeface="+mn-lt"/>
                <a:ea typeface="+mn-ea"/>
                <a:cs typeface="+mn-cs"/>
              </a:rPr>
              <a:t>τ</a:t>
            </a:r>
            <a:r>
              <a:rPr lang="en-GB" sz="1200" i="1" kern="1200" baseline="-25000" dirty="0" err="1">
                <a:solidFill>
                  <a:schemeClr val="tx1"/>
                </a:solidFill>
                <a:effectLst/>
                <a:latin typeface="+mn-lt"/>
                <a:ea typeface="+mn-ea"/>
                <a:cs typeface="+mn-cs"/>
              </a:rPr>
              <a:t>ch</a:t>
            </a:r>
            <a:r>
              <a:rPr lang="en-GB" sz="1200" kern="1200" dirty="0">
                <a:solidFill>
                  <a:schemeClr val="tx1"/>
                </a:solidFill>
                <a:effectLst/>
                <a:latin typeface="+mn-lt"/>
                <a:ea typeface="+mn-ea"/>
                <a:cs typeface="+mn-cs"/>
              </a:rPr>
              <a:t>) to a timescale representing the lifetime of the turbulent eddies (</a:t>
            </a:r>
            <a:r>
              <a:rPr lang="en-GB" sz="1200" i="1" kern="1200" dirty="0" err="1">
                <a:solidFill>
                  <a:schemeClr val="tx1"/>
                </a:solidFill>
                <a:effectLst/>
                <a:latin typeface="+mn-lt"/>
                <a:ea typeface="+mn-ea"/>
                <a:cs typeface="+mn-cs"/>
              </a:rPr>
              <a:t>τ</a:t>
            </a:r>
            <a:r>
              <a:rPr lang="en-GB" sz="1200" i="1" kern="1200" baseline="-25000" dirty="0" err="1">
                <a:solidFill>
                  <a:schemeClr val="tx1"/>
                </a:solidFill>
                <a:effectLst/>
                <a:latin typeface="+mn-lt"/>
                <a:ea typeface="+mn-ea"/>
                <a:cs typeface="+mn-cs"/>
              </a:rPr>
              <a:t>e</a:t>
            </a:r>
            <a:r>
              <a:rPr lang="en-GB" sz="1200" kern="1200" dirty="0">
                <a:solidFill>
                  <a:schemeClr val="tx1"/>
                </a:solidFill>
                <a:effectLst/>
                <a:latin typeface="+mn-lt"/>
                <a:ea typeface="+mn-ea"/>
                <a:cs typeface="+mn-cs"/>
              </a:rPr>
              <a:t>). A model for representing the quasi-laminar phase of combustion in the initial phase of flame propagation, and the transition from laminar to turbulent combustion, was developed and implemented by Bakke and </a:t>
            </a:r>
            <a:r>
              <a:rPr lang="en-GB" sz="1200" kern="1200" dirty="0" err="1">
                <a:solidFill>
                  <a:schemeClr val="tx1"/>
                </a:solidFill>
                <a:effectLst/>
                <a:latin typeface="+mn-lt"/>
                <a:ea typeface="+mn-ea"/>
                <a:cs typeface="+mn-cs"/>
              </a:rPr>
              <a:t>Hjertager</a:t>
            </a:r>
            <a:r>
              <a:rPr lang="en-GB" sz="1200" kern="1200" dirty="0">
                <a:solidFill>
                  <a:schemeClr val="tx1"/>
                </a:solidFill>
                <a:effectLst/>
                <a:latin typeface="+mn-lt"/>
                <a:ea typeface="+mn-ea"/>
                <a:cs typeface="+mn-cs"/>
              </a:rPr>
              <a:t> (1986) [30,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development of COBRA stopped in 1997 [Lea and Ledin, 2002]. The development of </a:t>
            </a:r>
            <a:r>
              <a:rPr lang="en-US" dirty="0" err="1"/>
              <a:t>AutoReagas</a:t>
            </a:r>
            <a:r>
              <a:rPr lang="en-US" dirty="0"/>
              <a:t> slowed down and has stopped completely since 2005.</a:t>
            </a: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5"/>
          </p:nvPr>
        </p:nvSpPr>
        <p:spPr/>
        <p:txBody>
          <a:bodyPr/>
          <a:lstStyle/>
          <a:p>
            <a:fld id="{7EE5A3EC-346D-B247-ADD7-73C5A96DC603}" type="slidenum">
              <a:rPr lang="en-GB" smtClean="0"/>
              <a:t>17</a:t>
            </a:fld>
            <a:endParaRPr lang="en-GB"/>
          </a:p>
        </p:txBody>
      </p:sp>
    </p:spTree>
    <p:extLst>
      <p:ext uri="{BB962C8B-B14F-4D97-AF65-F5344CB8AC3E}">
        <p14:creationId xmlns:p14="http://schemas.microsoft.com/office/powerpoint/2010/main" val="124351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ambition was to combine the PDR concept for gas explosion modelling with up-to-date solution techniques and a wide community of contributors on the open-source platform </a:t>
            </a:r>
            <a:r>
              <a:rPr lang="en-GB" sz="1200" kern="1200" dirty="0" err="1">
                <a:solidFill>
                  <a:schemeClr val="tx1"/>
                </a:solidFill>
                <a:effectLst/>
                <a:latin typeface="+mn-lt"/>
                <a:ea typeface="+mn-ea"/>
                <a:cs typeface="+mn-cs"/>
              </a:rPr>
              <a:t>OpenFOAM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PDRFoam</a:t>
            </a:r>
            <a:r>
              <a:rPr lang="en-GB" sz="1200" kern="1200" dirty="0">
                <a:solidFill>
                  <a:schemeClr val="tx1"/>
                </a:solidFill>
                <a:effectLst/>
                <a:latin typeface="+mn-lt"/>
                <a:ea typeface="+mn-ea"/>
                <a:cs typeface="+mn-cs"/>
              </a:rPr>
              <a:t> applies the PDR concept with the </a:t>
            </a:r>
            <a:r>
              <a:rPr lang="en-GB" sz="1200" kern="1200" dirty="0" err="1">
                <a:solidFill>
                  <a:schemeClr val="tx1"/>
                </a:solidFill>
                <a:effectLst/>
                <a:latin typeface="+mn-lt"/>
                <a:ea typeface="+mn-ea"/>
                <a:cs typeface="+mn-cs"/>
              </a:rPr>
              <a:t>XiFoam</a:t>
            </a:r>
            <a:r>
              <a:rPr lang="en-GB" sz="1200" kern="1200" dirty="0">
                <a:solidFill>
                  <a:schemeClr val="tx1"/>
                </a:solidFill>
                <a:effectLst/>
                <a:latin typeface="+mn-lt"/>
                <a:ea typeface="+mn-ea"/>
                <a:cs typeface="+mn-cs"/>
              </a:rPr>
              <a:t> model for turbulent combustion [68]. The </a:t>
            </a:r>
            <a:r>
              <a:rPr lang="en-GB" sz="1200" kern="1200" dirty="0" err="1">
                <a:solidFill>
                  <a:schemeClr val="tx1"/>
                </a:solidFill>
                <a:effectLst/>
                <a:latin typeface="+mn-lt"/>
                <a:ea typeface="+mn-ea"/>
                <a:cs typeface="+mn-cs"/>
              </a:rPr>
              <a:t>XiFoam</a:t>
            </a:r>
            <a:r>
              <a:rPr lang="en-GB" sz="1200" kern="1200" dirty="0">
                <a:solidFill>
                  <a:schemeClr val="tx1"/>
                </a:solidFill>
                <a:effectLst/>
                <a:latin typeface="+mn-lt"/>
                <a:ea typeface="+mn-ea"/>
                <a:cs typeface="+mn-cs"/>
              </a:rPr>
              <a:t> model calculates the variable </a:t>
            </a:r>
            <a:r>
              <a:rPr lang="en-GB" sz="1200" i="1" kern="1200" dirty="0">
                <a:solidFill>
                  <a:schemeClr val="tx1"/>
                </a:solidFill>
                <a:effectLst/>
                <a:latin typeface="+mn-lt"/>
                <a:ea typeface="+mn-ea"/>
                <a:cs typeface="+mn-cs"/>
              </a:rPr>
              <a:t>Ξ</a:t>
            </a:r>
            <a:r>
              <a:rPr lang="en-GB" sz="1200" kern="1200" dirty="0">
                <a:solidFill>
                  <a:schemeClr val="tx1"/>
                </a:solidFill>
                <a:effectLst/>
                <a:latin typeface="+mn-lt"/>
                <a:ea typeface="+mn-ea"/>
                <a:cs typeface="+mn-cs"/>
              </a:rPr>
              <a:t>, which for every control volume is the ratio of the average flame area per unit volume to the average flame area projected onto the mean direction of propagation per unit volume.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Puttock </a:t>
            </a:r>
            <a:r>
              <a:rPr lang="en-GB" sz="1200" i="1" kern="1200" dirty="0">
                <a:solidFill>
                  <a:schemeClr val="tx1"/>
                </a:solidFill>
                <a:effectLst/>
                <a:latin typeface="+mn-lt"/>
                <a:ea typeface="+mn-ea"/>
                <a:cs typeface="+mn-cs"/>
              </a:rPr>
              <a:t>et al.</a:t>
            </a:r>
            <a:r>
              <a:rPr lang="en-GB" sz="1200" kern="1200" dirty="0">
                <a:solidFill>
                  <a:schemeClr val="tx1"/>
                </a:solidFill>
                <a:effectLst/>
                <a:latin typeface="+mn-lt"/>
                <a:ea typeface="+mn-ea"/>
                <a:cs typeface="+mn-cs"/>
              </a:rPr>
              <a:t> [22] listed several convenient aspects of using the </a:t>
            </a:r>
            <a:r>
              <a:rPr lang="en-GB" sz="1200" kern="1200" dirty="0" err="1">
                <a:solidFill>
                  <a:schemeClr val="tx1"/>
                </a:solidFill>
                <a:effectLst/>
                <a:latin typeface="+mn-lt"/>
                <a:ea typeface="+mn-ea"/>
                <a:cs typeface="+mn-cs"/>
              </a:rPr>
              <a:t>XiFoam</a:t>
            </a:r>
            <a:r>
              <a:rPr lang="en-GB" sz="1200" kern="1200" dirty="0">
                <a:solidFill>
                  <a:schemeClr val="tx1"/>
                </a:solidFill>
                <a:effectLst/>
                <a:latin typeface="+mn-lt"/>
                <a:ea typeface="+mn-ea"/>
                <a:cs typeface="+mn-cs"/>
              </a:rPr>
              <a:t> model to simulate gas explosions. For example, the reaction rate is independent of flame thickness, and it is straightforward to add contributions to </a:t>
            </a:r>
            <a:r>
              <a:rPr lang="en-GB" sz="1200" i="1" kern="1200" dirty="0">
                <a:solidFill>
                  <a:schemeClr val="tx1"/>
                </a:solidFill>
                <a:effectLst/>
                <a:latin typeface="+mn-lt"/>
                <a:ea typeface="+mn-ea"/>
                <a:cs typeface="+mn-cs"/>
              </a:rPr>
              <a:t>Ξ</a:t>
            </a:r>
            <a:r>
              <a:rPr lang="en-GB" sz="1200" kern="1200" dirty="0">
                <a:solidFill>
                  <a:schemeClr val="tx1"/>
                </a:solidFill>
                <a:effectLst/>
                <a:latin typeface="+mn-lt"/>
                <a:ea typeface="+mn-ea"/>
                <a:cs typeface="+mn-cs"/>
              </a:rPr>
              <a:t> that represent different phenomena. The developers of </a:t>
            </a:r>
            <a:r>
              <a:rPr lang="en-GB" sz="1200" kern="1200" dirty="0" err="1">
                <a:solidFill>
                  <a:schemeClr val="tx1"/>
                </a:solidFill>
                <a:effectLst/>
                <a:latin typeface="+mn-lt"/>
                <a:ea typeface="+mn-ea"/>
                <a:cs typeface="+mn-cs"/>
              </a:rPr>
              <a:t>PDRFoam</a:t>
            </a:r>
            <a:r>
              <a:rPr lang="en-GB" sz="1200" kern="1200" dirty="0">
                <a:solidFill>
                  <a:schemeClr val="tx1"/>
                </a:solidFill>
                <a:effectLst/>
                <a:latin typeface="+mn-lt"/>
                <a:ea typeface="+mn-ea"/>
                <a:cs typeface="+mn-cs"/>
              </a:rPr>
              <a:t> have added the flame surface area due to sub-grid obstructions as a separate flame wrinkling factor, </a:t>
            </a:r>
            <a:r>
              <a:rPr lang="en-GB" sz="1200" i="1" kern="1200" dirty="0" err="1">
                <a:solidFill>
                  <a:schemeClr val="tx1"/>
                </a:solidFill>
                <a:effectLst/>
                <a:latin typeface="+mn-lt"/>
                <a:ea typeface="+mn-ea"/>
                <a:cs typeface="+mn-cs"/>
              </a:rPr>
              <a:t>Ξ</a:t>
            </a:r>
            <a:r>
              <a:rPr lang="en-GB" sz="1200" i="1" kern="1200" baseline="-25000" dirty="0" err="1">
                <a:solidFill>
                  <a:schemeClr val="tx1"/>
                </a:solidFill>
                <a:effectLst/>
                <a:latin typeface="+mn-lt"/>
                <a:ea typeface="+mn-ea"/>
                <a:cs typeface="+mn-cs"/>
              </a:rPr>
              <a:t>s</a:t>
            </a:r>
            <a:r>
              <a:rPr lang="en-GB" sz="1200" kern="1200" dirty="0">
                <a:solidFill>
                  <a:schemeClr val="tx1"/>
                </a:solidFill>
                <a:effectLst/>
                <a:latin typeface="+mn-lt"/>
                <a:ea typeface="+mn-ea"/>
                <a:cs typeface="+mn-cs"/>
              </a:rPr>
              <a:t>, to separate it from flame wrinkling due to turbulence, </a:t>
            </a:r>
            <a:r>
              <a:rPr lang="en-GB" sz="1200" i="1" kern="1200" dirty="0" err="1">
                <a:solidFill>
                  <a:schemeClr val="tx1"/>
                </a:solidFill>
                <a:effectLst/>
                <a:latin typeface="+mn-lt"/>
                <a:ea typeface="+mn-ea"/>
                <a:cs typeface="+mn-cs"/>
              </a:rPr>
              <a:t>Ξ</a:t>
            </a:r>
            <a:r>
              <a:rPr lang="en-GB" sz="1200" i="1" kern="1200" baseline="-25000" dirty="0" err="1">
                <a:solidFill>
                  <a:schemeClr val="tx1"/>
                </a:solidFill>
                <a:effectLst/>
                <a:latin typeface="+mn-lt"/>
                <a:ea typeface="+mn-ea"/>
                <a:cs typeface="+mn-cs"/>
              </a:rPr>
              <a:t>t</a:t>
            </a:r>
            <a:r>
              <a:rPr lang="en-GB" sz="1200" kern="1200" dirty="0">
                <a:solidFill>
                  <a:schemeClr val="tx1"/>
                </a:solidFill>
                <a:effectLst/>
                <a:latin typeface="+mn-lt"/>
                <a:ea typeface="+mn-ea"/>
                <a:cs typeface="+mn-cs"/>
              </a:rPr>
              <a:t>. </a:t>
            </a:r>
            <a:endParaRPr lang="nb-NO" dirty="0"/>
          </a:p>
        </p:txBody>
      </p:sp>
      <p:sp>
        <p:nvSpPr>
          <p:cNvPr id="4" name="Slide Number Placeholder 3"/>
          <p:cNvSpPr>
            <a:spLocks noGrp="1"/>
          </p:cNvSpPr>
          <p:nvPr>
            <p:ph type="sldNum" sz="quarter" idx="5"/>
          </p:nvPr>
        </p:nvSpPr>
        <p:spPr/>
        <p:txBody>
          <a:bodyPr/>
          <a:lstStyle/>
          <a:p>
            <a:fld id="{7EE5A3EC-346D-B247-ADD7-73C5A96DC603}" type="slidenum">
              <a:rPr lang="en-GB" smtClean="0"/>
              <a:t>20</a:t>
            </a:fld>
            <a:endParaRPr lang="en-GB"/>
          </a:p>
        </p:txBody>
      </p:sp>
    </p:spTree>
    <p:extLst>
      <p:ext uri="{BB962C8B-B14F-4D97-AF65-F5344CB8AC3E}">
        <p14:creationId xmlns:p14="http://schemas.microsoft.com/office/powerpoint/2010/main" val="3595058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EE5A3EC-346D-B247-ADD7-73C5A96DC603}" type="slidenum">
              <a:rPr lang="en-GB" smtClean="0"/>
              <a:t>27</a:t>
            </a:fld>
            <a:endParaRPr lang="en-GB"/>
          </a:p>
        </p:txBody>
      </p:sp>
    </p:spTree>
    <p:extLst>
      <p:ext uri="{BB962C8B-B14F-4D97-AF65-F5344CB8AC3E}">
        <p14:creationId xmlns:p14="http://schemas.microsoft.com/office/powerpoint/2010/main" val="3621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E5A3EC-346D-B247-ADD7-73C5A96DC603}" type="slidenum">
              <a:rPr lang="en-GB" smtClean="0"/>
              <a:t>30</a:t>
            </a:fld>
            <a:endParaRPr lang="en-GB"/>
          </a:p>
        </p:txBody>
      </p:sp>
    </p:spTree>
    <p:extLst>
      <p:ext uri="{BB962C8B-B14F-4D97-AF65-F5344CB8AC3E}">
        <p14:creationId xmlns:p14="http://schemas.microsoft.com/office/powerpoint/2010/main" val="2299211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irst page (blue)">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CD590E-40B7-E50C-99B2-FFA7564C52F3}"/>
              </a:ext>
              <a:ext uri="{C183D7F6-B498-43B3-948B-1728B52AA6E4}">
                <adec:decorative xmlns:adec="http://schemas.microsoft.com/office/drawing/2017/decorative" val="1"/>
              </a:ext>
            </a:extLst>
          </p:cNvPr>
          <p:cNvSpPr/>
          <p:nvPr userDrawn="1"/>
        </p:nvSpPr>
        <p:spPr>
          <a:xfrm>
            <a:off x="265113" y="255615"/>
            <a:ext cx="8607425" cy="2726224"/>
          </a:xfrm>
          <a:prstGeom prst="rect">
            <a:avLst/>
          </a:prstGeom>
          <a:solidFill>
            <a:srgbClr val="EAFAFE">
              <a:alpha val="804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ktangel 6">
            <a:extLst>
              <a:ext uri="{FF2B5EF4-FFF2-40B4-BE49-F238E27FC236}">
                <a16:creationId xmlns:a16="http://schemas.microsoft.com/office/drawing/2014/main" id="{75D10985-ECE7-E9FB-BDD6-88846B29F4FC}"/>
              </a:ext>
              <a:ext uri="{C183D7F6-B498-43B3-948B-1728B52AA6E4}">
                <adec:decorative xmlns:adec="http://schemas.microsoft.com/office/drawing/2017/decorative" val="1"/>
              </a:ext>
            </a:extLst>
          </p:cNvPr>
          <p:cNvSpPr/>
          <p:nvPr userDrawn="1"/>
        </p:nvSpPr>
        <p:spPr>
          <a:xfrm>
            <a:off x="265112" y="2922225"/>
            <a:ext cx="8607425" cy="1979032"/>
          </a:xfrm>
          <a:prstGeom prst="rect">
            <a:avLst/>
          </a:prstGeom>
          <a:solidFill>
            <a:srgbClr val="00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8D36F3F9-4B5D-F8E5-CA36-885A25B5A919}"/>
              </a:ext>
            </a:extLst>
          </p:cNvPr>
          <p:cNvSpPr>
            <a:spLocks noGrp="1"/>
          </p:cNvSpPr>
          <p:nvPr>
            <p:ph type="ctrTitle" hasCustomPrompt="1"/>
          </p:nvPr>
        </p:nvSpPr>
        <p:spPr>
          <a:xfrm>
            <a:off x="1143000" y="1112436"/>
            <a:ext cx="6858000" cy="1609999"/>
          </a:xfrm>
        </p:spPr>
        <p:txBody>
          <a:bodyPr anchor="b">
            <a:normAutofit/>
          </a:bodyPr>
          <a:lstStyle>
            <a:lvl1pPr algn="ctr">
              <a:defRPr sz="3800">
                <a:solidFill>
                  <a:srgbClr val="012050"/>
                </a:solidFill>
              </a:defRPr>
            </a:lvl1pPr>
          </a:lstStyle>
          <a:p>
            <a:r>
              <a:rPr lang="nb-NO" dirty="0" err="1"/>
              <a:t>Click</a:t>
            </a:r>
            <a:r>
              <a:rPr lang="nb-NO" dirty="0"/>
              <a:t> to </a:t>
            </a:r>
            <a:r>
              <a:rPr lang="nb-NO" dirty="0" err="1"/>
              <a:t>add</a:t>
            </a:r>
            <a:r>
              <a:rPr lang="nb-NO" dirty="0"/>
              <a:t> </a:t>
            </a:r>
            <a:r>
              <a:rPr lang="nb-NO" dirty="0" err="1"/>
              <a:t>title</a:t>
            </a:r>
            <a:endParaRPr lang="en-GB" dirty="0"/>
          </a:p>
        </p:txBody>
      </p:sp>
      <p:sp>
        <p:nvSpPr>
          <p:cNvPr id="3" name="Undertittel 2">
            <a:extLst>
              <a:ext uri="{FF2B5EF4-FFF2-40B4-BE49-F238E27FC236}">
                <a16:creationId xmlns:a16="http://schemas.microsoft.com/office/drawing/2014/main" id="{0FA5EA88-DF02-23A5-7474-C195605DA445}"/>
              </a:ext>
            </a:extLst>
          </p:cNvPr>
          <p:cNvSpPr>
            <a:spLocks noGrp="1"/>
          </p:cNvSpPr>
          <p:nvPr>
            <p:ph type="subTitle" idx="1" hasCustomPrompt="1"/>
          </p:nvPr>
        </p:nvSpPr>
        <p:spPr>
          <a:xfrm>
            <a:off x="1143000" y="3228079"/>
            <a:ext cx="6858000" cy="492274"/>
          </a:xfrm>
        </p:spPr>
        <p:txBody>
          <a:bodyPr/>
          <a:lstStyle>
            <a:lvl1pPr marL="0" indent="0" algn="ctr">
              <a:buNone/>
              <a:defRPr sz="1800" b="0" i="0">
                <a:solidFill>
                  <a:srgbClr val="EAFAFE"/>
                </a:solidFill>
                <a:latin typeface="+mn-lt"/>
                <a:cs typeface="Times New Roman" panose="020206030504050203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b-NO" dirty="0" err="1"/>
              <a:t>Click</a:t>
            </a:r>
            <a:r>
              <a:rPr lang="nb-NO" dirty="0"/>
              <a:t> to </a:t>
            </a:r>
            <a:r>
              <a:rPr lang="nb-NO" dirty="0" err="1"/>
              <a:t>add</a:t>
            </a:r>
            <a:r>
              <a:rPr lang="nb-NO" dirty="0"/>
              <a:t> </a:t>
            </a:r>
            <a:r>
              <a:rPr lang="nb-NO" dirty="0" err="1"/>
              <a:t>subtitle</a:t>
            </a:r>
            <a:endParaRPr lang="en-GB" dirty="0"/>
          </a:p>
        </p:txBody>
      </p:sp>
      <p:pic>
        <p:nvPicPr>
          <p:cNvPr id="8" name="Bilde 7" descr="UiB emblem">
            <a:extLst>
              <a:ext uri="{FF2B5EF4-FFF2-40B4-BE49-F238E27FC236}">
                <a16:creationId xmlns:a16="http://schemas.microsoft.com/office/drawing/2014/main" id="{AF15E1B0-E352-697B-FCAD-0FB411127615}"/>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30549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sion (red backgroun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BAE549C-CAB7-666B-D19C-266C4F7A53BA}"/>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EC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720001" y="1282305"/>
            <a:ext cx="7387680" cy="2301814"/>
          </a:xfrm>
        </p:spPr>
        <p:txBody>
          <a:bodyPr anchor="t">
            <a:normAutofit/>
          </a:bodyPr>
          <a:lstStyle>
            <a:lvl1pPr>
              <a:defRPr sz="3800">
                <a:solidFill>
                  <a:srgbClr val="FEF9F1"/>
                </a:solidFill>
              </a:defRPr>
            </a:lvl1pPr>
          </a:lstStyle>
          <a:p>
            <a:r>
              <a:rPr lang="nb-NO" dirty="0" err="1"/>
              <a:t>Click</a:t>
            </a:r>
            <a:r>
              <a:rPr lang="nb-NO" dirty="0"/>
              <a:t> to </a:t>
            </a:r>
            <a:r>
              <a:rPr lang="nb-NO" dirty="0" err="1"/>
              <a:t>add</a:t>
            </a:r>
            <a:r>
              <a:rPr lang="nb-NO" dirty="0"/>
              <a:t> </a:t>
            </a:r>
            <a:r>
              <a:rPr lang="nb-NO" dirty="0" err="1"/>
              <a:t>title</a:t>
            </a:r>
            <a:endParaRPr lang="en-GB" dirty="0"/>
          </a:p>
        </p:txBody>
      </p:sp>
      <p:pic>
        <p:nvPicPr>
          <p:cNvPr id="3" name="Bilde 2">
            <a:extLst>
              <a:ext uri="{FF2B5EF4-FFF2-40B4-BE49-F238E27FC236}">
                <a16:creationId xmlns:a16="http://schemas.microsoft.com/office/drawing/2014/main" id="{C178C90A-FC71-DE57-8B74-49F6CB7A61D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24666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sion with picture (red backgroun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BAE549C-CAB7-666B-D19C-266C4F7A53BA}"/>
              </a:ext>
              <a:ext uri="{C183D7F6-B498-43B3-948B-1728B52AA6E4}">
                <adec:decorative xmlns:adec="http://schemas.microsoft.com/office/drawing/2017/decorative" val="1"/>
              </a:ext>
            </a:extLst>
          </p:cNvPr>
          <p:cNvSpPr/>
          <p:nvPr userDrawn="1"/>
        </p:nvSpPr>
        <p:spPr>
          <a:xfrm>
            <a:off x="265114" y="255615"/>
            <a:ext cx="6158432" cy="4644000"/>
          </a:xfrm>
          <a:prstGeom prst="rect">
            <a:avLst/>
          </a:prstGeom>
          <a:solidFill>
            <a:srgbClr val="EC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720001" y="1282305"/>
            <a:ext cx="4772043" cy="2301814"/>
          </a:xfrm>
        </p:spPr>
        <p:txBody>
          <a:bodyPr anchor="t">
            <a:normAutofit/>
          </a:bodyPr>
          <a:lstStyle>
            <a:lvl1pPr>
              <a:defRPr sz="3800">
                <a:solidFill>
                  <a:srgbClr val="EAFAFE"/>
                </a:solidFill>
              </a:defRPr>
            </a:lvl1pPr>
          </a:lstStyle>
          <a:p>
            <a:r>
              <a:rPr lang="nb-NO" dirty="0" err="1"/>
              <a:t>Click</a:t>
            </a:r>
            <a:r>
              <a:rPr lang="nb-NO" dirty="0"/>
              <a:t> to </a:t>
            </a:r>
            <a:r>
              <a:rPr lang="nb-NO" dirty="0" err="1"/>
              <a:t>add</a:t>
            </a:r>
            <a:r>
              <a:rPr lang="nb-NO" dirty="0"/>
              <a:t> </a:t>
            </a:r>
            <a:r>
              <a:rPr lang="nb-NO" dirty="0" err="1"/>
              <a:t>title</a:t>
            </a:r>
            <a:endParaRPr lang="en-GB" dirty="0"/>
          </a:p>
        </p:txBody>
      </p:sp>
      <p:sp>
        <p:nvSpPr>
          <p:cNvPr id="4" name="Plassholder for bilde 8" descr="Illustrasjonsbilde">
            <a:extLst>
              <a:ext uri="{FF2B5EF4-FFF2-40B4-BE49-F238E27FC236}">
                <a16:creationId xmlns:a16="http://schemas.microsoft.com/office/drawing/2014/main" id="{9CC8A9C3-707B-F1C6-A643-6B4E99C720C2}"/>
              </a:ext>
            </a:extLst>
          </p:cNvPr>
          <p:cNvSpPr>
            <a:spLocks noGrp="1"/>
          </p:cNvSpPr>
          <p:nvPr>
            <p:ph type="pic" sz="quarter" idx="13" hasCustomPrompt="1"/>
          </p:nvPr>
        </p:nvSpPr>
        <p:spPr>
          <a:xfrm>
            <a:off x="6389511" y="255615"/>
            <a:ext cx="2483027" cy="46440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en-GB" dirty="0"/>
          </a:p>
        </p:txBody>
      </p:sp>
    </p:spTree>
    <p:extLst>
      <p:ext uri="{BB962C8B-B14F-4D97-AF65-F5344CB8AC3E}">
        <p14:creationId xmlns:p14="http://schemas.microsoft.com/office/powerpoint/2010/main" val="314157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sion (yellow backgroun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BAE549C-CAB7-666B-D19C-266C4F7A53BA}"/>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FFF7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720001" y="1282305"/>
            <a:ext cx="7387680" cy="2301814"/>
          </a:xfrm>
        </p:spPr>
        <p:txBody>
          <a:bodyPr anchor="t">
            <a:normAutofit/>
          </a:bodyPr>
          <a:lstStyle>
            <a:lvl1pPr>
              <a:defRPr sz="3800">
                <a:solidFill>
                  <a:srgbClr val="012050"/>
                </a:solidFill>
              </a:defRPr>
            </a:lvl1pPr>
          </a:lstStyle>
          <a:p>
            <a:r>
              <a:rPr lang="nb-NO" dirty="0" err="1"/>
              <a:t>Click</a:t>
            </a:r>
            <a:r>
              <a:rPr lang="nb-NO" dirty="0"/>
              <a:t> to </a:t>
            </a:r>
            <a:r>
              <a:rPr lang="nb-NO" dirty="0" err="1"/>
              <a:t>add</a:t>
            </a:r>
            <a:r>
              <a:rPr lang="nb-NO" dirty="0"/>
              <a:t> </a:t>
            </a:r>
            <a:r>
              <a:rPr lang="nb-NO" dirty="0" err="1"/>
              <a:t>title</a:t>
            </a:r>
            <a:endParaRPr lang="en-GB" dirty="0"/>
          </a:p>
        </p:txBody>
      </p:sp>
      <p:pic>
        <p:nvPicPr>
          <p:cNvPr id="3" name="Bilde 2">
            <a:extLst>
              <a:ext uri="{FF2B5EF4-FFF2-40B4-BE49-F238E27FC236}">
                <a16:creationId xmlns:a16="http://schemas.microsoft.com/office/drawing/2014/main" id="{C178C90A-FC71-DE57-8B74-49F6CB7A61D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1688262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sion with picture (yellow backgroun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BAE549C-CAB7-666B-D19C-266C4F7A53BA}"/>
              </a:ext>
              <a:ext uri="{C183D7F6-B498-43B3-948B-1728B52AA6E4}">
                <adec:decorative xmlns:adec="http://schemas.microsoft.com/office/drawing/2017/decorative" val="1"/>
              </a:ext>
            </a:extLst>
          </p:cNvPr>
          <p:cNvSpPr/>
          <p:nvPr userDrawn="1"/>
        </p:nvSpPr>
        <p:spPr>
          <a:xfrm>
            <a:off x="265114" y="255615"/>
            <a:ext cx="6158432" cy="4644000"/>
          </a:xfrm>
          <a:prstGeom prst="rect">
            <a:avLst/>
          </a:prstGeom>
          <a:solidFill>
            <a:srgbClr val="FFF7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720001" y="1282305"/>
            <a:ext cx="4772043" cy="2301814"/>
          </a:xfrm>
        </p:spPr>
        <p:txBody>
          <a:bodyPr anchor="t">
            <a:normAutofit/>
          </a:bodyPr>
          <a:lstStyle>
            <a:lvl1pPr>
              <a:defRPr sz="3800">
                <a:solidFill>
                  <a:srgbClr val="012050"/>
                </a:solidFill>
              </a:defRPr>
            </a:lvl1pPr>
          </a:lstStyle>
          <a:p>
            <a:r>
              <a:rPr lang="nb-NO" dirty="0" err="1"/>
              <a:t>Click</a:t>
            </a:r>
            <a:r>
              <a:rPr lang="nb-NO" dirty="0"/>
              <a:t> to </a:t>
            </a:r>
            <a:r>
              <a:rPr lang="nb-NO" dirty="0" err="1"/>
              <a:t>add</a:t>
            </a:r>
            <a:r>
              <a:rPr lang="nb-NO" dirty="0"/>
              <a:t> </a:t>
            </a:r>
            <a:r>
              <a:rPr lang="nb-NO" dirty="0" err="1"/>
              <a:t>title</a:t>
            </a:r>
            <a:endParaRPr lang="en-GB" dirty="0"/>
          </a:p>
        </p:txBody>
      </p:sp>
      <p:sp>
        <p:nvSpPr>
          <p:cNvPr id="4" name="Plassholder for bilde 8" descr="Illustrasjonsbilde">
            <a:extLst>
              <a:ext uri="{FF2B5EF4-FFF2-40B4-BE49-F238E27FC236}">
                <a16:creationId xmlns:a16="http://schemas.microsoft.com/office/drawing/2014/main" id="{9CC8A9C3-707B-F1C6-A643-6B4E99C720C2}"/>
              </a:ext>
            </a:extLst>
          </p:cNvPr>
          <p:cNvSpPr>
            <a:spLocks noGrp="1"/>
          </p:cNvSpPr>
          <p:nvPr>
            <p:ph type="pic" sz="quarter" idx="13" hasCustomPrompt="1"/>
          </p:nvPr>
        </p:nvSpPr>
        <p:spPr>
          <a:xfrm>
            <a:off x="6389511" y="255615"/>
            <a:ext cx="2483027" cy="46440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en-GB" dirty="0"/>
          </a:p>
        </p:txBody>
      </p:sp>
    </p:spTree>
    <p:extLst>
      <p:ext uri="{BB962C8B-B14F-4D97-AF65-F5344CB8AC3E}">
        <p14:creationId xmlns:p14="http://schemas.microsoft.com/office/powerpoint/2010/main" val="166707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mphasised text">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335B0F8-AF8B-DF4E-1B5E-22F98651167F}"/>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00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a:xfrm>
            <a:off x="1513105" y="1360311"/>
            <a:ext cx="6117790" cy="803517"/>
          </a:xfrm>
        </p:spPr>
        <p:txBody>
          <a:bodyPr anchor="b">
            <a:noAutofit/>
          </a:bodyPr>
          <a:lstStyle>
            <a:lvl1pPr algn="ctr">
              <a:defRPr sz="2200" b="0" i="0">
                <a:solidFill>
                  <a:srgbClr val="EAFAFE"/>
                </a:solidFill>
                <a:latin typeface="Calibri" panose="020F0502020204030204" pitchFamily="34" charset="0"/>
                <a:cs typeface="Calibri" panose="020F0502020204030204" pitchFamily="34" charset="0"/>
              </a:defRPr>
            </a:lvl1pPr>
          </a:lstStyle>
          <a:p>
            <a:r>
              <a:rPr lang="nb-NO" dirty="0"/>
              <a:t>CLICK TO ADD TITLE</a:t>
            </a:r>
            <a:endParaRPr lang="en-GB" dirty="0"/>
          </a:p>
        </p:txBody>
      </p:sp>
      <p:sp>
        <p:nvSpPr>
          <p:cNvPr id="3" name="Plassholder for innhold 2">
            <a:extLst>
              <a:ext uri="{FF2B5EF4-FFF2-40B4-BE49-F238E27FC236}">
                <a16:creationId xmlns:a16="http://schemas.microsoft.com/office/drawing/2014/main" id="{1982E1B7-42E9-3796-376D-F6BDCA2B74D2}"/>
              </a:ext>
            </a:extLst>
          </p:cNvPr>
          <p:cNvSpPr>
            <a:spLocks noGrp="1"/>
          </p:cNvSpPr>
          <p:nvPr>
            <p:ph idx="1" hasCustomPrompt="1"/>
          </p:nvPr>
        </p:nvSpPr>
        <p:spPr>
          <a:xfrm>
            <a:off x="1513106" y="2308285"/>
            <a:ext cx="6117789" cy="1562676"/>
          </a:xfrm>
        </p:spPr>
        <p:txBody>
          <a:bodyPr>
            <a:normAutofit/>
          </a:bodyPr>
          <a:lstStyle>
            <a:lvl1pPr marL="0" indent="0" algn="ctr">
              <a:lnSpc>
                <a:spcPts val="2120"/>
              </a:lnSpc>
              <a:buNone/>
              <a:defRPr sz="1600">
                <a:solidFill>
                  <a:srgbClr val="EAFAFE"/>
                </a:solidFill>
              </a:defRPr>
            </a:lvl1pPr>
            <a:lvl2pPr>
              <a:defRPr sz="1600">
                <a:solidFill>
                  <a:srgbClr val="FEF9F1"/>
                </a:solidFill>
              </a:defRPr>
            </a:lvl2pPr>
            <a:lvl3pPr>
              <a:defRPr sz="1600">
                <a:solidFill>
                  <a:srgbClr val="FEF9F1"/>
                </a:solidFill>
              </a:defRPr>
            </a:lvl3pPr>
            <a:lvl4pPr>
              <a:defRPr sz="1600">
                <a:solidFill>
                  <a:srgbClr val="FEF9F1"/>
                </a:solidFill>
              </a:defRPr>
            </a:lvl4pPr>
            <a:lvl5pPr>
              <a:defRPr sz="1600">
                <a:solidFill>
                  <a:srgbClr val="FEF9F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cxnSp>
        <p:nvCxnSpPr>
          <p:cNvPr id="6" name="Rett linje 5">
            <a:extLst>
              <a:ext uri="{FF2B5EF4-FFF2-40B4-BE49-F238E27FC236}">
                <a16:creationId xmlns:a16="http://schemas.microsoft.com/office/drawing/2014/main" id="{6FF1F59D-5A3A-D1B4-68BA-7B102441E781}"/>
              </a:ext>
              <a:ext uri="{C183D7F6-B498-43B3-948B-1728B52AA6E4}">
                <adec:decorative xmlns:adec="http://schemas.microsoft.com/office/drawing/2017/decorative" val="1"/>
              </a:ext>
            </a:extLst>
          </p:cNvPr>
          <p:cNvCxnSpPr>
            <a:cxnSpLocks/>
          </p:cNvCxnSpPr>
          <p:nvPr userDrawn="1"/>
        </p:nvCxnSpPr>
        <p:spPr>
          <a:xfrm>
            <a:off x="3970867" y="2217172"/>
            <a:ext cx="1202267" cy="0"/>
          </a:xfrm>
          <a:prstGeom prst="line">
            <a:avLst/>
          </a:prstGeom>
          <a:ln w="19050">
            <a:solidFill>
              <a:srgbClr val="EC3D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96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s (blue backgroun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3A3DC28-8E5F-EEA6-C441-727AA8E4FCD5}"/>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EA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a:xfrm>
            <a:off x="720000" y="698942"/>
            <a:ext cx="7698022" cy="525222"/>
          </a:xfrm>
        </p:spPr>
        <p:txBody>
          <a:bodyPr anchor="b">
            <a:normAutofit/>
          </a:bodyPr>
          <a:lstStyle>
            <a:lvl1pPr algn="ctr">
              <a:defRPr sz="2000">
                <a:solidFill>
                  <a:srgbClr val="012050"/>
                </a:solidFill>
                <a:latin typeface="Calibri" panose="020F0502020204030204" pitchFamily="34" charset="0"/>
                <a:cs typeface="Calibri" panose="020F0502020204030204" pitchFamily="34" charset="0"/>
              </a:defRPr>
            </a:lvl1pPr>
          </a:lstStyle>
          <a:p>
            <a:r>
              <a:rPr lang="nb-NO" dirty="0"/>
              <a:t>CLICK TO ADD TITLE</a:t>
            </a:r>
            <a:endParaRPr lang="en-GB" dirty="0"/>
          </a:p>
        </p:txBody>
      </p:sp>
      <p:sp>
        <p:nvSpPr>
          <p:cNvPr id="11" name="Plassholder for bilde 10" descr="Grafikk">
            <a:extLst>
              <a:ext uri="{FF2B5EF4-FFF2-40B4-BE49-F238E27FC236}">
                <a16:creationId xmlns:a16="http://schemas.microsoft.com/office/drawing/2014/main" id="{80647727-BDEA-7A9F-E705-0A5A4CC1B225}"/>
              </a:ext>
            </a:extLst>
          </p:cNvPr>
          <p:cNvSpPr>
            <a:spLocks noGrp="1"/>
          </p:cNvSpPr>
          <p:nvPr>
            <p:ph type="pic" sz="quarter" idx="13" hasCustomPrompt="1"/>
          </p:nvPr>
        </p:nvSpPr>
        <p:spPr>
          <a:xfrm>
            <a:off x="1878013" y="1328740"/>
            <a:ext cx="5387975" cy="27432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nb-NO" dirty="0"/>
          </a:p>
        </p:txBody>
      </p:sp>
      <p:sp>
        <p:nvSpPr>
          <p:cNvPr id="4" name="Plassholder for dato 3">
            <a:extLst>
              <a:ext uri="{FF2B5EF4-FFF2-40B4-BE49-F238E27FC236}">
                <a16:creationId xmlns:a16="http://schemas.microsoft.com/office/drawing/2014/main" id="{FF991A22-F613-FC90-63C7-21F2ADAA018A}"/>
              </a:ext>
            </a:extLst>
          </p:cNvPr>
          <p:cNvSpPr>
            <a:spLocks noGrp="1"/>
          </p:cNvSpPr>
          <p:nvPr>
            <p:ph type="dt" sz="half" idx="10"/>
          </p:nvPr>
        </p:nvSpPr>
        <p:spPr/>
        <p:txBody>
          <a:bodyPr/>
          <a:lstStyle>
            <a:lvl1pPr>
              <a:defRPr>
                <a:solidFill>
                  <a:srgbClr val="00102A"/>
                </a:solidFill>
              </a:defRPr>
            </a:lvl1pPr>
          </a:lstStyle>
          <a:p>
            <a:r>
              <a:rPr lang="en-GB" dirty="0"/>
              <a:t>Date</a:t>
            </a:r>
          </a:p>
        </p:txBody>
      </p:sp>
      <p:sp>
        <p:nvSpPr>
          <p:cNvPr id="6" name="Plassholder for lysbildenummer 5">
            <a:extLst>
              <a:ext uri="{FF2B5EF4-FFF2-40B4-BE49-F238E27FC236}">
                <a16:creationId xmlns:a16="http://schemas.microsoft.com/office/drawing/2014/main" id="{DC1EC750-E775-2095-DEA7-212324D62DCB}"/>
              </a:ext>
            </a:extLst>
          </p:cNvPr>
          <p:cNvSpPr>
            <a:spLocks noGrp="1"/>
          </p:cNvSpPr>
          <p:nvPr>
            <p:ph type="sldNum" sz="quarter" idx="12"/>
          </p:nvPr>
        </p:nvSpPr>
        <p:spPr/>
        <p:txBody>
          <a:bodyPr/>
          <a:lstStyle>
            <a:lvl1pPr>
              <a:defRPr>
                <a:solidFill>
                  <a:srgbClr val="00102A"/>
                </a:solidFill>
              </a:defRPr>
            </a:lvl1pPr>
          </a:lstStyle>
          <a:p>
            <a:fld id="{BB89DDFD-E5C1-E442-BE53-1552785384F9}" type="slidenum">
              <a:rPr lang="en-GB" smtClean="0"/>
              <a:pPr/>
              <a:t>‹#›</a:t>
            </a:fld>
            <a:endParaRPr lang="en-GB" dirty="0"/>
          </a:p>
        </p:txBody>
      </p:sp>
      <p:sp>
        <p:nvSpPr>
          <p:cNvPr id="5" name="Plassholder for bunntekst 4">
            <a:extLst>
              <a:ext uri="{FF2B5EF4-FFF2-40B4-BE49-F238E27FC236}">
                <a16:creationId xmlns:a16="http://schemas.microsoft.com/office/drawing/2014/main" id="{FFD01C46-5F5D-A3BD-A894-AC4A73FF5904}"/>
              </a:ext>
            </a:extLst>
          </p:cNvPr>
          <p:cNvSpPr>
            <a:spLocks noGrp="1"/>
          </p:cNvSpPr>
          <p:nvPr>
            <p:ph type="ftr" sz="quarter" idx="11"/>
          </p:nvPr>
        </p:nvSpPr>
        <p:spPr/>
        <p:txBody>
          <a:bodyPr/>
          <a:lstStyle>
            <a:lvl1pPr>
              <a:defRPr>
                <a:solidFill>
                  <a:srgbClr val="00102A"/>
                </a:solidFill>
              </a:defRPr>
            </a:lvl1pPr>
          </a:lstStyle>
          <a:p>
            <a:r>
              <a:rPr lang="en-GB" dirty="0"/>
              <a:t>University of Bergen</a:t>
            </a:r>
          </a:p>
        </p:txBody>
      </p:sp>
    </p:spTree>
    <p:extLst>
      <p:ext uri="{BB962C8B-B14F-4D97-AF65-F5344CB8AC3E}">
        <p14:creationId xmlns:p14="http://schemas.microsoft.com/office/powerpoint/2010/main" val="3794501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s (red backgroun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3A3DC28-8E5F-EEA6-C441-727AA8E4FCD5}"/>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FE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a:xfrm>
            <a:off x="720000" y="698942"/>
            <a:ext cx="7698022" cy="525222"/>
          </a:xfrm>
        </p:spPr>
        <p:txBody>
          <a:bodyPr anchor="b">
            <a:normAutofit/>
          </a:bodyPr>
          <a:lstStyle>
            <a:lvl1pPr algn="ctr">
              <a:defRPr sz="2000">
                <a:solidFill>
                  <a:srgbClr val="012050"/>
                </a:solidFill>
              </a:defRPr>
            </a:lvl1pPr>
          </a:lstStyle>
          <a:p>
            <a:r>
              <a:rPr lang="nb-NO" dirty="0"/>
              <a:t>CLICK TO ADD TITLE</a:t>
            </a:r>
            <a:endParaRPr lang="en-GB" dirty="0"/>
          </a:p>
        </p:txBody>
      </p:sp>
      <p:sp>
        <p:nvSpPr>
          <p:cNvPr id="7" name="Plassholder for bilde 10" descr="Grafikk">
            <a:extLst>
              <a:ext uri="{FF2B5EF4-FFF2-40B4-BE49-F238E27FC236}">
                <a16:creationId xmlns:a16="http://schemas.microsoft.com/office/drawing/2014/main" id="{6900E3F9-7849-02EC-6F65-CA8F5ECDA0E2}"/>
              </a:ext>
            </a:extLst>
          </p:cNvPr>
          <p:cNvSpPr>
            <a:spLocks noGrp="1"/>
          </p:cNvSpPr>
          <p:nvPr>
            <p:ph type="pic" sz="quarter" idx="13" hasCustomPrompt="1"/>
          </p:nvPr>
        </p:nvSpPr>
        <p:spPr>
          <a:xfrm>
            <a:off x="1878013" y="1328740"/>
            <a:ext cx="5387975" cy="27432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nb-NO" dirty="0"/>
          </a:p>
        </p:txBody>
      </p:sp>
      <p:sp>
        <p:nvSpPr>
          <p:cNvPr id="4" name="Plassholder for dato 3">
            <a:extLst>
              <a:ext uri="{FF2B5EF4-FFF2-40B4-BE49-F238E27FC236}">
                <a16:creationId xmlns:a16="http://schemas.microsoft.com/office/drawing/2014/main" id="{FF991A22-F613-FC90-63C7-21F2ADAA018A}"/>
              </a:ext>
            </a:extLst>
          </p:cNvPr>
          <p:cNvSpPr>
            <a:spLocks noGrp="1"/>
          </p:cNvSpPr>
          <p:nvPr>
            <p:ph type="dt" sz="half" idx="10"/>
          </p:nvPr>
        </p:nvSpPr>
        <p:spPr/>
        <p:txBody>
          <a:bodyPr/>
          <a:lstStyle>
            <a:lvl1pPr>
              <a:defRPr>
                <a:solidFill>
                  <a:srgbClr val="00102A"/>
                </a:solidFill>
              </a:defRPr>
            </a:lvl1pPr>
          </a:lstStyle>
          <a:p>
            <a:r>
              <a:rPr lang="en-GB" dirty="0"/>
              <a:t>Date</a:t>
            </a:r>
          </a:p>
        </p:txBody>
      </p:sp>
      <p:sp>
        <p:nvSpPr>
          <p:cNvPr id="6" name="Plassholder for lysbildenummer 5">
            <a:extLst>
              <a:ext uri="{FF2B5EF4-FFF2-40B4-BE49-F238E27FC236}">
                <a16:creationId xmlns:a16="http://schemas.microsoft.com/office/drawing/2014/main" id="{DC1EC750-E775-2095-DEA7-212324D62DCB}"/>
              </a:ext>
            </a:extLst>
          </p:cNvPr>
          <p:cNvSpPr>
            <a:spLocks noGrp="1"/>
          </p:cNvSpPr>
          <p:nvPr>
            <p:ph type="sldNum" sz="quarter" idx="12"/>
          </p:nvPr>
        </p:nvSpPr>
        <p:spPr/>
        <p:txBody>
          <a:bodyPr/>
          <a:lstStyle>
            <a:lvl1pPr>
              <a:defRPr>
                <a:solidFill>
                  <a:srgbClr val="00102A"/>
                </a:solidFill>
              </a:defRPr>
            </a:lvl1pPr>
          </a:lstStyle>
          <a:p>
            <a:fld id="{BB89DDFD-E5C1-E442-BE53-1552785384F9}" type="slidenum">
              <a:rPr lang="en-GB" smtClean="0"/>
              <a:pPr/>
              <a:t>‹#›</a:t>
            </a:fld>
            <a:endParaRPr lang="en-GB" dirty="0"/>
          </a:p>
        </p:txBody>
      </p:sp>
      <p:sp>
        <p:nvSpPr>
          <p:cNvPr id="5" name="Plassholder for bunntekst 4">
            <a:extLst>
              <a:ext uri="{FF2B5EF4-FFF2-40B4-BE49-F238E27FC236}">
                <a16:creationId xmlns:a16="http://schemas.microsoft.com/office/drawing/2014/main" id="{FFD01C46-5F5D-A3BD-A894-AC4A73FF5904}"/>
              </a:ext>
            </a:extLst>
          </p:cNvPr>
          <p:cNvSpPr>
            <a:spLocks noGrp="1"/>
          </p:cNvSpPr>
          <p:nvPr>
            <p:ph type="ftr" sz="quarter" idx="11"/>
          </p:nvPr>
        </p:nvSpPr>
        <p:spPr/>
        <p:txBody>
          <a:bodyPr/>
          <a:lstStyle>
            <a:lvl1pPr>
              <a:defRPr>
                <a:solidFill>
                  <a:srgbClr val="00102A"/>
                </a:solidFill>
              </a:defRPr>
            </a:lvl1pPr>
          </a:lstStyle>
          <a:p>
            <a:r>
              <a:rPr lang="en-GB" dirty="0"/>
              <a:t>University of Bergen</a:t>
            </a:r>
          </a:p>
        </p:txBody>
      </p:sp>
    </p:spTree>
    <p:extLst>
      <p:ext uri="{BB962C8B-B14F-4D97-AF65-F5344CB8AC3E}">
        <p14:creationId xmlns:p14="http://schemas.microsoft.com/office/powerpoint/2010/main" val="3600234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s (yellow backgroun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F4AFA2B-1CDB-4DA6-A565-7736DE60C608}"/>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FFF7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a:xfrm>
            <a:off x="720000" y="698942"/>
            <a:ext cx="7698022" cy="525222"/>
          </a:xfrm>
        </p:spPr>
        <p:txBody>
          <a:bodyPr anchor="b">
            <a:normAutofit/>
          </a:bodyPr>
          <a:lstStyle>
            <a:lvl1pPr algn="ctr">
              <a:defRPr sz="2000">
                <a:solidFill>
                  <a:srgbClr val="012050"/>
                </a:solidFill>
              </a:defRPr>
            </a:lvl1pPr>
          </a:lstStyle>
          <a:p>
            <a:r>
              <a:rPr lang="nb-NO" dirty="0"/>
              <a:t>CLICK TO ADD TITLE</a:t>
            </a:r>
            <a:endParaRPr lang="en-GB" dirty="0"/>
          </a:p>
        </p:txBody>
      </p:sp>
      <p:sp>
        <p:nvSpPr>
          <p:cNvPr id="7" name="Plassholder for bilde 10" descr="Grafikk">
            <a:extLst>
              <a:ext uri="{FF2B5EF4-FFF2-40B4-BE49-F238E27FC236}">
                <a16:creationId xmlns:a16="http://schemas.microsoft.com/office/drawing/2014/main" id="{B7917A54-CB00-3C53-7758-6E4DF1FE0A0B}"/>
              </a:ext>
            </a:extLst>
          </p:cNvPr>
          <p:cNvSpPr>
            <a:spLocks noGrp="1"/>
          </p:cNvSpPr>
          <p:nvPr>
            <p:ph type="pic" sz="quarter" idx="13" hasCustomPrompt="1"/>
          </p:nvPr>
        </p:nvSpPr>
        <p:spPr>
          <a:xfrm>
            <a:off x="1878013" y="1328740"/>
            <a:ext cx="5387975" cy="27432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nb-NO" dirty="0"/>
          </a:p>
        </p:txBody>
      </p:sp>
      <p:sp>
        <p:nvSpPr>
          <p:cNvPr id="4" name="Plassholder for dato 3">
            <a:extLst>
              <a:ext uri="{FF2B5EF4-FFF2-40B4-BE49-F238E27FC236}">
                <a16:creationId xmlns:a16="http://schemas.microsoft.com/office/drawing/2014/main" id="{FF991A22-F613-FC90-63C7-21F2ADAA018A}"/>
              </a:ext>
            </a:extLst>
          </p:cNvPr>
          <p:cNvSpPr>
            <a:spLocks noGrp="1"/>
          </p:cNvSpPr>
          <p:nvPr>
            <p:ph type="dt" sz="half" idx="10"/>
          </p:nvPr>
        </p:nvSpPr>
        <p:spPr/>
        <p:txBody>
          <a:bodyPr/>
          <a:lstStyle>
            <a:lvl1pPr>
              <a:defRPr>
                <a:solidFill>
                  <a:srgbClr val="00102A"/>
                </a:solidFill>
              </a:defRPr>
            </a:lvl1pPr>
          </a:lstStyle>
          <a:p>
            <a:r>
              <a:rPr lang="en-GB" dirty="0"/>
              <a:t>Date</a:t>
            </a:r>
          </a:p>
        </p:txBody>
      </p:sp>
      <p:sp>
        <p:nvSpPr>
          <p:cNvPr id="6" name="Plassholder for lysbildenummer 5">
            <a:extLst>
              <a:ext uri="{FF2B5EF4-FFF2-40B4-BE49-F238E27FC236}">
                <a16:creationId xmlns:a16="http://schemas.microsoft.com/office/drawing/2014/main" id="{DC1EC750-E775-2095-DEA7-212324D62DCB}"/>
              </a:ext>
            </a:extLst>
          </p:cNvPr>
          <p:cNvSpPr>
            <a:spLocks noGrp="1"/>
          </p:cNvSpPr>
          <p:nvPr>
            <p:ph type="sldNum" sz="quarter" idx="12"/>
          </p:nvPr>
        </p:nvSpPr>
        <p:spPr/>
        <p:txBody>
          <a:bodyPr/>
          <a:lstStyle>
            <a:lvl1pPr>
              <a:defRPr>
                <a:solidFill>
                  <a:srgbClr val="00102A"/>
                </a:solidFill>
              </a:defRPr>
            </a:lvl1pPr>
          </a:lstStyle>
          <a:p>
            <a:fld id="{BB89DDFD-E5C1-E442-BE53-1552785384F9}" type="slidenum">
              <a:rPr lang="en-GB" smtClean="0"/>
              <a:pPr/>
              <a:t>‹#›</a:t>
            </a:fld>
            <a:endParaRPr lang="en-GB" dirty="0"/>
          </a:p>
        </p:txBody>
      </p:sp>
      <p:sp>
        <p:nvSpPr>
          <p:cNvPr id="5" name="Plassholder for bunntekst 4">
            <a:extLst>
              <a:ext uri="{FF2B5EF4-FFF2-40B4-BE49-F238E27FC236}">
                <a16:creationId xmlns:a16="http://schemas.microsoft.com/office/drawing/2014/main" id="{FFD01C46-5F5D-A3BD-A894-AC4A73FF5904}"/>
              </a:ext>
            </a:extLst>
          </p:cNvPr>
          <p:cNvSpPr>
            <a:spLocks noGrp="1"/>
          </p:cNvSpPr>
          <p:nvPr>
            <p:ph type="ftr" sz="quarter" idx="11"/>
          </p:nvPr>
        </p:nvSpPr>
        <p:spPr/>
        <p:txBody>
          <a:bodyPr/>
          <a:lstStyle>
            <a:lvl1pPr>
              <a:defRPr>
                <a:solidFill>
                  <a:srgbClr val="00102A"/>
                </a:solidFill>
              </a:defRPr>
            </a:lvl1pPr>
          </a:lstStyle>
          <a:p>
            <a:r>
              <a:rPr lang="en-GB" dirty="0"/>
              <a:t>University of Bergen</a:t>
            </a:r>
          </a:p>
        </p:txBody>
      </p:sp>
    </p:spTree>
    <p:extLst>
      <p:ext uri="{BB962C8B-B14F-4D97-AF65-F5344CB8AC3E}">
        <p14:creationId xmlns:p14="http://schemas.microsoft.com/office/powerpoint/2010/main" val="43175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E3D04D-3642-3C7F-030A-D839002F66A2}"/>
              </a:ext>
            </a:extLst>
          </p:cNvPr>
          <p:cNvSpPr>
            <a:spLocks noGrp="1"/>
          </p:cNvSpPr>
          <p:nvPr>
            <p:ph type="title" hasCustomPrompt="1"/>
          </p:nvPr>
        </p:nvSpPr>
        <p:spPr>
          <a:xfrm>
            <a:off x="720000" y="342000"/>
            <a:ext cx="7698022" cy="994172"/>
          </a:xfrm>
        </p:spPr>
        <p:txBody>
          <a:bodyPr/>
          <a:lstStyle/>
          <a:p>
            <a:r>
              <a:rPr lang="nb-NO" dirty="0" err="1"/>
              <a:t>Click</a:t>
            </a:r>
            <a:r>
              <a:rPr lang="nb-NO" dirty="0"/>
              <a:t> to </a:t>
            </a:r>
            <a:r>
              <a:rPr lang="nb-NO" dirty="0" err="1"/>
              <a:t>add</a:t>
            </a:r>
            <a:r>
              <a:rPr lang="nb-NO" dirty="0"/>
              <a:t> </a:t>
            </a:r>
            <a:r>
              <a:rPr lang="nb-NO" dirty="0" err="1"/>
              <a:t>title</a:t>
            </a:r>
            <a:endParaRPr lang="en-GB" dirty="0"/>
          </a:p>
        </p:txBody>
      </p:sp>
      <p:sp>
        <p:nvSpPr>
          <p:cNvPr id="3" name="Plassholder for tekst 2">
            <a:extLst>
              <a:ext uri="{FF2B5EF4-FFF2-40B4-BE49-F238E27FC236}">
                <a16:creationId xmlns:a16="http://schemas.microsoft.com/office/drawing/2014/main" id="{C1B8D59F-DBC2-B251-2712-3282BCF6581F}"/>
              </a:ext>
            </a:extLst>
          </p:cNvPr>
          <p:cNvSpPr>
            <a:spLocks noGrp="1"/>
          </p:cNvSpPr>
          <p:nvPr>
            <p:ph type="body" idx="1" hasCustomPrompt="1"/>
          </p:nvPr>
        </p:nvSpPr>
        <p:spPr>
          <a:xfrm>
            <a:off x="720000" y="1440000"/>
            <a:ext cx="3788870" cy="562438"/>
          </a:xfrm>
        </p:spPr>
        <p:txBody>
          <a:bodyPr anchor="b">
            <a:normAutofit/>
          </a:bodyPr>
          <a:lstStyle>
            <a:lvl1pPr marL="0" indent="0">
              <a:buNone/>
              <a:defRPr sz="16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innhold 3">
            <a:extLst>
              <a:ext uri="{FF2B5EF4-FFF2-40B4-BE49-F238E27FC236}">
                <a16:creationId xmlns:a16="http://schemas.microsoft.com/office/drawing/2014/main" id="{7E4E996C-D34F-39B1-FE12-DBE614B791DE}"/>
              </a:ext>
            </a:extLst>
          </p:cNvPr>
          <p:cNvSpPr>
            <a:spLocks noGrp="1"/>
          </p:cNvSpPr>
          <p:nvPr>
            <p:ph sz="half" idx="2" hasCustomPrompt="1"/>
          </p:nvPr>
        </p:nvSpPr>
        <p:spPr>
          <a:xfrm>
            <a:off x="720000" y="2100926"/>
            <a:ext cx="3788870" cy="2110929"/>
          </a:xfrm>
        </p:spPr>
        <p:txBody>
          <a:bodyPr>
            <a:normAutofit/>
          </a:bodyPr>
          <a:lstStyle>
            <a:lvl1pPr>
              <a:defRPr sz="1600"/>
            </a:lvl1pPr>
            <a:lvl2pPr>
              <a:defRPr sz="1600"/>
            </a:lvl2pPr>
            <a:lvl3pPr>
              <a:defRPr sz="1600"/>
            </a:lvl3pPr>
            <a:lvl4pPr>
              <a:defRPr sz="1600"/>
            </a:lvl4pPr>
            <a:lvl5pPr>
              <a:defRPr sz="1600"/>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5" name="Plassholder for tekst 4">
            <a:extLst>
              <a:ext uri="{FF2B5EF4-FFF2-40B4-BE49-F238E27FC236}">
                <a16:creationId xmlns:a16="http://schemas.microsoft.com/office/drawing/2014/main" id="{564AC82B-35CD-0C4D-4656-CBD4A3F9FD5E}"/>
              </a:ext>
            </a:extLst>
          </p:cNvPr>
          <p:cNvSpPr>
            <a:spLocks noGrp="1"/>
          </p:cNvSpPr>
          <p:nvPr>
            <p:ph type="body" sz="quarter" idx="3" hasCustomPrompt="1"/>
          </p:nvPr>
        </p:nvSpPr>
        <p:spPr>
          <a:xfrm>
            <a:off x="4629152" y="1440000"/>
            <a:ext cx="3788870" cy="562438"/>
          </a:xfrm>
        </p:spPr>
        <p:txBody>
          <a:bodyPr anchor="b">
            <a:normAutofit/>
          </a:bodyPr>
          <a:lstStyle>
            <a:lvl1pPr marL="0" indent="0">
              <a:buNone/>
              <a:defRPr sz="16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b-NO" dirty="0" err="1"/>
              <a:t>Click</a:t>
            </a:r>
            <a:r>
              <a:rPr lang="nb-NO" dirty="0"/>
              <a:t> to </a:t>
            </a:r>
            <a:r>
              <a:rPr lang="nb-NO" dirty="0" err="1"/>
              <a:t>add</a:t>
            </a:r>
            <a:r>
              <a:rPr lang="nb-NO" dirty="0"/>
              <a:t> </a:t>
            </a:r>
            <a:r>
              <a:rPr lang="nb-NO" dirty="0" err="1"/>
              <a:t>subtitle</a:t>
            </a:r>
            <a:endParaRPr lang="nb-NO" dirty="0"/>
          </a:p>
        </p:txBody>
      </p:sp>
      <p:sp>
        <p:nvSpPr>
          <p:cNvPr id="6" name="Plassholder for innhold 5">
            <a:extLst>
              <a:ext uri="{FF2B5EF4-FFF2-40B4-BE49-F238E27FC236}">
                <a16:creationId xmlns:a16="http://schemas.microsoft.com/office/drawing/2014/main" id="{58BA969A-C54A-844B-13C1-7F0FA0B90613}"/>
              </a:ext>
            </a:extLst>
          </p:cNvPr>
          <p:cNvSpPr>
            <a:spLocks noGrp="1"/>
          </p:cNvSpPr>
          <p:nvPr>
            <p:ph sz="quarter" idx="4" hasCustomPrompt="1"/>
          </p:nvPr>
        </p:nvSpPr>
        <p:spPr>
          <a:xfrm>
            <a:off x="4629152" y="2100926"/>
            <a:ext cx="3788870" cy="2110929"/>
          </a:xfrm>
        </p:spPr>
        <p:txBody>
          <a:bodyPr>
            <a:normAutofit/>
          </a:bodyPr>
          <a:lstStyle>
            <a:lvl1pPr marL="0" indent="0">
              <a:buNone/>
              <a:defRPr sz="1600"/>
            </a:lvl1pPr>
            <a:lvl2pPr>
              <a:defRPr sz="1600"/>
            </a:lvl2pPr>
            <a:lvl3pPr>
              <a:defRPr sz="1600"/>
            </a:lvl3pPr>
            <a:lvl4pPr>
              <a:defRPr sz="1600"/>
            </a:lvl4pPr>
            <a:lvl5pPr>
              <a:defRPr sz="1600"/>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7" name="Plassholder for dato 6">
            <a:extLst>
              <a:ext uri="{FF2B5EF4-FFF2-40B4-BE49-F238E27FC236}">
                <a16:creationId xmlns:a16="http://schemas.microsoft.com/office/drawing/2014/main" id="{C9E6BABF-9EF4-916D-95EC-83F9ACA6EEF8}"/>
              </a:ext>
            </a:extLst>
          </p:cNvPr>
          <p:cNvSpPr>
            <a:spLocks noGrp="1"/>
          </p:cNvSpPr>
          <p:nvPr>
            <p:ph type="dt" sz="half" idx="10"/>
          </p:nvPr>
        </p:nvSpPr>
        <p:spPr/>
        <p:txBody>
          <a:bodyPr/>
          <a:lstStyle/>
          <a:p>
            <a:r>
              <a:rPr lang="en-GB" dirty="0"/>
              <a:t>Date</a:t>
            </a:r>
          </a:p>
        </p:txBody>
      </p:sp>
      <p:sp>
        <p:nvSpPr>
          <p:cNvPr id="9" name="Plassholder for lysbildenummer 8">
            <a:extLst>
              <a:ext uri="{FF2B5EF4-FFF2-40B4-BE49-F238E27FC236}">
                <a16:creationId xmlns:a16="http://schemas.microsoft.com/office/drawing/2014/main" id="{B005CF67-7517-2435-A253-4ADAD9F50A72}"/>
              </a:ext>
            </a:extLst>
          </p:cNvPr>
          <p:cNvSpPr>
            <a:spLocks noGrp="1"/>
          </p:cNvSpPr>
          <p:nvPr>
            <p:ph type="sldNum" sz="quarter" idx="12"/>
          </p:nvPr>
        </p:nvSpPr>
        <p:spPr/>
        <p:txBody>
          <a:bodyPr/>
          <a:lstStyle/>
          <a:p>
            <a:fld id="{BB89DDFD-E5C1-E442-BE53-1552785384F9}" type="slidenum">
              <a:rPr lang="en-GB" smtClean="0"/>
              <a:t>‹#›</a:t>
            </a:fld>
            <a:endParaRPr lang="en-GB" dirty="0"/>
          </a:p>
        </p:txBody>
      </p:sp>
      <p:sp>
        <p:nvSpPr>
          <p:cNvPr id="8" name="Plassholder for bunntekst 7">
            <a:extLst>
              <a:ext uri="{FF2B5EF4-FFF2-40B4-BE49-F238E27FC236}">
                <a16:creationId xmlns:a16="http://schemas.microsoft.com/office/drawing/2014/main" id="{E4EFB795-05AE-DD5D-323D-BECC66F8A47E}"/>
              </a:ext>
            </a:extLst>
          </p:cNvPr>
          <p:cNvSpPr>
            <a:spLocks noGrp="1"/>
          </p:cNvSpPr>
          <p:nvPr>
            <p:ph type="ftr" sz="quarter" idx="11"/>
          </p:nvPr>
        </p:nvSpPr>
        <p:spPr/>
        <p:txBody>
          <a:bodyPr/>
          <a:lstStyle/>
          <a:p>
            <a:r>
              <a:rPr lang="en-GB" dirty="0"/>
              <a:t>University of Bergen</a:t>
            </a:r>
          </a:p>
        </p:txBody>
      </p:sp>
      <p:pic>
        <p:nvPicPr>
          <p:cNvPr id="11" name="Bilde 10">
            <a:extLst>
              <a:ext uri="{FF2B5EF4-FFF2-40B4-BE49-F238E27FC236}">
                <a16:creationId xmlns:a16="http://schemas.microsoft.com/office/drawing/2014/main" id="{71776826-5889-3FF9-1682-AFD58B56F9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3032179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bg>
      <p:bgPr>
        <a:solidFill>
          <a:schemeClr val="bg1"/>
        </a:solidFill>
        <a:effectLst/>
      </p:bgPr>
    </p:bg>
    <p:spTree>
      <p:nvGrpSpPr>
        <p:cNvPr id="1" name=""/>
        <p:cNvGrpSpPr/>
        <p:nvPr/>
      </p:nvGrpSpPr>
      <p:grpSpPr>
        <a:xfrm>
          <a:off x="0" y="0"/>
          <a:ext cx="0" cy="0"/>
          <a:chOff x="0" y="0"/>
          <a:chExt cx="0" cy="0"/>
        </a:xfrm>
      </p:grpSpPr>
      <p:sp>
        <p:nvSpPr>
          <p:cNvPr id="8" name="Plassholder for bilde 7" descr="Illustrasjonsbilde">
            <a:extLst>
              <a:ext uri="{FF2B5EF4-FFF2-40B4-BE49-F238E27FC236}">
                <a16:creationId xmlns:a16="http://schemas.microsoft.com/office/drawing/2014/main" id="{71C56134-D1EC-D572-CFCC-717A434999DF}"/>
              </a:ext>
            </a:extLst>
          </p:cNvPr>
          <p:cNvSpPr>
            <a:spLocks noGrp="1"/>
          </p:cNvSpPr>
          <p:nvPr>
            <p:ph type="pic" sz="quarter" idx="10" hasCustomPrompt="1"/>
          </p:nvPr>
        </p:nvSpPr>
        <p:spPr>
          <a:xfrm>
            <a:off x="265113" y="259557"/>
            <a:ext cx="8613775" cy="46417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en-GB" dirty="0"/>
          </a:p>
        </p:txBody>
      </p:sp>
    </p:spTree>
    <p:extLst>
      <p:ext uri="{BB962C8B-B14F-4D97-AF65-F5344CB8AC3E}">
        <p14:creationId xmlns:p14="http://schemas.microsoft.com/office/powerpoint/2010/main" val="116085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irst page with picture (blue)">
    <p:bg>
      <p:bgPr>
        <a:solidFill>
          <a:schemeClr val="bg1"/>
        </a:solidFill>
        <a:effectLst/>
      </p:bgPr>
    </p:bg>
    <p:spTree>
      <p:nvGrpSpPr>
        <p:cNvPr id="1" name=""/>
        <p:cNvGrpSpPr/>
        <p:nvPr/>
      </p:nvGrpSpPr>
      <p:grpSpPr>
        <a:xfrm>
          <a:off x="0" y="0"/>
          <a:ext cx="0" cy="0"/>
          <a:chOff x="0" y="0"/>
          <a:chExt cx="0" cy="0"/>
        </a:xfrm>
      </p:grpSpPr>
      <p:sp>
        <p:nvSpPr>
          <p:cNvPr id="9" name="Plassholder for bilde 8" descr="Illustrasjonsbilde">
            <a:extLst>
              <a:ext uri="{FF2B5EF4-FFF2-40B4-BE49-F238E27FC236}">
                <a16:creationId xmlns:a16="http://schemas.microsoft.com/office/drawing/2014/main" id="{65571C10-BF0C-35F0-E75D-C5846C801F29}"/>
              </a:ext>
            </a:extLst>
          </p:cNvPr>
          <p:cNvSpPr>
            <a:spLocks noGrp="1"/>
          </p:cNvSpPr>
          <p:nvPr>
            <p:ph type="pic" sz="quarter" idx="13" hasCustomPrompt="1"/>
          </p:nvPr>
        </p:nvSpPr>
        <p:spPr>
          <a:xfrm>
            <a:off x="265113" y="265113"/>
            <a:ext cx="8607425" cy="26924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en-GB" dirty="0"/>
          </a:p>
        </p:txBody>
      </p:sp>
      <p:sp>
        <p:nvSpPr>
          <p:cNvPr id="10" name="Rektangel 9">
            <a:extLst>
              <a:ext uri="{FF2B5EF4-FFF2-40B4-BE49-F238E27FC236}">
                <a16:creationId xmlns:a16="http://schemas.microsoft.com/office/drawing/2014/main" id="{B9084E49-BD29-63F2-C68D-C3EBD14C7952}"/>
              </a:ext>
              <a:ext uri="{C183D7F6-B498-43B3-948B-1728B52AA6E4}">
                <adec:decorative xmlns:adec="http://schemas.microsoft.com/office/drawing/2017/decorative" val="1"/>
              </a:ext>
            </a:extLst>
          </p:cNvPr>
          <p:cNvSpPr/>
          <p:nvPr userDrawn="1"/>
        </p:nvSpPr>
        <p:spPr>
          <a:xfrm>
            <a:off x="265113" y="2908853"/>
            <a:ext cx="8607425" cy="1992404"/>
          </a:xfrm>
          <a:prstGeom prst="rect">
            <a:avLst/>
          </a:prstGeom>
          <a:solidFill>
            <a:srgbClr val="00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8D36F3F9-4B5D-F8E5-CA36-885A25B5A919}"/>
              </a:ext>
            </a:extLst>
          </p:cNvPr>
          <p:cNvSpPr>
            <a:spLocks noGrp="1"/>
          </p:cNvSpPr>
          <p:nvPr>
            <p:ph type="ctrTitle" hasCustomPrompt="1"/>
          </p:nvPr>
        </p:nvSpPr>
        <p:spPr>
          <a:xfrm>
            <a:off x="1143000" y="3033268"/>
            <a:ext cx="6858000" cy="678665"/>
          </a:xfrm>
        </p:spPr>
        <p:txBody>
          <a:bodyPr anchor="b">
            <a:normAutofit/>
          </a:bodyPr>
          <a:lstStyle>
            <a:lvl1pPr algn="ctr">
              <a:defRPr sz="3200">
                <a:solidFill>
                  <a:srgbClr val="EAFAFE"/>
                </a:solidFill>
              </a:defRPr>
            </a:lvl1pPr>
          </a:lstStyle>
          <a:p>
            <a:r>
              <a:rPr lang="nb-NO" dirty="0" err="1"/>
              <a:t>Click</a:t>
            </a:r>
            <a:r>
              <a:rPr lang="nb-NO" dirty="0"/>
              <a:t> to </a:t>
            </a:r>
            <a:r>
              <a:rPr lang="nb-NO" dirty="0" err="1"/>
              <a:t>add</a:t>
            </a:r>
            <a:r>
              <a:rPr lang="nb-NO" dirty="0"/>
              <a:t> </a:t>
            </a:r>
            <a:r>
              <a:rPr lang="nb-NO" dirty="0" err="1"/>
              <a:t>title</a:t>
            </a:r>
            <a:endParaRPr lang="en-GB" dirty="0"/>
          </a:p>
        </p:txBody>
      </p:sp>
      <p:sp>
        <p:nvSpPr>
          <p:cNvPr id="3" name="Undertittel 2">
            <a:extLst>
              <a:ext uri="{FF2B5EF4-FFF2-40B4-BE49-F238E27FC236}">
                <a16:creationId xmlns:a16="http://schemas.microsoft.com/office/drawing/2014/main" id="{0FA5EA88-DF02-23A5-7474-C195605DA445}"/>
              </a:ext>
            </a:extLst>
          </p:cNvPr>
          <p:cNvSpPr>
            <a:spLocks noGrp="1"/>
          </p:cNvSpPr>
          <p:nvPr>
            <p:ph type="subTitle" idx="1" hasCustomPrompt="1"/>
          </p:nvPr>
        </p:nvSpPr>
        <p:spPr>
          <a:xfrm>
            <a:off x="1143000" y="3805422"/>
            <a:ext cx="6858000" cy="592459"/>
          </a:xfrm>
        </p:spPr>
        <p:txBody>
          <a:bodyPr>
            <a:normAutofit/>
          </a:bodyPr>
          <a:lstStyle>
            <a:lvl1pPr marL="0" indent="0" algn="ctr">
              <a:buNone/>
              <a:defRPr sz="1600" b="0" i="0">
                <a:solidFill>
                  <a:srgbClr val="EAFAFE"/>
                </a:solidFill>
                <a:latin typeface="+mn-lt"/>
                <a:cs typeface="Times New Roman" panose="020206030504050203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b-NO" dirty="0" err="1"/>
              <a:t>Click</a:t>
            </a:r>
            <a:r>
              <a:rPr lang="nb-NO" dirty="0"/>
              <a:t> to </a:t>
            </a:r>
            <a:r>
              <a:rPr lang="nb-NO" dirty="0" err="1"/>
              <a:t>add</a:t>
            </a:r>
            <a:r>
              <a:rPr lang="nb-NO" dirty="0"/>
              <a:t> </a:t>
            </a:r>
            <a:r>
              <a:rPr lang="nb-NO" dirty="0" err="1"/>
              <a:t>subtitle</a:t>
            </a:r>
            <a:endParaRPr lang="en-GB" dirty="0"/>
          </a:p>
        </p:txBody>
      </p:sp>
      <p:pic>
        <p:nvPicPr>
          <p:cNvPr id="12" name="Bilde 11" descr="UiB emblem">
            <a:extLst>
              <a:ext uri="{FF2B5EF4-FFF2-40B4-BE49-F238E27FC236}">
                <a16:creationId xmlns:a16="http://schemas.microsoft.com/office/drawing/2014/main" id="{66679B14-9BD6-E9D0-AA04-ED4D73FE6157}"/>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3279840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st page (blu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DC48CDB-024B-B25D-C592-585207B9310D}"/>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00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Bilde 8" descr="UiB emblem">
            <a:extLst>
              <a:ext uri="{FF2B5EF4-FFF2-40B4-BE49-F238E27FC236}">
                <a16:creationId xmlns:a16="http://schemas.microsoft.com/office/drawing/2014/main" id="{59251745-7591-2E39-51A0-0BB82921E81B}"/>
              </a:ext>
            </a:extLst>
          </p:cNvPr>
          <p:cNvPicPr>
            <a:picLocks noChangeAspect="1"/>
          </p:cNvPicPr>
          <p:nvPr userDrawn="1"/>
        </p:nvPicPr>
        <p:blipFill>
          <a:blip r:embed="rId2"/>
          <a:stretch>
            <a:fillRect/>
          </a:stretch>
        </p:blipFill>
        <p:spPr>
          <a:xfrm>
            <a:off x="3669935" y="1490282"/>
            <a:ext cx="1804131" cy="1804131"/>
          </a:xfrm>
          <a:prstGeom prst="rect">
            <a:avLst/>
          </a:prstGeom>
        </p:spPr>
      </p:pic>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801834" y="3640239"/>
            <a:ext cx="7540333" cy="435590"/>
          </a:xfrm>
        </p:spPr>
        <p:txBody>
          <a:bodyPr anchor="b">
            <a:normAutofit/>
          </a:bodyPr>
          <a:lstStyle>
            <a:lvl1pPr algn="ctr">
              <a:defRPr sz="2200">
                <a:solidFill>
                  <a:srgbClr val="EAFAFE"/>
                </a:solidFill>
              </a:defRPr>
            </a:lvl1pPr>
          </a:lstStyle>
          <a:p>
            <a:r>
              <a:rPr lang="nb-NO" dirty="0" err="1"/>
              <a:t>uib.no</a:t>
            </a:r>
            <a:endParaRPr lang="en-GB" dirty="0"/>
          </a:p>
        </p:txBody>
      </p:sp>
    </p:spTree>
    <p:extLst>
      <p:ext uri="{BB962C8B-B14F-4D97-AF65-F5344CB8AC3E}">
        <p14:creationId xmlns:p14="http://schemas.microsoft.com/office/powerpoint/2010/main" val="1560278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st page (re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DC48CDB-024B-B25D-C592-585207B9310D}"/>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EC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Bilde 8" descr="UiB emblem">
            <a:extLst>
              <a:ext uri="{FF2B5EF4-FFF2-40B4-BE49-F238E27FC236}">
                <a16:creationId xmlns:a16="http://schemas.microsoft.com/office/drawing/2014/main" id="{59251745-7591-2E39-51A0-0BB82921E81B}"/>
              </a:ext>
            </a:extLst>
          </p:cNvPr>
          <p:cNvPicPr>
            <a:picLocks noChangeAspect="1"/>
          </p:cNvPicPr>
          <p:nvPr userDrawn="1"/>
        </p:nvPicPr>
        <p:blipFill>
          <a:blip r:embed="rId2"/>
          <a:stretch>
            <a:fillRect/>
          </a:stretch>
        </p:blipFill>
        <p:spPr>
          <a:xfrm>
            <a:off x="3669935" y="1490282"/>
            <a:ext cx="1804131" cy="1804131"/>
          </a:xfrm>
          <a:prstGeom prst="rect">
            <a:avLst/>
          </a:prstGeom>
        </p:spPr>
      </p:pic>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801834" y="3640239"/>
            <a:ext cx="7540333" cy="435590"/>
          </a:xfrm>
        </p:spPr>
        <p:txBody>
          <a:bodyPr anchor="b">
            <a:normAutofit/>
          </a:bodyPr>
          <a:lstStyle>
            <a:lvl1pPr algn="ctr">
              <a:defRPr sz="2200">
                <a:solidFill>
                  <a:srgbClr val="FEF9F1"/>
                </a:solidFill>
              </a:defRPr>
            </a:lvl1pPr>
          </a:lstStyle>
          <a:p>
            <a:r>
              <a:rPr lang="nb-NO" dirty="0" err="1"/>
              <a:t>uib.no</a:t>
            </a:r>
            <a:endParaRPr lang="en-GB" dirty="0"/>
          </a:p>
        </p:txBody>
      </p:sp>
    </p:spTree>
    <p:extLst>
      <p:ext uri="{BB962C8B-B14F-4D97-AF65-F5344CB8AC3E}">
        <p14:creationId xmlns:p14="http://schemas.microsoft.com/office/powerpoint/2010/main" val="1301033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First page (red)">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2CD590E-40B7-E50C-99B2-FFA7564C52F3}"/>
              </a:ext>
              <a:ext uri="{C183D7F6-B498-43B3-948B-1728B52AA6E4}">
                <adec:decorative xmlns:adec="http://schemas.microsoft.com/office/drawing/2017/decorative" val="1"/>
              </a:ext>
            </a:extLst>
          </p:cNvPr>
          <p:cNvSpPr/>
          <p:nvPr userDrawn="1"/>
        </p:nvSpPr>
        <p:spPr>
          <a:xfrm>
            <a:off x="265113" y="255615"/>
            <a:ext cx="8607425" cy="2726224"/>
          </a:xfrm>
          <a:prstGeom prst="rect">
            <a:avLst/>
          </a:prstGeom>
          <a:solidFill>
            <a:srgbClr val="FE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ktangel 6">
            <a:extLst>
              <a:ext uri="{FF2B5EF4-FFF2-40B4-BE49-F238E27FC236}">
                <a16:creationId xmlns:a16="http://schemas.microsoft.com/office/drawing/2014/main" id="{75D10985-ECE7-E9FB-BDD6-88846B29F4FC}"/>
              </a:ext>
              <a:ext uri="{C183D7F6-B498-43B3-948B-1728B52AA6E4}">
                <adec:decorative xmlns:adec="http://schemas.microsoft.com/office/drawing/2017/decorative" val="1"/>
              </a:ext>
            </a:extLst>
          </p:cNvPr>
          <p:cNvSpPr/>
          <p:nvPr userDrawn="1"/>
        </p:nvSpPr>
        <p:spPr>
          <a:xfrm>
            <a:off x="265113" y="2908853"/>
            <a:ext cx="8607425" cy="1992404"/>
          </a:xfrm>
          <a:prstGeom prst="rect">
            <a:avLst/>
          </a:prstGeom>
          <a:solidFill>
            <a:srgbClr val="EC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8D36F3F9-4B5D-F8E5-CA36-885A25B5A919}"/>
              </a:ext>
            </a:extLst>
          </p:cNvPr>
          <p:cNvSpPr>
            <a:spLocks noGrp="1"/>
          </p:cNvSpPr>
          <p:nvPr>
            <p:ph type="ctrTitle" hasCustomPrompt="1"/>
          </p:nvPr>
        </p:nvSpPr>
        <p:spPr>
          <a:xfrm>
            <a:off x="1143000" y="1112436"/>
            <a:ext cx="6858000" cy="1609999"/>
          </a:xfrm>
        </p:spPr>
        <p:txBody>
          <a:bodyPr anchor="b">
            <a:normAutofit/>
          </a:bodyPr>
          <a:lstStyle>
            <a:lvl1pPr algn="ctr">
              <a:defRPr sz="3800">
                <a:solidFill>
                  <a:srgbClr val="012050"/>
                </a:solidFill>
              </a:defRPr>
            </a:lvl1pPr>
          </a:lstStyle>
          <a:p>
            <a:r>
              <a:rPr lang="nb-NO" dirty="0" err="1"/>
              <a:t>Click</a:t>
            </a:r>
            <a:r>
              <a:rPr lang="nb-NO" dirty="0"/>
              <a:t> to </a:t>
            </a:r>
            <a:r>
              <a:rPr lang="nb-NO" dirty="0" err="1"/>
              <a:t>add</a:t>
            </a:r>
            <a:r>
              <a:rPr lang="nb-NO" dirty="0"/>
              <a:t> </a:t>
            </a:r>
            <a:r>
              <a:rPr lang="nb-NO" dirty="0" err="1"/>
              <a:t>title</a:t>
            </a:r>
            <a:endParaRPr lang="en-GB" dirty="0"/>
          </a:p>
        </p:txBody>
      </p:sp>
      <p:sp>
        <p:nvSpPr>
          <p:cNvPr id="3" name="Undertittel 2">
            <a:extLst>
              <a:ext uri="{FF2B5EF4-FFF2-40B4-BE49-F238E27FC236}">
                <a16:creationId xmlns:a16="http://schemas.microsoft.com/office/drawing/2014/main" id="{0FA5EA88-DF02-23A5-7474-C195605DA445}"/>
              </a:ext>
            </a:extLst>
          </p:cNvPr>
          <p:cNvSpPr>
            <a:spLocks noGrp="1"/>
          </p:cNvSpPr>
          <p:nvPr>
            <p:ph type="subTitle" idx="1" hasCustomPrompt="1"/>
          </p:nvPr>
        </p:nvSpPr>
        <p:spPr>
          <a:xfrm>
            <a:off x="1143000" y="3228079"/>
            <a:ext cx="6858000" cy="492274"/>
          </a:xfrm>
        </p:spPr>
        <p:txBody>
          <a:bodyPr/>
          <a:lstStyle>
            <a:lvl1pPr marL="0" indent="0" algn="ctr">
              <a:buNone/>
              <a:defRPr sz="1800" b="0" i="0">
                <a:solidFill>
                  <a:srgbClr val="FEF9F1"/>
                </a:solidFill>
                <a:latin typeface="+mn-lt"/>
                <a:cs typeface="Times New Roman" panose="020206030504050203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b-NO" dirty="0" err="1"/>
              <a:t>Click</a:t>
            </a:r>
            <a:r>
              <a:rPr lang="nb-NO" dirty="0"/>
              <a:t> to </a:t>
            </a:r>
            <a:r>
              <a:rPr lang="nb-NO" dirty="0" err="1"/>
              <a:t>add</a:t>
            </a:r>
            <a:r>
              <a:rPr lang="nb-NO" dirty="0"/>
              <a:t> </a:t>
            </a:r>
            <a:r>
              <a:rPr lang="nb-NO" dirty="0" err="1"/>
              <a:t>subtitle</a:t>
            </a:r>
            <a:endParaRPr lang="en-GB" dirty="0"/>
          </a:p>
        </p:txBody>
      </p:sp>
      <p:pic>
        <p:nvPicPr>
          <p:cNvPr id="8" name="Bilde 7" descr="UiB emblem">
            <a:extLst>
              <a:ext uri="{FF2B5EF4-FFF2-40B4-BE49-F238E27FC236}">
                <a16:creationId xmlns:a16="http://schemas.microsoft.com/office/drawing/2014/main" id="{AF15E1B0-E352-697B-FCAD-0FB411127615}"/>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117288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irst page with picture (red)">
    <p:bg>
      <p:bgPr>
        <a:solidFill>
          <a:schemeClr val="bg1"/>
        </a:solidFill>
        <a:effectLst/>
      </p:bgPr>
    </p:bg>
    <p:spTree>
      <p:nvGrpSpPr>
        <p:cNvPr id="1" name=""/>
        <p:cNvGrpSpPr/>
        <p:nvPr/>
      </p:nvGrpSpPr>
      <p:grpSpPr>
        <a:xfrm>
          <a:off x="0" y="0"/>
          <a:ext cx="0" cy="0"/>
          <a:chOff x="0" y="0"/>
          <a:chExt cx="0" cy="0"/>
        </a:xfrm>
      </p:grpSpPr>
      <p:sp>
        <p:nvSpPr>
          <p:cNvPr id="9" name="Plassholder for bilde 8" descr="Illustrasjonsbilde">
            <a:extLst>
              <a:ext uri="{FF2B5EF4-FFF2-40B4-BE49-F238E27FC236}">
                <a16:creationId xmlns:a16="http://schemas.microsoft.com/office/drawing/2014/main" id="{65571C10-BF0C-35F0-E75D-C5846C801F29}"/>
              </a:ext>
            </a:extLst>
          </p:cNvPr>
          <p:cNvSpPr>
            <a:spLocks noGrp="1"/>
          </p:cNvSpPr>
          <p:nvPr>
            <p:ph type="pic" sz="quarter" idx="13" hasCustomPrompt="1"/>
          </p:nvPr>
        </p:nvSpPr>
        <p:spPr>
          <a:xfrm>
            <a:off x="265113" y="265113"/>
            <a:ext cx="8607425" cy="26924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en-GB" dirty="0"/>
          </a:p>
        </p:txBody>
      </p:sp>
      <p:sp>
        <p:nvSpPr>
          <p:cNvPr id="4" name="Rektangel 3">
            <a:extLst>
              <a:ext uri="{FF2B5EF4-FFF2-40B4-BE49-F238E27FC236}">
                <a16:creationId xmlns:a16="http://schemas.microsoft.com/office/drawing/2014/main" id="{E71BB231-CD21-AE71-445C-771EC0D4F8E0}"/>
              </a:ext>
              <a:ext uri="{C183D7F6-B498-43B3-948B-1728B52AA6E4}">
                <adec:decorative xmlns:adec="http://schemas.microsoft.com/office/drawing/2017/decorative" val="1"/>
              </a:ext>
            </a:extLst>
          </p:cNvPr>
          <p:cNvSpPr/>
          <p:nvPr userDrawn="1"/>
        </p:nvSpPr>
        <p:spPr>
          <a:xfrm>
            <a:off x="265112" y="2922225"/>
            <a:ext cx="8607425" cy="1979032"/>
          </a:xfrm>
          <a:prstGeom prst="rect">
            <a:avLst/>
          </a:prstGeom>
          <a:solidFill>
            <a:srgbClr val="EC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8D36F3F9-4B5D-F8E5-CA36-885A25B5A919}"/>
              </a:ext>
            </a:extLst>
          </p:cNvPr>
          <p:cNvSpPr>
            <a:spLocks noGrp="1"/>
          </p:cNvSpPr>
          <p:nvPr>
            <p:ph type="ctrTitle" hasCustomPrompt="1"/>
          </p:nvPr>
        </p:nvSpPr>
        <p:spPr>
          <a:xfrm>
            <a:off x="1143000" y="3033268"/>
            <a:ext cx="6858000" cy="678665"/>
          </a:xfrm>
        </p:spPr>
        <p:txBody>
          <a:bodyPr anchor="b">
            <a:normAutofit/>
          </a:bodyPr>
          <a:lstStyle>
            <a:lvl1pPr algn="ctr">
              <a:defRPr sz="3200">
                <a:solidFill>
                  <a:srgbClr val="FEF9F1"/>
                </a:solidFill>
              </a:defRPr>
            </a:lvl1pPr>
          </a:lstStyle>
          <a:p>
            <a:r>
              <a:rPr lang="en-GB" dirty="0"/>
              <a:t>Click to add title</a:t>
            </a:r>
          </a:p>
        </p:txBody>
      </p:sp>
      <p:sp>
        <p:nvSpPr>
          <p:cNvPr id="3" name="Undertittel 2">
            <a:extLst>
              <a:ext uri="{FF2B5EF4-FFF2-40B4-BE49-F238E27FC236}">
                <a16:creationId xmlns:a16="http://schemas.microsoft.com/office/drawing/2014/main" id="{0FA5EA88-DF02-23A5-7474-C195605DA445}"/>
              </a:ext>
            </a:extLst>
          </p:cNvPr>
          <p:cNvSpPr>
            <a:spLocks noGrp="1"/>
          </p:cNvSpPr>
          <p:nvPr>
            <p:ph type="subTitle" idx="1" hasCustomPrompt="1"/>
          </p:nvPr>
        </p:nvSpPr>
        <p:spPr>
          <a:xfrm>
            <a:off x="1143000" y="3805422"/>
            <a:ext cx="6858000" cy="592459"/>
          </a:xfrm>
        </p:spPr>
        <p:txBody>
          <a:bodyPr>
            <a:normAutofit/>
          </a:bodyPr>
          <a:lstStyle>
            <a:lvl1pPr marL="0" indent="0" algn="ctr">
              <a:buNone/>
              <a:defRPr sz="1600" b="0" i="0">
                <a:solidFill>
                  <a:srgbClr val="FEF9F1"/>
                </a:solidFill>
                <a:latin typeface="+mn-lt"/>
                <a:cs typeface="Times New Roman" panose="020206030504050203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b-NO" dirty="0" err="1"/>
              <a:t>Click</a:t>
            </a:r>
            <a:r>
              <a:rPr lang="nb-NO" dirty="0"/>
              <a:t> to </a:t>
            </a:r>
            <a:r>
              <a:rPr lang="nb-NO" dirty="0" err="1"/>
              <a:t>add</a:t>
            </a:r>
            <a:r>
              <a:rPr lang="nb-NO" dirty="0"/>
              <a:t> </a:t>
            </a:r>
            <a:r>
              <a:rPr lang="nb-NO" dirty="0" err="1"/>
              <a:t>subtitle</a:t>
            </a:r>
            <a:endParaRPr lang="en-GB" dirty="0"/>
          </a:p>
        </p:txBody>
      </p:sp>
      <p:pic>
        <p:nvPicPr>
          <p:cNvPr id="12" name="Bilde 11" descr="UiB emblem">
            <a:extLst>
              <a:ext uri="{FF2B5EF4-FFF2-40B4-BE49-F238E27FC236}">
                <a16:creationId xmlns:a16="http://schemas.microsoft.com/office/drawing/2014/main" id="{66679B14-9BD6-E9D0-AA04-ED4D73FE6157}"/>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113017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p:txBody>
          <a:bodyPr anchor="b"/>
          <a:lstStyle/>
          <a:p>
            <a:r>
              <a:rPr lang="nb-NO" dirty="0" err="1"/>
              <a:t>Click</a:t>
            </a:r>
            <a:r>
              <a:rPr lang="nb-NO" dirty="0"/>
              <a:t> to </a:t>
            </a:r>
            <a:r>
              <a:rPr lang="nb-NO" dirty="0" err="1"/>
              <a:t>add</a:t>
            </a:r>
            <a:r>
              <a:rPr lang="nb-NO" dirty="0"/>
              <a:t> </a:t>
            </a:r>
            <a:r>
              <a:rPr lang="nb-NO" dirty="0" err="1"/>
              <a:t>title</a:t>
            </a:r>
            <a:endParaRPr lang="en-GB" dirty="0"/>
          </a:p>
        </p:txBody>
      </p:sp>
      <p:sp>
        <p:nvSpPr>
          <p:cNvPr id="3" name="Plassholder for innhold 2">
            <a:extLst>
              <a:ext uri="{FF2B5EF4-FFF2-40B4-BE49-F238E27FC236}">
                <a16:creationId xmlns:a16="http://schemas.microsoft.com/office/drawing/2014/main" id="{1982E1B7-42E9-3796-376D-F6BDCA2B74D2}"/>
              </a:ext>
            </a:extLst>
          </p:cNvPr>
          <p:cNvSpPr>
            <a:spLocks noGrp="1"/>
          </p:cNvSpPr>
          <p:nvPr>
            <p:ph idx="1" hasCustomPrompt="1"/>
          </p:nvPr>
        </p:nvSpPr>
        <p:spPr/>
        <p:txBody>
          <a:bodyPr/>
          <a:lstStyle/>
          <a:p>
            <a:pPr lvl="0"/>
            <a:r>
              <a:rPr lang="nb-NO" dirty="0" err="1"/>
              <a:t>Click</a:t>
            </a:r>
            <a:r>
              <a:rPr lang="nb-NO" dirty="0"/>
              <a:t> to </a:t>
            </a:r>
            <a:r>
              <a:rPr lang="nb-NO" dirty="0" err="1"/>
              <a:t>add</a:t>
            </a:r>
            <a:r>
              <a:rPr lang="nb-NO" dirty="0"/>
              <a:t> </a:t>
            </a:r>
            <a:r>
              <a:rPr lang="nb-NO" dirty="0" err="1"/>
              <a:t>subtitle</a:t>
            </a:r>
            <a:endParaRPr lang="nb-NO" dirty="0"/>
          </a:p>
          <a:p>
            <a:pPr lvl="1"/>
            <a:r>
              <a:rPr lang="nb-NO" dirty="0"/>
              <a:t>Second </a:t>
            </a:r>
            <a:r>
              <a:rPr lang="nb-NO" dirty="0" err="1"/>
              <a:t>level</a:t>
            </a:r>
            <a:endParaRPr lang="nb-NO" dirty="0"/>
          </a:p>
          <a:p>
            <a:pPr lvl="2"/>
            <a:r>
              <a:rPr lang="nb-NO" dirty="0"/>
              <a:t>Third </a:t>
            </a:r>
            <a:r>
              <a:rPr lang="nb-NO" dirty="0" err="1"/>
              <a:t>level</a:t>
            </a:r>
            <a:endParaRPr lang="en-GB" dirty="0"/>
          </a:p>
        </p:txBody>
      </p:sp>
      <p:sp>
        <p:nvSpPr>
          <p:cNvPr id="4" name="Plassholder for dato 3">
            <a:extLst>
              <a:ext uri="{FF2B5EF4-FFF2-40B4-BE49-F238E27FC236}">
                <a16:creationId xmlns:a16="http://schemas.microsoft.com/office/drawing/2014/main" id="{FF991A22-F613-FC90-63C7-21F2ADAA018A}"/>
              </a:ext>
            </a:extLst>
          </p:cNvPr>
          <p:cNvSpPr>
            <a:spLocks noGrp="1"/>
          </p:cNvSpPr>
          <p:nvPr>
            <p:ph type="dt" sz="half" idx="10"/>
          </p:nvPr>
        </p:nvSpPr>
        <p:spPr/>
        <p:txBody>
          <a:bodyPr/>
          <a:lstStyle/>
          <a:p>
            <a:r>
              <a:rPr lang="en-GB" dirty="0"/>
              <a:t>Date</a:t>
            </a:r>
          </a:p>
        </p:txBody>
      </p:sp>
      <p:sp>
        <p:nvSpPr>
          <p:cNvPr id="6" name="Plassholder for lysbildenummer 5">
            <a:extLst>
              <a:ext uri="{FF2B5EF4-FFF2-40B4-BE49-F238E27FC236}">
                <a16:creationId xmlns:a16="http://schemas.microsoft.com/office/drawing/2014/main" id="{DC1EC750-E775-2095-DEA7-212324D62DCB}"/>
              </a:ext>
            </a:extLst>
          </p:cNvPr>
          <p:cNvSpPr>
            <a:spLocks noGrp="1"/>
          </p:cNvSpPr>
          <p:nvPr>
            <p:ph type="sldNum" sz="quarter" idx="12"/>
          </p:nvPr>
        </p:nvSpPr>
        <p:spPr/>
        <p:txBody>
          <a:bodyPr/>
          <a:lstStyle/>
          <a:p>
            <a:fld id="{BB89DDFD-E5C1-E442-BE53-1552785384F9}" type="slidenum">
              <a:rPr lang="en-GB" smtClean="0"/>
              <a:t>‹#›</a:t>
            </a:fld>
            <a:endParaRPr lang="en-GB" dirty="0"/>
          </a:p>
        </p:txBody>
      </p:sp>
      <p:sp>
        <p:nvSpPr>
          <p:cNvPr id="5" name="Plassholder for bunntekst 4">
            <a:extLst>
              <a:ext uri="{FF2B5EF4-FFF2-40B4-BE49-F238E27FC236}">
                <a16:creationId xmlns:a16="http://schemas.microsoft.com/office/drawing/2014/main" id="{FFD01C46-5F5D-A3BD-A894-AC4A73FF5904}"/>
              </a:ext>
            </a:extLst>
          </p:cNvPr>
          <p:cNvSpPr>
            <a:spLocks noGrp="1"/>
          </p:cNvSpPr>
          <p:nvPr>
            <p:ph type="ftr" sz="quarter" idx="11"/>
          </p:nvPr>
        </p:nvSpPr>
        <p:spPr/>
        <p:txBody>
          <a:bodyPr/>
          <a:lstStyle/>
          <a:p>
            <a:r>
              <a:rPr lang="en-GB" dirty="0"/>
              <a:t>University of Bergen</a:t>
            </a:r>
          </a:p>
        </p:txBody>
      </p:sp>
      <p:pic>
        <p:nvPicPr>
          <p:cNvPr id="7" name="Bilde 6">
            <a:extLst>
              <a:ext uri="{FF2B5EF4-FFF2-40B4-BE49-F238E27FC236}">
                <a16:creationId xmlns:a16="http://schemas.microsoft.com/office/drawing/2014/main" id="{DCDB01FB-5C5E-17AB-4C5C-789288EA957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396599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blue backgroun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93852E3-1163-D854-3E0F-54367F58A99E}"/>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EAFAF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p:txBody>
          <a:bodyPr anchor="b"/>
          <a:lstStyle/>
          <a:p>
            <a:r>
              <a:rPr lang="nb-NO" dirty="0" err="1"/>
              <a:t>Click</a:t>
            </a:r>
            <a:r>
              <a:rPr lang="nb-NO" dirty="0"/>
              <a:t> to </a:t>
            </a:r>
            <a:r>
              <a:rPr lang="nb-NO" dirty="0" err="1"/>
              <a:t>add</a:t>
            </a:r>
            <a:r>
              <a:rPr lang="nb-NO" dirty="0"/>
              <a:t> </a:t>
            </a:r>
            <a:r>
              <a:rPr lang="nb-NO" dirty="0" err="1"/>
              <a:t>title</a:t>
            </a:r>
            <a:endParaRPr lang="en-GB" dirty="0"/>
          </a:p>
        </p:txBody>
      </p:sp>
      <p:sp>
        <p:nvSpPr>
          <p:cNvPr id="3" name="Plassholder for innhold 2">
            <a:extLst>
              <a:ext uri="{FF2B5EF4-FFF2-40B4-BE49-F238E27FC236}">
                <a16:creationId xmlns:a16="http://schemas.microsoft.com/office/drawing/2014/main" id="{1982E1B7-42E9-3796-376D-F6BDCA2B74D2}"/>
              </a:ext>
            </a:extLst>
          </p:cNvPr>
          <p:cNvSpPr>
            <a:spLocks noGrp="1"/>
          </p:cNvSpPr>
          <p:nvPr>
            <p:ph idx="1" hasCustomPrompt="1"/>
          </p:nvPr>
        </p:nvSpPr>
        <p:spPr/>
        <p:txBody>
          <a:bodyPr/>
          <a:lstStyle/>
          <a:p>
            <a:pPr lvl="0"/>
            <a:r>
              <a:rPr lang="nb-NO" dirty="0" err="1"/>
              <a:t>Click</a:t>
            </a:r>
            <a:r>
              <a:rPr lang="nb-NO" dirty="0"/>
              <a:t> to </a:t>
            </a:r>
            <a:r>
              <a:rPr lang="nb-NO" dirty="0" err="1"/>
              <a:t>add</a:t>
            </a:r>
            <a:r>
              <a:rPr lang="nb-NO" dirty="0"/>
              <a:t> </a:t>
            </a:r>
            <a:r>
              <a:rPr lang="nb-NO" dirty="0" err="1"/>
              <a:t>subtitle</a:t>
            </a:r>
            <a:endParaRPr lang="nb-NO" dirty="0"/>
          </a:p>
          <a:p>
            <a:pPr lvl="1"/>
            <a:r>
              <a:rPr lang="nb-NO" dirty="0"/>
              <a:t>Second </a:t>
            </a:r>
            <a:r>
              <a:rPr lang="nb-NO" dirty="0" err="1"/>
              <a:t>level</a:t>
            </a:r>
            <a:endParaRPr lang="nb-NO" dirty="0"/>
          </a:p>
          <a:p>
            <a:pPr lvl="2"/>
            <a:r>
              <a:rPr lang="nb-NO" dirty="0"/>
              <a:t>Third </a:t>
            </a:r>
            <a:r>
              <a:rPr lang="nb-NO" dirty="0" err="1"/>
              <a:t>level</a:t>
            </a:r>
            <a:endParaRPr lang="en-GB" dirty="0"/>
          </a:p>
        </p:txBody>
      </p:sp>
      <p:sp>
        <p:nvSpPr>
          <p:cNvPr id="4" name="Plassholder for dato 3">
            <a:extLst>
              <a:ext uri="{FF2B5EF4-FFF2-40B4-BE49-F238E27FC236}">
                <a16:creationId xmlns:a16="http://schemas.microsoft.com/office/drawing/2014/main" id="{FF991A22-F613-FC90-63C7-21F2ADAA018A}"/>
              </a:ext>
            </a:extLst>
          </p:cNvPr>
          <p:cNvSpPr>
            <a:spLocks noGrp="1"/>
          </p:cNvSpPr>
          <p:nvPr>
            <p:ph type="dt" sz="half" idx="10"/>
          </p:nvPr>
        </p:nvSpPr>
        <p:spPr/>
        <p:txBody>
          <a:bodyPr/>
          <a:lstStyle/>
          <a:p>
            <a:r>
              <a:rPr lang="nb-NO" dirty="0"/>
              <a:t>Date</a:t>
            </a:r>
            <a:endParaRPr lang="en-GB" dirty="0"/>
          </a:p>
        </p:txBody>
      </p:sp>
      <p:sp>
        <p:nvSpPr>
          <p:cNvPr id="6" name="Plassholder for lysbildenummer 5">
            <a:extLst>
              <a:ext uri="{FF2B5EF4-FFF2-40B4-BE49-F238E27FC236}">
                <a16:creationId xmlns:a16="http://schemas.microsoft.com/office/drawing/2014/main" id="{DC1EC750-E775-2095-DEA7-212324D62DCB}"/>
              </a:ext>
            </a:extLst>
          </p:cNvPr>
          <p:cNvSpPr>
            <a:spLocks noGrp="1"/>
          </p:cNvSpPr>
          <p:nvPr>
            <p:ph type="sldNum" sz="quarter" idx="12"/>
          </p:nvPr>
        </p:nvSpPr>
        <p:spPr/>
        <p:txBody>
          <a:bodyPr/>
          <a:lstStyle/>
          <a:p>
            <a:fld id="{BB89DDFD-E5C1-E442-BE53-1552785384F9}" type="slidenum">
              <a:rPr lang="en-GB" smtClean="0"/>
              <a:t>‹#›</a:t>
            </a:fld>
            <a:endParaRPr lang="en-GB" dirty="0"/>
          </a:p>
        </p:txBody>
      </p:sp>
      <p:sp>
        <p:nvSpPr>
          <p:cNvPr id="5" name="Plassholder for bunntekst 4">
            <a:extLst>
              <a:ext uri="{FF2B5EF4-FFF2-40B4-BE49-F238E27FC236}">
                <a16:creationId xmlns:a16="http://schemas.microsoft.com/office/drawing/2014/main" id="{FFD01C46-5F5D-A3BD-A894-AC4A73FF5904}"/>
              </a:ext>
            </a:extLst>
          </p:cNvPr>
          <p:cNvSpPr>
            <a:spLocks noGrp="1"/>
          </p:cNvSpPr>
          <p:nvPr>
            <p:ph type="ftr" sz="quarter" idx="11"/>
          </p:nvPr>
        </p:nvSpPr>
        <p:spPr/>
        <p:txBody>
          <a:bodyPr/>
          <a:lstStyle/>
          <a:p>
            <a:r>
              <a:rPr lang="en-GB" dirty="0"/>
              <a:t>University of Bergen</a:t>
            </a:r>
          </a:p>
        </p:txBody>
      </p:sp>
      <p:pic>
        <p:nvPicPr>
          <p:cNvPr id="7" name="Bilde 6">
            <a:extLst>
              <a:ext uri="{FF2B5EF4-FFF2-40B4-BE49-F238E27FC236}">
                <a16:creationId xmlns:a16="http://schemas.microsoft.com/office/drawing/2014/main" id="{DCDB01FB-5C5E-17AB-4C5C-789288EA957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296150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red backgroun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93852E3-1163-D854-3E0F-54367F58A99E}"/>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FEF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061448EA-32E8-4D99-975C-17EB1E30883F}"/>
              </a:ext>
            </a:extLst>
          </p:cNvPr>
          <p:cNvSpPr>
            <a:spLocks noGrp="1"/>
          </p:cNvSpPr>
          <p:nvPr>
            <p:ph type="title" hasCustomPrompt="1"/>
          </p:nvPr>
        </p:nvSpPr>
        <p:spPr/>
        <p:txBody>
          <a:bodyPr anchor="b"/>
          <a:lstStyle/>
          <a:p>
            <a:r>
              <a:rPr lang="nb-NO" dirty="0" err="1"/>
              <a:t>Click</a:t>
            </a:r>
            <a:r>
              <a:rPr lang="nb-NO" dirty="0"/>
              <a:t> to </a:t>
            </a:r>
            <a:r>
              <a:rPr lang="nb-NO" dirty="0" err="1"/>
              <a:t>add</a:t>
            </a:r>
            <a:r>
              <a:rPr lang="nb-NO" dirty="0"/>
              <a:t> </a:t>
            </a:r>
            <a:r>
              <a:rPr lang="nb-NO" dirty="0" err="1"/>
              <a:t>title</a:t>
            </a:r>
            <a:endParaRPr lang="en-GB" dirty="0"/>
          </a:p>
        </p:txBody>
      </p:sp>
      <p:sp>
        <p:nvSpPr>
          <p:cNvPr id="3" name="Plassholder for innhold 2">
            <a:extLst>
              <a:ext uri="{FF2B5EF4-FFF2-40B4-BE49-F238E27FC236}">
                <a16:creationId xmlns:a16="http://schemas.microsoft.com/office/drawing/2014/main" id="{1982E1B7-42E9-3796-376D-F6BDCA2B74D2}"/>
              </a:ext>
            </a:extLst>
          </p:cNvPr>
          <p:cNvSpPr>
            <a:spLocks noGrp="1"/>
          </p:cNvSpPr>
          <p:nvPr>
            <p:ph idx="1" hasCustomPrompt="1"/>
          </p:nvPr>
        </p:nvSpPr>
        <p:spPr/>
        <p:txBody>
          <a:bodyPr/>
          <a:lstStyle/>
          <a:p>
            <a:pPr lvl="0"/>
            <a:r>
              <a:rPr lang="nb-NO" dirty="0" err="1"/>
              <a:t>Click</a:t>
            </a:r>
            <a:r>
              <a:rPr lang="nb-NO" dirty="0"/>
              <a:t> to </a:t>
            </a:r>
            <a:r>
              <a:rPr lang="nb-NO" dirty="0" err="1"/>
              <a:t>add</a:t>
            </a:r>
            <a:r>
              <a:rPr lang="nb-NO" dirty="0"/>
              <a:t> </a:t>
            </a:r>
            <a:r>
              <a:rPr lang="nb-NO" dirty="0" err="1"/>
              <a:t>subtitle</a:t>
            </a:r>
            <a:endParaRPr lang="nb-NO" dirty="0"/>
          </a:p>
          <a:p>
            <a:pPr lvl="1"/>
            <a:r>
              <a:rPr lang="nb-NO" dirty="0"/>
              <a:t>Second </a:t>
            </a:r>
            <a:r>
              <a:rPr lang="nb-NO" dirty="0" err="1"/>
              <a:t>level</a:t>
            </a:r>
            <a:endParaRPr lang="nb-NO" dirty="0"/>
          </a:p>
          <a:p>
            <a:pPr lvl="2"/>
            <a:r>
              <a:rPr lang="nb-NO" dirty="0"/>
              <a:t>Third </a:t>
            </a:r>
            <a:r>
              <a:rPr lang="nb-NO" dirty="0" err="1"/>
              <a:t>level</a:t>
            </a:r>
            <a:endParaRPr lang="en-GB" dirty="0"/>
          </a:p>
        </p:txBody>
      </p:sp>
      <p:sp>
        <p:nvSpPr>
          <p:cNvPr id="4" name="Plassholder for dato 3">
            <a:extLst>
              <a:ext uri="{FF2B5EF4-FFF2-40B4-BE49-F238E27FC236}">
                <a16:creationId xmlns:a16="http://schemas.microsoft.com/office/drawing/2014/main" id="{FF991A22-F613-FC90-63C7-21F2ADAA018A}"/>
              </a:ext>
            </a:extLst>
          </p:cNvPr>
          <p:cNvSpPr>
            <a:spLocks noGrp="1"/>
          </p:cNvSpPr>
          <p:nvPr>
            <p:ph type="dt" sz="half" idx="10"/>
          </p:nvPr>
        </p:nvSpPr>
        <p:spPr/>
        <p:txBody>
          <a:bodyPr/>
          <a:lstStyle/>
          <a:p>
            <a:r>
              <a:rPr lang="en-GB" dirty="0"/>
              <a:t>Date</a:t>
            </a:r>
          </a:p>
        </p:txBody>
      </p:sp>
      <p:sp>
        <p:nvSpPr>
          <p:cNvPr id="6" name="Plassholder for lysbildenummer 5">
            <a:extLst>
              <a:ext uri="{FF2B5EF4-FFF2-40B4-BE49-F238E27FC236}">
                <a16:creationId xmlns:a16="http://schemas.microsoft.com/office/drawing/2014/main" id="{DC1EC750-E775-2095-DEA7-212324D62DCB}"/>
              </a:ext>
            </a:extLst>
          </p:cNvPr>
          <p:cNvSpPr>
            <a:spLocks noGrp="1"/>
          </p:cNvSpPr>
          <p:nvPr>
            <p:ph type="sldNum" sz="quarter" idx="12"/>
          </p:nvPr>
        </p:nvSpPr>
        <p:spPr/>
        <p:txBody>
          <a:bodyPr/>
          <a:lstStyle/>
          <a:p>
            <a:fld id="{BB89DDFD-E5C1-E442-BE53-1552785384F9}" type="slidenum">
              <a:rPr lang="en-GB" smtClean="0"/>
              <a:t>‹#›</a:t>
            </a:fld>
            <a:endParaRPr lang="en-GB" dirty="0"/>
          </a:p>
        </p:txBody>
      </p:sp>
      <p:sp>
        <p:nvSpPr>
          <p:cNvPr id="5" name="Plassholder for bunntekst 4">
            <a:extLst>
              <a:ext uri="{FF2B5EF4-FFF2-40B4-BE49-F238E27FC236}">
                <a16:creationId xmlns:a16="http://schemas.microsoft.com/office/drawing/2014/main" id="{FFD01C46-5F5D-A3BD-A894-AC4A73FF5904}"/>
              </a:ext>
            </a:extLst>
          </p:cNvPr>
          <p:cNvSpPr>
            <a:spLocks noGrp="1"/>
          </p:cNvSpPr>
          <p:nvPr>
            <p:ph type="ftr" sz="quarter" idx="11"/>
          </p:nvPr>
        </p:nvSpPr>
        <p:spPr/>
        <p:txBody>
          <a:bodyPr/>
          <a:lstStyle/>
          <a:p>
            <a:r>
              <a:rPr lang="en-GB" dirty="0"/>
              <a:t>University of Bergen</a:t>
            </a:r>
          </a:p>
        </p:txBody>
      </p:sp>
      <p:pic>
        <p:nvPicPr>
          <p:cNvPr id="7" name="Bilde 6">
            <a:extLst>
              <a:ext uri="{FF2B5EF4-FFF2-40B4-BE49-F238E27FC236}">
                <a16:creationId xmlns:a16="http://schemas.microsoft.com/office/drawing/2014/main" id="{DCDB01FB-5C5E-17AB-4C5C-789288EA957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63384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sion (blue backgroun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BAE549C-CAB7-666B-D19C-266C4F7A53BA}"/>
              </a:ext>
              <a:ext uri="{C183D7F6-B498-43B3-948B-1728B52AA6E4}">
                <adec:decorative xmlns:adec="http://schemas.microsoft.com/office/drawing/2017/decorative" val="1"/>
              </a:ext>
            </a:extLst>
          </p:cNvPr>
          <p:cNvSpPr/>
          <p:nvPr userDrawn="1"/>
        </p:nvSpPr>
        <p:spPr>
          <a:xfrm>
            <a:off x="265113" y="255615"/>
            <a:ext cx="8607425" cy="4645642"/>
          </a:xfrm>
          <a:prstGeom prst="rect">
            <a:avLst/>
          </a:prstGeom>
          <a:solidFill>
            <a:srgbClr val="00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720001" y="1282305"/>
            <a:ext cx="7387680" cy="2301814"/>
          </a:xfrm>
        </p:spPr>
        <p:txBody>
          <a:bodyPr anchor="t">
            <a:normAutofit/>
          </a:bodyPr>
          <a:lstStyle>
            <a:lvl1pPr>
              <a:defRPr sz="3800">
                <a:solidFill>
                  <a:srgbClr val="EAFAFE"/>
                </a:solidFill>
              </a:defRPr>
            </a:lvl1pPr>
          </a:lstStyle>
          <a:p>
            <a:r>
              <a:rPr lang="nb-NO" dirty="0" err="1"/>
              <a:t>Click</a:t>
            </a:r>
            <a:r>
              <a:rPr lang="nb-NO" dirty="0"/>
              <a:t> to </a:t>
            </a:r>
            <a:r>
              <a:rPr lang="nb-NO" dirty="0" err="1"/>
              <a:t>add</a:t>
            </a:r>
            <a:r>
              <a:rPr lang="nb-NO" dirty="0"/>
              <a:t> </a:t>
            </a:r>
            <a:r>
              <a:rPr lang="nb-NO" dirty="0" err="1"/>
              <a:t>title</a:t>
            </a:r>
            <a:endParaRPr lang="en-GB" dirty="0"/>
          </a:p>
        </p:txBody>
      </p:sp>
      <p:pic>
        <p:nvPicPr>
          <p:cNvPr id="3" name="Bilde 2">
            <a:extLst>
              <a:ext uri="{FF2B5EF4-FFF2-40B4-BE49-F238E27FC236}">
                <a16:creationId xmlns:a16="http://schemas.microsoft.com/office/drawing/2014/main" id="{C178C90A-FC71-DE57-8B74-49F6CB7A61D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871012" y="3872799"/>
            <a:ext cx="779930" cy="779930"/>
          </a:xfrm>
          <a:prstGeom prst="rect">
            <a:avLst/>
          </a:prstGeom>
        </p:spPr>
      </p:pic>
    </p:spTree>
    <p:extLst>
      <p:ext uri="{BB962C8B-B14F-4D97-AF65-F5344CB8AC3E}">
        <p14:creationId xmlns:p14="http://schemas.microsoft.com/office/powerpoint/2010/main" val="237791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sion with picture (blue backgroun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BAE549C-CAB7-666B-D19C-266C4F7A53BA}"/>
              </a:ext>
              <a:ext uri="{C183D7F6-B498-43B3-948B-1728B52AA6E4}">
                <adec:decorative xmlns:adec="http://schemas.microsoft.com/office/drawing/2017/decorative" val="1"/>
              </a:ext>
            </a:extLst>
          </p:cNvPr>
          <p:cNvSpPr/>
          <p:nvPr userDrawn="1"/>
        </p:nvSpPr>
        <p:spPr>
          <a:xfrm>
            <a:off x="265114" y="255615"/>
            <a:ext cx="6158432" cy="4645642"/>
          </a:xfrm>
          <a:prstGeom prst="rect">
            <a:avLst/>
          </a:prstGeom>
          <a:solidFill>
            <a:srgbClr val="004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C4A8339E-D3D4-8AF7-F01D-30596EFD0479}"/>
              </a:ext>
            </a:extLst>
          </p:cNvPr>
          <p:cNvSpPr>
            <a:spLocks noGrp="1"/>
          </p:cNvSpPr>
          <p:nvPr>
            <p:ph type="title" hasCustomPrompt="1"/>
          </p:nvPr>
        </p:nvSpPr>
        <p:spPr>
          <a:xfrm>
            <a:off x="720001" y="1282305"/>
            <a:ext cx="4772043" cy="2301814"/>
          </a:xfrm>
        </p:spPr>
        <p:txBody>
          <a:bodyPr anchor="t">
            <a:normAutofit/>
          </a:bodyPr>
          <a:lstStyle>
            <a:lvl1pPr>
              <a:defRPr sz="3800">
                <a:solidFill>
                  <a:srgbClr val="EAFAFE"/>
                </a:solidFill>
              </a:defRPr>
            </a:lvl1pPr>
          </a:lstStyle>
          <a:p>
            <a:r>
              <a:rPr lang="nb-NO" dirty="0" err="1"/>
              <a:t>Click</a:t>
            </a:r>
            <a:r>
              <a:rPr lang="nb-NO" dirty="0"/>
              <a:t> to </a:t>
            </a:r>
            <a:r>
              <a:rPr lang="nb-NO" dirty="0" err="1"/>
              <a:t>add</a:t>
            </a:r>
            <a:r>
              <a:rPr lang="nb-NO" dirty="0"/>
              <a:t> </a:t>
            </a:r>
            <a:r>
              <a:rPr lang="nb-NO" dirty="0" err="1"/>
              <a:t>title</a:t>
            </a:r>
            <a:endParaRPr lang="en-GB" dirty="0"/>
          </a:p>
        </p:txBody>
      </p:sp>
      <p:sp>
        <p:nvSpPr>
          <p:cNvPr id="4" name="Plassholder for bilde 8" descr="Illustrasjonsbilde">
            <a:extLst>
              <a:ext uri="{FF2B5EF4-FFF2-40B4-BE49-F238E27FC236}">
                <a16:creationId xmlns:a16="http://schemas.microsoft.com/office/drawing/2014/main" id="{9CC8A9C3-707B-F1C6-A643-6B4E99C720C2}"/>
              </a:ext>
            </a:extLst>
          </p:cNvPr>
          <p:cNvSpPr>
            <a:spLocks noGrp="1"/>
          </p:cNvSpPr>
          <p:nvPr>
            <p:ph type="pic" sz="quarter" idx="13" hasCustomPrompt="1"/>
          </p:nvPr>
        </p:nvSpPr>
        <p:spPr>
          <a:xfrm>
            <a:off x="6389511" y="255615"/>
            <a:ext cx="2483027" cy="4644000"/>
          </a:xfrm>
        </p:spPr>
        <p:txBody>
          <a:bodyPr/>
          <a:lstStyle/>
          <a:p>
            <a:r>
              <a:rPr lang="nb-NO" dirty="0" err="1"/>
              <a:t>Click</a:t>
            </a:r>
            <a:r>
              <a:rPr lang="nb-NO" dirty="0"/>
              <a:t> </a:t>
            </a:r>
            <a:r>
              <a:rPr lang="nb-NO" dirty="0" err="1"/>
              <a:t>the</a:t>
            </a:r>
            <a:r>
              <a:rPr lang="nb-NO" dirty="0"/>
              <a:t> </a:t>
            </a:r>
            <a:r>
              <a:rPr lang="nb-NO" dirty="0" err="1"/>
              <a:t>icon</a:t>
            </a:r>
            <a:r>
              <a:rPr lang="nb-NO" dirty="0"/>
              <a:t> to </a:t>
            </a:r>
            <a:r>
              <a:rPr lang="nb-NO" dirty="0" err="1"/>
              <a:t>add</a:t>
            </a:r>
            <a:r>
              <a:rPr lang="nb-NO" dirty="0"/>
              <a:t> a </a:t>
            </a:r>
            <a:r>
              <a:rPr lang="nb-NO" dirty="0" err="1"/>
              <a:t>picture</a:t>
            </a:r>
            <a:endParaRPr lang="en-GB" dirty="0"/>
          </a:p>
        </p:txBody>
      </p:sp>
    </p:spTree>
    <p:extLst>
      <p:ext uri="{BB962C8B-B14F-4D97-AF65-F5344CB8AC3E}">
        <p14:creationId xmlns:p14="http://schemas.microsoft.com/office/powerpoint/2010/main" val="894028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BA2A38D-3A00-2F75-4E31-3B6AED1FEF27}"/>
              </a:ext>
            </a:extLst>
          </p:cNvPr>
          <p:cNvSpPr>
            <a:spLocks noGrp="1"/>
          </p:cNvSpPr>
          <p:nvPr>
            <p:ph type="title"/>
          </p:nvPr>
        </p:nvSpPr>
        <p:spPr>
          <a:xfrm>
            <a:off x="720000" y="340347"/>
            <a:ext cx="7698022" cy="994172"/>
          </a:xfrm>
          <a:prstGeom prst="rect">
            <a:avLst/>
          </a:prstGeom>
        </p:spPr>
        <p:txBody>
          <a:bodyPr vert="horz" lIns="91440" tIns="45720" rIns="91440" bIns="45720" rtlCol="0" anchor="b">
            <a:normAutofit/>
          </a:bodyPr>
          <a:lstStyle/>
          <a:p>
            <a:r>
              <a:rPr lang="nb-NO" dirty="0" err="1"/>
              <a:t>Click</a:t>
            </a:r>
            <a:r>
              <a:rPr lang="nb-NO" dirty="0"/>
              <a:t> to </a:t>
            </a:r>
            <a:r>
              <a:rPr lang="nb-NO" dirty="0" err="1"/>
              <a:t>add</a:t>
            </a:r>
            <a:r>
              <a:rPr lang="nb-NO" dirty="0"/>
              <a:t> </a:t>
            </a:r>
            <a:r>
              <a:rPr lang="nb-NO" dirty="0" err="1"/>
              <a:t>title</a:t>
            </a:r>
            <a:endParaRPr lang="en-GB" dirty="0"/>
          </a:p>
        </p:txBody>
      </p:sp>
      <p:sp>
        <p:nvSpPr>
          <p:cNvPr id="3" name="Plassholder for tekst 2">
            <a:extLst>
              <a:ext uri="{FF2B5EF4-FFF2-40B4-BE49-F238E27FC236}">
                <a16:creationId xmlns:a16="http://schemas.microsoft.com/office/drawing/2014/main" id="{CC971B24-B741-AC9F-27E6-F1F4BB91A8DB}"/>
              </a:ext>
            </a:extLst>
          </p:cNvPr>
          <p:cNvSpPr>
            <a:spLocks noGrp="1"/>
          </p:cNvSpPr>
          <p:nvPr>
            <p:ph type="body" idx="1"/>
          </p:nvPr>
        </p:nvSpPr>
        <p:spPr>
          <a:xfrm>
            <a:off x="720000" y="1440873"/>
            <a:ext cx="7698022" cy="2908103"/>
          </a:xfrm>
          <a:prstGeom prst="rect">
            <a:avLst/>
          </a:prstGeom>
        </p:spPr>
        <p:txBody>
          <a:bodyPr vert="horz" lIns="91440" tIns="45720" rIns="91440" bIns="4572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dato 3">
            <a:extLst>
              <a:ext uri="{FF2B5EF4-FFF2-40B4-BE49-F238E27FC236}">
                <a16:creationId xmlns:a16="http://schemas.microsoft.com/office/drawing/2014/main" id="{14DD54FA-4D78-5EB8-8868-C6030A0260B7}"/>
              </a:ext>
            </a:extLst>
          </p:cNvPr>
          <p:cNvSpPr>
            <a:spLocks noGrp="1"/>
          </p:cNvSpPr>
          <p:nvPr>
            <p:ph type="dt" sz="half" idx="2"/>
          </p:nvPr>
        </p:nvSpPr>
        <p:spPr>
          <a:xfrm>
            <a:off x="720000" y="4464359"/>
            <a:ext cx="1080000" cy="273844"/>
          </a:xfrm>
          <a:prstGeom prst="rect">
            <a:avLst/>
          </a:prstGeom>
        </p:spPr>
        <p:txBody>
          <a:bodyPr vert="horz" lIns="91440" tIns="45720" rIns="91440" bIns="45720" rtlCol="0" anchor="ctr"/>
          <a:lstStyle>
            <a:lvl1pPr algn="l">
              <a:defRPr sz="900" b="0" i="0">
                <a:solidFill>
                  <a:srgbClr val="012050"/>
                </a:solidFill>
                <a:latin typeface="+mn-lt"/>
                <a:cs typeface="Arial" panose="020B0604020202020204" pitchFamily="34" charset="0"/>
              </a:defRPr>
            </a:lvl1pPr>
          </a:lstStyle>
          <a:p>
            <a:r>
              <a:rPr lang="en-GB" dirty="0"/>
              <a:t>Date</a:t>
            </a:r>
          </a:p>
        </p:txBody>
      </p:sp>
      <p:sp>
        <p:nvSpPr>
          <p:cNvPr id="6" name="Plassholder for lysbildenummer 5">
            <a:extLst>
              <a:ext uri="{FF2B5EF4-FFF2-40B4-BE49-F238E27FC236}">
                <a16:creationId xmlns:a16="http://schemas.microsoft.com/office/drawing/2014/main" id="{237C96BE-AFCB-521B-AA51-6F1A29844D2F}"/>
              </a:ext>
            </a:extLst>
          </p:cNvPr>
          <p:cNvSpPr>
            <a:spLocks noGrp="1"/>
          </p:cNvSpPr>
          <p:nvPr>
            <p:ph type="sldNum" sz="quarter" idx="4"/>
          </p:nvPr>
        </p:nvSpPr>
        <p:spPr>
          <a:xfrm>
            <a:off x="1901347" y="4464359"/>
            <a:ext cx="802217" cy="273844"/>
          </a:xfrm>
          <a:prstGeom prst="rect">
            <a:avLst/>
          </a:prstGeom>
        </p:spPr>
        <p:txBody>
          <a:bodyPr vert="horz" lIns="91440" tIns="45720" rIns="91440" bIns="45720" rtlCol="0" anchor="ctr"/>
          <a:lstStyle>
            <a:lvl1pPr algn="l">
              <a:defRPr sz="900" b="0" i="0">
                <a:solidFill>
                  <a:srgbClr val="012050"/>
                </a:solidFill>
                <a:latin typeface="+mn-lt"/>
                <a:cs typeface="Arial" panose="020B0604020202020204" pitchFamily="34" charset="0"/>
              </a:defRPr>
            </a:lvl1pPr>
          </a:lstStyle>
          <a:p>
            <a:fld id="{BB89DDFD-E5C1-E442-BE53-1552785384F9}" type="slidenum">
              <a:rPr lang="en-GB" smtClean="0"/>
              <a:pPr/>
              <a:t>‹#›</a:t>
            </a:fld>
            <a:endParaRPr lang="en-GB" dirty="0"/>
          </a:p>
        </p:txBody>
      </p:sp>
      <p:sp>
        <p:nvSpPr>
          <p:cNvPr id="5" name="Plassholder for bunntekst 4">
            <a:extLst>
              <a:ext uri="{FF2B5EF4-FFF2-40B4-BE49-F238E27FC236}">
                <a16:creationId xmlns:a16="http://schemas.microsoft.com/office/drawing/2014/main" id="{9D7B758A-70AA-9663-306F-78EE5C6660F7}"/>
              </a:ext>
            </a:extLst>
          </p:cNvPr>
          <p:cNvSpPr>
            <a:spLocks noGrp="1"/>
          </p:cNvSpPr>
          <p:nvPr>
            <p:ph type="ftr" sz="quarter" idx="3"/>
          </p:nvPr>
        </p:nvSpPr>
        <p:spPr>
          <a:xfrm>
            <a:off x="3028950" y="4464359"/>
            <a:ext cx="3086100" cy="273844"/>
          </a:xfrm>
          <a:prstGeom prst="rect">
            <a:avLst/>
          </a:prstGeom>
        </p:spPr>
        <p:txBody>
          <a:bodyPr vert="horz" lIns="91440" tIns="45720" rIns="91440" bIns="45720" rtlCol="0" anchor="ctr"/>
          <a:lstStyle>
            <a:lvl1pPr algn="ctr">
              <a:defRPr sz="900" b="0" i="0">
                <a:solidFill>
                  <a:srgbClr val="012050"/>
                </a:solidFill>
                <a:latin typeface="+mn-lt"/>
                <a:cs typeface="Arial" panose="020B0604020202020204" pitchFamily="34" charset="0"/>
              </a:defRPr>
            </a:lvl1pPr>
          </a:lstStyle>
          <a:p>
            <a:r>
              <a:rPr lang="en-GB" dirty="0"/>
              <a:t>University of Bergen</a:t>
            </a:r>
          </a:p>
        </p:txBody>
      </p:sp>
    </p:spTree>
    <p:extLst>
      <p:ext uri="{BB962C8B-B14F-4D97-AF65-F5344CB8AC3E}">
        <p14:creationId xmlns:p14="http://schemas.microsoft.com/office/powerpoint/2010/main" val="337839162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7" r:id="rId3"/>
    <p:sldLayoutId id="2147483668" r:id="rId4"/>
    <p:sldLayoutId id="2147483650" r:id="rId5"/>
    <p:sldLayoutId id="2147483672" r:id="rId6"/>
    <p:sldLayoutId id="2147483679" r:id="rId7"/>
    <p:sldLayoutId id="2147483651" r:id="rId8"/>
    <p:sldLayoutId id="2147483673" r:id="rId9"/>
    <p:sldLayoutId id="2147483665" r:id="rId10"/>
    <p:sldLayoutId id="2147483674" r:id="rId11"/>
    <p:sldLayoutId id="2147483666" r:id="rId12"/>
    <p:sldLayoutId id="2147483682" r:id="rId13"/>
    <p:sldLayoutId id="2147483675" r:id="rId14"/>
    <p:sldLayoutId id="2147483676" r:id="rId15"/>
    <p:sldLayoutId id="2147483683" r:id="rId16"/>
    <p:sldLayoutId id="2147483677" r:id="rId17"/>
    <p:sldLayoutId id="2147483653" r:id="rId18"/>
    <p:sldLayoutId id="2147483663" r:id="rId19"/>
    <p:sldLayoutId id="2147483664" r:id="rId20"/>
    <p:sldLayoutId id="2147483669" r:id="rId21"/>
  </p:sldLayoutIdLst>
  <p:hf sldNum="0" hdr="0" ftr="0" dt="0"/>
  <p:txStyles>
    <p:titleStyle>
      <a:lvl1pPr algn="l" defTabSz="685783" rtl="0" eaLnBrk="1" latinLnBrk="0" hangingPunct="1">
        <a:lnSpc>
          <a:spcPct val="90000"/>
        </a:lnSpc>
        <a:spcBef>
          <a:spcPct val="0"/>
        </a:spcBef>
        <a:buNone/>
        <a:defRPr sz="3200" b="0" i="0" kern="1200">
          <a:solidFill>
            <a:srgbClr val="012050"/>
          </a:solidFill>
          <a:latin typeface="Calibri" panose="020F0502020204030204" pitchFamily="34" charset="0"/>
          <a:ea typeface="+mj-ea"/>
          <a:cs typeface="Calibri" panose="020F050202020403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2EB3216C-AB12-A623-3BC6-755547BFD859}"/>
              </a:ext>
            </a:extLst>
          </p:cNvPr>
          <p:cNvSpPr>
            <a:spLocks noGrp="1"/>
          </p:cNvSpPr>
          <p:nvPr>
            <p:ph type="ctrTitle"/>
          </p:nvPr>
        </p:nvSpPr>
        <p:spPr>
          <a:xfrm>
            <a:off x="1198266" y="3163896"/>
            <a:ext cx="6858000" cy="678665"/>
          </a:xfrm>
        </p:spPr>
        <p:txBody>
          <a:bodyPr>
            <a:noAutofit/>
          </a:bodyPr>
          <a:lstStyle/>
          <a:p>
            <a:pPr hangingPunct="0"/>
            <a:r>
              <a:rPr lang="en-GB" sz="2400" b="1" dirty="0"/>
              <a:t>45 Years of Modelling Gas Explosions with the PDR Concept – Current Status and Future Prospects</a:t>
            </a:r>
            <a:endParaRPr lang="nb-NO" sz="2400" dirty="0"/>
          </a:p>
        </p:txBody>
      </p:sp>
      <p:sp>
        <p:nvSpPr>
          <p:cNvPr id="2" name="Undertittel 1">
            <a:extLst>
              <a:ext uri="{FF2B5EF4-FFF2-40B4-BE49-F238E27FC236}">
                <a16:creationId xmlns:a16="http://schemas.microsoft.com/office/drawing/2014/main" id="{8DB3006A-95D5-88C8-B0A4-372683962273}"/>
              </a:ext>
            </a:extLst>
          </p:cNvPr>
          <p:cNvSpPr>
            <a:spLocks noGrp="1"/>
          </p:cNvSpPr>
          <p:nvPr>
            <p:ph type="subTitle" idx="1"/>
          </p:nvPr>
        </p:nvSpPr>
        <p:spPr>
          <a:xfrm>
            <a:off x="1097880" y="3945752"/>
            <a:ext cx="6682817" cy="592459"/>
          </a:xfrm>
        </p:spPr>
        <p:txBody>
          <a:bodyPr>
            <a:normAutofit fontScale="92500" lnSpcReduction="20000"/>
          </a:bodyPr>
          <a:lstStyle/>
          <a:p>
            <a:r>
              <a:rPr lang="nb-NO" b="1" dirty="0"/>
              <a:t>Helene Hisken (UiB), </a:t>
            </a:r>
            <a:r>
              <a:rPr lang="nb-NO" dirty="0"/>
              <a:t>Anand Zambare (IIT Madras), Anish A. Pophale (IIT Madras), Vagesh D. Narasimhamurthy (IIT Madras), Kees van Wingerden (</a:t>
            </a:r>
            <a:r>
              <a:rPr lang="nb-NO" dirty="0" err="1"/>
              <a:t>Vysus</a:t>
            </a:r>
            <a:r>
              <a:rPr lang="nb-NO" dirty="0"/>
              <a:t> Group), Trygve Skjold (UiB), Bjørn J. Arntzen (UiB, </a:t>
            </a:r>
            <a:r>
              <a:rPr lang="nb-NO" dirty="0" err="1"/>
              <a:t>Gexcon</a:t>
            </a:r>
            <a:r>
              <a:rPr lang="nb-NO" dirty="0"/>
              <a:t>), and Melodia Lucas (UiB, </a:t>
            </a:r>
            <a:r>
              <a:rPr lang="nb-NO" dirty="0" err="1"/>
              <a:t>Gexcon</a:t>
            </a:r>
            <a:r>
              <a:rPr lang="nb-NO" dirty="0"/>
              <a:t>)</a:t>
            </a:r>
          </a:p>
        </p:txBody>
      </p:sp>
      <p:pic>
        <p:nvPicPr>
          <p:cNvPr id="6" name="Picture Placeholder 5" descr="A collage of images of a building on fire&#10;&#10;AI-generated content may be incorrect.">
            <a:extLst>
              <a:ext uri="{FF2B5EF4-FFF2-40B4-BE49-F238E27FC236}">
                <a16:creationId xmlns:a16="http://schemas.microsoft.com/office/drawing/2014/main" id="{9AEF671D-08E7-E84B-7F11-2EEADB0DAF18}"/>
              </a:ext>
            </a:extLst>
          </p:cNvPr>
          <p:cNvPicPr>
            <a:picLocks noGrp="1" noChangeAspect="1"/>
          </p:cNvPicPr>
          <p:nvPr>
            <p:ph type="pic" sz="quarter" idx="13"/>
          </p:nvPr>
        </p:nvPicPr>
        <p:blipFill>
          <a:blip r:embed="rId3"/>
          <a:srcRect t="20476" b="20476"/>
          <a:stretch>
            <a:fillRect/>
          </a:stretch>
        </p:blipFill>
        <p:spPr>
          <a:xfrm>
            <a:off x="265112" y="179702"/>
            <a:ext cx="8607425" cy="2692400"/>
          </a:xfrm>
        </p:spPr>
      </p:pic>
      <p:sp>
        <p:nvSpPr>
          <p:cNvPr id="3" name="Undertittel 1">
            <a:extLst>
              <a:ext uri="{FF2B5EF4-FFF2-40B4-BE49-F238E27FC236}">
                <a16:creationId xmlns:a16="http://schemas.microsoft.com/office/drawing/2014/main" id="{5DC2C201-421C-C963-2783-4A25435A9835}"/>
              </a:ext>
            </a:extLst>
          </p:cNvPr>
          <p:cNvSpPr txBox="1">
            <a:spLocks/>
          </p:cNvSpPr>
          <p:nvPr/>
        </p:nvSpPr>
        <p:spPr>
          <a:xfrm>
            <a:off x="1285857" y="4551041"/>
            <a:ext cx="6682817" cy="592459"/>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600" b="0" i="0" kern="1200">
                <a:solidFill>
                  <a:srgbClr val="EAFAFE"/>
                </a:solidFill>
                <a:latin typeface="+mn-lt"/>
                <a:ea typeface="+mn-ea"/>
                <a:cs typeface="Times New Roman" panose="02020603050405020304" pitchFamily="18" charset="0"/>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rgbClr val="012050"/>
                </a:solidFill>
                <a:latin typeface="+mn-lt"/>
                <a:ea typeface="+mn-ea"/>
                <a:cs typeface="Arial" panose="020B0604020202020204" pitchFamily="34" charset="0"/>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rgbClr val="012050"/>
                </a:solidFill>
                <a:latin typeface="+mn-lt"/>
                <a:ea typeface="+mn-ea"/>
                <a:cs typeface="Arial" panose="020B0604020202020204" pitchFamily="34" charset="0"/>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rgbClr val="012050"/>
                </a:solidFill>
                <a:latin typeface="+mn-lt"/>
                <a:ea typeface="+mn-ea"/>
                <a:cs typeface="Arial" panose="020B0604020202020204" pitchFamily="34" charset="0"/>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rgbClr val="012050"/>
                </a:solidFill>
                <a:latin typeface="+mn-lt"/>
                <a:ea typeface="+mn-ea"/>
                <a:cs typeface="Arial" panose="020B0604020202020204" pitchFamily="34" charset="0"/>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nb-NO" i="1" dirty="0"/>
              <a:t>2nd Olympiad in Engineering Science, 10-14 June 2025, Stavanger</a:t>
            </a:r>
          </a:p>
        </p:txBody>
      </p:sp>
    </p:spTree>
    <p:extLst>
      <p:ext uri="{BB962C8B-B14F-4D97-AF65-F5344CB8AC3E}">
        <p14:creationId xmlns:p14="http://schemas.microsoft.com/office/powerpoint/2010/main" val="222334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6318D-DB8C-A111-78B6-C4D85E293AC2}"/>
              </a:ext>
            </a:extLst>
          </p:cNvPr>
          <p:cNvSpPr>
            <a:spLocks noGrp="1"/>
          </p:cNvSpPr>
          <p:nvPr>
            <p:ph type="title"/>
          </p:nvPr>
        </p:nvSpPr>
        <p:spPr/>
        <p:txBody>
          <a:bodyPr/>
          <a:lstStyle/>
          <a:p>
            <a:r>
              <a:rPr lang="nb-NO" dirty="0" err="1"/>
              <a:t>History</a:t>
            </a:r>
            <a:r>
              <a:rPr lang="nb-NO" dirty="0"/>
              <a:t> </a:t>
            </a:r>
            <a:r>
              <a:rPr lang="nb-NO" dirty="0" err="1"/>
              <a:t>of</a:t>
            </a:r>
            <a:r>
              <a:rPr lang="nb-NO" dirty="0"/>
              <a:t> CFD </a:t>
            </a:r>
            <a:r>
              <a:rPr lang="nb-NO" dirty="0" err="1"/>
              <a:t>models</a:t>
            </a:r>
            <a:r>
              <a:rPr lang="nb-NO" dirty="0"/>
              <a:t> for gas </a:t>
            </a:r>
            <a:r>
              <a:rPr lang="nb-NO" dirty="0" err="1"/>
              <a:t>explosion</a:t>
            </a:r>
            <a:r>
              <a:rPr lang="nb-NO" dirty="0"/>
              <a:t> </a:t>
            </a:r>
            <a:r>
              <a:rPr lang="nb-NO" dirty="0" err="1"/>
              <a:t>applications</a:t>
            </a:r>
            <a:endParaRPr lang="nb-NO" dirty="0"/>
          </a:p>
        </p:txBody>
      </p:sp>
    </p:spTree>
    <p:extLst>
      <p:ext uri="{BB962C8B-B14F-4D97-AF65-F5344CB8AC3E}">
        <p14:creationId xmlns:p14="http://schemas.microsoft.com/office/powerpoint/2010/main" val="1378282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9FD0-6824-4BA4-2885-999620B8C1C8}"/>
              </a:ext>
            </a:extLst>
          </p:cNvPr>
          <p:cNvSpPr>
            <a:spLocks noGrp="1"/>
          </p:cNvSpPr>
          <p:nvPr>
            <p:ph type="title"/>
          </p:nvPr>
        </p:nvSpPr>
        <p:spPr/>
        <p:txBody>
          <a:bodyPr/>
          <a:lstStyle/>
          <a:p>
            <a:r>
              <a:rPr lang="en-GB" altLang="nb-NO" dirty="0"/>
              <a:t>1979</a:t>
            </a:r>
            <a:endParaRPr lang="nb-NO" dirty="0"/>
          </a:p>
        </p:txBody>
      </p:sp>
      <p:sp>
        <p:nvSpPr>
          <p:cNvPr id="3" name="Content Placeholder 2">
            <a:extLst>
              <a:ext uri="{FF2B5EF4-FFF2-40B4-BE49-F238E27FC236}">
                <a16:creationId xmlns:a16="http://schemas.microsoft.com/office/drawing/2014/main" id="{72815088-A3DE-53B8-207F-A907D2C98FF6}"/>
              </a:ext>
            </a:extLst>
          </p:cNvPr>
          <p:cNvSpPr>
            <a:spLocks noGrp="1"/>
          </p:cNvSpPr>
          <p:nvPr>
            <p:ph idx="1"/>
          </p:nvPr>
        </p:nvSpPr>
        <p:spPr>
          <a:xfrm>
            <a:off x="720000" y="1496139"/>
            <a:ext cx="4203692" cy="2908103"/>
          </a:xfrm>
        </p:spPr>
        <p:txBody>
          <a:bodyPr/>
          <a:lstStyle/>
          <a:p>
            <a:r>
              <a:rPr lang="en-GB" altLang="nb-NO" dirty="0"/>
              <a:t>Bjørn H. </a:t>
            </a:r>
            <a:r>
              <a:rPr lang="en-GB" altLang="nb-NO" dirty="0" err="1"/>
              <a:t>Hjertager</a:t>
            </a:r>
            <a:r>
              <a:rPr lang="en-GB" altLang="nb-NO" dirty="0"/>
              <a:t> defends his PhD at NTH (NTNU).</a:t>
            </a:r>
          </a:p>
          <a:p>
            <a:r>
              <a:rPr lang="en-GB" altLang="nb-NO" dirty="0"/>
              <a:t>He begins developing FLACS, the first CFD model for representing industrial-scale gas explosions, in 1980 at Chr. Michelsen Institute (CMI) in Bergen.</a:t>
            </a:r>
          </a:p>
          <a:p>
            <a:endParaRPr lang="nb-NO" dirty="0"/>
          </a:p>
        </p:txBody>
      </p:sp>
      <p:pic>
        <p:nvPicPr>
          <p:cNvPr id="9" name="Picture 3" descr="Hjertager_TrialLecture_1979">
            <a:extLst>
              <a:ext uri="{FF2B5EF4-FFF2-40B4-BE49-F238E27FC236}">
                <a16:creationId xmlns:a16="http://schemas.microsoft.com/office/drawing/2014/main" id="{3D35348B-C76E-F5B9-B0A0-70EB12853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967" y="0"/>
            <a:ext cx="3333736" cy="515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4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E4D1-6F29-8DB2-FD68-272CD3420B7A}"/>
              </a:ext>
            </a:extLst>
          </p:cNvPr>
          <p:cNvSpPr>
            <a:spLocks noGrp="1"/>
          </p:cNvSpPr>
          <p:nvPr>
            <p:ph type="title"/>
          </p:nvPr>
        </p:nvSpPr>
        <p:spPr>
          <a:xfrm>
            <a:off x="720000" y="251535"/>
            <a:ext cx="7698022" cy="994172"/>
          </a:xfrm>
        </p:spPr>
        <p:txBody>
          <a:bodyPr/>
          <a:lstStyle/>
          <a:p>
            <a:r>
              <a:rPr lang="nb-NO" dirty="0"/>
              <a:t>The brilliant </a:t>
            </a:r>
            <a:r>
              <a:rPr lang="nb-NO"/>
              <a:t>idea…</a:t>
            </a:r>
            <a:endParaRPr lang="nb-NO" dirty="0"/>
          </a:p>
        </p:txBody>
      </p:sp>
      <p:sp>
        <p:nvSpPr>
          <p:cNvPr id="3" name="Content Placeholder 2">
            <a:extLst>
              <a:ext uri="{FF2B5EF4-FFF2-40B4-BE49-F238E27FC236}">
                <a16:creationId xmlns:a16="http://schemas.microsoft.com/office/drawing/2014/main" id="{EB999B38-7FE5-41B5-5DBE-B5640F49AB97}"/>
              </a:ext>
            </a:extLst>
          </p:cNvPr>
          <p:cNvSpPr>
            <a:spLocks noGrp="1"/>
          </p:cNvSpPr>
          <p:nvPr>
            <p:ph idx="1"/>
          </p:nvPr>
        </p:nvSpPr>
        <p:spPr>
          <a:xfrm>
            <a:off x="720000" y="1332011"/>
            <a:ext cx="7698022" cy="2908103"/>
          </a:xfrm>
        </p:spPr>
        <p:txBody>
          <a:bodyPr/>
          <a:lstStyle/>
          <a:p>
            <a:r>
              <a:rPr lang="nb-NO" dirty="0"/>
              <a:t>The </a:t>
            </a:r>
            <a:r>
              <a:rPr lang="nb-NO" dirty="0" err="1"/>
              <a:t>porosity</a:t>
            </a:r>
            <a:r>
              <a:rPr lang="nb-NO" dirty="0"/>
              <a:t>/</a:t>
            </a:r>
            <a:r>
              <a:rPr lang="nb-NO" dirty="0" err="1"/>
              <a:t>distributed</a:t>
            </a:r>
            <a:r>
              <a:rPr lang="nb-NO" dirty="0"/>
              <a:t> </a:t>
            </a:r>
            <a:r>
              <a:rPr lang="nb-NO" dirty="0" err="1"/>
              <a:t>resistance</a:t>
            </a:r>
            <a:r>
              <a:rPr lang="nb-NO" dirty="0"/>
              <a:t> (PDR) </a:t>
            </a:r>
            <a:r>
              <a:rPr lang="nb-NO" dirty="0" err="1"/>
              <a:t>concept</a:t>
            </a:r>
            <a:r>
              <a:rPr lang="nb-NO" dirty="0"/>
              <a:t> used to </a:t>
            </a:r>
            <a:r>
              <a:rPr lang="nb-NO" dirty="0" err="1"/>
              <a:t>represent</a:t>
            </a:r>
            <a:r>
              <a:rPr lang="nb-NO" dirty="0"/>
              <a:t> </a:t>
            </a:r>
            <a:r>
              <a:rPr lang="nb-NO" dirty="0" err="1"/>
              <a:t>geometry</a:t>
            </a:r>
            <a:r>
              <a:rPr lang="nb-NO" dirty="0"/>
              <a:t> </a:t>
            </a:r>
            <a:r>
              <a:rPr lang="nb-NO" dirty="0" err="1"/>
              <a:t>that</a:t>
            </a:r>
            <a:r>
              <a:rPr lang="nb-NO" dirty="0"/>
              <a:t> </a:t>
            </a:r>
            <a:r>
              <a:rPr lang="nb-NO" dirty="0" err="1"/>
              <a:t>cannot</a:t>
            </a:r>
            <a:r>
              <a:rPr lang="nb-NO" dirty="0"/>
              <a:t> be </a:t>
            </a:r>
            <a:r>
              <a:rPr lang="nb-NO" dirty="0" err="1"/>
              <a:t>resolved</a:t>
            </a:r>
            <a:r>
              <a:rPr lang="nb-NO" dirty="0"/>
              <a:t> </a:t>
            </a:r>
            <a:r>
              <a:rPr lang="nb-NO" dirty="0" err="1"/>
              <a:t>on</a:t>
            </a:r>
            <a:r>
              <a:rPr lang="nb-NO" dirty="0"/>
              <a:t> </a:t>
            </a:r>
            <a:r>
              <a:rPr lang="nb-NO" dirty="0" err="1"/>
              <a:t>the</a:t>
            </a:r>
            <a:r>
              <a:rPr lang="nb-NO" dirty="0"/>
              <a:t> </a:t>
            </a:r>
            <a:r>
              <a:rPr lang="nb-NO" dirty="0" err="1"/>
              <a:t>computational</a:t>
            </a:r>
            <a:r>
              <a:rPr lang="nb-NO" dirty="0"/>
              <a:t> grid.</a:t>
            </a:r>
          </a:p>
          <a:p>
            <a:r>
              <a:rPr lang="en-GB" dirty="0"/>
              <a:t>First proposed by Patankar and Spalding (1974) for heat exchanger applications, extended by Sha </a:t>
            </a:r>
            <a:r>
              <a:rPr lang="en-GB" i="1" dirty="0"/>
              <a:t>et al.</a:t>
            </a:r>
            <a:r>
              <a:rPr lang="en-GB" dirty="0"/>
              <a:t> (1982).</a:t>
            </a:r>
          </a:p>
          <a:p>
            <a:r>
              <a:rPr lang="en-GB" dirty="0"/>
              <a:t>Area and volume porosities, </a:t>
            </a:r>
            <a:r>
              <a:rPr lang="el-GR" i="1" dirty="0">
                <a:latin typeface="Times New Roman" panose="02020603050405020304" pitchFamily="18" charset="0"/>
                <a:cs typeface="Times New Roman" panose="02020603050405020304" pitchFamily="18" charset="0"/>
              </a:rPr>
              <a:t>β</a:t>
            </a:r>
            <a:r>
              <a:rPr lang="nb-NO" i="1" baseline="-25000" dirty="0">
                <a:latin typeface="Times New Roman" panose="02020603050405020304" pitchFamily="18" charset="0"/>
                <a:cs typeface="Times New Roman" panose="02020603050405020304" pitchFamily="18" charset="0"/>
              </a:rPr>
              <a:t>i</a:t>
            </a:r>
            <a:r>
              <a:rPr lang="nb-NO" i="1" dirty="0">
                <a:latin typeface="Times New Roman" panose="02020603050405020304" pitchFamily="18" charset="0"/>
                <a:cs typeface="Times New Roman" panose="02020603050405020304" pitchFamily="18" charset="0"/>
              </a:rPr>
              <a:t> </a:t>
            </a:r>
            <a:r>
              <a:rPr lang="nb-NO" dirty="0">
                <a:latin typeface="Times New Roman" panose="02020603050405020304" pitchFamily="18" charset="0"/>
                <a:cs typeface="Times New Roman" panose="02020603050405020304" pitchFamily="18" charset="0"/>
              </a:rPr>
              <a:t>and </a:t>
            </a:r>
            <a:r>
              <a:rPr lang="el-GR" i="1" dirty="0">
                <a:latin typeface="Times New Roman" panose="02020603050405020304" pitchFamily="18" charset="0"/>
                <a:cs typeface="Times New Roman" panose="02020603050405020304" pitchFamily="18" charset="0"/>
              </a:rPr>
              <a:t>β</a:t>
            </a:r>
            <a:r>
              <a:rPr lang="nb-NO" i="1" baseline="-25000" dirty="0">
                <a:latin typeface="Times New Roman" panose="02020603050405020304" pitchFamily="18" charset="0"/>
                <a:cs typeface="Times New Roman" panose="02020603050405020304" pitchFamily="18" charset="0"/>
              </a:rPr>
              <a:t>v</a:t>
            </a:r>
            <a:r>
              <a:rPr lang="en-GB" baseline="-25000" dirty="0">
                <a:latin typeface="Times New Roman" panose="02020603050405020304" pitchFamily="18"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Calibri" panose="020F0502020204030204" pitchFamily="34" charset="0"/>
              </a:rPr>
              <a:t>represent the effect of geometry on the Navier-Stokes equations for fluid flow + other parameters for sub-grid objects.</a:t>
            </a:r>
          </a:p>
          <a:p>
            <a:r>
              <a:rPr lang="en-GB" dirty="0">
                <a:latin typeface="Calibri" panose="020F0502020204030204" pitchFamily="34" charset="0"/>
                <a:ea typeface="Calibri" panose="020F0502020204030204" pitchFamily="34" charset="0"/>
                <a:cs typeface="Calibri" panose="020F0502020204030204" pitchFamily="34" charset="0"/>
              </a:rPr>
              <a:t>Requires a pre-processor step before solving the equations.</a:t>
            </a:r>
            <a:endParaRPr lang="nb-NO"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344BC1-0CDB-B7FE-912A-2A40D23D7DA3}"/>
              </a:ext>
            </a:extLst>
          </p:cNvPr>
          <p:cNvPicPr>
            <a:picLocks noChangeAspect="1"/>
          </p:cNvPicPr>
          <p:nvPr/>
        </p:nvPicPr>
        <p:blipFill>
          <a:blip r:embed="rId3"/>
          <a:stretch>
            <a:fillRect/>
          </a:stretch>
        </p:blipFill>
        <p:spPr>
          <a:xfrm>
            <a:off x="5596932" y="3545753"/>
            <a:ext cx="3275763" cy="147214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3E9225-ACDA-DAC9-FB40-F45EA4B6D52E}"/>
                  </a:ext>
                </a:extLst>
              </p:cNvPr>
              <p:cNvSpPr txBox="1"/>
              <p:nvPr/>
            </p:nvSpPr>
            <p:spPr>
              <a:xfrm>
                <a:off x="509780" y="3860583"/>
                <a:ext cx="5328958" cy="5636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b-NO" i="1" smtClean="0">
                              <a:solidFill>
                                <a:srgbClr val="836967"/>
                              </a:solidFill>
                              <a:latin typeface="Cambria Math" panose="02040503050406030204" pitchFamily="18" charset="0"/>
                            </a:rPr>
                          </m:ctrlPr>
                        </m:fPr>
                        <m:num>
                          <m:r>
                            <a:rPr lang="nb-NO">
                              <a:latin typeface="Cambria Math" panose="02040503050406030204" pitchFamily="18" charset="0"/>
                            </a:rPr>
                            <m:t>𝜕</m:t>
                          </m:r>
                        </m:num>
                        <m:den>
                          <m:r>
                            <a:rPr lang="nb-NO" i="0">
                              <a:latin typeface="Cambria Math" panose="02040503050406030204" pitchFamily="18" charset="0"/>
                            </a:rPr>
                            <m:t>𝜕</m:t>
                          </m:r>
                          <m:r>
                            <a:rPr lang="nb-NO" i="1">
                              <a:latin typeface="Cambria Math" panose="02040503050406030204" pitchFamily="18" charset="0"/>
                            </a:rPr>
                            <m:t>𝑡</m:t>
                          </m:r>
                        </m:den>
                      </m:f>
                      <m:d>
                        <m:dPr>
                          <m:ctrlPr>
                            <a:rPr lang="nb-NO" i="1">
                              <a:solidFill>
                                <a:srgbClr val="836967"/>
                              </a:solidFill>
                              <a:latin typeface="Cambria Math" panose="02040503050406030204" pitchFamily="18" charset="0"/>
                            </a:rPr>
                          </m:ctrlPr>
                        </m:dPr>
                        <m:e>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𝛽</m:t>
                              </m:r>
                            </m:e>
                            <m:sub>
                              <m:r>
                                <a:rPr lang="nb-NO" i="1">
                                  <a:latin typeface="Cambria Math" panose="02040503050406030204" pitchFamily="18" charset="0"/>
                                </a:rPr>
                                <m:t>𝑣</m:t>
                              </m:r>
                            </m:sub>
                          </m:sSub>
                          <m:r>
                            <a:rPr lang="nb-NO" i="1">
                              <a:latin typeface="Cambria Math" panose="02040503050406030204" pitchFamily="18" charset="0"/>
                            </a:rPr>
                            <m:t>𝜌𝛷</m:t>
                          </m:r>
                        </m:e>
                      </m:d>
                      <m:r>
                        <a:rPr lang="nb-NO" i="0">
                          <a:latin typeface="Cambria Math" panose="02040503050406030204" pitchFamily="18" charset="0"/>
                        </a:rPr>
                        <m:t> +</m:t>
                      </m:r>
                      <m:f>
                        <m:fPr>
                          <m:ctrlPr>
                            <a:rPr lang="nb-NO" i="1">
                              <a:solidFill>
                                <a:srgbClr val="836967"/>
                              </a:solidFill>
                              <a:latin typeface="Cambria Math" panose="02040503050406030204" pitchFamily="18" charset="0"/>
                            </a:rPr>
                          </m:ctrlPr>
                        </m:fPr>
                        <m:num>
                          <m:r>
                            <a:rPr lang="nb-NO" i="0">
                              <a:latin typeface="Cambria Math" panose="02040503050406030204" pitchFamily="18" charset="0"/>
                            </a:rPr>
                            <m:t>𝜕</m:t>
                          </m:r>
                        </m:num>
                        <m:den>
                          <m:r>
                            <a:rPr lang="nb-NO" i="0">
                              <a:latin typeface="Cambria Math" panose="02040503050406030204" pitchFamily="18" charset="0"/>
                            </a:rPr>
                            <m:t>𝜕</m:t>
                          </m:r>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𝑥</m:t>
                              </m:r>
                            </m:e>
                            <m:sub>
                              <m:r>
                                <a:rPr lang="nb-NO" i="1">
                                  <a:latin typeface="Cambria Math" panose="02040503050406030204" pitchFamily="18" charset="0"/>
                                </a:rPr>
                                <m:t>𝑗</m:t>
                              </m:r>
                            </m:sub>
                          </m:sSub>
                        </m:den>
                      </m:f>
                      <m:d>
                        <m:dPr>
                          <m:ctrlPr>
                            <a:rPr lang="nb-NO" i="1">
                              <a:solidFill>
                                <a:srgbClr val="836967"/>
                              </a:solidFill>
                              <a:latin typeface="Cambria Math" panose="02040503050406030204" pitchFamily="18" charset="0"/>
                            </a:rPr>
                          </m:ctrlPr>
                        </m:dPr>
                        <m:e>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𝛽</m:t>
                              </m:r>
                            </m:e>
                            <m:sub>
                              <m:r>
                                <a:rPr lang="nb-NO" i="1">
                                  <a:latin typeface="Cambria Math" panose="02040503050406030204" pitchFamily="18" charset="0"/>
                                </a:rPr>
                                <m:t>𝑗</m:t>
                              </m:r>
                            </m:sub>
                          </m:sSub>
                          <m:r>
                            <a:rPr lang="nb-NO" i="1">
                              <a:latin typeface="Cambria Math" panose="02040503050406030204" pitchFamily="18" charset="0"/>
                            </a:rPr>
                            <m:t>𝜌</m:t>
                          </m:r>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𝑢</m:t>
                              </m:r>
                            </m:e>
                            <m:sub>
                              <m:r>
                                <a:rPr lang="nb-NO" i="1">
                                  <a:latin typeface="Cambria Math" panose="02040503050406030204" pitchFamily="18" charset="0"/>
                                </a:rPr>
                                <m:t>𝑗</m:t>
                              </m:r>
                            </m:sub>
                          </m:sSub>
                          <m:r>
                            <a:rPr lang="nb-NO" i="1">
                              <a:latin typeface="Cambria Math" panose="02040503050406030204" pitchFamily="18" charset="0"/>
                            </a:rPr>
                            <m:t>𝛷</m:t>
                          </m:r>
                        </m:e>
                      </m:d>
                      <m:r>
                        <a:rPr lang="nb-NO" i="0">
                          <a:latin typeface="Cambria Math" panose="02040503050406030204" pitchFamily="18" charset="0"/>
                        </a:rPr>
                        <m:t>=</m:t>
                      </m:r>
                      <m:f>
                        <m:fPr>
                          <m:ctrlPr>
                            <a:rPr lang="nb-NO" i="1">
                              <a:solidFill>
                                <a:srgbClr val="836967"/>
                              </a:solidFill>
                              <a:latin typeface="Cambria Math" panose="02040503050406030204" pitchFamily="18" charset="0"/>
                            </a:rPr>
                          </m:ctrlPr>
                        </m:fPr>
                        <m:num>
                          <m:r>
                            <a:rPr lang="nb-NO" i="0">
                              <a:latin typeface="Cambria Math" panose="02040503050406030204" pitchFamily="18" charset="0"/>
                            </a:rPr>
                            <m:t>𝜕</m:t>
                          </m:r>
                        </m:num>
                        <m:den>
                          <m:r>
                            <a:rPr lang="nb-NO" i="0">
                              <a:latin typeface="Cambria Math" panose="02040503050406030204" pitchFamily="18" charset="0"/>
                            </a:rPr>
                            <m:t>𝜕</m:t>
                          </m:r>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𝑥</m:t>
                              </m:r>
                            </m:e>
                            <m:sub>
                              <m:r>
                                <a:rPr lang="nb-NO" i="1">
                                  <a:latin typeface="Cambria Math" panose="02040503050406030204" pitchFamily="18" charset="0"/>
                                </a:rPr>
                                <m:t>𝑗</m:t>
                              </m:r>
                            </m:sub>
                          </m:sSub>
                        </m:den>
                      </m:f>
                      <m:d>
                        <m:dPr>
                          <m:ctrlPr>
                            <a:rPr lang="nb-NO" i="1">
                              <a:solidFill>
                                <a:srgbClr val="836967"/>
                              </a:solidFill>
                              <a:latin typeface="Cambria Math" panose="02040503050406030204" pitchFamily="18" charset="0"/>
                            </a:rPr>
                          </m:ctrlPr>
                        </m:dPr>
                        <m:e>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𝛽</m:t>
                              </m:r>
                            </m:e>
                            <m:sub>
                              <m:r>
                                <a:rPr lang="nb-NO" i="1">
                                  <a:latin typeface="Cambria Math" panose="02040503050406030204" pitchFamily="18" charset="0"/>
                                </a:rPr>
                                <m:t>𝑗</m:t>
                              </m:r>
                            </m:sub>
                          </m:sSub>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𝛤</m:t>
                              </m:r>
                            </m:e>
                            <m:sub>
                              <m:r>
                                <a:rPr lang="nb-NO" i="1">
                                  <a:latin typeface="Cambria Math" panose="02040503050406030204" pitchFamily="18" charset="0"/>
                                </a:rPr>
                                <m:t>𝛷</m:t>
                              </m:r>
                            </m:sub>
                          </m:sSub>
                          <m:f>
                            <m:fPr>
                              <m:ctrlPr>
                                <a:rPr lang="nb-NO" i="1">
                                  <a:solidFill>
                                    <a:srgbClr val="836967"/>
                                  </a:solidFill>
                                  <a:latin typeface="Cambria Math" panose="02040503050406030204" pitchFamily="18" charset="0"/>
                                </a:rPr>
                              </m:ctrlPr>
                            </m:fPr>
                            <m:num>
                              <m:r>
                                <a:rPr lang="nb-NO" i="0">
                                  <a:latin typeface="Cambria Math" panose="02040503050406030204" pitchFamily="18" charset="0"/>
                                </a:rPr>
                                <m:t>𝜕</m:t>
                              </m:r>
                              <m:r>
                                <a:rPr lang="nb-NO" i="1">
                                  <a:latin typeface="Cambria Math" panose="02040503050406030204" pitchFamily="18" charset="0"/>
                                </a:rPr>
                                <m:t>𝛷</m:t>
                              </m:r>
                            </m:num>
                            <m:den>
                              <m:r>
                                <a:rPr lang="nb-NO" i="0">
                                  <a:latin typeface="Cambria Math" panose="02040503050406030204" pitchFamily="18" charset="0"/>
                                </a:rPr>
                                <m:t>𝜕</m:t>
                              </m:r>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𝑥</m:t>
                                  </m:r>
                                </m:e>
                                <m:sub>
                                  <m:r>
                                    <a:rPr lang="nb-NO" i="1">
                                      <a:latin typeface="Cambria Math" panose="02040503050406030204" pitchFamily="18" charset="0"/>
                                    </a:rPr>
                                    <m:t>𝑗</m:t>
                                  </m:r>
                                </m:sub>
                              </m:sSub>
                            </m:den>
                          </m:f>
                        </m:e>
                      </m:d>
                      <m:r>
                        <a:rPr lang="nb-NO" i="0">
                          <a:latin typeface="Cambria Math" panose="02040503050406030204" pitchFamily="18" charset="0"/>
                        </a:rPr>
                        <m:t>+</m:t>
                      </m:r>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𝛽</m:t>
                          </m:r>
                        </m:e>
                        <m:sub>
                          <m:r>
                            <a:rPr lang="nb-NO" i="1">
                              <a:latin typeface="Cambria Math" panose="02040503050406030204" pitchFamily="18" charset="0"/>
                            </a:rPr>
                            <m:t>𝑣</m:t>
                          </m:r>
                        </m:sub>
                      </m:sSub>
                      <m:d>
                        <m:dPr>
                          <m:ctrlPr>
                            <a:rPr lang="nb-NO" i="1">
                              <a:solidFill>
                                <a:srgbClr val="836967"/>
                              </a:solidFill>
                              <a:latin typeface="Cambria Math" panose="02040503050406030204" pitchFamily="18" charset="0"/>
                            </a:rPr>
                          </m:ctrlPr>
                        </m:dPr>
                        <m:e>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𝑆</m:t>
                              </m:r>
                            </m:e>
                            <m:sub>
                              <m:r>
                                <a:rPr lang="nb-NO" i="1">
                                  <a:latin typeface="Cambria Math" panose="02040503050406030204" pitchFamily="18" charset="0"/>
                                </a:rPr>
                                <m:t>𝛷</m:t>
                              </m:r>
                            </m:sub>
                          </m:sSub>
                          <m:r>
                            <a:rPr lang="nb-NO" i="0">
                              <a:latin typeface="Cambria Math" panose="02040503050406030204" pitchFamily="18" charset="0"/>
                            </a:rPr>
                            <m:t>+</m:t>
                          </m:r>
                          <m:sSub>
                            <m:sSubPr>
                              <m:ctrlPr>
                                <a:rPr lang="nb-NO" i="1">
                                  <a:solidFill>
                                    <a:srgbClr val="836967"/>
                                  </a:solidFill>
                                  <a:latin typeface="Cambria Math" panose="02040503050406030204" pitchFamily="18" charset="0"/>
                                </a:rPr>
                              </m:ctrlPr>
                            </m:sSubPr>
                            <m:e>
                              <m:r>
                                <a:rPr lang="nb-NO" i="1">
                                  <a:latin typeface="Cambria Math" panose="02040503050406030204" pitchFamily="18" charset="0"/>
                                </a:rPr>
                                <m:t>𝑅</m:t>
                              </m:r>
                            </m:e>
                            <m:sub>
                              <m:r>
                                <a:rPr lang="nb-NO" i="1">
                                  <a:latin typeface="Cambria Math" panose="02040503050406030204" pitchFamily="18" charset="0"/>
                                </a:rPr>
                                <m:t>𝛷</m:t>
                              </m:r>
                            </m:sub>
                          </m:sSub>
                        </m:e>
                      </m:d>
                      <m:r>
                        <a:rPr lang="nb-NO" i="0">
                          <a:latin typeface="Cambria Math" panose="02040503050406030204" pitchFamily="18" charset="0"/>
                        </a:rPr>
                        <m:t> </m:t>
                      </m:r>
                    </m:oMath>
                  </m:oMathPara>
                </a14:m>
                <a:endParaRPr lang="nb-NO" dirty="0"/>
              </a:p>
            </p:txBody>
          </p:sp>
        </mc:Choice>
        <mc:Fallback xmlns="">
          <p:sp>
            <p:nvSpPr>
              <p:cNvPr id="7" name="TextBox 6">
                <a:extLst>
                  <a:ext uri="{FF2B5EF4-FFF2-40B4-BE49-F238E27FC236}">
                    <a16:creationId xmlns:a16="http://schemas.microsoft.com/office/drawing/2014/main" id="{AF3E9225-ACDA-DAC9-FB40-F45EA4B6D52E}"/>
                  </a:ext>
                </a:extLst>
              </p:cNvPr>
              <p:cNvSpPr txBox="1">
                <a:spLocks noRot="1" noChangeAspect="1" noMove="1" noResize="1" noEditPoints="1" noAdjustHandles="1" noChangeArrowheads="1" noChangeShapeType="1" noTextEdit="1"/>
              </p:cNvSpPr>
              <p:nvPr/>
            </p:nvSpPr>
            <p:spPr>
              <a:xfrm>
                <a:off x="509780" y="3860583"/>
                <a:ext cx="5328958" cy="563616"/>
              </a:xfrm>
              <a:prstGeom prst="rect">
                <a:avLst/>
              </a:prstGeom>
              <a:blipFill>
                <a:blip r:embed="rId4"/>
                <a:stretch>
                  <a:fillRect b="-1075"/>
                </a:stretch>
              </a:blipFill>
            </p:spPr>
            <p:txBody>
              <a:bodyPr/>
              <a:lstStyle/>
              <a:p>
                <a:r>
                  <a:rPr lang="nb-NO">
                    <a:noFill/>
                  </a:rPr>
                  <a:t> </a:t>
                </a:r>
              </a:p>
            </p:txBody>
          </p:sp>
        </mc:Fallback>
      </mc:AlternateContent>
    </p:spTree>
    <p:extLst>
      <p:ext uri="{BB962C8B-B14F-4D97-AF65-F5344CB8AC3E}">
        <p14:creationId xmlns:p14="http://schemas.microsoft.com/office/powerpoint/2010/main" val="189200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C1BC-91C7-942F-BDFC-AB880EDA9A5B}"/>
              </a:ext>
            </a:extLst>
          </p:cNvPr>
          <p:cNvSpPr>
            <a:spLocks noGrp="1"/>
          </p:cNvSpPr>
          <p:nvPr>
            <p:ph type="title"/>
          </p:nvPr>
        </p:nvSpPr>
        <p:spPr>
          <a:xfrm>
            <a:off x="720000" y="150808"/>
            <a:ext cx="7698022" cy="994172"/>
          </a:xfrm>
        </p:spPr>
        <p:txBody>
          <a:bodyPr/>
          <a:lstStyle/>
          <a:p>
            <a:r>
              <a:rPr lang="nb-NO" dirty="0"/>
              <a:t>Research </a:t>
            </a:r>
            <a:r>
              <a:rPr lang="nb-NO" dirty="0" err="1"/>
              <a:t>activities</a:t>
            </a:r>
            <a:r>
              <a:rPr lang="nb-NO" dirty="0"/>
              <a:t> in </a:t>
            </a:r>
            <a:r>
              <a:rPr lang="nb-NO" dirty="0" err="1"/>
              <a:t>the</a:t>
            </a:r>
            <a:r>
              <a:rPr lang="nb-NO" dirty="0"/>
              <a:t> 1970s – </a:t>
            </a:r>
            <a:r>
              <a:rPr lang="nb-NO" dirty="0" err="1"/>
              <a:t>early</a:t>
            </a:r>
            <a:r>
              <a:rPr lang="nb-NO" dirty="0"/>
              <a:t> 1980s</a:t>
            </a:r>
          </a:p>
        </p:txBody>
      </p:sp>
      <p:sp>
        <p:nvSpPr>
          <p:cNvPr id="3" name="Content Placeholder 2">
            <a:extLst>
              <a:ext uri="{FF2B5EF4-FFF2-40B4-BE49-F238E27FC236}">
                <a16:creationId xmlns:a16="http://schemas.microsoft.com/office/drawing/2014/main" id="{34DD7343-E306-A423-520D-5D9D9B6CD780}"/>
              </a:ext>
            </a:extLst>
          </p:cNvPr>
          <p:cNvSpPr>
            <a:spLocks noGrp="1"/>
          </p:cNvSpPr>
          <p:nvPr>
            <p:ph idx="1"/>
          </p:nvPr>
        </p:nvSpPr>
        <p:spPr>
          <a:xfrm>
            <a:off x="720001" y="1295172"/>
            <a:ext cx="6012396" cy="3929971"/>
          </a:xfrm>
        </p:spPr>
        <p:txBody>
          <a:bodyPr>
            <a:normAutofit/>
          </a:bodyPr>
          <a:lstStyle/>
          <a:p>
            <a:r>
              <a:rPr lang="en-US" dirty="0"/>
              <a:t>Research on dust explosions at CMI established in the 1970s, led by Rolf K. Eckhoff.</a:t>
            </a:r>
          </a:p>
          <a:p>
            <a:r>
              <a:rPr lang="en-GB" dirty="0"/>
              <a:t>In 1976, CMI was asked by Statoil to conduct a preliminary scientific assessment of the potential for gas and mist explosions at installations for oil and gas production. </a:t>
            </a:r>
          </a:p>
          <a:p>
            <a:r>
              <a:rPr lang="en-GB" dirty="0"/>
              <a:t>This provided the starting point for the extensive “Gas Safety Programmes” at CMI in the 1980s.</a:t>
            </a:r>
          </a:p>
          <a:p>
            <a:r>
              <a:rPr lang="en-GB" dirty="0" err="1"/>
              <a:t>Hjertager</a:t>
            </a:r>
            <a:r>
              <a:rPr lang="en-GB" dirty="0"/>
              <a:t> led the first “Gas Safety Programme” from 1980-86, exploring the mechanisms of flame-turbulence interaction and flame acceleration in large-scale explosions. </a:t>
            </a:r>
            <a:r>
              <a:rPr lang="en-GB" b="1" dirty="0"/>
              <a:t>The first version of FLACS was released in 1986.</a:t>
            </a:r>
            <a:endParaRPr lang="en-US" b="1" dirty="0"/>
          </a:p>
        </p:txBody>
      </p:sp>
      <p:pic>
        <p:nvPicPr>
          <p:cNvPr id="4" name="Picture 2" descr="CMI-790750-1_explosion-tube-photo_150dpi">
            <a:extLst>
              <a:ext uri="{FF2B5EF4-FFF2-40B4-BE49-F238E27FC236}">
                <a16:creationId xmlns:a16="http://schemas.microsoft.com/office/drawing/2014/main" id="{7272263A-E743-2470-F12E-AA3235105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901" y="3415907"/>
            <a:ext cx="1875783" cy="1362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ckhoff_NTNF-SPS_1980">
            <a:extLst>
              <a:ext uri="{FF2B5EF4-FFF2-40B4-BE49-F238E27FC236}">
                <a16:creationId xmlns:a16="http://schemas.microsoft.com/office/drawing/2014/main" id="{F7F97406-CC36-0AD9-4948-F6C735CF8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901" y="1144980"/>
            <a:ext cx="1856285" cy="2220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21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C28D-618D-BA44-C623-0D05253DAA9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E8F605E1-3FDB-7356-D4EF-6CB6A983560D}"/>
              </a:ext>
            </a:extLst>
          </p:cNvPr>
          <p:cNvSpPr>
            <a:spLocks noGrp="1"/>
          </p:cNvSpPr>
          <p:nvPr>
            <p:ph idx="1"/>
          </p:nvPr>
        </p:nvSpPr>
        <p:spPr/>
        <p:txBody>
          <a:bodyPr/>
          <a:lstStyle/>
          <a:p>
            <a:endParaRPr lang="nb-NO"/>
          </a:p>
        </p:txBody>
      </p:sp>
      <p:pic>
        <p:nvPicPr>
          <p:cNvPr id="4" name="Picture 3">
            <a:extLst>
              <a:ext uri="{FF2B5EF4-FFF2-40B4-BE49-F238E27FC236}">
                <a16:creationId xmlns:a16="http://schemas.microsoft.com/office/drawing/2014/main" id="{61FCC04F-54F0-4EE2-546A-751893B56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6494" y="104533"/>
            <a:ext cx="4318709" cy="4803027"/>
          </a:xfrm>
          <a:prstGeom prst="rect">
            <a:avLst/>
          </a:prstGeom>
        </p:spPr>
      </p:pic>
      <p:pic>
        <p:nvPicPr>
          <p:cNvPr id="5" name="Picture 4">
            <a:extLst>
              <a:ext uri="{FF2B5EF4-FFF2-40B4-BE49-F238E27FC236}">
                <a16:creationId xmlns:a16="http://schemas.microsoft.com/office/drawing/2014/main" id="{73D6039D-5888-C6D3-556E-3FC928023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31" y="104533"/>
            <a:ext cx="3674746" cy="2600162"/>
          </a:xfrm>
          <a:prstGeom prst="rect">
            <a:avLst/>
          </a:prstGeom>
        </p:spPr>
      </p:pic>
      <p:pic>
        <p:nvPicPr>
          <p:cNvPr id="6" name="Picture 5">
            <a:extLst>
              <a:ext uri="{FF2B5EF4-FFF2-40B4-BE49-F238E27FC236}">
                <a16:creationId xmlns:a16="http://schemas.microsoft.com/office/drawing/2014/main" id="{CB0B679D-4967-0636-FD4C-F070ACBC1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797" y="2856896"/>
            <a:ext cx="4829543" cy="2265895"/>
          </a:xfrm>
          <a:prstGeom prst="rect">
            <a:avLst/>
          </a:prstGeom>
        </p:spPr>
      </p:pic>
    </p:spTree>
    <p:extLst>
      <p:ext uri="{BB962C8B-B14F-4D97-AF65-F5344CB8AC3E}">
        <p14:creationId xmlns:p14="http://schemas.microsoft.com/office/powerpoint/2010/main" val="307619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1247-27AB-2A43-1F5E-164CBF57932C}"/>
              </a:ext>
            </a:extLst>
          </p:cNvPr>
          <p:cNvSpPr>
            <a:spLocks noGrp="1"/>
          </p:cNvSpPr>
          <p:nvPr>
            <p:ph type="title"/>
          </p:nvPr>
        </p:nvSpPr>
        <p:spPr/>
        <p:txBody>
          <a:bodyPr/>
          <a:lstStyle/>
          <a:p>
            <a:r>
              <a:rPr lang="nb-NO" dirty="0"/>
              <a:t>Piper Alpha (1988) and </a:t>
            </a:r>
            <a:r>
              <a:rPr lang="nb-NO" dirty="0" err="1"/>
              <a:t>the</a:t>
            </a:r>
            <a:r>
              <a:rPr lang="nb-NO" dirty="0"/>
              <a:t> </a:t>
            </a:r>
            <a:r>
              <a:rPr lang="nb-NO" dirty="0" err="1"/>
              <a:t>aftermath</a:t>
            </a:r>
            <a:endParaRPr lang="nb-NO" dirty="0"/>
          </a:p>
        </p:txBody>
      </p:sp>
      <p:sp>
        <p:nvSpPr>
          <p:cNvPr id="3" name="Content Placeholder 2">
            <a:extLst>
              <a:ext uri="{FF2B5EF4-FFF2-40B4-BE49-F238E27FC236}">
                <a16:creationId xmlns:a16="http://schemas.microsoft.com/office/drawing/2014/main" id="{B4ED30FD-6B86-A37B-24CF-D56C70E99ED1}"/>
              </a:ext>
            </a:extLst>
          </p:cNvPr>
          <p:cNvSpPr>
            <a:spLocks noGrp="1"/>
          </p:cNvSpPr>
          <p:nvPr>
            <p:ph idx="1"/>
          </p:nvPr>
        </p:nvSpPr>
        <p:spPr>
          <a:xfrm>
            <a:off x="720000" y="1515148"/>
            <a:ext cx="4940265" cy="2908103"/>
          </a:xfrm>
        </p:spPr>
        <p:txBody>
          <a:bodyPr/>
          <a:lstStyle/>
          <a:p>
            <a:r>
              <a:rPr lang="en-GB" dirty="0"/>
              <a:t>The development of models for predicting gas explosion effects was accelerated after the Piper Alpha disaster in 1988, which claimed 167 lives.</a:t>
            </a:r>
          </a:p>
          <a:p>
            <a:r>
              <a:rPr lang="en-GB" dirty="0"/>
              <a:t>Over the next two decades, several consequence models were developed in parallel with extensive experimental investigations.</a:t>
            </a:r>
          </a:p>
          <a:p>
            <a:endParaRPr lang="nb-NO" dirty="0"/>
          </a:p>
        </p:txBody>
      </p:sp>
      <p:pic>
        <p:nvPicPr>
          <p:cNvPr id="4" name="Picture 5" descr="P_Piper_1">
            <a:extLst>
              <a:ext uri="{FF2B5EF4-FFF2-40B4-BE49-F238E27FC236}">
                <a16:creationId xmlns:a16="http://schemas.microsoft.com/office/drawing/2014/main" id="{9026CCA6-FF3D-218E-27F8-E7905FD79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234" y="1566664"/>
            <a:ext cx="2237802" cy="211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D688-0C14-8C00-6B19-534EF0152E13}"/>
              </a:ext>
            </a:extLst>
          </p:cNvPr>
          <p:cNvSpPr>
            <a:spLocks noGrp="1"/>
          </p:cNvSpPr>
          <p:nvPr>
            <p:ph type="title"/>
          </p:nvPr>
        </p:nvSpPr>
        <p:spPr/>
        <p:txBody>
          <a:bodyPr/>
          <a:lstStyle/>
          <a:p>
            <a:r>
              <a:rPr lang="nb-NO" dirty="0"/>
              <a:t>Model </a:t>
            </a:r>
            <a:r>
              <a:rPr lang="nb-NO" dirty="0" err="1"/>
              <a:t>development</a:t>
            </a:r>
            <a:r>
              <a:rPr lang="nb-NO" dirty="0"/>
              <a:t> in </a:t>
            </a:r>
            <a:r>
              <a:rPr lang="nb-NO" dirty="0" err="1"/>
              <a:t>the</a:t>
            </a:r>
            <a:r>
              <a:rPr lang="nb-NO" dirty="0"/>
              <a:t> 1990s</a:t>
            </a:r>
          </a:p>
        </p:txBody>
      </p:sp>
      <p:sp>
        <p:nvSpPr>
          <p:cNvPr id="3" name="Content Placeholder 2">
            <a:extLst>
              <a:ext uri="{FF2B5EF4-FFF2-40B4-BE49-F238E27FC236}">
                <a16:creationId xmlns:a16="http://schemas.microsoft.com/office/drawing/2014/main" id="{0784BDD0-9171-766F-1EAD-3723EB08AC4A}"/>
              </a:ext>
            </a:extLst>
          </p:cNvPr>
          <p:cNvSpPr>
            <a:spLocks noGrp="1"/>
          </p:cNvSpPr>
          <p:nvPr>
            <p:ph idx="1"/>
          </p:nvPr>
        </p:nvSpPr>
        <p:spPr>
          <a:xfrm>
            <a:off x="655606" y="1569662"/>
            <a:ext cx="7698022" cy="2908103"/>
          </a:xfrm>
        </p:spPr>
        <p:txBody>
          <a:bodyPr/>
          <a:lstStyle/>
          <a:p>
            <a:r>
              <a:rPr lang="en-GB" b="1" dirty="0"/>
              <a:t>Four CFD models for industrial-scale gas explosion applications </a:t>
            </a:r>
            <a:r>
              <a:rPr lang="en-GB" dirty="0"/>
              <a:t>were further developed and tested as part of the CEC (Commission of the European Community)-sponsored research programmes MERGE (Modelling and Experimental Research into Gas Explosions) and EMERGE in the 1990s: </a:t>
            </a:r>
          </a:p>
          <a:p>
            <a:endParaRPr lang="en-GB" dirty="0"/>
          </a:p>
          <a:p>
            <a:pPr marL="685791" lvl="1" indent="-342900">
              <a:buAutoNum type="arabicParenR"/>
            </a:pPr>
            <a:r>
              <a:rPr lang="nb-NO" dirty="0"/>
              <a:t>FLACS</a:t>
            </a:r>
          </a:p>
          <a:p>
            <a:pPr marL="685791" lvl="1" indent="-342900">
              <a:buAutoNum type="arabicParenR"/>
            </a:pPr>
            <a:r>
              <a:rPr lang="nb-NO" dirty="0"/>
              <a:t>EXSIM</a:t>
            </a:r>
          </a:p>
          <a:p>
            <a:pPr marL="685791" lvl="1" indent="-342900">
              <a:buAutoNum type="arabicParenR"/>
            </a:pPr>
            <a:r>
              <a:rPr lang="en-GB" dirty="0" err="1"/>
              <a:t>AutoReaGas</a:t>
            </a:r>
            <a:endParaRPr lang="en-GB" dirty="0"/>
          </a:p>
          <a:p>
            <a:pPr marL="685791" lvl="1" indent="-342900">
              <a:buAutoNum type="arabicParenR"/>
            </a:pPr>
            <a:r>
              <a:rPr lang="en-GB" dirty="0"/>
              <a:t>COBRA</a:t>
            </a:r>
            <a:endParaRPr lang="nb-NO" dirty="0"/>
          </a:p>
        </p:txBody>
      </p:sp>
      <p:pic>
        <p:nvPicPr>
          <p:cNvPr id="6" name="Picture 5">
            <a:extLst>
              <a:ext uri="{FF2B5EF4-FFF2-40B4-BE49-F238E27FC236}">
                <a16:creationId xmlns:a16="http://schemas.microsoft.com/office/drawing/2014/main" id="{543059BE-91F5-E527-D4AC-304CBF7F0B3B}"/>
              </a:ext>
            </a:extLst>
          </p:cNvPr>
          <p:cNvPicPr>
            <a:picLocks noChangeAspect="1"/>
          </p:cNvPicPr>
          <p:nvPr/>
        </p:nvPicPr>
        <p:blipFill>
          <a:blip r:embed="rId3"/>
          <a:srcRect l="8611" t="3775" r="5341"/>
          <a:stretch>
            <a:fillRect/>
          </a:stretch>
        </p:blipFill>
        <p:spPr>
          <a:xfrm>
            <a:off x="3155325" y="2949163"/>
            <a:ext cx="2968580" cy="1727130"/>
          </a:xfrm>
          <a:prstGeom prst="rect">
            <a:avLst/>
          </a:prstGeom>
        </p:spPr>
      </p:pic>
      <p:pic>
        <p:nvPicPr>
          <p:cNvPr id="5" name="Picture 4" descr="A picture containing train, smoke, track, outdoor&#10;&#10;Description automatically generated">
            <a:extLst>
              <a:ext uri="{FF2B5EF4-FFF2-40B4-BE49-F238E27FC236}">
                <a16:creationId xmlns:a16="http://schemas.microsoft.com/office/drawing/2014/main" id="{413D999A-5EB1-DAFA-C7B2-AFC3EF9ED63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1071" r="15259"/>
          <a:stretch>
            <a:fillRect/>
          </a:stretch>
        </p:blipFill>
        <p:spPr>
          <a:xfrm>
            <a:off x="6175421" y="2941670"/>
            <a:ext cx="2479320" cy="1734623"/>
          </a:xfrm>
          <a:prstGeom prst="rect">
            <a:avLst/>
          </a:prstGeom>
        </p:spPr>
      </p:pic>
    </p:spTree>
    <p:extLst>
      <p:ext uri="{BB962C8B-B14F-4D97-AF65-F5344CB8AC3E}">
        <p14:creationId xmlns:p14="http://schemas.microsoft.com/office/powerpoint/2010/main" val="234614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EAFD-B91F-4DBE-E215-AAB263B5BF55}"/>
              </a:ext>
            </a:extLst>
          </p:cNvPr>
          <p:cNvSpPr>
            <a:spLocks noGrp="1"/>
          </p:cNvSpPr>
          <p:nvPr>
            <p:ph type="title"/>
          </p:nvPr>
        </p:nvSpPr>
        <p:spPr>
          <a:xfrm>
            <a:off x="720000" y="132886"/>
            <a:ext cx="7698022" cy="994172"/>
          </a:xfrm>
        </p:spPr>
        <p:txBody>
          <a:bodyPr/>
          <a:lstStyle/>
          <a:p>
            <a:r>
              <a:rPr lang="nb-NO" dirty="0"/>
              <a:t>Model </a:t>
            </a:r>
            <a:r>
              <a:rPr lang="nb-NO" dirty="0" err="1"/>
              <a:t>development</a:t>
            </a:r>
            <a:r>
              <a:rPr lang="nb-NO" dirty="0"/>
              <a:t> in </a:t>
            </a:r>
            <a:r>
              <a:rPr lang="nb-NO" dirty="0" err="1"/>
              <a:t>the</a:t>
            </a:r>
            <a:r>
              <a:rPr lang="nb-NO" dirty="0"/>
              <a:t> 1990s</a:t>
            </a:r>
          </a:p>
        </p:txBody>
      </p:sp>
      <p:sp>
        <p:nvSpPr>
          <p:cNvPr id="3" name="Content Placeholder 2">
            <a:extLst>
              <a:ext uri="{FF2B5EF4-FFF2-40B4-BE49-F238E27FC236}">
                <a16:creationId xmlns:a16="http://schemas.microsoft.com/office/drawing/2014/main" id="{6AB33E24-1E8C-002B-A59C-0F53AC4CB898}"/>
              </a:ext>
            </a:extLst>
          </p:cNvPr>
          <p:cNvSpPr>
            <a:spLocks noGrp="1"/>
          </p:cNvSpPr>
          <p:nvPr>
            <p:ph idx="1"/>
          </p:nvPr>
        </p:nvSpPr>
        <p:spPr>
          <a:xfrm>
            <a:off x="720000" y="1231193"/>
            <a:ext cx="7698022" cy="2908103"/>
          </a:xfrm>
        </p:spPr>
        <p:txBody>
          <a:bodyPr/>
          <a:lstStyle/>
          <a:p>
            <a:r>
              <a:rPr lang="nb-NO" dirty="0"/>
              <a:t>PDR </a:t>
            </a:r>
            <a:r>
              <a:rPr lang="nb-NO" dirty="0" err="1"/>
              <a:t>models</a:t>
            </a:r>
            <a:r>
              <a:rPr lang="nb-NO" dirty="0"/>
              <a:t> </a:t>
            </a:r>
            <a:r>
              <a:rPr lang="nb-NO" dirty="0" err="1"/>
              <a:t>were</a:t>
            </a:r>
            <a:r>
              <a:rPr lang="nb-NO" dirty="0"/>
              <a:t> </a:t>
            </a:r>
            <a:r>
              <a:rPr lang="nb-NO" dirty="0" err="1"/>
              <a:t>developed</a:t>
            </a:r>
            <a:r>
              <a:rPr lang="nb-NO" dirty="0"/>
              <a:t> in </a:t>
            </a:r>
            <a:r>
              <a:rPr lang="nb-NO" dirty="0" err="1"/>
              <a:t>parallel</a:t>
            </a:r>
            <a:r>
              <a:rPr lang="nb-NO" dirty="0"/>
              <a:t> by different </a:t>
            </a:r>
            <a:r>
              <a:rPr lang="nb-NO" dirty="0" err="1"/>
              <a:t>groups</a:t>
            </a:r>
            <a:r>
              <a:rPr lang="nb-NO" dirty="0"/>
              <a:t>.</a:t>
            </a:r>
          </a:p>
          <a:p>
            <a:r>
              <a:rPr lang="nb-NO" dirty="0" err="1"/>
              <a:t>Various</a:t>
            </a:r>
            <a:r>
              <a:rPr lang="nb-NO" dirty="0"/>
              <a:t> </a:t>
            </a:r>
            <a:r>
              <a:rPr lang="nb-NO" dirty="0" err="1"/>
              <a:t>approaches</a:t>
            </a:r>
            <a:r>
              <a:rPr lang="nb-NO" dirty="0"/>
              <a:t> </a:t>
            </a:r>
            <a:r>
              <a:rPr lang="nb-NO" dirty="0" err="1"/>
              <a:t>were</a:t>
            </a:r>
            <a:r>
              <a:rPr lang="nb-NO" dirty="0"/>
              <a:t> </a:t>
            </a:r>
            <a:r>
              <a:rPr lang="nb-NO" dirty="0" err="1"/>
              <a:t>chosen</a:t>
            </a:r>
            <a:r>
              <a:rPr lang="nb-NO" dirty="0"/>
              <a:t> for </a:t>
            </a:r>
            <a:r>
              <a:rPr lang="nb-NO" dirty="0" err="1"/>
              <a:t>representing</a:t>
            </a:r>
            <a:r>
              <a:rPr lang="nb-NO" dirty="0"/>
              <a:t> </a:t>
            </a:r>
            <a:r>
              <a:rPr lang="nb-NO" dirty="0" err="1"/>
              <a:t>premixed</a:t>
            </a:r>
            <a:r>
              <a:rPr lang="nb-NO" dirty="0"/>
              <a:t> </a:t>
            </a:r>
            <a:r>
              <a:rPr lang="nb-NO" dirty="0" err="1"/>
              <a:t>combustion</a:t>
            </a:r>
            <a:r>
              <a:rPr lang="nb-NO" dirty="0"/>
              <a:t>, as </a:t>
            </a:r>
            <a:r>
              <a:rPr lang="nb-NO" dirty="0" err="1"/>
              <a:t>well</a:t>
            </a:r>
            <a:r>
              <a:rPr lang="nb-NO" dirty="0"/>
              <a:t> as </a:t>
            </a:r>
            <a:r>
              <a:rPr lang="nb-NO" dirty="0" err="1"/>
              <a:t>turbulence</a:t>
            </a:r>
            <a:r>
              <a:rPr lang="nb-NO" dirty="0"/>
              <a:t> </a:t>
            </a:r>
            <a:r>
              <a:rPr lang="nb-NO" dirty="0" err="1"/>
              <a:t>generation</a:t>
            </a:r>
            <a:r>
              <a:rPr lang="nb-NO" dirty="0"/>
              <a:t> in areas </a:t>
            </a:r>
            <a:r>
              <a:rPr lang="nb-NO" dirty="0" err="1"/>
              <a:t>with</a:t>
            </a:r>
            <a:r>
              <a:rPr lang="nb-NO" dirty="0"/>
              <a:t> sub-grid </a:t>
            </a:r>
            <a:r>
              <a:rPr lang="nb-NO" dirty="0" err="1"/>
              <a:t>geometry</a:t>
            </a:r>
            <a:r>
              <a:rPr lang="nb-NO" dirty="0"/>
              <a:t>.</a:t>
            </a:r>
          </a:p>
          <a:p>
            <a:r>
              <a:rPr lang="nb-NO" dirty="0"/>
              <a:t>FLACS (</a:t>
            </a:r>
            <a:r>
              <a:rPr lang="nb-NO" dirty="0" err="1"/>
              <a:t>commerical</a:t>
            </a:r>
            <a:r>
              <a:rPr lang="nb-NO" dirty="0"/>
              <a:t> </a:t>
            </a:r>
            <a:r>
              <a:rPr lang="nb-NO" dirty="0" err="1"/>
              <a:t>tool</a:t>
            </a:r>
            <a:r>
              <a:rPr lang="nb-NO" dirty="0"/>
              <a:t>, </a:t>
            </a:r>
            <a:r>
              <a:rPr lang="nb-NO" dirty="0" err="1"/>
              <a:t>now</a:t>
            </a:r>
            <a:r>
              <a:rPr lang="nb-NO" dirty="0"/>
              <a:t> </a:t>
            </a:r>
            <a:r>
              <a:rPr lang="nb-NO" dirty="0" err="1"/>
              <a:t>developed</a:t>
            </a:r>
            <a:r>
              <a:rPr lang="nb-NO" dirty="0"/>
              <a:t> by </a:t>
            </a:r>
            <a:r>
              <a:rPr lang="nb-NO" dirty="0" err="1"/>
              <a:t>Gexcon</a:t>
            </a:r>
            <a:r>
              <a:rPr lang="nb-NO" dirty="0"/>
              <a:t>) and EXSIM (</a:t>
            </a:r>
            <a:r>
              <a:rPr lang="nb-NO" dirty="0" err="1"/>
              <a:t>commerical</a:t>
            </a:r>
            <a:r>
              <a:rPr lang="nb-NO" dirty="0"/>
              <a:t> </a:t>
            </a:r>
            <a:r>
              <a:rPr lang="nb-NO" dirty="0" err="1"/>
              <a:t>tool</a:t>
            </a:r>
            <a:r>
              <a:rPr lang="nb-NO" dirty="0"/>
              <a:t>, </a:t>
            </a:r>
            <a:r>
              <a:rPr lang="nb-NO" dirty="0" err="1"/>
              <a:t>now</a:t>
            </a:r>
            <a:r>
              <a:rPr lang="nb-NO" dirty="0"/>
              <a:t> </a:t>
            </a:r>
            <a:r>
              <a:rPr lang="nb-NO" dirty="0" err="1"/>
              <a:t>developed</a:t>
            </a:r>
            <a:r>
              <a:rPr lang="nb-NO" dirty="0"/>
              <a:t> by DNV) </a:t>
            </a:r>
            <a:r>
              <a:rPr lang="nb-NO" dirty="0" err="1"/>
              <a:t>continued</a:t>
            </a:r>
            <a:r>
              <a:rPr lang="nb-NO" dirty="0"/>
              <a:t> </a:t>
            </a:r>
            <a:r>
              <a:rPr lang="nb-NO" dirty="0" err="1"/>
              <a:t>after</a:t>
            </a:r>
            <a:r>
              <a:rPr lang="nb-NO" dirty="0"/>
              <a:t> </a:t>
            </a:r>
            <a:r>
              <a:rPr lang="nb-NO" dirty="0" err="1"/>
              <a:t>the</a:t>
            </a:r>
            <a:r>
              <a:rPr lang="nb-NO" dirty="0"/>
              <a:t> 1990s to </a:t>
            </a:r>
            <a:r>
              <a:rPr lang="nb-NO" dirty="0" err="1"/>
              <a:t>the</a:t>
            </a:r>
            <a:r>
              <a:rPr lang="nb-NO" dirty="0"/>
              <a:t> present.</a:t>
            </a:r>
          </a:p>
          <a:p>
            <a:endParaRPr lang="nb-NO" dirty="0"/>
          </a:p>
          <a:p>
            <a:endParaRPr lang="nb-NO" dirty="0"/>
          </a:p>
        </p:txBody>
      </p:sp>
      <p:pic>
        <p:nvPicPr>
          <p:cNvPr id="5" name="Picture 4">
            <a:extLst>
              <a:ext uri="{FF2B5EF4-FFF2-40B4-BE49-F238E27FC236}">
                <a16:creationId xmlns:a16="http://schemas.microsoft.com/office/drawing/2014/main" id="{94140B53-2A57-72D3-72F4-29D168D880AF}"/>
              </a:ext>
            </a:extLst>
          </p:cNvPr>
          <p:cNvPicPr>
            <a:picLocks noChangeAspect="1"/>
          </p:cNvPicPr>
          <p:nvPr/>
        </p:nvPicPr>
        <p:blipFill>
          <a:blip r:embed="rId3"/>
          <a:stretch>
            <a:fillRect/>
          </a:stretch>
        </p:blipFill>
        <p:spPr>
          <a:xfrm>
            <a:off x="1326522" y="3022844"/>
            <a:ext cx="3752403" cy="1783056"/>
          </a:xfrm>
          <a:prstGeom prst="rect">
            <a:avLst/>
          </a:prstGeom>
        </p:spPr>
      </p:pic>
      <p:sp>
        <p:nvSpPr>
          <p:cNvPr id="6" name="TextBox 5">
            <a:extLst>
              <a:ext uri="{FF2B5EF4-FFF2-40B4-BE49-F238E27FC236}">
                <a16:creationId xmlns:a16="http://schemas.microsoft.com/office/drawing/2014/main" id="{52FB9782-8A9C-A078-58FD-6B01E1071659}"/>
              </a:ext>
            </a:extLst>
          </p:cNvPr>
          <p:cNvSpPr txBox="1"/>
          <p:nvPr/>
        </p:nvSpPr>
        <p:spPr>
          <a:xfrm>
            <a:off x="1390919" y="4756800"/>
            <a:ext cx="1944710" cy="300082"/>
          </a:xfrm>
          <a:prstGeom prst="rect">
            <a:avLst/>
          </a:prstGeom>
          <a:noFill/>
        </p:spPr>
        <p:txBody>
          <a:bodyPr wrap="square" rtlCol="0">
            <a:spAutoFit/>
          </a:bodyPr>
          <a:lstStyle/>
          <a:p>
            <a:r>
              <a:rPr lang="nb-NO" dirty="0"/>
              <a:t>From Arntzen (1998)</a:t>
            </a:r>
          </a:p>
        </p:txBody>
      </p:sp>
      <p:pic>
        <p:nvPicPr>
          <p:cNvPr id="8" name="Picture 7">
            <a:extLst>
              <a:ext uri="{FF2B5EF4-FFF2-40B4-BE49-F238E27FC236}">
                <a16:creationId xmlns:a16="http://schemas.microsoft.com/office/drawing/2014/main" id="{4FA444B9-30C6-5531-CD63-2C9DD2FEDF0A}"/>
              </a:ext>
            </a:extLst>
          </p:cNvPr>
          <p:cNvPicPr>
            <a:picLocks noChangeAspect="1"/>
          </p:cNvPicPr>
          <p:nvPr/>
        </p:nvPicPr>
        <p:blipFill>
          <a:blip r:embed="rId4"/>
          <a:stretch>
            <a:fillRect/>
          </a:stretch>
        </p:blipFill>
        <p:spPr>
          <a:xfrm>
            <a:off x="5067428" y="2755608"/>
            <a:ext cx="2492706" cy="2383027"/>
          </a:xfrm>
          <a:prstGeom prst="rect">
            <a:avLst/>
          </a:prstGeom>
        </p:spPr>
      </p:pic>
      <p:sp>
        <p:nvSpPr>
          <p:cNvPr id="4" name="TextBox 3">
            <a:extLst>
              <a:ext uri="{FF2B5EF4-FFF2-40B4-BE49-F238E27FC236}">
                <a16:creationId xmlns:a16="http://schemas.microsoft.com/office/drawing/2014/main" id="{BCE454A6-7552-7E8E-6DF0-18E8A3472C78}"/>
              </a:ext>
            </a:extLst>
          </p:cNvPr>
          <p:cNvSpPr txBox="1"/>
          <p:nvPr/>
        </p:nvSpPr>
        <p:spPr>
          <a:xfrm>
            <a:off x="6979201" y="3182951"/>
            <a:ext cx="1245177" cy="507831"/>
          </a:xfrm>
          <a:prstGeom prst="rect">
            <a:avLst/>
          </a:prstGeom>
          <a:noFill/>
        </p:spPr>
        <p:txBody>
          <a:bodyPr wrap="square" rtlCol="0">
            <a:spAutoFit/>
          </a:bodyPr>
          <a:lstStyle/>
          <a:p>
            <a:r>
              <a:rPr lang="nb-NO" dirty="0"/>
              <a:t>From </a:t>
            </a:r>
            <a:r>
              <a:rPr lang="nb-NO" dirty="0" err="1"/>
              <a:t>Popat</a:t>
            </a:r>
            <a:r>
              <a:rPr lang="nb-NO" dirty="0"/>
              <a:t> </a:t>
            </a:r>
            <a:r>
              <a:rPr lang="nb-NO" i="1" dirty="0"/>
              <a:t>et al.</a:t>
            </a:r>
            <a:r>
              <a:rPr lang="nb-NO" dirty="0"/>
              <a:t> (1996)</a:t>
            </a:r>
          </a:p>
        </p:txBody>
      </p:sp>
    </p:spTree>
    <p:extLst>
      <p:ext uri="{BB962C8B-B14F-4D97-AF65-F5344CB8AC3E}">
        <p14:creationId xmlns:p14="http://schemas.microsoft.com/office/powerpoint/2010/main" val="22724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276E-A186-F902-9091-EA415F53035C}"/>
              </a:ext>
            </a:extLst>
          </p:cNvPr>
          <p:cNvSpPr>
            <a:spLocks noGrp="1"/>
          </p:cNvSpPr>
          <p:nvPr>
            <p:ph type="title"/>
          </p:nvPr>
        </p:nvSpPr>
        <p:spPr/>
        <p:txBody>
          <a:bodyPr/>
          <a:lstStyle/>
          <a:p>
            <a:r>
              <a:rPr lang="nb-NO" dirty="0"/>
              <a:t>2000-2010</a:t>
            </a:r>
          </a:p>
        </p:txBody>
      </p:sp>
      <p:sp>
        <p:nvSpPr>
          <p:cNvPr id="3" name="Content Placeholder 2">
            <a:extLst>
              <a:ext uri="{FF2B5EF4-FFF2-40B4-BE49-F238E27FC236}">
                <a16:creationId xmlns:a16="http://schemas.microsoft.com/office/drawing/2014/main" id="{13A8FCA3-2E12-AF8E-2014-A2FAA0D6C012}"/>
              </a:ext>
            </a:extLst>
          </p:cNvPr>
          <p:cNvSpPr>
            <a:spLocks noGrp="1"/>
          </p:cNvSpPr>
          <p:nvPr>
            <p:ph idx="1"/>
          </p:nvPr>
        </p:nvSpPr>
        <p:spPr/>
        <p:txBody>
          <a:bodyPr/>
          <a:lstStyle/>
          <a:p>
            <a:r>
              <a:rPr lang="en-GB" dirty="0"/>
              <a:t>Models applying the PDR concept have become the de-facto industry standard for assessing explosion loads in the offshore sector.</a:t>
            </a:r>
            <a:endParaRPr lang="nb-NO" dirty="0"/>
          </a:p>
          <a:p>
            <a:r>
              <a:rPr lang="nb-NO" dirty="0" err="1"/>
              <a:t>Increased</a:t>
            </a:r>
            <a:r>
              <a:rPr lang="nb-NO" dirty="0"/>
              <a:t> </a:t>
            </a:r>
            <a:r>
              <a:rPr lang="nb-NO" dirty="0" err="1"/>
              <a:t>focus</a:t>
            </a:r>
            <a:r>
              <a:rPr lang="nb-NO" dirty="0"/>
              <a:t> </a:t>
            </a:r>
            <a:r>
              <a:rPr lang="nb-NO" dirty="0" err="1"/>
              <a:t>on</a:t>
            </a:r>
            <a:r>
              <a:rPr lang="nb-NO" dirty="0"/>
              <a:t> hydrogen </a:t>
            </a:r>
            <a:r>
              <a:rPr lang="nb-NO" dirty="0" err="1"/>
              <a:t>explosion</a:t>
            </a:r>
            <a:r>
              <a:rPr lang="nb-NO" dirty="0"/>
              <a:t> </a:t>
            </a:r>
            <a:r>
              <a:rPr lang="nb-NO" dirty="0" err="1"/>
              <a:t>modelling</a:t>
            </a:r>
            <a:r>
              <a:rPr lang="nb-NO" dirty="0"/>
              <a:t>, and </a:t>
            </a:r>
            <a:r>
              <a:rPr lang="nb-NO" dirty="0" err="1"/>
              <a:t>criteria</a:t>
            </a:r>
            <a:r>
              <a:rPr lang="nb-NO" dirty="0"/>
              <a:t> for DDT in FLACS in </a:t>
            </a:r>
            <a:r>
              <a:rPr lang="nb-NO" dirty="0" err="1"/>
              <a:t>this</a:t>
            </a:r>
            <a:r>
              <a:rPr lang="nb-NO" dirty="0"/>
              <a:t> </a:t>
            </a:r>
            <a:r>
              <a:rPr lang="nb-NO" dirty="0" err="1"/>
              <a:t>period</a:t>
            </a:r>
            <a:r>
              <a:rPr lang="nb-NO" dirty="0"/>
              <a:t>.</a:t>
            </a:r>
          </a:p>
          <a:p>
            <a:endParaRPr lang="nb-NO" dirty="0"/>
          </a:p>
        </p:txBody>
      </p:sp>
      <p:pic>
        <p:nvPicPr>
          <p:cNvPr id="5" name="Picture 4">
            <a:extLst>
              <a:ext uri="{FF2B5EF4-FFF2-40B4-BE49-F238E27FC236}">
                <a16:creationId xmlns:a16="http://schemas.microsoft.com/office/drawing/2014/main" id="{9AA8DF50-9811-0F3C-9264-BB18EA261C16}"/>
              </a:ext>
            </a:extLst>
          </p:cNvPr>
          <p:cNvPicPr>
            <a:picLocks noChangeAspect="1"/>
          </p:cNvPicPr>
          <p:nvPr/>
        </p:nvPicPr>
        <p:blipFill>
          <a:blip r:embed="rId2"/>
          <a:stretch>
            <a:fillRect/>
          </a:stretch>
        </p:blipFill>
        <p:spPr>
          <a:xfrm>
            <a:off x="1355785" y="2878754"/>
            <a:ext cx="6028931" cy="1924399"/>
          </a:xfrm>
          <a:prstGeom prst="rect">
            <a:avLst/>
          </a:prstGeom>
        </p:spPr>
      </p:pic>
    </p:spTree>
    <p:extLst>
      <p:ext uri="{BB962C8B-B14F-4D97-AF65-F5344CB8AC3E}">
        <p14:creationId xmlns:p14="http://schemas.microsoft.com/office/powerpoint/2010/main" val="397048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E624-FBAA-DF80-D6B5-E49C483BFC37}"/>
              </a:ext>
            </a:extLst>
          </p:cNvPr>
          <p:cNvSpPr>
            <a:spLocks noGrp="1"/>
          </p:cNvSpPr>
          <p:nvPr>
            <p:ph type="title"/>
          </p:nvPr>
        </p:nvSpPr>
        <p:spPr>
          <a:xfrm>
            <a:off x="720000" y="153603"/>
            <a:ext cx="7698022" cy="994172"/>
          </a:xfrm>
        </p:spPr>
        <p:txBody>
          <a:bodyPr/>
          <a:lstStyle/>
          <a:p>
            <a:r>
              <a:rPr lang="nb-NO" dirty="0"/>
              <a:t>2010-2020</a:t>
            </a:r>
          </a:p>
        </p:txBody>
      </p:sp>
      <p:sp>
        <p:nvSpPr>
          <p:cNvPr id="3" name="Content Placeholder 2">
            <a:extLst>
              <a:ext uri="{FF2B5EF4-FFF2-40B4-BE49-F238E27FC236}">
                <a16:creationId xmlns:a16="http://schemas.microsoft.com/office/drawing/2014/main" id="{1227CE0D-F6B5-983C-928C-5A9A50B92A47}"/>
              </a:ext>
            </a:extLst>
          </p:cNvPr>
          <p:cNvSpPr>
            <a:spLocks noGrp="1"/>
          </p:cNvSpPr>
          <p:nvPr>
            <p:ph idx="1"/>
          </p:nvPr>
        </p:nvSpPr>
        <p:spPr>
          <a:xfrm>
            <a:off x="720000" y="1260569"/>
            <a:ext cx="7698022" cy="3427341"/>
          </a:xfrm>
        </p:spPr>
        <p:txBody>
          <a:bodyPr/>
          <a:lstStyle/>
          <a:p>
            <a:r>
              <a:rPr lang="en-GB" dirty="0"/>
              <a:t>New initiatives were undertaken to fundamentally update the model system in FLACS – both turbulence and combustion models.</a:t>
            </a:r>
          </a:p>
          <a:p>
            <a:r>
              <a:rPr lang="en-GB" dirty="0"/>
              <a:t>Parameter optimisation of model responses emulated by neural networks.</a:t>
            </a:r>
          </a:p>
          <a:p>
            <a:r>
              <a:rPr lang="en-GB" dirty="0"/>
              <a:t>Parallel modelling initiatives with experimental studies on flame acceleration in elongated congested regions (trees), safety gaps, realistic releases, vented hydrogen explosions, etc.</a:t>
            </a:r>
            <a:endParaRPr lang="nb-NO" dirty="0"/>
          </a:p>
        </p:txBody>
      </p:sp>
      <p:pic>
        <p:nvPicPr>
          <p:cNvPr id="7" name="Picture 6">
            <a:extLst>
              <a:ext uri="{FF2B5EF4-FFF2-40B4-BE49-F238E27FC236}">
                <a16:creationId xmlns:a16="http://schemas.microsoft.com/office/drawing/2014/main" id="{EBE8CDB5-FAE3-3AC6-7E64-0A712E9E001C}"/>
              </a:ext>
            </a:extLst>
          </p:cNvPr>
          <p:cNvPicPr>
            <a:picLocks noChangeAspect="1"/>
          </p:cNvPicPr>
          <p:nvPr/>
        </p:nvPicPr>
        <p:blipFill>
          <a:blip r:embed="rId2"/>
          <a:srcRect b="8960"/>
          <a:stretch>
            <a:fillRect/>
          </a:stretch>
        </p:blipFill>
        <p:spPr>
          <a:xfrm>
            <a:off x="4976706" y="3189476"/>
            <a:ext cx="3686285" cy="1729546"/>
          </a:xfrm>
          <a:prstGeom prst="rect">
            <a:avLst/>
          </a:prstGeom>
        </p:spPr>
      </p:pic>
      <p:pic>
        <p:nvPicPr>
          <p:cNvPr id="9" name="Picture 8">
            <a:extLst>
              <a:ext uri="{FF2B5EF4-FFF2-40B4-BE49-F238E27FC236}">
                <a16:creationId xmlns:a16="http://schemas.microsoft.com/office/drawing/2014/main" id="{E753E716-A3BB-1EFF-F32A-578F5E1A4EDA}"/>
              </a:ext>
            </a:extLst>
          </p:cNvPr>
          <p:cNvPicPr>
            <a:picLocks noChangeAspect="1"/>
          </p:cNvPicPr>
          <p:nvPr/>
        </p:nvPicPr>
        <p:blipFill>
          <a:blip r:embed="rId3"/>
          <a:stretch>
            <a:fillRect/>
          </a:stretch>
        </p:blipFill>
        <p:spPr>
          <a:xfrm>
            <a:off x="876737" y="3189476"/>
            <a:ext cx="3943233" cy="1720875"/>
          </a:xfrm>
          <a:prstGeom prst="rect">
            <a:avLst/>
          </a:prstGeom>
        </p:spPr>
      </p:pic>
    </p:spTree>
    <p:extLst>
      <p:ext uri="{BB962C8B-B14F-4D97-AF65-F5344CB8AC3E}">
        <p14:creationId xmlns:p14="http://schemas.microsoft.com/office/powerpoint/2010/main" val="128626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3562-6CD2-5F75-3165-A54BBA74EA0D}"/>
              </a:ext>
            </a:extLst>
          </p:cNvPr>
          <p:cNvSpPr>
            <a:spLocks noGrp="1"/>
          </p:cNvSpPr>
          <p:nvPr>
            <p:ph type="title"/>
          </p:nvPr>
        </p:nvSpPr>
        <p:spPr/>
        <p:txBody>
          <a:bodyPr/>
          <a:lstStyle/>
          <a:p>
            <a:r>
              <a:rPr lang="nb-NO" dirty="0"/>
              <a:t>The co-</a:t>
            </a:r>
            <a:r>
              <a:rPr lang="nb-NO" dirty="0" err="1"/>
              <a:t>authors</a:t>
            </a:r>
            <a:endParaRPr lang="nb-NO" dirty="0"/>
          </a:p>
        </p:txBody>
      </p:sp>
      <p:pic>
        <p:nvPicPr>
          <p:cNvPr id="4" name="Bilde 6">
            <a:extLst>
              <a:ext uri="{FF2B5EF4-FFF2-40B4-BE49-F238E27FC236}">
                <a16:creationId xmlns:a16="http://schemas.microsoft.com/office/drawing/2014/main" id="{8046F15A-B200-1271-C683-6EF3064DC6CD}"/>
              </a:ext>
            </a:extLst>
          </p:cNvPr>
          <p:cNvPicPr>
            <a:picLocks noChangeAspect="1"/>
          </p:cNvPicPr>
          <p:nvPr/>
        </p:nvPicPr>
        <p:blipFill>
          <a:blip r:embed="rId2"/>
          <a:stretch>
            <a:fillRect/>
          </a:stretch>
        </p:blipFill>
        <p:spPr>
          <a:xfrm>
            <a:off x="1391810" y="1661821"/>
            <a:ext cx="883832" cy="1104790"/>
          </a:xfrm>
          <a:prstGeom prst="rect">
            <a:avLst/>
          </a:prstGeom>
        </p:spPr>
      </p:pic>
      <p:pic>
        <p:nvPicPr>
          <p:cNvPr id="5" name="Picture 4" descr="A person wearing glasses&#10;&#10;Description automatically generated with medium confidence">
            <a:extLst>
              <a:ext uri="{FF2B5EF4-FFF2-40B4-BE49-F238E27FC236}">
                <a16:creationId xmlns:a16="http://schemas.microsoft.com/office/drawing/2014/main" id="{6AE8D712-D7ED-35E8-5F49-0C685DB6EB83}"/>
              </a:ext>
            </a:extLst>
          </p:cNvPr>
          <p:cNvPicPr>
            <a:picLocks noChangeAspect="1"/>
          </p:cNvPicPr>
          <p:nvPr/>
        </p:nvPicPr>
        <p:blipFill rotWithShape="1">
          <a:blip r:embed="rId3">
            <a:extLst>
              <a:ext uri="{28A0092B-C50C-407E-A947-70E740481C1C}">
                <a14:useLocalDpi xmlns:a14="http://schemas.microsoft.com/office/drawing/2010/main" val="0"/>
              </a:ext>
            </a:extLst>
          </a:blip>
          <a:srcRect r="5251"/>
          <a:stretch/>
        </p:blipFill>
        <p:spPr>
          <a:xfrm>
            <a:off x="1147786" y="2994768"/>
            <a:ext cx="1080781" cy="1319264"/>
          </a:xfrm>
          <a:prstGeom prst="rect">
            <a:avLst/>
          </a:prstGeom>
        </p:spPr>
      </p:pic>
      <p:pic>
        <p:nvPicPr>
          <p:cNvPr id="2050" name="Picture 2" descr="Vagesh D. Narasimhamurthy">
            <a:extLst>
              <a:ext uri="{FF2B5EF4-FFF2-40B4-BE49-F238E27FC236}">
                <a16:creationId xmlns:a16="http://schemas.microsoft.com/office/drawing/2014/main" id="{84EB08AC-F236-B505-42BE-43679449A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58" y="1659442"/>
            <a:ext cx="1022960" cy="12068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and Zambare">
            <a:extLst>
              <a:ext uri="{FF2B5EF4-FFF2-40B4-BE49-F238E27FC236}">
                <a16:creationId xmlns:a16="http://schemas.microsoft.com/office/drawing/2014/main" id="{0CDE29DB-1E60-0828-B3C9-D71B094DFA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50" t="1" r="10725" b="5823"/>
          <a:stretch>
            <a:fillRect/>
          </a:stretch>
        </p:blipFill>
        <p:spPr bwMode="auto">
          <a:xfrm>
            <a:off x="6350081" y="1559805"/>
            <a:ext cx="852361" cy="10119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F561DC9-58F6-1805-1BB6-91F11187D7C4}"/>
              </a:ext>
            </a:extLst>
          </p:cNvPr>
          <p:cNvPicPr>
            <a:picLocks noChangeAspect="1"/>
          </p:cNvPicPr>
          <p:nvPr/>
        </p:nvPicPr>
        <p:blipFill>
          <a:blip r:embed="rId6"/>
          <a:stretch>
            <a:fillRect/>
          </a:stretch>
        </p:blipFill>
        <p:spPr>
          <a:xfrm>
            <a:off x="6350081" y="2647214"/>
            <a:ext cx="852361" cy="1145437"/>
          </a:xfrm>
          <a:prstGeom prst="rect">
            <a:avLst/>
          </a:prstGeom>
        </p:spPr>
      </p:pic>
      <p:pic>
        <p:nvPicPr>
          <p:cNvPr id="2054" name="Picture 6" descr="Profile photo of Kees Van Wingerden">
            <a:extLst>
              <a:ext uri="{FF2B5EF4-FFF2-40B4-BE49-F238E27FC236}">
                <a16:creationId xmlns:a16="http://schemas.microsoft.com/office/drawing/2014/main" id="{879B6D20-C1BD-9ED0-DCA3-5C56B18DE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3495" y="3324884"/>
            <a:ext cx="1044889" cy="1042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A picture containing person&#10;&#10;Description automatically generated">
            <a:extLst>
              <a:ext uri="{FF2B5EF4-FFF2-40B4-BE49-F238E27FC236}">
                <a16:creationId xmlns:a16="http://schemas.microsoft.com/office/drawing/2014/main" id="{2D9BFA65-CC2E-B88D-A23B-811375CFFEB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525963" y="2484420"/>
            <a:ext cx="895692" cy="1192642"/>
          </a:xfrm>
          <a:prstGeom prst="rect">
            <a:avLst/>
          </a:prstGeom>
        </p:spPr>
      </p:pic>
      <p:pic>
        <p:nvPicPr>
          <p:cNvPr id="2056" name="Picture 8" descr="Melodía Lucas">
            <a:extLst>
              <a:ext uri="{FF2B5EF4-FFF2-40B4-BE49-F238E27FC236}">
                <a16:creationId xmlns:a16="http://schemas.microsoft.com/office/drawing/2014/main" id="{E4D7A2DA-30FC-0AF7-27DE-79215F7BF2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4670" y="1659442"/>
            <a:ext cx="1042910" cy="10429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5EAD53-5507-C540-71F1-A48D19C1B485}"/>
              </a:ext>
            </a:extLst>
          </p:cNvPr>
          <p:cNvSpPr txBox="1"/>
          <p:nvPr/>
        </p:nvSpPr>
        <p:spPr>
          <a:xfrm>
            <a:off x="1321211" y="2761407"/>
            <a:ext cx="1025178" cy="215444"/>
          </a:xfrm>
          <a:prstGeom prst="rect">
            <a:avLst/>
          </a:prstGeom>
          <a:noFill/>
        </p:spPr>
        <p:txBody>
          <a:bodyPr wrap="square" rtlCol="0">
            <a:spAutoFit/>
          </a:bodyPr>
          <a:lstStyle/>
          <a:p>
            <a:r>
              <a:rPr lang="nb-NO" sz="800" dirty="0"/>
              <a:t>Helene Hisken, UiB</a:t>
            </a:r>
          </a:p>
        </p:txBody>
      </p:sp>
      <p:sp>
        <p:nvSpPr>
          <p:cNvPr id="10" name="TextBox 9">
            <a:extLst>
              <a:ext uri="{FF2B5EF4-FFF2-40B4-BE49-F238E27FC236}">
                <a16:creationId xmlns:a16="http://schemas.microsoft.com/office/drawing/2014/main" id="{ADEFA852-F9E9-17A9-D226-5ED9A7A77248}"/>
              </a:ext>
            </a:extLst>
          </p:cNvPr>
          <p:cNvSpPr txBox="1"/>
          <p:nvPr/>
        </p:nvSpPr>
        <p:spPr>
          <a:xfrm>
            <a:off x="1079939" y="4314032"/>
            <a:ext cx="936847" cy="215444"/>
          </a:xfrm>
          <a:prstGeom prst="rect">
            <a:avLst/>
          </a:prstGeom>
          <a:noFill/>
        </p:spPr>
        <p:txBody>
          <a:bodyPr wrap="square" rtlCol="0">
            <a:spAutoFit/>
          </a:bodyPr>
          <a:lstStyle/>
          <a:p>
            <a:r>
              <a:rPr lang="nb-NO" sz="800" dirty="0"/>
              <a:t>Trygve Skjold, UiB</a:t>
            </a:r>
          </a:p>
        </p:txBody>
      </p:sp>
      <p:sp>
        <p:nvSpPr>
          <p:cNvPr id="11" name="TextBox 10">
            <a:extLst>
              <a:ext uri="{FF2B5EF4-FFF2-40B4-BE49-F238E27FC236}">
                <a16:creationId xmlns:a16="http://schemas.microsoft.com/office/drawing/2014/main" id="{746C9276-A028-E0B6-52FB-624872803339}"/>
              </a:ext>
            </a:extLst>
          </p:cNvPr>
          <p:cNvSpPr txBox="1"/>
          <p:nvPr/>
        </p:nvSpPr>
        <p:spPr>
          <a:xfrm>
            <a:off x="2472948" y="3677062"/>
            <a:ext cx="936847" cy="338554"/>
          </a:xfrm>
          <a:prstGeom prst="rect">
            <a:avLst/>
          </a:prstGeom>
          <a:noFill/>
        </p:spPr>
        <p:txBody>
          <a:bodyPr wrap="square" rtlCol="0">
            <a:spAutoFit/>
          </a:bodyPr>
          <a:lstStyle/>
          <a:p>
            <a:r>
              <a:rPr lang="nb-NO" sz="800" dirty="0"/>
              <a:t>Bjørn J. Arntzen, UiB and </a:t>
            </a:r>
            <a:r>
              <a:rPr lang="nb-NO" sz="800" dirty="0" err="1"/>
              <a:t>Gexcon</a:t>
            </a:r>
            <a:endParaRPr lang="nb-NO" sz="800" dirty="0"/>
          </a:p>
        </p:txBody>
      </p:sp>
      <p:sp>
        <p:nvSpPr>
          <p:cNvPr id="12" name="TextBox 11">
            <a:extLst>
              <a:ext uri="{FF2B5EF4-FFF2-40B4-BE49-F238E27FC236}">
                <a16:creationId xmlns:a16="http://schemas.microsoft.com/office/drawing/2014/main" id="{23333E22-9EB1-2C30-D87F-0F06AC6F44EA}"/>
              </a:ext>
            </a:extLst>
          </p:cNvPr>
          <p:cNvSpPr txBox="1"/>
          <p:nvPr/>
        </p:nvSpPr>
        <p:spPr>
          <a:xfrm>
            <a:off x="3739375" y="4367794"/>
            <a:ext cx="1244866" cy="338554"/>
          </a:xfrm>
          <a:prstGeom prst="rect">
            <a:avLst/>
          </a:prstGeom>
          <a:noFill/>
        </p:spPr>
        <p:txBody>
          <a:bodyPr wrap="square" rtlCol="0">
            <a:spAutoFit/>
          </a:bodyPr>
          <a:lstStyle/>
          <a:p>
            <a:r>
              <a:rPr lang="nb-NO" sz="800" dirty="0"/>
              <a:t>Kees van Wingerden, </a:t>
            </a:r>
            <a:r>
              <a:rPr lang="nb-NO" sz="800" dirty="0" err="1"/>
              <a:t>Vysus</a:t>
            </a:r>
            <a:r>
              <a:rPr lang="nb-NO" sz="800" dirty="0"/>
              <a:t> Group</a:t>
            </a:r>
          </a:p>
        </p:txBody>
      </p:sp>
      <p:sp>
        <p:nvSpPr>
          <p:cNvPr id="13" name="TextBox 12">
            <a:extLst>
              <a:ext uri="{FF2B5EF4-FFF2-40B4-BE49-F238E27FC236}">
                <a16:creationId xmlns:a16="http://schemas.microsoft.com/office/drawing/2014/main" id="{A7F4354A-279B-E921-C6D8-E7E752565B7A}"/>
              </a:ext>
            </a:extLst>
          </p:cNvPr>
          <p:cNvSpPr txBox="1"/>
          <p:nvPr/>
        </p:nvSpPr>
        <p:spPr>
          <a:xfrm>
            <a:off x="5134663" y="2866341"/>
            <a:ext cx="1071158" cy="461665"/>
          </a:xfrm>
          <a:prstGeom prst="rect">
            <a:avLst/>
          </a:prstGeom>
          <a:noFill/>
        </p:spPr>
        <p:txBody>
          <a:bodyPr wrap="square" rtlCol="0">
            <a:spAutoFit/>
          </a:bodyPr>
          <a:lstStyle/>
          <a:p>
            <a:r>
              <a:rPr lang="nb-NO" sz="800" dirty="0"/>
              <a:t>Vagesh D. Narasimhamurthy, IIT Madras</a:t>
            </a:r>
          </a:p>
        </p:txBody>
      </p:sp>
      <p:sp>
        <p:nvSpPr>
          <p:cNvPr id="14" name="TextBox 13">
            <a:extLst>
              <a:ext uri="{FF2B5EF4-FFF2-40B4-BE49-F238E27FC236}">
                <a16:creationId xmlns:a16="http://schemas.microsoft.com/office/drawing/2014/main" id="{0440D572-7C92-DFD9-4ADD-DF540D24E9CE}"/>
              </a:ext>
            </a:extLst>
          </p:cNvPr>
          <p:cNvSpPr txBox="1"/>
          <p:nvPr/>
        </p:nvSpPr>
        <p:spPr>
          <a:xfrm>
            <a:off x="6279783" y="3740520"/>
            <a:ext cx="852361" cy="338554"/>
          </a:xfrm>
          <a:prstGeom prst="rect">
            <a:avLst/>
          </a:prstGeom>
          <a:noFill/>
        </p:spPr>
        <p:txBody>
          <a:bodyPr wrap="square" rtlCol="0">
            <a:spAutoFit/>
          </a:bodyPr>
          <a:lstStyle/>
          <a:p>
            <a:r>
              <a:rPr lang="nb-NO" sz="800" dirty="0"/>
              <a:t>Anish Pophale, IIT Madras</a:t>
            </a:r>
          </a:p>
        </p:txBody>
      </p:sp>
      <p:sp>
        <p:nvSpPr>
          <p:cNvPr id="15" name="TextBox 14">
            <a:extLst>
              <a:ext uri="{FF2B5EF4-FFF2-40B4-BE49-F238E27FC236}">
                <a16:creationId xmlns:a16="http://schemas.microsoft.com/office/drawing/2014/main" id="{A34B0EB8-802B-5511-1348-7B1CEF4BBE22}"/>
              </a:ext>
            </a:extLst>
          </p:cNvPr>
          <p:cNvSpPr txBox="1"/>
          <p:nvPr/>
        </p:nvSpPr>
        <p:spPr>
          <a:xfrm>
            <a:off x="7202442" y="2098869"/>
            <a:ext cx="622899" cy="461665"/>
          </a:xfrm>
          <a:prstGeom prst="rect">
            <a:avLst/>
          </a:prstGeom>
          <a:noFill/>
        </p:spPr>
        <p:txBody>
          <a:bodyPr wrap="square" rtlCol="0">
            <a:spAutoFit/>
          </a:bodyPr>
          <a:lstStyle/>
          <a:p>
            <a:r>
              <a:rPr lang="nb-NO" sz="800" dirty="0"/>
              <a:t>Anand Zambare, IIT Madras</a:t>
            </a:r>
          </a:p>
        </p:txBody>
      </p:sp>
      <p:sp>
        <p:nvSpPr>
          <p:cNvPr id="16" name="TextBox 15">
            <a:extLst>
              <a:ext uri="{FF2B5EF4-FFF2-40B4-BE49-F238E27FC236}">
                <a16:creationId xmlns:a16="http://schemas.microsoft.com/office/drawing/2014/main" id="{CDA46956-B23F-D7EF-DF9F-D36BFC51C969}"/>
              </a:ext>
            </a:extLst>
          </p:cNvPr>
          <p:cNvSpPr txBox="1"/>
          <p:nvPr/>
        </p:nvSpPr>
        <p:spPr>
          <a:xfrm>
            <a:off x="3386487" y="2708681"/>
            <a:ext cx="936847" cy="338554"/>
          </a:xfrm>
          <a:prstGeom prst="rect">
            <a:avLst/>
          </a:prstGeom>
          <a:noFill/>
        </p:spPr>
        <p:txBody>
          <a:bodyPr wrap="square" rtlCol="0">
            <a:spAutoFit/>
          </a:bodyPr>
          <a:lstStyle/>
          <a:p>
            <a:r>
              <a:rPr lang="nb-NO" sz="800" dirty="0"/>
              <a:t>Melodia Lucas, </a:t>
            </a:r>
            <a:r>
              <a:rPr lang="nb-NO" sz="800" dirty="0" err="1"/>
              <a:t>Gexcon</a:t>
            </a:r>
            <a:r>
              <a:rPr lang="nb-NO" sz="800" dirty="0"/>
              <a:t> and UiB</a:t>
            </a:r>
          </a:p>
        </p:txBody>
      </p:sp>
    </p:spTree>
    <p:extLst>
      <p:ext uri="{BB962C8B-B14F-4D97-AF65-F5344CB8AC3E}">
        <p14:creationId xmlns:p14="http://schemas.microsoft.com/office/powerpoint/2010/main" val="2621031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5282-6F14-595A-88BD-CDB76CFD3948}"/>
              </a:ext>
            </a:extLst>
          </p:cNvPr>
          <p:cNvSpPr>
            <a:spLocks noGrp="1"/>
          </p:cNvSpPr>
          <p:nvPr>
            <p:ph type="title"/>
          </p:nvPr>
        </p:nvSpPr>
        <p:spPr>
          <a:xfrm>
            <a:off x="722989" y="127846"/>
            <a:ext cx="7698022" cy="994172"/>
          </a:xfrm>
        </p:spPr>
        <p:txBody>
          <a:bodyPr/>
          <a:lstStyle/>
          <a:p>
            <a:r>
              <a:rPr lang="nb-NO" dirty="0"/>
              <a:t>An </a:t>
            </a:r>
            <a:r>
              <a:rPr lang="nb-NO" dirty="0" err="1"/>
              <a:t>open-source</a:t>
            </a:r>
            <a:r>
              <a:rPr lang="nb-NO" dirty="0"/>
              <a:t> PDR </a:t>
            </a:r>
            <a:r>
              <a:rPr lang="nb-NO" dirty="0" err="1"/>
              <a:t>model</a:t>
            </a:r>
            <a:endParaRPr lang="nb-NO" dirty="0"/>
          </a:p>
        </p:txBody>
      </p:sp>
      <p:sp>
        <p:nvSpPr>
          <p:cNvPr id="3" name="Content Placeholder 2">
            <a:extLst>
              <a:ext uri="{FF2B5EF4-FFF2-40B4-BE49-F238E27FC236}">
                <a16:creationId xmlns:a16="http://schemas.microsoft.com/office/drawing/2014/main" id="{A50D3FE2-D531-E8E3-6ED5-1FB0EE74F07F}"/>
              </a:ext>
            </a:extLst>
          </p:cNvPr>
          <p:cNvSpPr>
            <a:spLocks noGrp="1"/>
          </p:cNvSpPr>
          <p:nvPr>
            <p:ph idx="1"/>
          </p:nvPr>
        </p:nvSpPr>
        <p:spPr>
          <a:xfrm>
            <a:off x="722989" y="1331403"/>
            <a:ext cx="7698022" cy="2908103"/>
          </a:xfrm>
        </p:spPr>
        <p:txBody>
          <a:bodyPr/>
          <a:lstStyle/>
          <a:p>
            <a:r>
              <a:rPr lang="nb-NO" dirty="0" err="1"/>
              <a:t>PDRFoam</a:t>
            </a:r>
            <a:r>
              <a:rPr lang="nb-NO" dirty="0"/>
              <a:t> </a:t>
            </a:r>
            <a:r>
              <a:rPr lang="en-GB" dirty="0"/>
              <a:t>applies the PDR concept with the </a:t>
            </a:r>
            <a:r>
              <a:rPr lang="en-GB" dirty="0" err="1"/>
              <a:t>XiFoam</a:t>
            </a:r>
            <a:r>
              <a:rPr lang="en-GB" dirty="0"/>
              <a:t> model for turbulent combustion. The model system was first presented in 2014.</a:t>
            </a:r>
          </a:p>
          <a:p>
            <a:r>
              <a:rPr lang="en-GB" dirty="0"/>
              <a:t>Initially developed by Shell.</a:t>
            </a:r>
          </a:p>
          <a:p>
            <a:r>
              <a:rPr lang="en-GB" dirty="0"/>
              <a:t>In </a:t>
            </a:r>
            <a:r>
              <a:rPr lang="en-GB" dirty="0" err="1"/>
              <a:t>XiFoam</a:t>
            </a:r>
            <a:r>
              <a:rPr lang="en-GB" dirty="0"/>
              <a:t>, flame surface area is a transported quantity.</a:t>
            </a:r>
          </a:p>
          <a:p>
            <a:r>
              <a:rPr lang="en-GB" dirty="0"/>
              <a:t>Several academic institutions (USN, IIT Madras) are currently exploring the use of </a:t>
            </a:r>
            <a:r>
              <a:rPr lang="en-GB" dirty="0" err="1"/>
              <a:t>PDRFoam</a:t>
            </a:r>
            <a:r>
              <a:rPr lang="en-GB" dirty="0"/>
              <a:t>.</a:t>
            </a:r>
            <a:endParaRPr lang="nb-NO" dirty="0"/>
          </a:p>
        </p:txBody>
      </p:sp>
      <p:pic>
        <p:nvPicPr>
          <p:cNvPr id="4" name="Picture 3" descr="A white object on a blue background&#10;&#10;AI-generated content may be incorrect.">
            <a:extLst>
              <a:ext uri="{FF2B5EF4-FFF2-40B4-BE49-F238E27FC236}">
                <a16:creationId xmlns:a16="http://schemas.microsoft.com/office/drawing/2014/main" id="{D1D6EDE0-ED01-6727-2EEA-E01FD9223D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25" y="3354570"/>
            <a:ext cx="3945255" cy="1511935"/>
          </a:xfrm>
          <a:prstGeom prst="rect">
            <a:avLst/>
          </a:prstGeom>
          <a:noFill/>
          <a:ln>
            <a:noFill/>
          </a:ln>
        </p:spPr>
      </p:pic>
      <p:pic>
        <p:nvPicPr>
          <p:cNvPr id="5" name="Picture 4" descr="A yellow and white object next to a white object&#10;&#10;AI-generated content may be incorrect.">
            <a:extLst>
              <a:ext uri="{FF2B5EF4-FFF2-40B4-BE49-F238E27FC236}">
                <a16:creationId xmlns:a16="http://schemas.microsoft.com/office/drawing/2014/main" id="{CFCA8F38-7756-733D-B2D4-6C5B075997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68" t="5649" r="27417" b="4222"/>
          <a:stretch/>
        </p:blipFill>
        <p:spPr bwMode="auto">
          <a:xfrm>
            <a:off x="4841424" y="3354570"/>
            <a:ext cx="2929717" cy="15119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351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73DD-A430-611F-4307-FC936BDC64A0}"/>
              </a:ext>
            </a:extLst>
          </p:cNvPr>
          <p:cNvSpPr>
            <a:spLocks noGrp="1"/>
          </p:cNvSpPr>
          <p:nvPr>
            <p:ph type="title"/>
          </p:nvPr>
        </p:nvSpPr>
        <p:spPr>
          <a:xfrm>
            <a:off x="720000" y="238255"/>
            <a:ext cx="7698022" cy="994172"/>
          </a:xfrm>
        </p:spPr>
        <p:txBody>
          <a:bodyPr/>
          <a:lstStyle/>
          <a:p>
            <a:r>
              <a:rPr lang="nb-NO" dirty="0"/>
              <a:t>STOKES</a:t>
            </a:r>
          </a:p>
        </p:txBody>
      </p:sp>
      <p:sp>
        <p:nvSpPr>
          <p:cNvPr id="3" name="Content Placeholder 2">
            <a:extLst>
              <a:ext uri="{FF2B5EF4-FFF2-40B4-BE49-F238E27FC236}">
                <a16:creationId xmlns:a16="http://schemas.microsoft.com/office/drawing/2014/main" id="{65D467D2-AB6B-9455-649B-6C8BE3A0AA58}"/>
              </a:ext>
            </a:extLst>
          </p:cNvPr>
          <p:cNvSpPr>
            <a:spLocks noGrp="1"/>
          </p:cNvSpPr>
          <p:nvPr>
            <p:ph idx="1"/>
          </p:nvPr>
        </p:nvSpPr>
        <p:spPr>
          <a:xfrm>
            <a:off x="720000" y="1305375"/>
            <a:ext cx="7698022" cy="2908103"/>
          </a:xfrm>
        </p:spPr>
        <p:txBody>
          <a:bodyPr/>
          <a:lstStyle/>
          <a:p>
            <a:r>
              <a:rPr lang="en-GB" dirty="0"/>
              <a:t>STOKES (</a:t>
            </a:r>
            <a:r>
              <a:rPr lang="en-GB" i="1" dirty="0"/>
              <a:t>Shock Towards Kinetic Explosion Simulator</a:t>
            </a:r>
            <a:r>
              <a:rPr lang="en-GB" dirty="0"/>
              <a:t>), an in-house solver from the University of Campinas (UNICAMP), Brazil.</a:t>
            </a:r>
          </a:p>
          <a:p>
            <a:r>
              <a:rPr lang="en-GB" dirty="0"/>
              <a:t>Porosities in STOKES are calculated using a Gilbert-Johnson-Keerthi (GJK) distance algorithm, which checks for collisions between an element of the mesh and each solid of the geometry.</a:t>
            </a:r>
          </a:p>
          <a:p>
            <a:r>
              <a:rPr lang="en-GB" dirty="0"/>
              <a:t>Representation of sub-grid geometry in the governing equations is similar to that presented for the other PDR models.</a:t>
            </a:r>
            <a:endParaRPr lang="nb-NO" dirty="0"/>
          </a:p>
        </p:txBody>
      </p:sp>
      <p:pic>
        <p:nvPicPr>
          <p:cNvPr id="5" name="Picture 4">
            <a:extLst>
              <a:ext uri="{FF2B5EF4-FFF2-40B4-BE49-F238E27FC236}">
                <a16:creationId xmlns:a16="http://schemas.microsoft.com/office/drawing/2014/main" id="{B62E8E70-A491-83EC-E2B6-97B03392A8B0}"/>
              </a:ext>
            </a:extLst>
          </p:cNvPr>
          <p:cNvPicPr>
            <a:picLocks noChangeAspect="1"/>
          </p:cNvPicPr>
          <p:nvPr/>
        </p:nvPicPr>
        <p:blipFill>
          <a:blip r:embed="rId2"/>
          <a:stretch>
            <a:fillRect/>
          </a:stretch>
        </p:blipFill>
        <p:spPr>
          <a:xfrm>
            <a:off x="2131716" y="3453279"/>
            <a:ext cx="4694612" cy="1383534"/>
          </a:xfrm>
          <a:prstGeom prst="rect">
            <a:avLst/>
          </a:prstGeom>
        </p:spPr>
      </p:pic>
      <p:sp>
        <p:nvSpPr>
          <p:cNvPr id="6" name="TextBox 5">
            <a:extLst>
              <a:ext uri="{FF2B5EF4-FFF2-40B4-BE49-F238E27FC236}">
                <a16:creationId xmlns:a16="http://schemas.microsoft.com/office/drawing/2014/main" id="{DF70355F-6171-EB8B-D60A-BBE53A1FAE0F}"/>
              </a:ext>
            </a:extLst>
          </p:cNvPr>
          <p:cNvSpPr txBox="1"/>
          <p:nvPr/>
        </p:nvSpPr>
        <p:spPr>
          <a:xfrm>
            <a:off x="2131716" y="4836813"/>
            <a:ext cx="2047741" cy="261610"/>
          </a:xfrm>
          <a:prstGeom prst="rect">
            <a:avLst/>
          </a:prstGeom>
          <a:noFill/>
        </p:spPr>
        <p:txBody>
          <a:bodyPr wrap="square" rtlCol="0">
            <a:spAutoFit/>
          </a:bodyPr>
          <a:lstStyle/>
          <a:p>
            <a:r>
              <a:rPr lang="nb-NO" sz="1100" dirty="0" err="1"/>
              <a:t>Quaresma</a:t>
            </a:r>
            <a:r>
              <a:rPr lang="nb-NO" sz="1100" dirty="0"/>
              <a:t> et al. (2022)</a:t>
            </a:r>
          </a:p>
        </p:txBody>
      </p:sp>
    </p:spTree>
    <p:extLst>
      <p:ext uri="{BB962C8B-B14F-4D97-AF65-F5344CB8AC3E}">
        <p14:creationId xmlns:p14="http://schemas.microsoft.com/office/powerpoint/2010/main" val="3274108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20E8-5794-5800-39A7-68F7FF20C47C}"/>
              </a:ext>
            </a:extLst>
          </p:cNvPr>
          <p:cNvSpPr>
            <a:spLocks noGrp="1"/>
          </p:cNvSpPr>
          <p:nvPr>
            <p:ph type="title"/>
          </p:nvPr>
        </p:nvSpPr>
        <p:spPr>
          <a:xfrm>
            <a:off x="665873" y="119659"/>
            <a:ext cx="8478127" cy="994172"/>
          </a:xfrm>
        </p:spPr>
        <p:txBody>
          <a:bodyPr/>
          <a:lstStyle/>
          <a:p>
            <a:r>
              <a:rPr lang="nb-NO" dirty="0" err="1"/>
              <a:t>Current</a:t>
            </a:r>
            <a:r>
              <a:rPr lang="nb-NO" dirty="0"/>
              <a:t> PDR </a:t>
            </a:r>
            <a:r>
              <a:rPr lang="nb-NO" dirty="0" err="1"/>
              <a:t>models</a:t>
            </a:r>
            <a:r>
              <a:rPr lang="nb-NO" dirty="0"/>
              <a:t> for gas </a:t>
            </a:r>
            <a:r>
              <a:rPr lang="nb-NO" dirty="0" err="1"/>
              <a:t>explosions</a:t>
            </a:r>
            <a:endParaRPr lang="nb-NO" dirty="0"/>
          </a:p>
        </p:txBody>
      </p:sp>
      <p:pic>
        <p:nvPicPr>
          <p:cNvPr id="5" name="Picture 4">
            <a:extLst>
              <a:ext uri="{FF2B5EF4-FFF2-40B4-BE49-F238E27FC236}">
                <a16:creationId xmlns:a16="http://schemas.microsoft.com/office/drawing/2014/main" id="{5D214101-4F43-DD63-02A4-680E953D8750}"/>
              </a:ext>
            </a:extLst>
          </p:cNvPr>
          <p:cNvPicPr>
            <a:picLocks noChangeAspect="1"/>
          </p:cNvPicPr>
          <p:nvPr/>
        </p:nvPicPr>
        <p:blipFill>
          <a:blip r:embed="rId2"/>
          <a:stretch>
            <a:fillRect/>
          </a:stretch>
        </p:blipFill>
        <p:spPr>
          <a:xfrm>
            <a:off x="1722078" y="1203214"/>
            <a:ext cx="5515287" cy="3645946"/>
          </a:xfrm>
          <a:prstGeom prst="rect">
            <a:avLst/>
          </a:prstGeom>
        </p:spPr>
      </p:pic>
    </p:spTree>
    <p:extLst>
      <p:ext uri="{BB962C8B-B14F-4D97-AF65-F5344CB8AC3E}">
        <p14:creationId xmlns:p14="http://schemas.microsoft.com/office/powerpoint/2010/main" val="364310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810F3-DDF9-C56B-3554-2E060C1FD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4CBA3-2E7F-5C42-EB3E-32A1A990B300}"/>
              </a:ext>
            </a:extLst>
          </p:cNvPr>
          <p:cNvSpPr>
            <a:spLocks noGrp="1"/>
          </p:cNvSpPr>
          <p:nvPr>
            <p:ph type="title"/>
          </p:nvPr>
        </p:nvSpPr>
        <p:spPr/>
        <p:txBody>
          <a:bodyPr/>
          <a:lstStyle/>
          <a:p>
            <a:r>
              <a:rPr lang="nb-NO" dirty="0" err="1"/>
              <a:t>Current</a:t>
            </a:r>
            <a:r>
              <a:rPr lang="nb-NO" dirty="0"/>
              <a:t> status and </a:t>
            </a:r>
            <a:r>
              <a:rPr lang="nb-NO" dirty="0" err="1"/>
              <a:t>future</a:t>
            </a:r>
            <a:r>
              <a:rPr lang="nb-NO" dirty="0"/>
              <a:t> </a:t>
            </a:r>
            <a:r>
              <a:rPr lang="nb-NO" dirty="0" err="1"/>
              <a:t>prospects</a:t>
            </a:r>
            <a:endParaRPr lang="nb-NO" dirty="0"/>
          </a:p>
        </p:txBody>
      </p:sp>
    </p:spTree>
    <p:extLst>
      <p:ext uri="{BB962C8B-B14F-4D97-AF65-F5344CB8AC3E}">
        <p14:creationId xmlns:p14="http://schemas.microsoft.com/office/powerpoint/2010/main" val="3754509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3594-8D1A-5A0E-A26B-70700252DC05}"/>
              </a:ext>
            </a:extLst>
          </p:cNvPr>
          <p:cNvSpPr>
            <a:spLocks noGrp="1"/>
          </p:cNvSpPr>
          <p:nvPr>
            <p:ph type="title"/>
          </p:nvPr>
        </p:nvSpPr>
        <p:spPr>
          <a:xfrm>
            <a:off x="720000" y="219162"/>
            <a:ext cx="7698022" cy="994172"/>
          </a:xfrm>
        </p:spPr>
        <p:txBody>
          <a:bodyPr/>
          <a:lstStyle/>
          <a:p>
            <a:r>
              <a:rPr lang="nb-NO" dirty="0"/>
              <a:t>Status so far…</a:t>
            </a:r>
          </a:p>
        </p:txBody>
      </p:sp>
      <p:sp>
        <p:nvSpPr>
          <p:cNvPr id="3" name="Content Placeholder 2">
            <a:extLst>
              <a:ext uri="{FF2B5EF4-FFF2-40B4-BE49-F238E27FC236}">
                <a16:creationId xmlns:a16="http://schemas.microsoft.com/office/drawing/2014/main" id="{204BA5F1-BEE6-0749-2314-51080A7039FA}"/>
              </a:ext>
            </a:extLst>
          </p:cNvPr>
          <p:cNvSpPr>
            <a:spLocks noGrp="1"/>
          </p:cNvSpPr>
          <p:nvPr>
            <p:ph idx="1"/>
          </p:nvPr>
        </p:nvSpPr>
        <p:spPr>
          <a:xfrm>
            <a:off x="720000" y="1356984"/>
            <a:ext cx="7698022" cy="2908103"/>
          </a:xfrm>
        </p:spPr>
        <p:txBody>
          <a:bodyPr/>
          <a:lstStyle/>
          <a:p>
            <a:r>
              <a:rPr lang="nb-NO" dirty="0"/>
              <a:t>PDR </a:t>
            </a:r>
            <a:r>
              <a:rPr lang="nb-NO" dirty="0" err="1"/>
              <a:t>models</a:t>
            </a:r>
            <a:r>
              <a:rPr lang="nb-NO" dirty="0"/>
              <a:t> for gas </a:t>
            </a:r>
            <a:r>
              <a:rPr lang="nb-NO" dirty="0" err="1"/>
              <a:t>explosion</a:t>
            </a:r>
            <a:r>
              <a:rPr lang="nb-NO" dirty="0"/>
              <a:t> </a:t>
            </a:r>
            <a:r>
              <a:rPr lang="nb-NO" dirty="0" err="1"/>
              <a:t>applications</a:t>
            </a:r>
            <a:r>
              <a:rPr lang="nb-NO" b="1" dirty="0"/>
              <a:t> </a:t>
            </a:r>
            <a:r>
              <a:rPr lang="nb-NO" dirty="0" err="1"/>
              <a:t>balance</a:t>
            </a:r>
            <a:r>
              <a:rPr lang="nb-NO" dirty="0"/>
              <a:t> </a:t>
            </a:r>
            <a:r>
              <a:rPr lang="nb-NO" dirty="0" err="1"/>
              <a:t>accuracy</a:t>
            </a:r>
            <a:r>
              <a:rPr lang="nb-NO" dirty="0"/>
              <a:t> and </a:t>
            </a:r>
            <a:r>
              <a:rPr lang="nb-NO" dirty="0" err="1"/>
              <a:t>complexity</a:t>
            </a:r>
            <a:r>
              <a:rPr lang="nb-NO" dirty="0"/>
              <a:t> </a:t>
            </a:r>
            <a:r>
              <a:rPr lang="nb-NO" dirty="0" err="1"/>
              <a:t>with</a:t>
            </a:r>
            <a:r>
              <a:rPr lang="nb-NO" dirty="0"/>
              <a:t> </a:t>
            </a:r>
            <a:r>
              <a:rPr lang="nb-NO" dirty="0" err="1"/>
              <a:t>computational</a:t>
            </a:r>
            <a:r>
              <a:rPr lang="nb-NO" dirty="0"/>
              <a:t> </a:t>
            </a:r>
            <a:r>
              <a:rPr lang="nb-NO" dirty="0" err="1"/>
              <a:t>efficiency</a:t>
            </a:r>
            <a:r>
              <a:rPr lang="nb-NO" dirty="0"/>
              <a:t>.</a:t>
            </a:r>
          </a:p>
          <a:p>
            <a:r>
              <a:rPr lang="nb-NO" dirty="0"/>
              <a:t>The </a:t>
            </a:r>
            <a:r>
              <a:rPr lang="nb-NO" dirty="0" err="1"/>
              <a:t>three-dimensional</a:t>
            </a:r>
            <a:r>
              <a:rPr lang="nb-NO" dirty="0"/>
              <a:t> and time-dependent nature </a:t>
            </a:r>
            <a:r>
              <a:rPr lang="nb-NO" dirty="0" err="1"/>
              <a:t>of</a:t>
            </a:r>
            <a:r>
              <a:rPr lang="nb-NO" dirty="0"/>
              <a:t> </a:t>
            </a:r>
            <a:r>
              <a:rPr lang="nb-NO" dirty="0" err="1"/>
              <a:t>results</a:t>
            </a:r>
            <a:r>
              <a:rPr lang="nb-NO" dirty="0"/>
              <a:t> </a:t>
            </a:r>
            <a:r>
              <a:rPr lang="nb-NO" dirty="0" err="1"/>
              <a:t>allow</a:t>
            </a:r>
            <a:r>
              <a:rPr lang="nb-NO" dirty="0"/>
              <a:t> for </a:t>
            </a:r>
            <a:r>
              <a:rPr lang="nb-NO" dirty="0" err="1"/>
              <a:t>effective</a:t>
            </a:r>
            <a:r>
              <a:rPr lang="nb-NO" dirty="0"/>
              <a:t> </a:t>
            </a:r>
            <a:r>
              <a:rPr lang="nb-NO" dirty="0" err="1"/>
              <a:t>communication</a:t>
            </a:r>
            <a:r>
              <a:rPr lang="nb-NO" dirty="0"/>
              <a:t> </a:t>
            </a:r>
            <a:r>
              <a:rPr lang="nb-NO" dirty="0" err="1"/>
              <a:t>of</a:t>
            </a:r>
            <a:r>
              <a:rPr lang="nb-NO" dirty="0"/>
              <a:t> risk to stakeholders.</a:t>
            </a:r>
          </a:p>
          <a:p>
            <a:r>
              <a:rPr lang="nb-NO" dirty="0"/>
              <a:t>The </a:t>
            </a:r>
            <a:r>
              <a:rPr lang="nb-NO" dirty="0" err="1"/>
              <a:t>commercial</a:t>
            </a:r>
            <a:r>
              <a:rPr lang="nb-NO" dirty="0"/>
              <a:t> </a:t>
            </a:r>
            <a:r>
              <a:rPr lang="nb-NO" dirty="0" err="1"/>
              <a:t>tools</a:t>
            </a:r>
            <a:r>
              <a:rPr lang="nb-NO" dirty="0"/>
              <a:t> </a:t>
            </a:r>
            <a:r>
              <a:rPr lang="nb-NO" dirty="0" err="1"/>
              <a:t>are</a:t>
            </a:r>
            <a:r>
              <a:rPr lang="nb-NO" dirty="0"/>
              <a:t> </a:t>
            </a:r>
            <a:r>
              <a:rPr lang="nb-NO" dirty="0" err="1"/>
              <a:t>developed</a:t>
            </a:r>
            <a:r>
              <a:rPr lang="nb-NO" dirty="0"/>
              <a:t> to be </a:t>
            </a:r>
            <a:r>
              <a:rPr lang="nb-NO" dirty="0" err="1"/>
              <a:t>highly</a:t>
            </a:r>
            <a:r>
              <a:rPr lang="nb-NO" dirty="0"/>
              <a:t> robust and </a:t>
            </a:r>
            <a:r>
              <a:rPr lang="nb-NO" dirty="0" err="1"/>
              <a:t>user-friendly</a:t>
            </a:r>
            <a:r>
              <a:rPr lang="nb-NO" dirty="0"/>
              <a:t>.</a:t>
            </a:r>
          </a:p>
        </p:txBody>
      </p:sp>
      <p:pic>
        <p:nvPicPr>
          <p:cNvPr id="4100" name="Picture 4" descr="Piper Alpha: 34 years of explosion modelling software development">
            <a:extLst>
              <a:ext uri="{FF2B5EF4-FFF2-40B4-BE49-F238E27FC236}">
                <a16:creationId xmlns:a16="http://schemas.microsoft.com/office/drawing/2014/main" id="{67751CAF-92F6-7AFC-2680-A10FB12F2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401" y="3347813"/>
            <a:ext cx="3150794" cy="1855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hydrogen refueling station exploded in Sandvika, Norway (Source: nrk.no)">
            <a:extLst>
              <a:ext uri="{FF2B5EF4-FFF2-40B4-BE49-F238E27FC236}">
                <a16:creationId xmlns:a16="http://schemas.microsoft.com/office/drawing/2014/main" id="{5306645B-D2D2-8330-AE39-2736867BC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859" y="3347813"/>
            <a:ext cx="3261417" cy="1834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ydrogen Fireball in a storage area using EFFECTS">
            <a:extLst>
              <a:ext uri="{FF2B5EF4-FFF2-40B4-BE49-F238E27FC236}">
                <a16:creationId xmlns:a16="http://schemas.microsoft.com/office/drawing/2014/main" id="{B74B6937-8777-088A-0733-95CA70D09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46" y="3347814"/>
            <a:ext cx="3000848" cy="184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605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22BA-5A56-A702-B815-3BC4A3E309F7}"/>
              </a:ext>
            </a:extLst>
          </p:cNvPr>
          <p:cNvSpPr>
            <a:spLocks noGrp="1"/>
          </p:cNvSpPr>
          <p:nvPr>
            <p:ph type="title"/>
          </p:nvPr>
        </p:nvSpPr>
        <p:spPr/>
        <p:txBody>
          <a:bodyPr/>
          <a:lstStyle/>
          <a:p>
            <a:r>
              <a:rPr lang="nb-NO" dirty="0" err="1"/>
              <a:t>Some</a:t>
            </a:r>
            <a:r>
              <a:rPr lang="nb-NO" dirty="0"/>
              <a:t> </a:t>
            </a:r>
            <a:r>
              <a:rPr lang="nb-NO" dirty="0" err="1"/>
              <a:t>modelling</a:t>
            </a:r>
            <a:r>
              <a:rPr lang="nb-NO" dirty="0"/>
              <a:t> </a:t>
            </a:r>
            <a:r>
              <a:rPr lang="nb-NO" dirty="0" err="1"/>
              <a:t>challenges</a:t>
            </a:r>
            <a:endParaRPr lang="nb-NO" dirty="0"/>
          </a:p>
        </p:txBody>
      </p:sp>
      <p:sp>
        <p:nvSpPr>
          <p:cNvPr id="3" name="Content Placeholder 2">
            <a:extLst>
              <a:ext uri="{FF2B5EF4-FFF2-40B4-BE49-F238E27FC236}">
                <a16:creationId xmlns:a16="http://schemas.microsoft.com/office/drawing/2014/main" id="{26998C52-126A-9B8F-F8BA-687618299684}"/>
              </a:ext>
            </a:extLst>
          </p:cNvPr>
          <p:cNvSpPr>
            <a:spLocks noGrp="1"/>
          </p:cNvSpPr>
          <p:nvPr>
            <p:ph idx="1"/>
          </p:nvPr>
        </p:nvSpPr>
        <p:spPr/>
        <p:txBody>
          <a:bodyPr>
            <a:normAutofit/>
          </a:bodyPr>
          <a:lstStyle/>
          <a:p>
            <a:r>
              <a:rPr lang="nb-NO" dirty="0"/>
              <a:t>Grid </a:t>
            </a:r>
            <a:r>
              <a:rPr lang="nb-NO" dirty="0" err="1"/>
              <a:t>dependency</a:t>
            </a:r>
            <a:r>
              <a:rPr lang="nb-NO" dirty="0"/>
              <a:t> </a:t>
            </a:r>
            <a:r>
              <a:rPr lang="nb-NO" dirty="0" err="1"/>
              <a:t>of</a:t>
            </a:r>
            <a:r>
              <a:rPr lang="nb-NO" dirty="0"/>
              <a:t> </a:t>
            </a:r>
            <a:r>
              <a:rPr lang="nb-NO" dirty="0" err="1"/>
              <a:t>results</a:t>
            </a:r>
            <a:r>
              <a:rPr lang="nb-NO" dirty="0"/>
              <a:t> </a:t>
            </a:r>
            <a:r>
              <a:rPr lang="nb-NO" b="1" dirty="0"/>
              <a:t>– </a:t>
            </a:r>
            <a:r>
              <a:rPr lang="nb-NO" b="1" dirty="0" err="1"/>
              <a:t>requires</a:t>
            </a:r>
            <a:r>
              <a:rPr lang="nb-NO" b="1" dirty="0"/>
              <a:t> </a:t>
            </a:r>
            <a:r>
              <a:rPr lang="nb-NO" b="1" dirty="0" err="1"/>
              <a:t>clear</a:t>
            </a:r>
            <a:r>
              <a:rPr lang="nb-NO" b="1" dirty="0"/>
              <a:t> guidelines </a:t>
            </a:r>
            <a:r>
              <a:rPr lang="nb-NO" b="1" dirty="0" err="1"/>
              <a:t>based</a:t>
            </a:r>
            <a:r>
              <a:rPr lang="nb-NO" b="1" dirty="0"/>
              <a:t> </a:t>
            </a:r>
            <a:r>
              <a:rPr lang="nb-NO" b="1" dirty="0" err="1"/>
              <a:t>on</a:t>
            </a:r>
            <a:r>
              <a:rPr lang="nb-NO" b="1" dirty="0"/>
              <a:t> </a:t>
            </a:r>
            <a:r>
              <a:rPr lang="nb-NO" b="1" dirty="0" err="1"/>
              <a:t>validation</a:t>
            </a:r>
            <a:r>
              <a:rPr lang="nb-NO" dirty="0"/>
              <a:t>.</a:t>
            </a:r>
          </a:p>
          <a:p>
            <a:pPr lvl="1"/>
            <a:r>
              <a:rPr lang="nb-NO" dirty="0"/>
              <a:t>Handling </a:t>
            </a:r>
            <a:r>
              <a:rPr lang="nb-NO" dirty="0" err="1"/>
              <a:t>the</a:t>
            </a:r>
            <a:r>
              <a:rPr lang="nb-NO" dirty="0"/>
              <a:t> on-grid to sub-grid </a:t>
            </a:r>
            <a:r>
              <a:rPr lang="nb-NO" dirty="0" err="1"/>
              <a:t>transition</a:t>
            </a:r>
            <a:r>
              <a:rPr lang="nb-NO" dirty="0"/>
              <a:t> in a </a:t>
            </a:r>
            <a:r>
              <a:rPr lang="nb-NO" dirty="0" err="1"/>
              <a:t>transient</a:t>
            </a:r>
            <a:r>
              <a:rPr lang="nb-NO" dirty="0"/>
              <a:t> </a:t>
            </a:r>
            <a:r>
              <a:rPr lang="nb-NO" dirty="0" err="1"/>
              <a:t>flow</a:t>
            </a:r>
            <a:r>
              <a:rPr lang="nb-NO" dirty="0"/>
              <a:t> </a:t>
            </a:r>
            <a:r>
              <a:rPr lang="nb-NO" dirty="0" err="1"/>
              <a:t>field</a:t>
            </a:r>
            <a:r>
              <a:rPr lang="nb-NO" dirty="0"/>
              <a:t>.</a:t>
            </a:r>
          </a:p>
          <a:p>
            <a:pPr lvl="1"/>
            <a:r>
              <a:rPr lang="nb-NO" dirty="0" err="1"/>
              <a:t>Numerical</a:t>
            </a:r>
            <a:r>
              <a:rPr lang="nb-NO" dirty="0"/>
              <a:t> </a:t>
            </a:r>
            <a:r>
              <a:rPr lang="nb-NO" dirty="0" err="1"/>
              <a:t>effects</a:t>
            </a:r>
            <a:r>
              <a:rPr lang="nb-NO" dirty="0"/>
              <a:t> </a:t>
            </a:r>
            <a:r>
              <a:rPr lang="nb-NO" dirty="0" err="1"/>
              <a:t>associated</a:t>
            </a:r>
            <a:r>
              <a:rPr lang="nb-NO" dirty="0"/>
              <a:t> </a:t>
            </a:r>
            <a:r>
              <a:rPr lang="nb-NO" dirty="0" err="1"/>
              <a:t>with</a:t>
            </a:r>
            <a:r>
              <a:rPr lang="nb-NO" dirty="0"/>
              <a:t> </a:t>
            </a:r>
            <a:r>
              <a:rPr lang="nb-NO" dirty="0" err="1"/>
              <a:t>modelling</a:t>
            </a:r>
            <a:r>
              <a:rPr lang="nb-NO" dirty="0"/>
              <a:t> </a:t>
            </a:r>
            <a:r>
              <a:rPr lang="nb-NO" dirty="0" err="1"/>
              <a:t>the</a:t>
            </a:r>
            <a:r>
              <a:rPr lang="nb-NO" dirty="0"/>
              <a:t> </a:t>
            </a:r>
            <a:r>
              <a:rPr lang="nb-NO" dirty="0" err="1"/>
              <a:t>reaction</a:t>
            </a:r>
            <a:r>
              <a:rPr lang="nb-NO" dirty="0"/>
              <a:t> </a:t>
            </a:r>
            <a:r>
              <a:rPr lang="nb-NO" dirty="0" err="1"/>
              <a:t>zone</a:t>
            </a:r>
            <a:r>
              <a:rPr lang="nb-NO" dirty="0"/>
              <a:t>.</a:t>
            </a:r>
          </a:p>
          <a:p>
            <a:r>
              <a:rPr lang="nb-NO" dirty="0" err="1"/>
              <a:t>Actual</a:t>
            </a:r>
            <a:r>
              <a:rPr lang="nb-NO" dirty="0"/>
              <a:t> </a:t>
            </a:r>
            <a:r>
              <a:rPr lang="nb-NO" dirty="0" err="1"/>
              <a:t>use</a:t>
            </a:r>
            <a:r>
              <a:rPr lang="nb-NO" dirty="0"/>
              <a:t> </a:t>
            </a:r>
            <a:r>
              <a:rPr lang="nb-NO" dirty="0" err="1"/>
              <a:t>of</a:t>
            </a:r>
            <a:r>
              <a:rPr lang="nb-NO" dirty="0"/>
              <a:t> </a:t>
            </a:r>
            <a:r>
              <a:rPr lang="nb-NO" dirty="0" err="1"/>
              <a:t>the</a:t>
            </a:r>
            <a:r>
              <a:rPr lang="nb-NO" dirty="0"/>
              <a:t> </a:t>
            </a:r>
            <a:r>
              <a:rPr lang="nb-NO" dirty="0" err="1"/>
              <a:t>models</a:t>
            </a:r>
            <a:r>
              <a:rPr lang="nb-NO" dirty="0"/>
              <a:t> </a:t>
            </a:r>
            <a:r>
              <a:rPr lang="nb-NO" dirty="0" err="1"/>
              <a:t>often</a:t>
            </a:r>
            <a:r>
              <a:rPr lang="nb-NO" dirty="0"/>
              <a:t> </a:t>
            </a:r>
            <a:r>
              <a:rPr lang="nb-NO" dirty="0" err="1"/>
              <a:t>extend</a:t>
            </a:r>
            <a:r>
              <a:rPr lang="nb-NO" dirty="0"/>
              <a:t> </a:t>
            </a:r>
            <a:r>
              <a:rPr lang="nb-NO" dirty="0" err="1"/>
              <a:t>the</a:t>
            </a:r>
            <a:r>
              <a:rPr lang="nb-NO" dirty="0"/>
              <a:t> </a:t>
            </a:r>
            <a:r>
              <a:rPr lang="nb-NO" dirty="0" err="1"/>
              <a:t>domain</a:t>
            </a:r>
            <a:r>
              <a:rPr lang="nb-NO" dirty="0"/>
              <a:t> </a:t>
            </a:r>
            <a:r>
              <a:rPr lang="nb-NO" dirty="0" err="1"/>
              <a:t>of</a:t>
            </a:r>
            <a:r>
              <a:rPr lang="nb-NO" dirty="0"/>
              <a:t> </a:t>
            </a:r>
            <a:r>
              <a:rPr lang="nb-NO" dirty="0" err="1"/>
              <a:t>validation</a:t>
            </a:r>
            <a:r>
              <a:rPr lang="nb-NO" dirty="0"/>
              <a:t> </a:t>
            </a:r>
            <a:r>
              <a:rPr lang="nb-NO" dirty="0" err="1"/>
              <a:t>against</a:t>
            </a:r>
            <a:r>
              <a:rPr lang="nb-NO" dirty="0"/>
              <a:t> </a:t>
            </a:r>
            <a:r>
              <a:rPr lang="nb-NO" dirty="0" err="1"/>
              <a:t>experiments</a:t>
            </a:r>
            <a:r>
              <a:rPr lang="nb-NO" dirty="0"/>
              <a:t> </a:t>
            </a:r>
            <a:r>
              <a:rPr lang="nb-NO" b="1" dirty="0"/>
              <a:t>– </a:t>
            </a:r>
            <a:r>
              <a:rPr lang="nb-NO" b="1" dirty="0" err="1"/>
              <a:t>focus</a:t>
            </a:r>
            <a:r>
              <a:rPr lang="nb-NO" b="1" dirty="0"/>
              <a:t> </a:t>
            </a:r>
            <a:r>
              <a:rPr lang="nb-NO" b="1" dirty="0" err="1"/>
              <a:t>on</a:t>
            </a:r>
            <a:r>
              <a:rPr lang="nb-NO" b="1" dirty="0"/>
              <a:t> </a:t>
            </a:r>
            <a:r>
              <a:rPr lang="nb-NO" b="1" dirty="0" err="1"/>
              <a:t>representing</a:t>
            </a:r>
            <a:r>
              <a:rPr lang="nb-NO" b="1" dirty="0"/>
              <a:t> </a:t>
            </a:r>
            <a:r>
              <a:rPr lang="nb-NO" b="1" dirty="0" err="1"/>
              <a:t>physics</a:t>
            </a:r>
            <a:r>
              <a:rPr lang="nb-NO" dirty="0"/>
              <a:t>.</a:t>
            </a:r>
          </a:p>
          <a:p>
            <a:r>
              <a:rPr lang="nb-NO" dirty="0"/>
              <a:t>Hydrogen </a:t>
            </a:r>
            <a:r>
              <a:rPr lang="nb-NO" dirty="0" err="1"/>
              <a:t>applications</a:t>
            </a:r>
            <a:r>
              <a:rPr lang="nb-NO" dirty="0"/>
              <a:t> </a:t>
            </a:r>
            <a:r>
              <a:rPr lang="nb-NO" dirty="0" err="1"/>
              <a:t>may</a:t>
            </a:r>
            <a:r>
              <a:rPr lang="nb-NO" dirty="0"/>
              <a:t> pose </a:t>
            </a:r>
            <a:r>
              <a:rPr lang="nb-NO" dirty="0" err="1"/>
              <a:t>additional</a:t>
            </a:r>
            <a:r>
              <a:rPr lang="nb-NO" dirty="0"/>
              <a:t> </a:t>
            </a:r>
            <a:r>
              <a:rPr lang="nb-NO" dirty="0" err="1"/>
              <a:t>challenges</a:t>
            </a:r>
            <a:r>
              <a:rPr lang="nb-NO" dirty="0"/>
              <a:t> from a </a:t>
            </a:r>
            <a:r>
              <a:rPr lang="nb-NO" dirty="0" err="1"/>
              <a:t>modelling</a:t>
            </a:r>
            <a:r>
              <a:rPr lang="nb-NO" dirty="0"/>
              <a:t> </a:t>
            </a:r>
            <a:r>
              <a:rPr lang="nb-NO" dirty="0" err="1"/>
              <a:t>perpective</a:t>
            </a:r>
            <a:r>
              <a:rPr lang="nb-NO" dirty="0"/>
              <a:t> (</a:t>
            </a:r>
            <a:r>
              <a:rPr lang="nb-NO" dirty="0" err="1"/>
              <a:t>high</a:t>
            </a:r>
            <a:r>
              <a:rPr lang="nb-NO" dirty="0"/>
              <a:t> </a:t>
            </a:r>
            <a:r>
              <a:rPr lang="nb-NO" dirty="0" err="1"/>
              <a:t>reactivity</a:t>
            </a:r>
            <a:r>
              <a:rPr lang="nb-NO" dirty="0"/>
              <a:t>, sensitive to </a:t>
            </a:r>
            <a:r>
              <a:rPr lang="nb-NO" dirty="0" err="1"/>
              <a:t>changes</a:t>
            </a:r>
            <a:r>
              <a:rPr lang="nb-NO" dirty="0"/>
              <a:t>).</a:t>
            </a:r>
          </a:p>
          <a:p>
            <a:r>
              <a:rPr lang="nb-NO" dirty="0" err="1"/>
              <a:t>Challenging</a:t>
            </a:r>
            <a:r>
              <a:rPr lang="nb-NO" dirty="0"/>
              <a:t> to </a:t>
            </a:r>
            <a:r>
              <a:rPr lang="nb-NO" dirty="0" err="1"/>
              <a:t>quantify</a:t>
            </a:r>
            <a:r>
              <a:rPr lang="nb-NO" dirty="0"/>
              <a:t> </a:t>
            </a:r>
            <a:r>
              <a:rPr lang="nb-NO" dirty="0" err="1"/>
              <a:t>the</a:t>
            </a:r>
            <a:r>
              <a:rPr lang="nb-NO" dirty="0"/>
              <a:t> </a:t>
            </a:r>
            <a:r>
              <a:rPr lang="nb-NO" dirty="0" err="1"/>
              <a:t>uncertainty</a:t>
            </a:r>
            <a:r>
              <a:rPr lang="nb-NO" dirty="0"/>
              <a:t> </a:t>
            </a:r>
            <a:r>
              <a:rPr lang="nb-NO" dirty="0" err="1"/>
              <a:t>associated</a:t>
            </a:r>
            <a:r>
              <a:rPr lang="nb-NO" dirty="0"/>
              <a:t> </a:t>
            </a:r>
            <a:r>
              <a:rPr lang="nb-NO" dirty="0" err="1"/>
              <a:t>with</a:t>
            </a:r>
            <a:r>
              <a:rPr lang="nb-NO" dirty="0"/>
              <a:t> </a:t>
            </a:r>
            <a:r>
              <a:rPr lang="nb-NO" dirty="0" err="1"/>
              <a:t>the</a:t>
            </a:r>
            <a:r>
              <a:rPr lang="nb-NO" dirty="0"/>
              <a:t> </a:t>
            </a:r>
            <a:r>
              <a:rPr lang="nb-NO" dirty="0" err="1"/>
              <a:t>model</a:t>
            </a:r>
            <a:r>
              <a:rPr lang="nb-NO" dirty="0"/>
              <a:t> </a:t>
            </a:r>
            <a:r>
              <a:rPr lang="nb-NO" dirty="0" err="1"/>
              <a:t>results</a:t>
            </a:r>
            <a:r>
              <a:rPr lang="nb-NO" dirty="0"/>
              <a:t>.</a:t>
            </a:r>
          </a:p>
          <a:p>
            <a:endParaRPr lang="nb-NO" dirty="0"/>
          </a:p>
        </p:txBody>
      </p:sp>
    </p:spTree>
    <p:extLst>
      <p:ext uri="{BB962C8B-B14F-4D97-AF65-F5344CB8AC3E}">
        <p14:creationId xmlns:p14="http://schemas.microsoft.com/office/powerpoint/2010/main" val="6263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1648-5518-176C-0538-70A48FA9B8DA}"/>
              </a:ext>
            </a:extLst>
          </p:cNvPr>
          <p:cNvSpPr>
            <a:spLocks noGrp="1"/>
          </p:cNvSpPr>
          <p:nvPr>
            <p:ph type="title"/>
          </p:nvPr>
        </p:nvSpPr>
        <p:spPr>
          <a:xfrm>
            <a:off x="720000" y="-104270"/>
            <a:ext cx="7698022" cy="994172"/>
          </a:xfrm>
        </p:spPr>
        <p:txBody>
          <a:bodyPr/>
          <a:lstStyle/>
          <a:p>
            <a:r>
              <a:rPr lang="nb-NO" dirty="0" err="1"/>
              <a:t>Prospects</a:t>
            </a:r>
            <a:r>
              <a:rPr lang="nb-NO" dirty="0"/>
              <a:t> and </a:t>
            </a:r>
            <a:r>
              <a:rPr lang="nb-NO" dirty="0" err="1"/>
              <a:t>further</a:t>
            </a:r>
            <a:r>
              <a:rPr lang="nb-NO" dirty="0"/>
              <a:t> </a:t>
            </a:r>
            <a:r>
              <a:rPr lang="nb-NO" dirty="0" err="1"/>
              <a:t>developments</a:t>
            </a:r>
            <a:endParaRPr lang="nb-NO" dirty="0"/>
          </a:p>
        </p:txBody>
      </p:sp>
      <p:sp>
        <p:nvSpPr>
          <p:cNvPr id="3" name="Content Placeholder 2">
            <a:extLst>
              <a:ext uri="{FF2B5EF4-FFF2-40B4-BE49-F238E27FC236}">
                <a16:creationId xmlns:a16="http://schemas.microsoft.com/office/drawing/2014/main" id="{8E832A6F-F43C-9BE7-FAFA-225481B5219D}"/>
              </a:ext>
            </a:extLst>
          </p:cNvPr>
          <p:cNvSpPr>
            <a:spLocks noGrp="1"/>
          </p:cNvSpPr>
          <p:nvPr>
            <p:ph idx="1"/>
          </p:nvPr>
        </p:nvSpPr>
        <p:spPr>
          <a:xfrm>
            <a:off x="720000" y="1046591"/>
            <a:ext cx="7698022" cy="3575744"/>
          </a:xfrm>
        </p:spPr>
        <p:txBody>
          <a:bodyPr>
            <a:normAutofit/>
          </a:bodyPr>
          <a:lstStyle/>
          <a:p>
            <a:r>
              <a:rPr lang="nb-NO" dirty="0" err="1"/>
              <a:t>Increased</a:t>
            </a:r>
            <a:r>
              <a:rPr lang="nb-NO" dirty="0"/>
              <a:t> </a:t>
            </a:r>
            <a:r>
              <a:rPr lang="nb-NO" dirty="0" err="1"/>
              <a:t>use</a:t>
            </a:r>
            <a:r>
              <a:rPr lang="nb-NO" dirty="0"/>
              <a:t> </a:t>
            </a:r>
            <a:r>
              <a:rPr lang="nb-NO" dirty="0" err="1"/>
              <a:t>of</a:t>
            </a:r>
            <a:r>
              <a:rPr lang="nb-NO" dirty="0"/>
              <a:t> </a:t>
            </a:r>
            <a:r>
              <a:rPr lang="nb-NO" dirty="0" err="1"/>
              <a:t>automatic</a:t>
            </a:r>
            <a:r>
              <a:rPr lang="nb-NO" dirty="0"/>
              <a:t> </a:t>
            </a:r>
            <a:r>
              <a:rPr lang="nb-NO" dirty="0" err="1"/>
              <a:t>methods</a:t>
            </a:r>
            <a:r>
              <a:rPr lang="nb-NO" dirty="0"/>
              <a:t> for setting up and </a:t>
            </a:r>
            <a:r>
              <a:rPr lang="nb-NO" dirty="0" err="1"/>
              <a:t>running</a:t>
            </a:r>
            <a:r>
              <a:rPr lang="nb-NO" dirty="0"/>
              <a:t> </a:t>
            </a:r>
            <a:r>
              <a:rPr lang="nb-NO" dirty="0" err="1"/>
              <a:t>simulations</a:t>
            </a:r>
            <a:r>
              <a:rPr lang="nb-NO" dirty="0"/>
              <a:t>.</a:t>
            </a:r>
          </a:p>
          <a:p>
            <a:r>
              <a:rPr lang="nb-NO" dirty="0" err="1"/>
              <a:t>Addressing</a:t>
            </a:r>
            <a:r>
              <a:rPr lang="nb-NO" dirty="0"/>
              <a:t> </a:t>
            </a:r>
            <a:r>
              <a:rPr lang="nb-NO" dirty="0" err="1"/>
              <a:t>three</a:t>
            </a:r>
            <a:r>
              <a:rPr lang="nb-NO" dirty="0"/>
              <a:t> </a:t>
            </a:r>
            <a:r>
              <a:rPr lang="nb-NO" dirty="0" err="1"/>
              <a:t>main</a:t>
            </a:r>
            <a:r>
              <a:rPr lang="nb-NO" dirty="0"/>
              <a:t> </a:t>
            </a:r>
            <a:r>
              <a:rPr lang="nb-NO" dirty="0" err="1"/>
              <a:t>challenges</a:t>
            </a:r>
            <a:r>
              <a:rPr lang="nb-NO" dirty="0"/>
              <a:t> in gas </a:t>
            </a:r>
            <a:r>
              <a:rPr lang="nb-NO" dirty="0" err="1"/>
              <a:t>explosion</a:t>
            </a:r>
            <a:r>
              <a:rPr lang="nb-NO" dirty="0"/>
              <a:t> </a:t>
            </a:r>
            <a:r>
              <a:rPr lang="nb-NO" dirty="0" err="1"/>
              <a:t>modelling</a:t>
            </a:r>
            <a:r>
              <a:rPr lang="nb-NO" dirty="0"/>
              <a:t>:</a:t>
            </a:r>
          </a:p>
          <a:p>
            <a:pPr lvl="1"/>
            <a:r>
              <a:rPr lang="nb-NO" dirty="0" err="1"/>
              <a:t>Representing</a:t>
            </a:r>
            <a:r>
              <a:rPr lang="nb-NO" dirty="0"/>
              <a:t> </a:t>
            </a:r>
            <a:r>
              <a:rPr lang="nb-NO" dirty="0" err="1"/>
              <a:t>the</a:t>
            </a:r>
            <a:r>
              <a:rPr lang="nb-NO" dirty="0"/>
              <a:t> </a:t>
            </a:r>
            <a:r>
              <a:rPr lang="nb-NO" dirty="0" err="1"/>
              <a:t>flame</a:t>
            </a:r>
            <a:r>
              <a:rPr lang="nb-NO" dirty="0"/>
              <a:t> </a:t>
            </a:r>
            <a:r>
              <a:rPr lang="nb-NO" dirty="0" err="1"/>
              <a:t>propagation</a:t>
            </a:r>
            <a:r>
              <a:rPr lang="nb-NO" dirty="0"/>
              <a:t> </a:t>
            </a:r>
            <a:r>
              <a:rPr lang="nb-NO" dirty="0" err="1"/>
              <a:t>past</a:t>
            </a:r>
            <a:r>
              <a:rPr lang="nb-NO" dirty="0"/>
              <a:t> regions </a:t>
            </a:r>
            <a:r>
              <a:rPr lang="nb-NO" dirty="0" err="1"/>
              <a:t>with</a:t>
            </a:r>
            <a:r>
              <a:rPr lang="nb-NO" dirty="0"/>
              <a:t> different </a:t>
            </a:r>
            <a:r>
              <a:rPr lang="nb-NO" dirty="0" err="1"/>
              <a:t>congestion</a:t>
            </a:r>
            <a:r>
              <a:rPr lang="nb-NO" dirty="0"/>
              <a:t> </a:t>
            </a:r>
            <a:r>
              <a:rPr lang="nb-NO" dirty="0" err="1"/>
              <a:t>density</a:t>
            </a:r>
            <a:r>
              <a:rPr lang="nb-NO" dirty="0"/>
              <a:t> («</a:t>
            </a:r>
            <a:r>
              <a:rPr lang="nb-NO" dirty="0" err="1"/>
              <a:t>safety</a:t>
            </a:r>
            <a:r>
              <a:rPr lang="nb-NO" dirty="0"/>
              <a:t> gaps»).</a:t>
            </a:r>
          </a:p>
          <a:p>
            <a:pPr lvl="1"/>
            <a:r>
              <a:rPr lang="nb-NO" dirty="0" err="1"/>
              <a:t>Representing</a:t>
            </a:r>
            <a:r>
              <a:rPr lang="nb-NO" dirty="0"/>
              <a:t> </a:t>
            </a:r>
            <a:r>
              <a:rPr lang="nb-NO" dirty="0" err="1"/>
              <a:t>the</a:t>
            </a:r>
            <a:r>
              <a:rPr lang="nb-NO" dirty="0"/>
              <a:t> </a:t>
            </a:r>
            <a:r>
              <a:rPr lang="nb-NO" dirty="0" err="1"/>
              <a:t>effects</a:t>
            </a:r>
            <a:r>
              <a:rPr lang="nb-NO" dirty="0"/>
              <a:t> </a:t>
            </a:r>
            <a:r>
              <a:rPr lang="nb-NO" dirty="0" err="1"/>
              <a:t>of</a:t>
            </a:r>
            <a:r>
              <a:rPr lang="nb-NO" dirty="0"/>
              <a:t> </a:t>
            </a:r>
            <a:r>
              <a:rPr lang="nb-NO" dirty="0" err="1"/>
              <a:t>flame</a:t>
            </a:r>
            <a:r>
              <a:rPr lang="nb-NO" dirty="0"/>
              <a:t> </a:t>
            </a:r>
            <a:r>
              <a:rPr lang="nb-NO" dirty="0" err="1"/>
              <a:t>propagation</a:t>
            </a:r>
            <a:r>
              <a:rPr lang="nb-NO" dirty="0"/>
              <a:t> in </a:t>
            </a:r>
            <a:r>
              <a:rPr lang="nb-NO" dirty="0" err="1"/>
              <a:t>mixtures</a:t>
            </a:r>
            <a:r>
              <a:rPr lang="nb-NO" dirty="0"/>
              <a:t> </a:t>
            </a:r>
            <a:r>
              <a:rPr lang="nb-NO" dirty="0" err="1"/>
              <a:t>with</a:t>
            </a:r>
            <a:r>
              <a:rPr lang="nb-NO" dirty="0"/>
              <a:t> </a:t>
            </a:r>
            <a:r>
              <a:rPr lang="nb-NO" dirty="0" err="1"/>
              <a:t>high</a:t>
            </a:r>
            <a:r>
              <a:rPr lang="nb-NO" dirty="0"/>
              <a:t> initial </a:t>
            </a:r>
            <a:r>
              <a:rPr lang="nb-NO" dirty="0" err="1"/>
              <a:t>flow</a:t>
            </a:r>
            <a:r>
              <a:rPr lang="nb-NO" dirty="0"/>
              <a:t> speeds and </a:t>
            </a:r>
            <a:r>
              <a:rPr lang="nb-NO" dirty="0" err="1"/>
              <a:t>turbulence</a:t>
            </a:r>
            <a:r>
              <a:rPr lang="nb-NO" dirty="0"/>
              <a:t> </a:t>
            </a:r>
            <a:r>
              <a:rPr lang="nb-NO" dirty="0" err="1"/>
              <a:t>levels</a:t>
            </a:r>
            <a:r>
              <a:rPr lang="nb-NO" dirty="0"/>
              <a:t> (</a:t>
            </a:r>
            <a:r>
              <a:rPr lang="nb-NO" dirty="0" err="1"/>
              <a:t>explosions</a:t>
            </a:r>
            <a:r>
              <a:rPr lang="nb-NO" dirty="0"/>
              <a:t> in </a:t>
            </a:r>
            <a:r>
              <a:rPr lang="nb-NO" dirty="0" err="1"/>
              <a:t>realistic</a:t>
            </a:r>
            <a:r>
              <a:rPr lang="nb-NO" dirty="0"/>
              <a:t> </a:t>
            </a:r>
            <a:r>
              <a:rPr lang="nb-NO" dirty="0" err="1"/>
              <a:t>releases</a:t>
            </a:r>
            <a:r>
              <a:rPr lang="nb-NO" dirty="0"/>
              <a:t>).</a:t>
            </a:r>
          </a:p>
          <a:p>
            <a:pPr lvl="1"/>
            <a:r>
              <a:rPr lang="nb-NO" dirty="0" err="1"/>
              <a:t>Representing</a:t>
            </a:r>
            <a:r>
              <a:rPr lang="nb-NO" dirty="0"/>
              <a:t> DDT and </a:t>
            </a:r>
            <a:r>
              <a:rPr lang="nb-NO" dirty="0" err="1"/>
              <a:t>detonation</a:t>
            </a:r>
            <a:r>
              <a:rPr lang="nb-NO" dirty="0"/>
              <a:t> </a:t>
            </a:r>
            <a:r>
              <a:rPr lang="nb-NO" dirty="0" err="1"/>
              <a:t>effects</a:t>
            </a:r>
            <a:r>
              <a:rPr lang="nb-NO" dirty="0"/>
              <a:t> in </a:t>
            </a:r>
            <a:r>
              <a:rPr lang="nb-NO" dirty="0" err="1"/>
              <a:t>arbitrary</a:t>
            </a:r>
            <a:r>
              <a:rPr lang="nb-NO" dirty="0"/>
              <a:t> </a:t>
            </a:r>
            <a:r>
              <a:rPr lang="nb-NO" dirty="0" err="1"/>
              <a:t>mixtures</a:t>
            </a:r>
            <a:r>
              <a:rPr lang="nb-NO" dirty="0"/>
              <a:t> and </a:t>
            </a:r>
            <a:r>
              <a:rPr lang="nb-NO" dirty="0" err="1"/>
              <a:t>situations</a:t>
            </a:r>
            <a:r>
              <a:rPr lang="nb-NO" dirty="0"/>
              <a:t>.</a:t>
            </a:r>
          </a:p>
          <a:p>
            <a:r>
              <a:rPr lang="nb-NO" dirty="0" err="1"/>
              <a:t>Potential</a:t>
            </a:r>
            <a:r>
              <a:rPr lang="nb-NO" dirty="0"/>
              <a:t> for </a:t>
            </a:r>
            <a:r>
              <a:rPr lang="nb-NO" dirty="0" err="1"/>
              <a:t>development</a:t>
            </a:r>
            <a:r>
              <a:rPr lang="nb-NO" dirty="0"/>
              <a:t> </a:t>
            </a:r>
            <a:r>
              <a:rPr lang="nb-NO" dirty="0" err="1"/>
              <a:t>of</a:t>
            </a:r>
            <a:r>
              <a:rPr lang="nb-NO" dirty="0"/>
              <a:t> </a:t>
            </a:r>
            <a:r>
              <a:rPr lang="nb-NO" dirty="0" err="1"/>
              <a:t>new</a:t>
            </a:r>
            <a:r>
              <a:rPr lang="nb-NO" dirty="0"/>
              <a:t> </a:t>
            </a:r>
            <a:r>
              <a:rPr lang="nb-NO" dirty="0" err="1"/>
              <a:t>knowledge</a:t>
            </a:r>
            <a:r>
              <a:rPr lang="nb-NO" dirty="0"/>
              <a:t> </a:t>
            </a:r>
            <a:r>
              <a:rPr lang="nb-NO" dirty="0" err="1"/>
              <a:t>through</a:t>
            </a:r>
            <a:r>
              <a:rPr lang="nb-NO" dirty="0"/>
              <a:t> </a:t>
            </a:r>
          </a:p>
          <a:p>
            <a:pPr lvl="1"/>
            <a:r>
              <a:rPr lang="nb-NO" dirty="0" err="1"/>
              <a:t>Experimental</a:t>
            </a:r>
            <a:r>
              <a:rPr lang="nb-NO" dirty="0"/>
              <a:t> </a:t>
            </a:r>
            <a:r>
              <a:rPr lang="nb-NO" dirty="0" err="1"/>
              <a:t>work</a:t>
            </a:r>
            <a:r>
              <a:rPr lang="nb-NO" dirty="0"/>
              <a:t> </a:t>
            </a:r>
            <a:r>
              <a:rPr lang="nb-NO" dirty="0" err="1"/>
              <a:t>on</a:t>
            </a:r>
            <a:r>
              <a:rPr lang="nb-NO" dirty="0"/>
              <a:t> different </a:t>
            </a:r>
            <a:r>
              <a:rPr lang="nb-NO" dirty="0" err="1"/>
              <a:t>scales</a:t>
            </a:r>
            <a:r>
              <a:rPr lang="nb-NO" dirty="0"/>
              <a:t>.</a:t>
            </a:r>
          </a:p>
          <a:p>
            <a:pPr lvl="1"/>
            <a:r>
              <a:rPr lang="nb-NO" dirty="0" err="1"/>
              <a:t>Performing</a:t>
            </a:r>
            <a:r>
              <a:rPr lang="nb-NO" dirty="0"/>
              <a:t> </a:t>
            </a:r>
            <a:r>
              <a:rPr lang="nb-NO" dirty="0" err="1"/>
              <a:t>detailed</a:t>
            </a:r>
            <a:r>
              <a:rPr lang="nb-NO" dirty="0"/>
              <a:t> </a:t>
            </a:r>
            <a:r>
              <a:rPr lang="nb-NO" dirty="0" err="1"/>
              <a:t>simulations</a:t>
            </a:r>
            <a:r>
              <a:rPr lang="nb-NO" dirty="0"/>
              <a:t> </a:t>
            </a:r>
            <a:r>
              <a:rPr lang="nb-NO" dirty="0" err="1"/>
              <a:t>with</a:t>
            </a:r>
            <a:r>
              <a:rPr lang="nb-NO" dirty="0"/>
              <a:t> </a:t>
            </a:r>
            <a:r>
              <a:rPr lang="nb-NO" dirty="0" err="1"/>
              <a:t>other</a:t>
            </a:r>
            <a:r>
              <a:rPr lang="nb-NO" dirty="0"/>
              <a:t> </a:t>
            </a:r>
            <a:r>
              <a:rPr lang="nb-NO" dirty="0" err="1"/>
              <a:t>models</a:t>
            </a:r>
            <a:r>
              <a:rPr lang="nb-NO" dirty="0"/>
              <a:t> (e.g. applying LES).</a:t>
            </a:r>
          </a:p>
          <a:p>
            <a:pPr lvl="1"/>
            <a:endParaRPr lang="nb-NO" dirty="0"/>
          </a:p>
        </p:txBody>
      </p:sp>
    </p:spTree>
    <p:extLst>
      <p:ext uri="{BB962C8B-B14F-4D97-AF65-F5344CB8AC3E}">
        <p14:creationId xmlns:p14="http://schemas.microsoft.com/office/powerpoint/2010/main" val="43774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9D4E-E1A3-174F-0DBC-49782765FCDA}"/>
              </a:ext>
            </a:extLst>
          </p:cNvPr>
          <p:cNvSpPr>
            <a:spLocks noGrp="1"/>
          </p:cNvSpPr>
          <p:nvPr>
            <p:ph type="title"/>
          </p:nvPr>
        </p:nvSpPr>
        <p:spPr/>
        <p:txBody>
          <a:bodyPr/>
          <a:lstStyle/>
          <a:p>
            <a:r>
              <a:rPr lang="nb-NO" dirty="0"/>
              <a:t>«PDR Alliance»</a:t>
            </a:r>
          </a:p>
        </p:txBody>
      </p:sp>
      <p:sp>
        <p:nvSpPr>
          <p:cNvPr id="3" name="Content Placeholder 2">
            <a:extLst>
              <a:ext uri="{FF2B5EF4-FFF2-40B4-BE49-F238E27FC236}">
                <a16:creationId xmlns:a16="http://schemas.microsoft.com/office/drawing/2014/main" id="{C2CC59A6-545D-75F7-88F9-1176A02A2715}"/>
              </a:ext>
            </a:extLst>
          </p:cNvPr>
          <p:cNvSpPr>
            <a:spLocks noGrp="1"/>
          </p:cNvSpPr>
          <p:nvPr>
            <p:ph idx="1"/>
          </p:nvPr>
        </p:nvSpPr>
        <p:spPr/>
        <p:txBody>
          <a:bodyPr>
            <a:normAutofit/>
          </a:bodyPr>
          <a:lstStyle/>
          <a:p>
            <a:r>
              <a:rPr lang="nb-NO" dirty="0" err="1"/>
              <a:t>Community</a:t>
            </a:r>
            <a:r>
              <a:rPr lang="nb-NO" dirty="0"/>
              <a:t> for pre-</a:t>
            </a:r>
            <a:r>
              <a:rPr lang="nb-NO" dirty="0" err="1"/>
              <a:t>competitive</a:t>
            </a:r>
            <a:r>
              <a:rPr lang="nb-NO" dirty="0"/>
              <a:t>, </a:t>
            </a:r>
            <a:r>
              <a:rPr lang="nb-NO" dirty="0" err="1"/>
              <a:t>collaborative</a:t>
            </a:r>
            <a:r>
              <a:rPr lang="nb-NO" dirty="0"/>
              <a:t> </a:t>
            </a:r>
            <a:r>
              <a:rPr lang="nb-NO" dirty="0" err="1"/>
              <a:t>research</a:t>
            </a:r>
            <a:r>
              <a:rPr lang="nb-NO" dirty="0"/>
              <a:t> </a:t>
            </a:r>
            <a:r>
              <a:rPr lang="nb-NO" dirty="0" err="1"/>
              <a:t>where</a:t>
            </a:r>
            <a:r>
              <a:rPr lang="nb-NO" dirty="0"/>
              <a:t> </a:t>
            </a:r>
            <a:r>
              <a:rPr lang="nb-NO" dirty="0" err="1"/>
              <a:t>developers</a:t>
            </a:r>
            <a:r>
              <a:rPr lang="nb-NO" dirty="0"/>
              <a:t> </a:t>
            </a:r>
            <a:r>
              <a:rPr lang="nb-NO" dirty="0" err="1"/>
              <a:t>of</a:t>
            </a:r>
            <a:r>
              <a:rPr lang="nb-NO" dirty="0"/>
              <a:t> PDR </a:t>
            </a:r>
            <a:r>
              <a:rPr lang="nb-NO" dirty="0" err="1"/>
              <a:t>models</a:t>
            </a:r>
            <a:r>
              <a:rPr lang="nb-NO" dirty="0"/>
              <a:t>, </a:t>
            </a:r>
            <a:r>
              <a:rPr lang="nb-NO" dirty="0" err="1"/>
              <a:t>researchers</a:t>
            </a:r>
            <a:r>
              <a:rPr lang="nb-NO" dirty="0"/>
              <a:t>, risk </a:t>
            </a:r>
            <a:r>
              <a:rPr lang="nb-NO" dirty="0" err="1"/>
              <a:t>owners</a:t>
            </a:r>
            <a:r>
              <a:rPr lang="nb-NO" dirty="0"/>
              <a:t> and </a:t>
            </a:r>
            <a:r>
              <a:rPr lang="nb-NO" dirty="0" err="1"/>
              <a:t>experimentalists</a:t>
            </a:r>
            <a:r>
              <a:rPr lang="nb-NO" dirty="0"/>
              <a:t> </a:t>
            </a:r>
            <a:r>
              <a:rPr lang="nb-NO" dirty="0" err="1"/>
              <a:t>can</a:t>
            </a:r>
            <a:r>
              <a:rPr lang="nb-NO" dirty="0"/>
              <a:t> </a:t>
            </a:r>
            <a:r>
              <a:rPr lang="nb-NO" dirty="0" err="1"/>
              <a:t>share</a:t>
            </a:r>
            <a:r>
              <a:rPr lang="nb-NO" dirty="0"/>
              <a:t> </a:t>
            </a:r>
            <a:r>
              <a:rPr lang="nb-NO" dirty="0" err="1"/>
              <a:t>knowledge</a:t>
            </a:r>
            <a:r>
              <a:rPr lang="nb-NO" dirty="0"/>
              <a:t>, </a:t>
            </a:r>
            <a:r>
              <a:rPr lang="nb-NO" dirty="0" err="1"/>
              <a:t>experiences</a:t>
            </a:r>
            <a:r>
              <a:rPr lang="nb-NO" dirty="0"/>
              <a:t>, </a:t>
            </a:r>
            <a:r>
              <a:rPr lang="nb-NO" dirty="0" err="1"/>
              <a:t>resources</a:t>
            </a:r>
            <a:r>
              <a:rPr lang="nb-NO" dirty="0"/>
              <a:t>, </a:t>
            </a:r>
            <a:r>
              <a:rPr lang="nb-NO" dirty="0" err="1"/>
              <a:t>experimental</a:t>
            </a:r>
            <a:r>
              <a:rPr lang="nb-NO" dirty="0"/>
              <a:t> data, </a:t>
            </a:r>
            <a:r>
              <a:rPr lang="nb-NO" dirty="0" err="1"/>
              <a:t>suggest</a:t>
            </a:r>
            <a:r>
              <a:rPr lang="nb-NO" dirty="0"/>
              <a:t> and </a:t>
            </a:r>
            <a:r>
              <a:rPr lang="nb-NO" dirty="0" err="1"/>
              <a:t>prioritise</a:t>
            </a:r>
            <a:r>
              <a:rPr lang="nb-NO" dirty="0"/>
              <a:t> </a:t>
            </a:r>
            <a:r>
              <a:rPr lang="nb-NO" dirty="0" err="1"/>
              <a:t>experimental</a:t>
            </a:r>
            <a:r>
              <a:rPr lang="nb-NO" dirty="0"/>
              <a:t> studies, </a:t>
            </a:r>
            <a:r>
              <a:rPr lang="nb-NO" dirty="0" err="1"/>
              <a:t>develop</a:t>
            </a:r>
            <a:r>
              <a:rPr lang="nb-NO" dirty="0"/>
              <a:t> joint </a:t>
            </a:r>
            <a:r>
              <a:rPr lang="nb-NO" dirty="0" err="1"/>
              <a:t>research</a:t>
            </a:r>
            <a:r>
              <a:rPr lang="nb-NO" dirty="0"/>
              <a:t> </a:t>
            </a:r>
            <a:r>
              <a:rPr lang="nb-NO" dirty="0" err="1"/>
              <a:t>proposals</a:t>
            </a:r>
            <a:r>
              <a:rPr lang="nb-NO" dirty="0"/>
              <a:t>, etc.</a:t>
            </a:r>
          </a:p>
          <a:p>
            <a:r>
              <a:rPr lang="nb-NO" dirty="0" err="1"/>
              <a:t>Take</a:t>
            </a:r>
            <a:r>
              <a:rPr lang="nb-NO" dirty="0"/>
              <a:t> </a:t>
            </a:r>
            <a:r>
              <a:rPr lang="nb-NO" dirty="0" err="1"/>
              <a:t>the</a:t>
            </a:r>
            <a:r>
              <a:rPr lang="nb-NO" dirty="0"/>
              <a:t> </a:t>
            </a:r>
            <a:r>
              <a:rPr lang="nb-NO" dirty="0" err="1"/>
              <a:t>good</a:t>
            </a:r>
            <a:r>
              <a:rPr lang="nb-NO" dirty="0"/>
              <a:t> </a:t>
            </a:r>
            <a:r>
              <a:rPr lang="nb-NO" dirty="0" err="1"/>
              <a:t>experiences</a:t>
            </a:r>
            <a:r>
              <a:rPr lang="nb-NO" dirty="0"/>
              <a:t> and </a:t>
            </a:r>
            <a:r>
              <a:rPr lang="nb-NO" dirty="0" err="1"/>
              <a:t>lessons</a:t>
            </a:r>
            <a:r>
              <a:rPr lang="nb-NO" dirty="0"/>
              <a:t> from </a:t>
            </a:r>
            <a:r>
              <a:rPr lang="nb-NO" dirty="0" err="1"/>
              <a:t>the</a:t>
            </a:r>
            <a:r>
              <a:rPr lang="nb-NO" dirty="0"/>
              <a:t> 1990s </a:t>
            </a:r>
            <a:r>
              <a:rPr lang="nb-NO" dirty="0" err="1"/>
              <a:t>with</a:t>
            </a:r>
            <a:r>
              <a:rPr lang="nb-NO" dirty="0"/>
              <a:t> </a:t>
            </a:r>
            <a:r>
              <a:rPr lang="nb-NO" dirty="0" err="1"/>
              <a:t>us</a:t>
            </a:r>
            <a:r>
              <a:rPr lang="nb-NO" dirty="0"/>
              <a:t> </a:t>
            </a:r>
            <a:r>
              <a:rPr lang="nb-NO" dirty="0" err="1"/>
              <a:t>into</a:t>
            </a:r>
            <a:r>
              <a:rPr lang="nb-NO" dirty="0"/>
              <a:t> </a:t>
            </a:r>
            <a:r>
              <a:rPr lang="nb-NO" dirty="0" err="1"/>
              <a:t>the</a:t>
            </a:r>
            <a:r>
              <a:rPr lang="nb-NO" dirty="0"/>
              <a:t> </a:t>
            </a:r>
            <a:r>
              <a:rPr lang="nb-NO" dirty="0" err="1"/>
              <a:t>future</a:t>
            </a:r>
            <a:r>
              <a:rPr lang="nb-NO" dirty="0"/>
              <a:t>!</a:t>
            </a:r>
          </a:p>
          <a:p>
            <a:endParaRPr lang="nb-NO" dirty="0"/>
          </a:p>
          <a:p>
            <a:pPr marL="0" indent="0">
              <a:buNone/>
            </a:pPr>
            <a:r>
              <a:rPr lang="nb-NO" dirty="0"/>
              <a:t>                                                                 </a:t>
            </a:r>
            <a:r>
              <a:rPr lang="nb-NO" sz="6000" dirty="0">
                <a:sym typeface="Wingdings" panose="05000000000000000000" pitchFamily="2" charset="2"/>
              </a:rPr>
              <a:t></a:t>
            </a:r>
            <a:r>
              <a:rPr lang="nb-NO" dirty="0"/>
              <a:t> </a:t>
            </a:r>
            <a:endParaRPr lang="nb-NO" sz="4000" dirty="0"/>
          </a:p>
        </p:txBody>
      </p:sp>
    </p:spTree>
    <p:extLst>
      <p:ext uri="{BB962C8B-B14F-4D97-AF65-F5344CB8AC3E}">
        <p14:creationId xmlns:p14="http://schemas.microsoft.com/office/powerpoint/2010/main" val="10572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66845-E576-88B7-B721-913B9B8C3DD2}"/>
              </a:ext>
            </a:extLst>
          </p:cNvPr>
          <p:cNvPicPr>
            <a:picLocks noChangeAspect="1"/>
          </p:cNvPicPr>
          <p:nvPr/>
        </p:nvPicPr>
        <p:blipFill>
          <a:blip r:embed="rId2"/>
          <a:stretch>
            <a:fillRect/>
          </a:stretch>
        </p:blipFill>
        <p:spPr>
          <a:xfrm>
            <a:off x="1342433" y="0"/>
            <a:ext cx="6400606" cy="5096893"/>
          </a:xfrm>
          <a:prstGeom prst="rect">
            <a:avLst/>
          </a:prstGeom>
        </p:spPr>
      </p:pic>
    </p:spTree>
    <p:extLst>
      <p:ext uri="{BB962C8B-B14F-4D97-AF65-F5344CB8AC3E}">
        <p14:creationId xmlns:p14="http://schemas.microsoft.com/office/powerpoint/2010/main" val="931495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0880-CE4C-85EA-860E-CD7E862E72D2}"/>
              </a:ext>
            </a:extLst>
          </p:cNvPr>
          <p:cNvSpPr>
            <a:spLocks noGrp="1"/>
          </p:cNvSpPr>
          <p:nvPr>
            <p:ph type="title"/>
          </p:nvPr>
        </p:nvSpPr>
        <p:spPr>
          <a:xfrm>
            <a:off x="720000" y="-98583"/>
            <a:ext cx="7698022" cy="994172"/>
          </a:xfrm>
        </p:spPr>
        <p:txBody>
          <a:bodyPr>
            <a:normAutofit/>
          </a:bodyPr>
          <a:lstStyle/>
          <a:p>
            <a:r>
              <a:rPr lang="nb-NO" sz="2400" dirty="0"/>
              <a:t>References</a:t>
            </a:r>
          </a:p>
        </p:txBody>
      </p:sp>
      <p:sp>
        <p:nvSpPr>
          <p:cNvPr id="3" name="Content Placeholder 2">
            <a:extLst>
              <a:ext uri="{FF2B5EF4-FFF2-40B4-BE49-F238E27FC236}">
                <a16:creationId xmlns:a16="http://schemas.microsoft.com/office/drawing/2014/main" id="{F3E4D44D-AADC-BBDF-DB7F-CA678631D96F}"/>
              </a:ext>
            </a:extLst>
          </p:cNvPr>
          <p:cNvSpPr>
            <a:spLocks noGrp="1"/>
          </p:cNvSpPr>
          <p:nvPr>
            <p:ph idx="1"/>
          </p:nvPr>
        </p:nvSpPr>
        <p:spPr>
          <a:xfrm>
            <a:off x="720000" y="895589"/>
            <a:ext cx="7698022" cy="3793857"/>
          </a:xfrm>
        </p:spPr>
        <p:txBody>
          <a:bodyPr/>
          <a:lstStyle/>
          <a:p>
            <a:pPr marL="0" indent="0">
              <a:buNone/>
            </a:pPr>
            <a:r>
              <a:rPr lang="en-GB" sz="1400" i="1" dirty="0"/>
              <a:t>Johnson, D.M., Allason, D., Cronin, P.M.: Large scale experimental research of VCEs – A summary from one viewpoint. Journal of Loss Prevention in the Process Industries, 89, 105287 (2024).</a:t>
            </a:r>
          </a:p>
          <a:p>
            <a:pPr marL="0" indent="0">
              <a:buNone/>
            </a:pPr>
            <a:r>
              <a:rPr lang="en-US" sz="1400" i="1" dirty="0"/>
              <a:t>van Wingerden, K.: Gas explosion modelling – Looking back. Presentation at the International Process Safety Week (IPSW), 2-6 December 2024.</a:t>
            </a:r>
          </a:p>
          <a:p>
            <a:pPr marL="0" indent="0">
              <a:buNone/>
            </a:pPr>
            <a:r>
              <a:rPr lang="en-US" sz="1400" i="1" dirty="0"/>
              <a:t>Patankar, S. V., Spalding, D. B.: Heat Exchangers: Design and Theory Sourcebook, chapter "A calculation procedure for the transient and steady-state behavior of shell-and-tube heat exchangers", pages 155–176. McGraw-Hill (1974).</a:t>
            </a:r>
          </a:p>
          <a:p>
            <a:pPr marL="0" indent="0">
              <a:buNone/>
            </a:pPr>
            <a:r>
              <a:rPr lang="en-US" sz="1400" i="1" dirty="0"/>
              <a:t>Sha, W. T., Yang, C. I., Kao, T. T., Cho, S. M.: Multidimensional numerical modeling of heat exchangers. Journal of Heat Transfer, 104(3), 417–425 (1982).</a:t>
            </a:r>
          </a:p>
          <a:p>
            <a:pPr marL="0" indent="0">
              <a:buNone/>
            </a:pPr>
            <a:r>
              <a:rPr lang="en-US" sz="1400" i="1" dirty="0"/>
              <a:t>Arntzen, B. J.: Modelling of turbulence and combustion for simulation of gas explosions in complex geometries. PhD thesis, Department of Energy and Process Engineering, Norwegian University of Science and Technology, Norway (1998).</a:t>
            </a:r>
          </a:p>
          <a:p>
            <a:pPr marL="0" indent="0">
              <a:buNone/>
            </a:pPr>
            <a:r>
              <a:rPr lang="en-US" sz="1400" i="1" dirty="0"/>
              <a:t>Popat, N. R., Catlin, C. A., Arntzen, B. J., Lindstedt, R. P., </a:t>
            </a:r>
            <a:r>
              <a:rPr lang="en-US" sz="1400" i="1" dirty="0" err="1"/>
              <a:t>Hjertager</a:t>
            </a:r>
            <a:r>
              <a:rPr lang="en-US" sz="1400" i="1" dirty="0"/>
              <a:t>, B. H., Solberg, T., </a:t>
            </a:r>
            <a:r>
              <a:rPr lang="en-US" sz="1400" i="1" dirty="0" err="1"/>
              <a:t>Saeter</a:t>
            </a:r>
            <a:r>
              <a:rPr lang="en-US" sz="1400" i="1" dirty="0"/>
              <a:t>, O., Van den Berg, A. C.: Investigation to improve the accuracy of computational fluid dynamic based explosion models. Journal of Hazardous Materials, 45, 1–25 (1996).</a:t>
            </a:r>
          </a:p>
          <a:p>
            <a:pPr marL="0" indent="0">
              <a:buNone/>
            </a:pPr>
            <a:endParaRPr lang="en-GB" sz="1400" i="1" dirty="0"/>
          </a:p>
          <a:p>
            <a:pPr marL="0" indent="0">
              <a:buNone/>
            </a:pPr>
            <a:endParaRPr lang="nb-NO" sz="1400" dirty="0"/>
          </a:p>
          <a:p>
            <a:pPr marL="0" indent="0">
              <a:buNone/>
            </a:pPr>
            <a:endParaRPr lang="nb-NO" dirty="0"/>
          </a:p>
        </p:txBody>
      </p:sp>
    </p:spTree>
    <p:extLst>
      <p:ext uri="{BB962C8B-B14F-4D97-AF65-F5344CB8AC3E}">
        <p14:creationId xmlns:p14="http://schemas.microsoft.com/office/powerpoint/2010/main" val="87461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77C2A-57FB-FAD0-1A49-D17792F27559}"/>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FDCEEBEF-89A4-1FC1-57FA-BB67E2B0C741}"/>
              </a:ext>
            </a:extLst>
          </p:cNvPr>
          <p:cNvSpPr>
            <a:spLocks noGrp="1"/>
          </p:cNvSpPr>
          <p:nvPr>
            <p:ph type="title"/>
          </p:nvPr>
        </p:nvSpPr>
        <p:spPr/>
        <p:txBody>
          <a:bodyPr/>
          <a:lstStyle/>
          <a:p>
            <a:r>
              <a:rPr lang="nb-NO" dirty="0" err="1"/>
              <a:t>Overview</a:t>
            </a:r>
            <a:endParaRPr lang="nb-NO" dirty="0"/>
          </a:p>
        </p:txBody>
      </p:sp>
      <p:sp>
        <p:nvSpPr>
          <p:cNvPr id="5" name="Plassholder for innhold 4">
            <a:extLst>
              <a:ext uri="{FF2B5EF4-FFF2-40B4-BE49-F238E27FC236}">
                <a16:creationId xmlns:a16="http://schemas.microsoft.com/office/drawing/2014/main" id="{C1346775-7E20-2F81-6395-C2E8A3C27BBA}"/>
              </a:ext>
            </a:extLst>
          </p:cNvPr>
          <p:cNvSpPr>
            <a:spLocks noGrp="1"/>
          </p:cNvSpPr>
          <p:nvPr>
            <p:ph idx="1"/>
          </p:nvPr>
        </p:nvSpPr>
        <p:spPr/>
        <p:txBody>
          <a:bodyPr/>
          <a:lstStyle/>
          <a:p>
            <a:r>
              <a:rPr lang="nb-NO" dirty="0"/>
              <a:t>Gas </a:t>
            </a:r>
            <a:r>
              <a:rPr lang="nb-NO" dirty="0" err="1"/>
              <a:t>explosions</a:t>
            </a:r>
            <a:endParaRPr lang="nb-NO" dirty="0"/>
          </a:p>
          <a:p>
            <a:r>
              <a:rPr lang="nb-NO" dirty="0"/>
              <a:t>The PDR </a:t>
            </a:r>
            <a:r>
              <a:rPr lang="nb-NO" dirty="0" err="1"/>
              <a:t>concept</a:t>
            </a:r>
            <a:endParaRPr lang="nb-NO" dirty="0"/>
          </a:p>
          <a:p>
            <a:r>
              <a:rPr lang="nb-NO" dirty="0"/>
              <a:t>PDR </a:t>
            </a:r>
            <a:r>
              <a:rPr lang="nb-NO" dirty="0" err="1"/>
              <a:t>model</a:t>
            </a:r>
            <a:r>
              <a:rPr lang="nb-NO" dirty="0"/>
              <a:t> systems for gas </a:t>
            </a:r>
            <a:r>
              <a:rPr lang="nb-NO" dirty="0" err="1"/>
              <a:t>explosion</a:t>
            </a:r>
            <a:r>
              <a:rPr lang="nb-NO" dirty="0"/>
              <a:t> </a:t>
            </a:r>
            <a:r>
              <a:rPr lang="nb-NO" dirty="0" err="1"/>
              <a:t>applications</a:t>
            </a:r>
            <a:r>
              <a:rPr lang="nb-NO" dirty="0"/>
              <a:t> – </a:t>
            </a:r>
            <a:r>
              <a:rPr lang="nb-NO" dirty="0" err="1"/>
              <a:t>highlights</a:t>
            </a:r>
            <a:r>
              <a:rPr lang="nb-NO" dirty="0"/>
              <a:t> </a:t>
            </a:r>
          </a:p>
          <a:p>
            <a:r>
              <a:rPr lang="nb-NO" dirty="0" err="1"/>
              <a:t>Recent</a:t>
            </a:r>
            <a:r>
              <a:rPr lang="nb-NO" dirty="0"/>
              <a:t> </a:t>
            </a:r>
            <a:r>
              <a:rPr lang="nb-NO" dirty="0" err="1"/>
              <a:t>developments</a:t>
            </a:r>
            <a:endParaRPr lang="nb-NO" dirty="0"/>
          </a:p>
          <a:p>
            <a:r>
              <a:rPr lang="nb-NO" dirty="0" err="1"/>
              <a:t>Summary</a:t>
            </a:r>
            <a:r>
              <a:rPr lang="nb-NO" dirty="0"/>
              <a:t> and </a:t>
            </a:r>
            <a:r>
              <a:rPr lang="nb-NO" dirty="0" err="1"/>
              <a:t>prospects</a:t>
            </a:r>
            <a:endParaRPr lang="nb-NO" dirty="0"/>
          </a:p>
          <a:p>
            <a:endParaRPr lang="nb-NO" dirty="0"/>
          </a:p>
        </p:txBody>
      </p:sp>
    </p:spTree>
    <p:extLst>
      <p:ext uri="{BB962C8B-B14F-4D97-AF65-F5344CB8AC3E}">
        <p14:creationId xmlns:p14="http://schemas.microsoft.com/office/powerpoint/2010/main" val="18505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87E373C-3A2E-E8A5-51CA-25FF191CA118}"/>
              </a:ext>
            </a:extLst>
          </p:cNvPr>
          <p:cNvSpPr>
            <a:spLocks noGrp="1"/>
          </p:cNvSpPr>
          <p:nvPr>
            <p:ph type="title"/>
          </p:nvPr>
        </p:nvSpPr>
        <p:spPr/>
        <p:txBody>
          <a:bodyPr/>
          <a:lstStyle/>
          <a:p>
            <a:r>
              <a:rPr lang="en-GB" dirty="0"/>
              <a:t>Thank you so much for your attention!</a:t>
            </a:r>
          </a:p>
        </p:txBody>
      </p:sp>
    </p:spTree>
    <p:extLst>
      <p:ext uri="{BB962C8B-B14F-4D97-AF65-F5344CB8AC3E}">
        <p14:creationId xmlns:p14="http://schemas.microsoft.com/office/powerpoint/2010/main" val="26896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0593-CF0E-19E8-FD84-B95CFE90C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51380-E8D3-7DE3-32D8-30F85CC51C16}"/>
              </a:ext>
            </a:extLst>
          </p:cNvPr>
          <p:cNvSpPr>
            <a:spLocks noGrp="1"/>
          </p:cNvSpPr>
          <p:nvPr>
            <p:ph type="title"/>
          </p:nvPr>
        </p:nvSpPr>
        <p:spPr/>
        <p:txBody>
          <a:bodyPr/>
          <a:lstStyle/>
          <a:p>
            <a:r>
              <a:rPr lang="nb-NO" dirty="0"/>
              <a:t>Gas </a:t>
            </a:r>
            <a:r>
              <a:rPr lang="nb-NO" dirty="0" err="1"/>
              <a:t>explosions</a:t>
            </a:r>
            <a:endParaRPr lang="nb-NO" dirty="0"/>
          </a:p>
        </p:txBody>
      </p:sp>
    </p:spTree>
    <p:extLst>
      <p:ext uri="{BB962C8B-B14F-4D97-AF65-F5344CB8AC3E}">
        <p14:creationId xmlns:p14="http://schemas.microsoft.com/office/powerpoint/2010/main" val="2431513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59CA-2DE5-0905-22AE-8202EB76820D}"/>
              </a:ext>
            </a:extLst>
          </p:cNvPr>
          <p:cNvSpPr>
            <a:spLocks noGrp="1"/>
          </p:cNvSpPr>
          <p:nvPr>
            <p:ph type="title"/>
          </p:nvPr>
        </p:nvSpPr>
        <p:spPr>
          <a:xfrm>
            <a:off x="720000" y="297438"/>
            <a:ext cx="7698022" cy="994172"/>
          </a:xfrm>
        </p:spPr>
        <p:txBody>
          <a:bodyPr/>
          <a:lstStyle/>
          <a:p>
            <a:r>
              <a:rPr lang="nb-NO" dirty="0"/>
              <a:t>Gas </a:t>
            </a:r>
            <a:r>
              <a:rPr lang="nb-NO" dirty="0" err="1"/>
              <a:t>explosions</a:t>
            </a:r>
            <a:endParaRPr lang="nb-NO" dirty="0"/>
          </a:p>
        </p:txBody>
      </p:sp>
      <p:sp>
        <p:nvSpPr>
          <p:cNvPr id="3" name="Content Placeholder 2">
            <a:extLst>
              <a:ext uri="{FF2B5EF4-FFF2-40B4-BE49-F238E27FC236}">
                <a16:creationId xmlns:a16="http://schemas.microsoft.com/office/drawing/2014/main" id="{ED83EC83-B3DA-0862-B4E7-1C978C0913BE}"/>
              </a:ext>
            </a:extLst>
          </p:cNvPr>
          <p:cNvSpPr>
            <a:spLocks noGrp="1"/>
          </p:cNvSpPr>
          <p:nvPr>
            <p:ph idx="1"/>
          </p:nvPr>
        </p:nvSpPr>
        <p:spPr/>
        <p:txBody>
          <a:bodyPr/>
          <a:lstStyle/>
          <a:p>
            <a:r>
              <a:rPr lang="nb-NO" dirty="0"/>
              <a:t>The </a:t>
            </a:r>
            <a:r>
              <a:rPr lang="nb-NO" dirty="0" err="1"/>
              <a:t>potential</a:t>
            </a:r>
            <a:r>
              <a:rPr lang="nb-NO" dirty="0"/>
              <a:t> for </a:t>
            </a:r>
            <a:r>
              <a:rPr lang="nb-NO" dirty="0" err="1"/>
              <a:t>fuel</a:t>
            </a:r>
            <a:r>
              <a:rPr lang="nb-NO" dirty="0"/>
              <a:t>-air </a:t>
            </a:r>
            <a:r>
              <a:rPr lang="nb-NO" dirty="0" err="1"/>
              <a:t>explosion</a:t>
            </a:r>
            <a:r>
              <a:rPr lang="nb-NO" dirty="0"/>
              <a:t> </a:t>
            </a:r>
            <a:r>
              <a:rPr lang="nb-NO" dirty="0" err="1"/>
              <a:t>events</a:t>
            </a:r>
            <a:r>
              <a:rPr lang="nb-NO" dirty="0"/>
              <a:t> must be </a:t>
            </a:r>
            <a:r>
              <a:rPr lang="nb-NO" dirty="0" err="1"/>
              <a:t>assessed</a:t>
            </a:r>
            <a:r>
              <a:rPr lang="nb-NO" dirty="0"/>
              <a:t> in systems </a:t>
            </a:r>
            <a:r>
              <a:rPr lang="nb-NO" dirty="0" err="1"/>
              <a:t>where</a:t>
            </a:r>
            <a:r>
              <a:rPr lang="nb-NO" dirty="0"/>
              <a:t> </a:t>
            </a:r>
            <a:r>
              <a:rPr lang="nb-NO" dirty="0" err="1"/>
              <a:t>flammable</a:t>
            </a:r>
            <a:r>
              <a:rPr lang="nb-NO" dirty="0"/>
              <a:t> </a:t>
            </a:r>
            <a:r>
              <a:rPr lang="nb-NO" dirty="0" err="1"/>
              <a:t>gases</a:t>
            </a:r>
            <a:r>
              <a:rPr lang="nb-NO" dirty="0"/>
              <a:t> and </a:t>
            </a:r>
            <a:r>
              <a:rPr lang="nb-NO" dirty="0" err="1"/>
              <a:t>liquids</a:t>
            </a:r>
            <a:r>
              <a:rPr lang="nb-NO" dirty="0"/>
              <a:t> </a:t>
            </a:r>
            <a:r>
              <a:rPr lang="nb-NO" dirty="0" err="1"/>
              <a:t>are</a:t>
            </a:r>
            <a:r>
              <a:rPr lang="nb-NO" dirty="0"/>
              <a:t> present.</a:t>
            </a:r>
          </a:p>
          <a:p>
            <a:r>
              <a:rPr lang="nb-NO" dirty="0"/>
              <a:t>Risk analyses </a:t>
            </a:r>
            <a:r>
              <a:rPr lang="nb-NO" dirty="0" err="1"/>
              <a:t>of</a:t>
            </a:r>
            <a:r>
              <a:rPr lang="nb-NO" dirty="0"/>
              <a:t> systems </a:t>
            </a:r>
            <a:r>
              <a:rPr lang="nb-NO" dirty="0" err="1"/>
              <a:t>with</a:t>
            </a:r>
            <a:r>
              <a:rPr lang="nb-NO" dirty="0"/>
              <a:t> </a:t>
            </a:r>
            <a:r>
              <a:rPr lang="nb-NO" dirty="0" err="1"/>
              <a:t>hazardous</a:t>
            </a:r>
            <a:r>
              <a:rPr lang="nb-NO" dirty="0"/>
              <a:t> materials </a:t>
            </a:r>
            <a:r>
              <a:rPr lang="nb-NO" dirty="0" err="1"/>
              <a:t>are</a:t>
            </a:r>
            <a:r>
              <a:rPr lang="nb-NO" dirty="0"/>
              <a:t> </a:t>
            </a:r>
            <a:r>
              <a:rPr lang="nb-NO" dirty="0" err="1"/>
              <a:t>mandatory</a:t>
            </a:r>
            <a:r>
              <a:rPr lang="nb-NO" dirty="0"/>
              <a:t>.</a:t>
            </a:r>
          </a:p>
          <a:p>
            <a:r>
              <a:rPr lang="nb-NO" dirty="0" err="1"/>
              <a:t>Consequence</a:t>
            </a:r>
            <a:r>
              <a:rPr lang="nb-NO" dirty="0"/>
              <a:t> </a:t>
            </a:r>
            <a:r>
              <a:rPr lang="nb-NO" dirty="0" err="1"/>
              <a:t>analysis</a:t>
            </a:r>
            <a:r>
              <a:rPr lang="nb-NO" dirty="0"/>
              <a:t> </a:t>
            </a:r>
            <a:r>
              <a:rPr lang="nb-NO" dirty="0" err="1"/>
              <a:t>requires</a:t>
            </a:r>
            <a:r>
              <a:rPr lang="nb-NO" dirty="0"/>
              <a:t> </a:t>
            </a:r>
            <a:r>
              <a:rPr lang="nb-NO" b="1" dirty="0" err="1"/>
              <a:t>models</a:t>
            </a:r>
            <a:r>
              <a:rPr lang="nb-NO" dirty="0"/>
              <a:t>.</a:t>
            </a:r>
          </a:p>
        </p:txBody>
      </p:sp>
      <p:pic>
        <p:nvPicPr>
          <p:cNvPr id="5" name="Picture 4">
            <a:extLst>
              <a:ext uri="{FF2B5EF4-FFF2-40B4-BE49-F238E27FC236}">
                <a16:creationId xmlns:a16="http://schemas.microsoft.com/office/drawing/2014/main" id="{44496DCF-BDE5-692B-FAB9-6AA0B3729B87}"/>
              </a:ext>
            </a:extLst>
          </p:cNvPr>
          <p:cNvPicPr>
            <a:picLocks noChangeAspect="1"/>
          </p:cNvPicPr>
          <p:nvPr/>
        </p:nvPicPr>
        <p:blipFill>
          <a:blip r:embed="rId2"/>
          <a:stretch>
            <a:fillRect/>
          </a:stretch>
        </p:blipFill>
        <p:spPr>
          <a:xfrm>
            <a:off x="2704617" y="3277253"/>
            <a:ext cx="4572000" cy="1163484"/>
          </a:xfrm>
          <a:prstGeom prst="rect">
            <a:avLst/>
          </a:prstGeom>
        </p:spPr>
      </p:pic>
      <p:sp>
        <p:nvSpPr>
          <p:cNvPr id="6" name="TextBox 5">
            <a:extLst>
              <a:ext uri="{FF2B5EF4-FFF2-40B4-BE49-F238E27FC236}">
                <a16:creationId xmlns:a16="http://schemas.microsoft.com/office/drawing/2014/main" id="{73D2DEFA-421D-1FEB-F0E8-59A661023C98}"/>
              </a:ext>
            </a:extLst>
          </p:cNvPr>
          <p:cNvSpPr txBox="1"/>
          <p:nvPr/>
        </p:nvSpPr>
        <p:spPr>
          <a:xfrm>
            <a:off x="859134" y="4440737"/>
            <a:ext cx="2961275" cy="230832"/>
          </a:xfrm>
          <a:prstGeom prst="rect">
            <a:avLst/>
          </a:prstGeom>
          <a:noFill/>
        </p:spPr>
        <p:txBody>
          <a:bodyPr wrap="square" rtlCol="0">
            <a:spAutoFit/>
          </a:bodyPr>
          <a:lstStyle/>
          <a:p>
            <a:r>
              <a:rPr lang="nb-NO" sz="900" dirty="0"/>
              <a:t>From </a:t>
            </a:r>
            <a:r>
              <a:rPr lang="nb-NO" sz="900" dirty="0" err="1"/>
              <a:t>Chamberlain</a:t>
            </a:r>
            <a:r>
              <a:rPr lang="nb-NO" sz="900" dirty="0"/>
              <a:t> </a:t>
            </a:r>
            <a:r>
              <a:rPr lang="nb-NO" sz="900" i="1" dirty="0"/>
              <a:t>et al. </a:t>
            </a:r>
            <a:r>
              <a:rPr lang="nb-NO" sz="900" dirty="0"/>
              <a:t>(2019)</a:t>
            </a:r>
          </a:p>
        </p:txBody>
      </p:sp>
      <p:pic>
        <p:nvPicPr>
          <p:cNvPr id="8" name="Picture 7">
            <a:extLst>
              <a:ext uri="{FF2B5EF4-FFF2-40B4-BE49-F238E27FC236}">
                <a16:creationId xmlns:a16="http://schemas.microsoft.com/office/drawing/2014/main" id="{84E49BE0-C2D4-D7E3-3332-9F0258FAD5FB}"/>
              </a:ext>
            </a:extLst>
          </p:cNvPr>
          <p:cNvPicPr>
            <a:picLocks noChangeAspect="1"/>
          </p:cNvPicPr>
          <p:nvPr/>
        </p:nvPicPr>
        <p:blipFill>
          <a:blip r:embed="rId3"/>
          <a:stretch>
            <a:fillRect/>
          </a:stretch>
        </p:blipFill>
        <p:spPr>
          <a:xfrm>
            <a:off x="937485" y="3277253"/>
            <a:ext cx="1767132" cy="1163484"/>
          </a:xfrm>
          <a:prstGeom prst="rect">
            <a:avLst/>
          </a:prstGeom>
        </p:spPr>
      </p:pic>
      <p:pic>
        <p:nvPicPr>
          <p:cNvPr id="7" name="Picture 6">
            <a:extLst>
              <a:ext uri="{FF2B5EF4-FFF2-40B4-BE49-F238E27FC236}">
                <a16:creationId xmlns:a16="http://schemas.microsoft.com/office/drawing/2014/main" id="{71D5B0C9-5061-43C6-9F30-857CD7839C9B}"/>
              </a:ext>
            </a:extLst>
          </p:cNvPr>
          <p:cNvPicPr>
            <a:picLocks noChangeAspect="1"/>
          </p:cNvPicPr>
          <p:nvPr/>
        </p:nvPicPr>
        <p:blipFill>
          <a:blip r:embed="rId4"/>
          <a:stretch>
            <a:fillRect/>
          </a:stretch>
        </p:blipFill>
        <p:spPr>
          <a:xfrm>
            <a:off x="5901103" y="2894924"/>
            <a:ext cx="2767077" cy="1927015"/>
          </a:xfrm>
          <a:prstGeom prst="rect">
            <a:avLst/>
          </a:prstGeom>
        </p:spPr>
      </p:pic>
      <p:sp>
        <p:nvSpPr>
          <p:cNvPr id="9" name="TextBox 8">
            <a:extLst>
              <a:ext uri="{FF2B5EF4-FFF2-40B4-BE49-F238E27FC236}">
                <a16:creationId xmlns:a16="http://schemas.microsoft.com/office/drawing/2014/main" id="{692DE416-483E-12A5-B6FD-AB1255179066}"/>
              </a:ext>
            </a:extLst>
          </p:cNvPr>
          <p:cNvSpPr txBox="1"/>
          <p:nvPr/>
        </p:nvSpPr>
        <p:spPr>
          <a:xfrm>
            <a:off x="5901103" y="4781708"/>
            <a:ext cx="2961275" cy="230832"/>
          </a:xfrm>
          <a:prstGeom prst="rect">
            <a:avLst/>
          </a:prstGeom>
          <a:noFill/>
        </p:spPr>
        <p:txBody>
          <a:bodyPr wrap="square" rtlCol="0">
            <a:spAutoFit/>
          </a:bodyPr>
          <a:lstStyle/>
          <a:p>
            <a:r>
              <a:rPr lang="nb-NO" sz="900" dirty="0"/>
              <a:t>From </a:t>
            </a:r>
            <a:r>
              <a:rPr lang="nb-NO" sz="900" dirty="0" err="1"/>
              <a:t>Vysus</a:t>
            </a:r>
            <a:r>
              <a:rPr lang="nb-NO" sz="900" dirty="0"/>
              <a:t> Group</a:t>
            </a:r>
            <a:r>
              <a:rPr lang="nb-NO" sz="900" i="1" dirty="0"/>
              <a:t> </a:t>
            </a:r>
            <a:r>
              <a:rPr lang="nb-NO" sz="900" dirty="0"/>
              <a:t>(2021)</a:t>
            </a:r>
          </a:p>
        </p:txBody>
      </p:sp>
    </p:spTree>
    <p:extLst>
      <p:ext uri="{BB962C8B-B14F-4D97-AF65-F5344CB8AC3E}">
        <p14:creationId xmlns:p14="http://schemas.microsoft.com/office/powerpoint/2010/main" val="369827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74FF-101E-61D3-BCDC-CE94C0F75341}"/>
              </a:ext>
            </a:extLst>
          </p:cNvPr>
          <p:cNvSpPr>
            <a:spLocks noGrp="1"/>
          </p:cNvSpPr>
          <p:nvPr>
            <p:ph type="title"/>
          </p:nvPr>
        </p:nvSpPr>
        <p:spPr>
          <a:xfrm>
            <a:off x="727491" y="297438"/>
            <a:ext cx="7698022" cy="994172"/>
          </a:xfrm>
        </p:spPr>
        <p:txBody>
          <a:bodyPr/>
          <a:lstStyle/>
          <a:p>
            <a:r>
              <a:rPr lang="nb-NO" dirty="0"/>
              <a:t>Gas </a:t>
            </a:r>
            <a:r>
              <a:rPr lang="nb-NO" dirty="0" err="1"/>
              <a:t>explosions</a:t>
            </a:r>
            <a:endParaRPr lang="nb-NO" dirty="0"/>
          </a:p>
        </p:txBody>
      </p:sp>
      <p:sp>
        <p:nvSpPr>
          <p:cNvPr id="3" name="Content Placeholder 2">
            <a:extLst>
              <a:ext uri="{FF2B5EF4-FFF2-40B4-BE49-F238E27FC236}">
                <a16:creationId xmlns:a16="http://schemas.microsoft.com/office/drawing/2014/main" id="{61CB7B1B-60B7-5669-5834-264296B72E7A}"/>
              </a:ext>
            </a:extLst>
          </p:cNvPr>
          <p:cNvSpPr>
            <a:spLocks noGrp="1"/>
          </p:cNvSpPr>
          <p:nvPr>
            <p:ph idx="1"/>
          </p:nvPr>
        </p:nvSpPr>
        <p:spPr/>
        <p:txBody>
          <a:bodyPr/>
          <a:lstStyle/>
          <a:p>
            <a:r>
              <a:rPr lang="nb-NO" dirty="0"/>
              <a:t>Gas </a:t>
            </a:r>
            <a:r>
              <a:rPr lang="nb-NO" dirty="0" err="1"/>
              <a:t>explosions</a:t>
            </a:r>
            <a:r>
              <a:rPr lang="nb-NO" dirty="0"/>
              <a:t> </a:t>
            </a:r>
            <a:r>
              <a:rPr lang="nb-NO" dirty="0" err="1"/>
              <a:t>involve</a:t>
            </a:r>
            <a:r>
              <a:rPr lang="nb-NO" dirty="0"/>
              <a:t> </a:t>
            </a:r>
            <a:r>
              <a:rPr lang="nb-NO" dirty="0" err="1"/>
              <a:t>complex</a:t>
            </a:r>
            <a:r>
              <a:rPr lang="nb-NO" dirty="0"/>
              <a:t>, </a:t>
            </a:r>
            <a:r>
              <a:rPr lang="nb-NO" dirty="0" err="1"/>
              <a:t>multiscale</a:t>
            </a:r>
            <a:r>
              <a:rPr lang="nb-NO" dirty="0"/>
              <a:t> </a:t>
            </a:r>
            <a:r>
              <a:rPr lang="nb-NO" dirty="0" err="1"/>
              <a:t>phenomena</a:t>
            </a:r>
            <a:r>
              <a:rPr lang="nb-NO" dirty="0"/>
              <a:t>.</a:t>
            </a:r>
          </a:p>
          <a:p>
            <a:r>
              <a:rPr lang="nb-NO" dirty="0" err="1"/>
              <a:t>Highly</a:t>
            </a:r>
            <a:r>
              <a:rPr lang="nb-NO" dirty="0"/>
              <a:t> </a:t>
            </a:r>
            <a:r>
              <a:rPr lang="nb-NO" dirty="0" err="1"/>
              <a:t>transient</a:t>
            </a:r>
            <a:r>
              <a:rPr lang="nb-NO" dirty="0"/>
              <a:t>, </a:t>
            </a:r>
            <a:r>
              <a:rPr lang="nb-NO" dirty="0" err="1"/>
              <a:t>high</a:t>
            </a:r>
            <a:r>
              <a:rPr lang="nb-NO" dirty="0"/>
              <a:t> </a:t>
            </a:r>
            <a:r>
              <a:rPr lang="nb-NO" dirty="0" err="1"/>
              <a:t>turbulence</a:t>
            </a:r>
            <a:r>
              <a:rPr lang="nb-NO" dirty="0"/>
              <a:t> </a:t>
            </a:r>
            <a:r>
              <a:rPr lang="nb-NO" dirty="0" err="1"/>
              <a:t>numbers</a:t>
            </a:r>
            <a:r>
              <a:rPr lang="nb-NO" dirty="0"/>
              <a:t>, </a:t>
            </a:r>
            <a:r>
              <a:rPr lang="nb-NO" dirty="0" err="1"/>
              <a:t>chemical</a:t>
            </a:r>
            <a:r>
              <a:rPr lang="nb-NO" dirty="0"/>
              <a:t> </a:t>
            </a:r>
            <a:r>
              <a:rPr lang="nb-NO" dirty="0" err="1"/>
              <a:t>reactions</a:t>
            </a:r>
            <a:r>
              <a:rPr lang="nb-NO" dirty="0"/>
              <a:t>, </a:t>
            </a:r>
            <a:r>
              <a:rPr lang="nb-NO" dirty="0" err="1"/>
              <a:t>shock</a:t>
            </a:r>
            <a:r>
              <a:rPr lang="nb-NO" dirty="0"/>
              <a:t> </a:t>
            </a:r>
            <a:r>
              <a:rPr lang="nb-NO" dirty="0" err="1"/>
              <a:t>waves</a:t>
            </a:r>
            <a:r>
              <a:rPr lang="nb-NO" dirty="0"/>
              <a:t>, etc. Non-linear </a:t>
            </a:r>
            <a:r>
              <a:rPr lang="nb-NO" dirty="0" err="1"/>
              <a:t>dependence</a:t>
            </a:r>
            <a:r>
              <a:rPr lang="nb-NO" dirty="0"/>
              <a:t> </a:t>
            </a:r>
            <a:r>
              <a:rPr lang="nb-NO" dirty="0" err="1"/>
              <a:t>on</a:t>
            </a:r>
            <a:r>
              <a:rPr lang="nb-NO" dirty="0"/>
              <a:t> spatial </a:t>
            </a:r>
            <a:r>
              <a:rPr lang="nb-NO" dirty="0" err="1"/>
              <a:t>scale</a:t>
            </a:r>
            <a:r>
              <a:rPr lang="nb-NO" dirty="0"/>
              <a:t>, </a:t>
            </a:r>
            <a:r>
              <a:rPr lang="nb-NO" dirty="0" err="1"/>
              <a:t>boundary</a:t>
            </a:r>
            <a:r>
              <a:rPr lang="nb-NO" dirty="0"/>
              <a:t>- and initial </a:t>
            </a:r>
            <a:r>
              <a:rPr lang="nb-NO" dirty="0" err="1"/>
              <a:t>conditions</a:t>
            </a:r>
            <a:r>
              <a:rPr lang="nb-NO" dirty="0"/>
              <a:t>.</a:t>
            </a:r>
          </a:p>
          <a:p>
            <a:r>
              <a:rPr lang="nb-NO" b="1" dirty="0" err="1"/>
              <a:t>Effect</a:t>
            </a:r>
            <a:r>
              <a:rPr lang="nb-NO" b="1" dirty="0"/>
              <a:t> </a:t>
            </a:r>
            <a:r>
              <a:rPr lang="nb-NO" b="1" dirty="0" err="1"/>
              <a:t>of</a:t>
            </a:r>
            <a:r>
              <a:rPr lang="nb-NO" b="1" dirty="0"/>
              <a:t> </a:t>
            </a:r>
            <a:r>
              <a:rPr lang="nb-NO" b="1" dirty="0" err="1"/>
              <a:t>small-scale</a:t>
            </a:r>
            <a:r>
              <a:rPr lang="nb-NO" b="1" dirty="0"/>
              <a:t> </a:t>
            </a:r>
            <a:r>
              <a:rPr lang="nb-NO" b="1" dirty="0" err="1"/>
              <a:t>geometry</a:t>
            </a:r>
            <a:r>
              <a:rPr lang="nb-NO" b="1" dirty="0"/>
              <a:t> </a:t>
            </a:r>
            <a:r>
              <a:rPr lang="nb-NO" b="1" dirty="0" err="1"/>
              <a:t>details</a:t>
            </a:r>
            <a:r>
              <a:rPr lang="nb-NO" b="1" dirty="0"/>
              <a:t> </a:t>
            </a:r>
            <a:r>
              <a:rPr lang="nb-NO" b="1" dirty="0" err="1"/>
              <a:t>cannot</a:t>
            </a:r>
            <a:r>
              <a:rPr lang="nb-NO" b="1" dirty="0"/>
              <a:t> be </a:t>
            </a:r>
            <a:r>
              <a:rPr lang="nb-NO" b="1" dirty="0" err="1"/>
              <a:t>neglected</a:t>
            </a:r>
            <a:r>
              <a:rPr lang="nb-NO" dirty="0"/>
              <a:t>. </a:t>
            </a:r>
          </a:p>
        </p:txBody>
      </p:sp>
      <p:pic>
        <p:nvPicPr>
          <p:cNvPr id="4" name="Picture 3" descr="Diagram, schematic&#10;&#10;Description automatically generated">
            <a:extLst>
              <a:ext uri="{FF2B5EF4-FFF2-40B4-BE49-F238E27FC236}">
                <a16:creationId xmlns:a16="http://schemas.microsoft.com/office/drawing/2014/main" id="{B1D6A57C-6C88-33F4-ED39-703D19B553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05" y="3034602"/>
            <a:ext cx="8154196" cy="1684316"/>
          </a:xfrm>
          <a:prstGeom prst="rect">
            <a:avLst/>
          </a:prstGeom>
        </p:spPr>
      </p:pic>
      <p:sp>
        <p:nvSpPr>
          <p:cNvPr id="5" name="Rectangle 4">
            <a:extLst>
              <a:ext uri="{FF2B5EF4-FFF2-40B4-BE49-F238E27FC236}">
                <a16:creationId xmlns:a16="http://schemas.microsoft.com/office/drawing/2014/main" id="{E32C39E5-82CE-3D96-9038-6443F711E5AD}"/>
              </a:ext>
            </a:extLst>
          </p:cNvPr>
          <p:cNvSpPr/>
          <p:nvPr/>
        </p:nvSpPr>
        <p:spPr>
          <a:xfrm>
            <a:off x="539129" y="3084843"/>
            <a:ext cx="361741" cy="236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997820DB-4E32-BA02-084F-94BCF234695F}"/>
              </a:ext>
            </a:extLst>
          </p:cNvPr>
          <p:cNvSpPr/>
          <p:nvPr/>
        </p:nvSpPr>
        <p:spPr>
          <a:xfrm>
            <a:off x="2843592" y="3084843"/>
            <a:ext cx="424589" cy="306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0006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E1C5-6C4F-8F95-4724-7DDFFE97437A}"/>
              </a:ext>
            </a:extLst>
          </p:cNvPr>
          <p:cNvSpPr>
            <a:spLocks noGrp="1"/>
          </p:cNvSpPr>
          <p:nvPr>
            <p:ph type="title"/>
          </p:nvPr>
        </p:nvSpPr>
        <p:spPr>
          <a:xfrm>
            <a:off x="720000" y="259961"/>
            <a:ext cx="7698022" cy="994172"/>
          </a:xfrm>
        </p:spPr>
        <p:txBody>
          <a:bodyPr/>
          <a:lstStyle/>
          <a:p>
            <a:r>
              <a:rPr lang="nb-NO" dirty="0"/>
              <a:t>Gas </a:t>
            </a:r>
            <a:r>
              <a:rPr lang="nb-NO" dirty="0" err="1"/>
              <a:t>explosions</a:t>
            </a:r>
            <a:endParaRPr lang="nb-NO" dirty="0"/>
          </a:p>
        </p:txBody>
      </p:sp>
      <p:pic>
        <p:nvPicPr>
          <p:cNvPr id="4" name="BG-01_Extended_Enclosure_half_obstacles">
            <a:hlinkClick r:id="" action="ppaction://media"/>
            <a:extLst>
              <a:ext uri="{FF2B5EF4-FFF2-40B4-BE49-F238E27FC236}">
                <a16:creationId xmlns:a16="http://schemas.microsoft.com/office/drawing/2014/main" id="{2231210B-33BA-3842-6C8C-401199418A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8421" y="1559780"/>
            <a:ext cx="3966788" cy="3243373"/>
          </a:xfrm>
          <a:prstGeom prst="rect">
            <a:avLst/>
          </a:prstGeom>
        </p:spPr>
      </p:pic>
      <p:pic>
        <p:nvPicPr>
          <p:cNvPr id="5" name="BG-03_Detonation">
            <a:hlinkClick r:id="" action="ppaction://media"/>
            <a:extLst>
              <a:ext uri="{FF2B5EF4-FFF2-40B4-BE49-F238E27FC236}">
                <a16:creationId xmlns:a16="http://schemas.microsoft.com/office/drawing/2014/main" id="{60E09D8E-662A-A8F9-401B-CE267BFADFA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39624" y="1584949"/>
            <a:ext cx="3966787" cy="3243372"/>
          </a:xfrm>
          <a:prstGeom prst="rect">
            <a:avLst/>
          </a:prstGeom>
        </p:spPr>
      </p:pic>
      <p:pic>
        <p:nvPicPr>
          <p:cNvPr id="6" name="Picture 5">
            <a:extLst>
              <a:ext uri="{FF2B5EF4-FFF2-40B4-BE49-F238E27FC236}">
                <a16:creationId xmlns:a16="http://schemas.microsoft.com/office/drawing/2014/main" id="{108D99C4-4623-C20A-2357-6564B1074FD3}"/>
              </a:ext>
            </a:extLst>
          </p:cNvPr>
          <p:cNvPicPr>
            <a:picLocks noChangeAspect="1"/>
          </p:cNvPicPr>
          <p:nvPr/>
        </p:nvPicPr>
        <p:blipFill>
          <a:blip r:embed="rId8"/>
          <a:stretch>
            <a:fillRect/>
          </a:stretch>
        </p:blipFill>
        <p:spPr>
          <a:xfrm>
            <a:off x="4639624" y="129157"/>
            <a:ext cx="2091160" cy="1355710"/>
          </a:xfrm>
          <a:prstGeom prst="rect">
            <a:avLst/>
          </a:prstGeom>
        </p:spPr>
      </p:pic>
      <p:sp>
        <p:nvSpPr>
          <p:cNvPr id="7" name="TextBox 6">
            <a:extLst>
              <a:ext uri="{FF2B5EF4-FFF2-40B4-BE49-F238E27FC236}">
                <a16:creationId xmlns:a16="http://schemas.microsoft.com/office/drawing/2014/main" id="{51CD873A-9170-663C-A83F-C9BC31517987}"/>
              </a:ext>
            </a:extLst>
          </p:cNvPr>
          <p:cNvSpPr txBox="1"/>
          <p:nvPr/>
        </p:nvSpPr>
        <p:spPr>
          <a:xfrm>
            <a:off x="6730784" y="546148"/>
            <a:ext cx="1875627" cy="938719"/>
          </a:xfrm>
          <a:prstGeom prst="rect">
            <a:avLst/>
          </a:prstGeom>
          <a:noFill/>
        </p:spPr>
        <p:txBody>
          <a:bodyPr wrap="square" rtlCol="0">
            <a:spAutoFit/>
          </a:bodyPr>
          <a:lstStyle/>
          <a:p>
            <a:r>
              <a:rPr lang="nb-NO" sz="1100" dirty="0"/>
              <a:t>From </a:t>
            </a:r>
            <a:r>
              <a:rPr lang="nb-NO" sz="1100" dirty="0" err="1"/>
              <a:t>the</a:t>
            </a:r>
            <a:r>
              <a:rPr lang="nb-NO" sz="1100" dirty="0"/>
              <a:t> </a:t>
            </a:r>
            <a:r>
              <a:rPr lang="nb-NO" sz="1100" dirty="0" err="1"/>
              <a:t>review</a:t>
            </a:r>
            <a:r>
              <a:rPr lang="nb-NO" sz="1100" dirty="0"/>
              <a:t> by Johnson </a:t>
            </a:r>
            <a:r>
              <a:rPr lang="nb-NO" sz="1100" i="1" dirty="0"/>
              <a:t>et al</a:t>
            </a:r>
            <a:r>
              <a:rPr lang="nb-NO" sz="1100" dirty="0"/>
              <a:t>. (2024): </a:t>
            </a:r>
            <a:r>
              <a:rPr lang="en-US" sz="1100" i="1" dirty="0"/>
              <a:t>Large scale experimental research of VCEs – A summary from </a:t>
            </a:r>
          </a:p>
          <a:p>
            <a:r>
              <a:rPr lang="en-US" sz="1100" i="1" dirty="0"/>
              <a:t>one viewpoint.</a:t>
            </a:r>
            <a:endParaRPr lang="nb-NO" sz="1100" i="1" dirty="0"/>
          </a:p>
        </p:txBody>
      </p:sp>
    </p:spTree>
    <p:extLst>
      <p:ext uri="{BB962C8B-B14F-4D97-AF65-F5344CB8AC3E}">
        <p14:creationId xmlns:p14="http://schemas.microsoft.com/office/powerpoint/2010/main" val="2774030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F17B-0547-9FE3-574D-EB158C44CF78}"/>
              </a:ext>
            </a:extLst>
          </p:cNvPr>
          <p:cNvSpPr>
            <a:spLocks noGrp="1"/>
          </p:cNvSpPr>
          <p:nvPr>
            <p:ph type="title"/>
          </p:nvPr>
        </p:nvSpPr>
        <p:spPr/>
        <p:txBody>
          <a:bodyPr/>
          <a:lstStyle/>
          <a:p>
            <a:r>
              <a:rPr lang="nb-NO" dirty="0" err="1"/>
              <a:t>Consequence</a:t>
            </a:r>
            <a:r>
              <a:rPr lang="nb-NO" dirty="0"/>
              <a:t> </a:t>
            </a:r>
            <a:r>
              <a:rPr lang="nb-NO" dirty="0" err="1"/>
              <a:t>models</a:t>
            </a:r>
            <a:endParaRPr lang="nb-NO" dirty="0"/>
          </a:p>
        </p:txBody>
      </p:sp>
      <p:sp>
        <p:nvSpPr>
          <p:cNvPr id="3" name="Content Placeholder 2">
            <a:extLst>
              <a:ext uri="{FF2B5EF4-FFF2-40B4-BE49-F238E27FC236}">
                <a16:creationId xmlns:a16="http://schemas.microsoft.com/office/drawing/2014/main" id="{33FD1F12-C3B4-119C-EF10-65A27B0895DA}"/>
              </a:ext>
            </a:extLst>
          </p:cNvPr>
          <p:cNvSpPr>
            <a:spLocks noGrp="1"/>
          </p:cNvSpPr>
          <p:nvPr>
            <p:ph idx="1"/>
          </p:nvPr>
        </p:nvSpPr>
        <p:spPr/>
        <p:txBody>
          <a:bodyPr/>
          <a:lstStyle/>
          <a:p>
            <a:pPr marL="0" indent="0">
              <a:buNone/>
            </a:pPr>
            <a:r>
              <a:rPr lang="nb-NO" dirty="0"/>
              <a:t>van Wingerden (2024) </a:t>
            </a:r>
            <a:r>
              <a:rPr lang="nb-NO" dirty="0" err="1"/>
              <a:t>describes</a:t>
            </a:r>
            <a:r>
              <a:rPr lang="nb-NO" dirty="0"/>
              <a:t> </a:t>
            </a:r>
            <a:r>
              <a:rPr lang="nb-NO" dirty="0" err="1"/>
              <a:t>four</a:t>
            </a:r>
            <a:r>
              <a:rPr lang="nb-NO" dirty="0"/>
              <a:t> </a:t>
            </a:r>
            <a:r>
              <a:rPr lang="nb-NO" dirty="0" err="1"/>
              <a:t>classes</a:t>
            </a:r>
            <a:r>
              <a:rPr lang="nb-NO" dirty="0"/>
              <a:t> </a:t>
            </a:r>
            <a:r>
              <a:rPr lang="nb-NO" dirty="0" err="1"/>
              <a:t>of</a:t>
            </a:r>
            <a:r>
              <a:rPr lang="nb-NO" dirty="0"/>
              <a:t> </a:t>
            </a:r>
            <a:r>
              <a:rPr lang="nb-NO" dirty="0" err="1"/>
              <a:t>consequence</a:t>
            </a:r>
            <a:r>
              <a:rPr lang="nb-NO" dirty="0"/>
              <a:t> </a:t>
            </a:r>
            <a:r>
              <a:rPr lang="nb-NO" dirty="0" err="1"/>
              <a:t>models</a:t>
            </a:r>
            <a:r>
              <a:rPr lang="nb-NO" dirty="0"/>
              <a:t> for </a:t>
            </a:r>
            <a:r>
              <a:rPr lang="nb-NO" dirty="0" err="1"/>
              <a:t>explosions</a:t>
            </a:r>
            <a:r>
              <a:rPr lang="nb-NO" dirty="0"/>
              <a:t>:</a:t>
            </a:r>
          </a:p>
          <a:p>
            <a:pPr marL="0" indent="0">
              <a:buNone/>
            </a:pPr>
            <a:endParaRPr lang="nb-NO" dirty="0"/>
          </a:p>
          <a:p>
            <a:r>
              <a:rPr lang="en-GB" dirty="0"/>
              <a:t>far-field blast models</a:t>
            </a:r>
          </a:p>
          <a:p>
            <a:r>
              <a:rPr lang="en-GB" dirty="0"/>
              <a:t>venting guidelines</a:t>
            </a:r>
          </a:p>
          <a:p>
            <a:r>
              <a:rPr lang="en-GB" dirty="0"/>
              <a:t>phenomenological models</a:t>
            </a:r>
          </a:p>
          <a:p>
            <a:r>
              <a:rPr lang="en-GB" dirty="0"/>
              <a:t>dedicated CFD models</a:t>
            </a:r>
          </a:p>
          <a:p>
            <a:endParaRPr lang="nb-NO" dirty="0"/>
          </a:p>
        </p:txBody>
      </p:sp>
    </p:spTree>
    <p:extLst>
      <p:ext uri="{BB962C8B-B14F-4D97-AF65-F5344CB8AC3E}">
        <p14:creationId xmlns:p14="http://schemas.microsoft.com/office/powerpoint/2010/main" val="27311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3B6B-2EB8-DAE1-DD18-583DD9EA1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A615A-A4DB-5FF8-5DA2-F301B5CF63BA}"/>
              </a:ext>
            </a:extLst>
          </p:cNvPr>
          <p:cNvSpPr>
            <a:spLocks noGrp="1"/>
          </p:cNvSpPr>
          <p:nvPr>
            <p:ph type="title"/>
          </p:nvPr>
        </p:nvSpPr>
        <p:spPr/>
        <p:txBody>
          <a:bodyPr/>
          <a:lstStyle/>
          <a:p>
            <a:r>
              <a:rPr lang="nb-NO" dirty="0" err="1"/>
              <a:t>Consequence</a:t>
            </a:r>
            <a:r>
              <a:rPr lang="nb-NO" dirty="0"/>
              <a:t> </a:t>
            </a:r>
            <a:r>
              <a:rPr lang="nb-NO" dirty="0" err="1"/>
              <a:t>models</a:t>
            </a:r>
            <a:endParaRPr lang="nb-NO" dirty="0"/>
          </a:p>
        </p:txBody>
      </p:sp>
      <p:sp>
        <p:nvSpPr>
          <p:cNvPr id="3" name="Content Placeholder 2">
            <a:extLst>
              <a:ext uri="{FF2B5EF4-FFF2-40B4-BE49-F238E27FC236}">
                <a16:creationId xmlns:a16="http://schemas.microsoft.com/office/drawing/2014/main" id="{C84AF888-417F-DDF1-7639-1B0796970E1C}"/>
              </a:ext>
            </a:extLst>
          </p:cNvPr>
          <p:cNvSpPr>
            <a:spLocks noGrp="1"/>
          </p:cNvSpPr>
          <p:nvPr>
            <p:ph idx="1"/>
          </p:nvPr>
        </p:nvSpPr>
        <p:spPr/>
        <p:txBody>
          <a:bodyPr/>
          <a:lstStyle/>
          <a:p>
            <a:pPr marL="0" indent="0">
              <a:buNone/>
            </a:pPr>
            <a:r>
              <a:rPr lang="nb-NO" dirty="0"/>
              <a:t>van Wingerden (2024) </a:t>
            </a:r>
            <a:r>
              <a:rPr lang="nb-NO" dirty="0" err="1"/>
              <a:t>describes</a:t>
            </a:r>
            <a:r>
              <a:rPr lang="nb-NO" dirty="0"/>
              <a:t> </a:t>
            </a:r>
            <a:r>
              <a:rPr lang="nb-NO" dirty="0" err="1"/>
              <a:t>four</a:t>
            </a:r>
            <a:r>
              <a:rPr lang="nb-NO" dirty="0"/>
              <a:t> </a:t>
            </a:r>
            <a:r>
              <a:rPr lang="nb-NO" dirty="0" err="1"/>
              <a:t>classes</a:t>
            </a:r>
            <a:r>
              <a:rPr lang="nb-NO" dirty="0"/>
              <a:t> </a:t>
            </a:r>
            <a:r>
              <a:rPr lang="nb-NO" dirty="0" err="1"/>
              <a:t>of</a:t>
            </a:r>
            <a:r>
              <a:rPr lang="nb-NO" dirty="0"/>
              <a:t> </a:t>
            </a:r>
            <a:r>
              <a:rPr lang="nb-NO" dirty="0" err="1"/>
              <a:t>consequence</a:t>
            </a:r>
            <a:r>
              <a:rPr lang="nb-NO" dirty="0"/>
              <a:t> </a:t>
            </a:r>
            <a:r>
              <a:rPr lang="nb-NO" dirty="0" err="1"/>
              <a:t>models</a:t>
            </a:r>
            <a:r>
              <a:rPr lang="nb-NO" dirty="0"/>
              <a:t> for </a:t>
            </a:r>
            <a:r>
              <a:rPr lang="nb-NO" dirty="0" err="1"/>
              <a:t>explosions</a:t>
            </a:r>
            <a:r>
              <a:rPr lang="nb-NO" dirty="0"/>
              <a:t>:</a:t>
            </a:r>
          </a:p>
          <a:p>
            <a:pPr marL="0" indent="0">
              <a:buNone/>
            </a:pPr>
            <a:endParaRPr lang="nb-NO" dirty="0"/>
          </a:p>
          <a:p>
            <a:r>
              <a:rPr lang="en-GB" dirty="0"/>
              <a:t>far-field blast models</a:t>
            </a:r>
          </a:p>
          <a:p>
            <a:r>
              <a:rPr lang="en-GB" dirty="0"/>
              <a:t>venting guidelines</a:t>
            </a:r>
          </a:p>
          <a:p>
            <a:r>
              <a:rPr lang="en-GB" dirty="0"/>
              <a:t>phenomenological models</a:t>
            </a:r>
          </a:p>
          <a:p>
            <a:r>
              <a:rPr lang="en-GB" b="1" dirty="0"/>
              <a:t>dedicated CFD models</a:t>
            </a:r>
          </a:p>
          <a:p>
            <a:endParaRPr lang="nb-NO" dirty="0"/>
          </a:p>
        </p:txBody>
      </p:sp>
      <p:pic>
        <p:nvPicPr>
          <p:cNvPr id="4" name="Picture 3" descr="A blue grid with a diagram of a heat wave&#10;&#10;AI-generated content may be incorrect.">
            <a:extLst>
              <a:ext uri="{FF2B5EF4-FFF2-40B4-BE49-F238E27FC236}">
                <a16:creationId xmlns:a16="http://schemas.microsoft.com/office/drawing/2014/main" id="{15E83DD9-4F9B-ABC4-BA35-F493AF179C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75" r="11938" b="50362"/>
          <a:stretch>
            <a:fillRect/>
          </a:stretch>
        </p:blipFill>
        <p:spPr bwMode="auto">
          <a:xfrm>
            <a:off x="4482239" y="3399374"/>
            <a:ext cx="4209586" cy="1492026"/>
          </a:xfrm>
          <a:prstGeom prst="rect">
            <a:avLst/>
          </a:prstGeom>
          <a:noFill/>
          <a:ln>
            <a:noFill/>
          </a:ln>
          <a:extLst>
            <a:ext uri="{53640926-AAD7-44D8-BBD7-CCE9431645EC}">
              <a14:shadowObscured xmlns:a14="http://schemas.microsoft.com/office/drawing/2010/main"/>
            </a:ext>
          </a:extLst>
        </p:spPr>
      </p:pic>
      <p:pic>
        <p:nvPicPr>
          <p:cNvPr id="5" name="Picture 4" descr="A yellow and white object next to a white object&#10;&#10;AI-generated content may be incorrect.">
            <a:extLst>
              <a:ext uri="{FF2B5EF4-FFF2-40B4-BE49-F238E27FC236}">
                <a16:creationId xmlns:a16="http://schemas.microsoft.com/office/drawing/2014/main" id="{BC9B3217-5176-5B58-2C23-A7E020576F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68" t="5649" r="27417" b="4222"/>
          <a:stretch/>
        </p:blipFill>
        <p:spPr bwMode="auto">
          <a:xfrm>
            <a:off x="4711655" y="2062920"/>
            <a:ext cx="2533207" cy="13073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62979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16-9_engelsk" id="{AC473070-5289-664C-AE38-75687146B9C0}" vid="{9EB42A1D-EED5-AF42-8329-01E45A9D8D5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CB35EE0607AB4599D90E9CAB2B0041" ma:contentTypeVersion="3" ma:contentTypeDescription="Create a new document." ma:contentTypeScope="" ma:versionID="7c50a7872435348e53457e734a6caacb">
  <xsd:schema xmlns:xsd="http://www.w3.org/2001/XMLSchema" xmlns:xs="http://www.w3.org/2001/XMLSchema" xmlns:p="http://schemas.microsoft.com/office/2006/metadata/properties" xmlns:ns2="de91e3f8-883b-4e6b-a903-7d79585d2ace" targetNamespace="http://schemas.microsoft.com/office/2006/metadata/properties" ma:root="true" ma:fieldsID="f4c26875c32918164cd4231295d470b3" ns2:_="">
    <xsd:import namespace="de91e3f8-883b-4e6b-a903-7d79585d2a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1e3f8-883b-4e6b-a903-7d79585d2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603001-B706-4B63-864E-E2E47DDD7A98}">
  <ds:schemaRefs>
    <ds:schemaRef ds:uri="http://schemas.microsoft.com/sharepoint/v3/contenttype/forms"/>
  </ds:schemaRefs>
</ds:datastoreItem>
</file>

<file path=customXml/itemProps2.xml><?xml version="1.0" encoding="utf-8"?>
<ds:datastoreItem xmlns:ds="http://schemas.openxmlformats.org/officeDocument/2006/customXml" ds:itemID="{71DF60E0-D530-45D8-803C-5693F39A7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91e3f8-883b-4e6b-a903-7d79585d2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BD25B1-41AF-49F2-8E9D-EA7EBDA7030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Powerpoint_16-9_engelsk</Template>
  <TotalTime>2224</TotalTime>
  <Words>2135</Words>
  <Application>Microsoft Office PowerPoint</Application>
  <PresentationFormat>On-screen Show (16:9)</PresentationFormat>
  <Paragraphs>150</Paragraphs>
  <Slides>30</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Cambria Math</vt:lpstr>
      <vt:lpstr>Times New Roman</vt:lpstr>
      <vt:lpstr>Wingdings</vt:lpstr>
      <vt:lpstr>Office-tema</vt:lpstr>
      <vt:lpstr>45 Years of Modelling Gas Explosions with the PDR Concept – Current Status and Future Prospects</vt:lpstr>
      <vt:lpstr>The co-authors</vt:lpstr>
      <vt:lpstr>Overview</vt:lpstr>
      <vt:lpstr>Gas explosions</vt:lpstr>
      <vt:lpstr>Gas explosions</vt:lpstr>
      <vt:lpstr>Gas explosions</vt:lpstr>
      <vt:lpstr>Gas explosions</vt:lpstr>
      <vt:lpstr>Consequence models</vt:lpstr>
      <vt:lpstr>Consequence models</vt:lpstr>
      <vt:lpstr>History of CFD models for gas explosion applications</vt:lpstr>
      <vt:lpstr>1979</vt:lpstr>
      <vt:lpstr>The brilliant idea…</vt:lpstr>
      <vt:lpstr>Research activities in the 1970s – early 1980s</vt:lpstr>
      <vt:lpstr>PowerPoint Presentation</vt:lpstr>
      <vt:lpstr>Piper Alpha (1988) and the aftermath</vt:lpstr>
      <vt:lpstr>Model development in the 1990s</vt:lpstr>
      <vt:lpstr>Model development in the 1990s</vt:lpstr>
      <vt:lpstr>2000-2010</vt:lpstr>
      <vt:lpstr>2010-2020</vt:lpstr>
      <vt:lpstr>An open-source PDR model</vt:lpstr>
      <vt:lpstr>STOKES</vt:lpstr>
      <vt:lpstr>Current PDR models for gas explosions</vt:lpstr>
      <vt:lpstr>Current status and future prospects</vt:lpstr>
      <vt:lpstr>Status so far…</vt:lpstr>
      <vt:lpstr>Some modelling challenges</vt:lpstr>
      <vt:lpstr>Prospects and further developments</vt:lpstr>
      <vt:lpstr>«PDR Alliance»</vt:lpstr>
      <vt:lpstr>PowerPoint Presentation</vt:lpstr>
      <vt:lpstr>References</vt:lpstr>
      <vt:lpstr>Thank you so much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Helene Hisken</dc:creator>
  <cp:lastModifiedBy>Helene Hisken</cp:lastModifiedBy>
  <cp:revision>3</cp:revision>
  <dcterms:created xsi:type="dcterms:W3CDTF">2025-06-10T11:22:08Z</dcterms:created>
  <dcterms:modified xsi:type="dcterms:W3CDTF">2025-06-12T01:08:24Z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0x01010066CB35EE0607AB4599D90E9CAB2B0041</vt:lpwstr>
  </property>
</Properties>
</file>