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8" r:id="rId5"/>
    <p:sldId id="2146846867" r:id="rId6"/>
    <p:sldId id="2146846988" r:id="rId7"/>
    <p:sldId id="2146846868" r:id="rId8"/>
    <p:sldId id="2146846869" r:id="rId9"/>
    <p:sldId id="2146846863" r:id="rId10"/>
    <p:sldId id="281" r:id="rId11"/>
    <p:sldId id="2146846962" r:id="rId12"/>
    <p:sldId id="2146846963" r:id="rId13"/>
    <p:sldId id="2146846964" r:id="rId14"/>
    <p:sldId id="2146846994" r:id="rId15"/>
    <p:sldId id="2146846965" r:id="rId16"/>
    <p:sldId id="2146846954" r:id="rId17"/>
    <p:sldId id="2146846955" r:id="rId18"/>
    <p:sldId id="2146846956" r:id="rId19"/>
    <p:sldId id="2146846991" r:id="rId20"/>
    <p:sldId id="269" r:id="rId21"/>
    <p:sldId id="2146846851" r:id="rId22"/>
    <p:sldId id="2146846989" r:id="rId23"/>
    <p:sldId id="2146846992" r:id="rId24"/>
    <p:sldId id="2146846990" r:id="rId25"/>
    <p:sldId id="271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4BEF9-7B1D-4481-9ED7-85E9D59A2650}" v="66" dt="2025-06-01T16:32:1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6847" autoAdjust="0"/>
  </p:normalViewPr>
  <p:slideViewPr>
    <p:cSldViewPr snapToObjects="1" showGuides="1">
      <p:cViewPr varScale="1">
        <p:scale>
          <a:sx n="55" d="100"/>
          <a:sy n="55" d="100"/>
        </p:scale>
        <p:origin x="9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2" d="100"/>
          <a:sy n="92" d="100"/>
        </p:scale>
        <p:origin x="26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4723D-5DCF-41FB-841C-FDC44F08397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9E9D26-CE31-410C-AD87-B864A54748A9}">
      <dgm:prSet/>
      <dgm:spPr/>
      <dgm:t>
        <a:bodyPr/>
        <a:lstStyle/>
        <a:p>
          <a:pPr>
            <a:defRPr cap="all"/>
          </a:pPr>
          <a:r>
            <a:rPr lang="en-GB" b="0" dirty="0"/>
            <a:t>SATO MEDIUM SCALE H</a:t>
          </a:r>
          <a:r>
            <a:rPr lang="en-GB" b="0" baseline="-25000" dirty="0"/>
            <a:t>2</a:t>
          </a:r>
          <a:r>
            <a:rPr lang="en-GB" b="0" baseline="0" dirty="0"/>
            <a:t> </a:t>
          </a:r>
          <a:r>
            <a:rPr lang="en-GB" b="0" dirty="0"/>
            <a:t>TEST</a:t>
          </a:r>
          <a:endParaRPr lang="en-US" dirty="0"/>
        </a:p>
      </dgm:t>
    </dgm:pt>
    <dgm:pt modelId="{2BC1215B-B093-42B9-A841-69C56012BE46}" type="parTrans" cxnId="{0B733C8B-9322-4595-BD89-D0DE8C24BCC5}">
      <dgm:prSet/>
      <dgm:spPr/>
      <dgm:t>
        <a:bodyPr/>
        <a:lstStyle/>
        <a:p>
          <a:endParaRPr lang="en-US"/>
        </a:p>
      </dgm:t>
    </dgm:pt>
    <dgm:pt modelId="{2BC143F3-1074-4CF7-B8F7-F0A8E56E230C}" type="sibTrans" cxnId="{0B733C8B-9322-4595-BD89-D0DE8C24BCC5}">
      <dgm:prSet/>
      <dgm:spPr/>
      <dgm:t>
        <a:bodyPr/>
        <a:lstStyle/>
        <a:p>
          <a:endParaRPr lang="en-US"/>
        </a:p>
      </dgm:t>
    </dgm:pt>
    <dgm:pt modelId="{381C85F3-75CF-4086-AA16-C0951D3BFD7C}">
      <dgm:prSet/>
      <dgm:spPr/>
      <dgm:t>
        <a:bodyPr/>
        <a:lstStyle/>
        <a:p>
          <a:pPr>
            <a:defRPr cap="all"/>
          </a:pPr>
          <a:r>
            <a:rPr lang="en-GB" b="0" dirty="0" err="1"/>
            <a:t>Hysea</a:t>
          </a:r>
          <a:r>
            <a:rPr lang="en-GB" b="0" dirty="0"/>
            <a:t> homogeneous H</a:t>
          </a:r>
          <a:r>
            <a:rPr lang="en-GB" b="0" baseline="-25000" dirty="0"/>
            <a:t>2</a:t>
          </a:r>
          <a:r>
            <a:rPr lang="en-GB" b="0" baseline="0" dirty="0"/>
            <a:t> TESTS</a:t>
          </a:r>
          <a:endParaRPr lang="en-US" dirty="0"/>
        </a:p>
      </dgm:t>
    </dgm:pt>
    <dgm:pt modelId="{18A6AD4C-F327-4631-89C1-D56014CEF221}" type="parTrans" cxnId="{9A6764BD-80EC-492A-AB6C-D51F710F84C1}">
      <dgm:prSet/>
      <dgm:spPr/>
      <dgm:t>
        <a:bodyPr/>
        <a:lstStyle/>
        <a:p>
          <a:endParaRPr lang="en-US"/>
        </a:p>
      </dgm:t>
    </dgm:pt>
    <dgm:pt modelId="{80C6E64A-CC65-411B-BB1E-9399EA331F1E}" type="sibTrans" cxnId="{9A6764BD-80EC-492A-AB6C-D51F710F84C1}">
      <dgm:prSet/>
      <dgm:spPr/>
      <dgm:t>
        <a:bodyPr/>
        <a:lstStyle/>
        <a:p>
          <a:endParaRPr lang="en-US"/>
        </a:p>
      </dgm:t>
    </dgm:pt>
    <dgm:pt modelId="{E66C2512-C7E0-45C5-A104-9FCE900E5FAE}">
      <dgm:prSet/>
      <dgm:spPr/>
      <dgm:t>
        <a:bodyPr/>
        <a:lstStyle/>
        <a:p>
          <a:pPr>
            <a:defRPr cap="all"/>
          </a:pPr>
          <a:r>
            <a:rPr lang="en-GB" b="0" dirty="0"/>
            <a:t>Shell h</a:t>
          </a:r>
          <a:r>
            <a:rPr lang="en-GB" b="0" baseline="-25000" dirty="0"/>
            <a:t>2</a:t>
          </a:r>
          <a:r>
            <a:rPr lang="en-GB" b="0" dirty="0"/>
            <a:t> refuelling station mock-up</a:t>
          </a:r>
          <a:endParaRPr lang="en-US" dirty="0"/>
        </a:p>
      </dgm:t>
    </dgm:pt>
    <dgm:pt modelId="{C2516052-3390-4052-B002-01FFC9A7EC40}" type="parTrans" cxnId="{F8DDCF91-29D9-4761-9C19-9FEC4E4DB8DB}">
      <dgm:prSet/>
      <dgm:spPr/>
      <dgm:t>
        <a:bodyPr/>
        <a:lstStyle/>
        <a:p>
          <a:endParaRPr lang="en-US"/>
        </a:p>
      </dgm:t>
    </dgm:pt>
    <dgm:pt modelId="{0583AAD3-5B74-46C3-BB9F-FEFB6B44CB7C}" type="sibTrans" cxnId="{F8DDCF91-29D9-4761-9C19-9FEC4E4DB8DB}">
      <dgm:prSet/>
      <dgm:spPr/>
      <dgm:t>
        <a:bodyPr/>
        <a:lstStyle/>
        <a:p>
          <a:endParaRPr lang="en-US"/>
        </a:p>
      </dgm:t>
    </dgm:pt>
    <dgm:pt modelId="{C1140E05-BE6F-4184-B62D-E357CE35EE65}" type="pres">
      <dgm:prSet presAssocID="{2FC4723D-5DCF-41FB-841C-FDC44F083978}" presName="root" presStyleCnt="0">
        <dgm:presLayoutVars>
          <dgm:dir/>
          <dgm:resizeHandles val="exact"/>
        </dgm:presLayoutVars>
      </dgm:prSet>
      <dgm:spPr/>
    </dgm:pt>
    <dgm:pt modelId="{3FE8EB3D-A82F-4A2B-B66E-AEDBCCE093C8}" type="pres">
      <dgm:prSet presAssocID="{1B9E9D26-CE31-410C-AD87-B864A54748A9}" presName="compNode" presStyleCnt="0"/>
      <dgm:spPr/>
    </dgm:pt>
    <dgm:pt modelId="{502AA0AF-EC5C-4D6E-9177-512BEAEFF746}" type="pres">
      <dgm:prSet presAssocID="{1B9E9D26-CE31-410C-AD87-B864A54748A9}" presName="iconBgRect" presStyleLbl="bgShp" presStyleIdx="0" presStyleCnt="3"/>
      <dgm:spPr/>
    </dgm:pt>
    <dgm:pt modelId="{BDF29ECC-A055-43ED-BBDB-0F73AD2CFC1E}" type="pres">
      <dgm:prSet presAssocID="{1B9E9D26-CE31-410C-AD87-B864A54748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CBF4F6B-9807-4B57-95A1-248B9B877F0F}" type="pres">
      <dgm:prSet presAssocID="{1B9E9D26-CE31-410C-AD87-B864A54748A9}" presName="spaceRect" presStyleCnt="0"/>
      <dgm:spPr/>
    </dgm:pt>
    <dgm:pt modelId="{44BBAA8C-5C02-4D80-8614-30F75C3AADAE}" type="pres">
      <dgm:prSet presAssocID="{1B9E9D26-CE31-410C-AD87-B864A54748A9}" presName="textRect" presStyleLbl="revTx" presStyleIdx="0" presStyleCnt="3">
        <dgm:presLayoutVars>
          <dgm:chMax val="1"/>
          <dgm:chPref val="1"/>
        </dgm:presLayoutVars>
      </dgm:prSet>
      <dgm:spPr/>
    </dgm:pt>
    <dgm:pt modelId="{4C192947-0431-467B-8E51-DCAD52E4494C}" type="pres">
      <dgm:prSet presAssocID="{2BC143F3-1074-4CF7-B8F7-F0A8E56E230C}" presName="sibTrans" presStyleCnt="0"/>
      <dgm:spPr/>
    </dgm:pt>
    <dgm:pt modelId="{7B60C161-A941-4F8A-B5BE-52932D441FE6}" type="pres">
      <dgm:prSet presAssocID="{381C85F3-75CF-4086-AA16-C0951D3BFD7C}" presName="compNode" presStyleCnt="0"/>
      <dgm:spPr/>
    </dgm:pt>
    <dgm:pt modelId="{247A67E5-A985-4D31-8DEE-7C25016DC768}" type="pres">
      <dgm:prSet presAssocID="{381C85F3-75CF-4086-AA16-C0951D3BFD7C}" presName="iconBgRect" presStyleLbl="bgShp" presStyleIdx="1" presStyleCnt="3"/>
      <dgm:spPr/>
    </dgm:pt>
    <dgm:pt modelId="{150596A4-9B4A-4E91-8AF1-9D7BCFA4711E}" type="pres">
      <dgm:prSet presAssocID="{381C85F3-75CF-4086-AA16-C0951D3BFD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CAB4528-F330-459A-912C-595E426BB4F5}" type="pres">
      <dgm:prSet presAssocID="{381C85F3-75CF-4086-AA16-C0951D3BFD7C}" presName="spaceRect" presStyleCnt="0"/>
      <dgm:spPr/>
    </dgm:pt>
    <dgm:pt modelId="{4E831EA7-DF1A-40CD-8F46-B500346CFD9D}" type="pres">
      <dgm:prSet presAssocID="{381C85F3-75CF-4086-AA16-C0951D3BFD7C}" presName="textRect" presStyleLbl="revTx" presStyleIdx="1" presStyleCnt="3">
        <dgm:presLayoutVars>
          <dgm:chMax val="1"/>
          <dgm:chPref val="1"/>
        </dgm:presLayoutVars>
      </dgm:prSet>
      <dgm:spPr/>
    </dgm:pt>
    <dgm:pt modelId="{3E9C5895-7BAB-4CD6-A062-FAB45505A8BC}" type="pres">
      <dgm:prSet presAssocID="{80C6E64A-CC65-411B-BB1E-9399EA331F1E}" presName="sibTrans" presStyleCnt="0"/>
      <dgm:spPr/>
    </dgm:pt>
    <dgm:pt modelId="{9E903D0E-A01C-423A-B595-4D4843597F0C}" type="pres">
      <dgm:prSet presAssocID="{E66C2512-C7E0-45C5-A104-9FCE900E5FAE}" presName="compNode" presStyleCnt="0"/>
      <dgm:spPr/>
    </dgm:pt>
    <dgm:pt modelId="{ABCCAD8D-4578-478E-A7EA-C96097C5B2B4}" type="pres">
      <dgm:prSet presAssocID="{E66C2512-C7E0-45C5-A104-9FCE900E5FAE}" presName="iconBgRect" presStyleLbl="bgShp" presStyleIdx="2" presStyleCnt="3"/>
      <dgm:spPr/>
    </dgm:pt>
    <dgm:pt modelId="{DF68A301-A148-4879-A3F4-662D89D47332}" type="pres">
      <dgm:prSet presAssocID="{E66C2512-C7E0-45C5-A104-9FCE900E5F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A82783A-0248-42C8-AD31-499F53C5C53B}" type="pres">
      <dgm:prSet presAssocID="{E66C2512-C7E0-45C5-A104-9FCE900E5FAE}" presName="spaceRect" presStyleCnt="0"/>
      <dgm:spPr/>
    </dgm:pt>
    <dgm:pt modelId="{F7AAE7E1-E4C2-43BA-A8F4-FCE9B8F8DC22}" type="pres">
      <dgm:prSet presAssocID="{E66C2512-C7E0-45C5-A104-9FCE900E5FA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3DF861F-BAEF-4749-B20B-C6486012779D}" type="presOf" srcId="{E66C2512-C7E0-45C5-A104-9FCE900E5FAE}" destId="{F7AAE7E1-E4C2-43BA-A8F4-FCE9B8F8DC22}" srcOrd="0" destOrd="0" presId="urn:microsoft.com/office/officeart/2018/5/layout/IconCircleLabelList"/>
    <dgm:cxn modelId="{2E398B83-B3C5-415C-963E-1C5B4009FBF4}" type="presOf" srcId="{1B9E9D26-CE31-410C-AD87-B864A54748A9}" destId="{44BBAA8C-5C02-4D80-8614-30F75C3AADAE}" srcOrd="0" destOrd="0" presId="urn:microsoft.com/office/officeart/2018/5/layout/IconCircleLabelList"/>
    <dgm:cxn modelId="{0B733C8B-9322-4595-BD89-D0DE8C24BCC5}" srcId="{2FC4723D-5DCF-41FB-841C-FDC44F083978}" destId="{1B9E9D26-CE31-410C-AD87-B864A54748A9}" srcOrd="0" destOrd="0" parTransId="{2BC1215B-B093-42B9-A841-69C56012BE46}" sibTransId="{2BC143F3-1074-4CF7-B8F7-F0A8E56E230C}"/>
    <dgm:cxn modelId="{F8DDCF91-29D9-4761-9C19-9FEC4E4DB8DB}" srcId="{2FC4723D-5DCF-41FB-841C-FDC44F083978}" destId="{E66C2512-C7E0-45C5-A104-9FCE900E5FAE}" srcOrd="2" destOrd="0" parTransId="{C2516052-3390-4052-B002-01FFC9A7EC40}" sibTransId="{0583AAD3-5B74-46C3-BB9F-FEFB6B44CB7C}"/>
    <dgm:cxn modelId="{6F5FDBA3-E20D-4A00-8F34-D67BDBFE7726}" type="presOf" srcId="{381C85F3-75CF-4086-AA16-C0951D3BFD7C}" destId="{4E831EA7-DF1A-40CD-8F46-B500346CFD9D}" srcOrd="0" destOrd="0" presId="urn:microsoft.com/office/officeart/2018/5/layout/IconCircleLabelList"/>
    <dgm:cxn modelId="{9A6764BD-80EC-492A-AB6C-D51F710F84C1}" srcId="{2FC4723D-5DCF-41FB-841C-FDC44F083978}" destId="{381C85F3-75CF-4086-AA16-C0951D3BFD7C}" srcOrd="1" destOrd="0" parTransId="{18A6AD4C-F327-4631-89C1-D56014CEF221}" sibTransId="{80C6E64A-CC65-411B-BB1E-9399EA331F1E}"/>
    <dgm:cxn modelId="{898B63D3-65FA-403A-A747-4BE04D6B08FE}" type="presOf" srcId="{2FC4723D-5DCF-41FB-841C-FDC44F083978}" destId="{C1140E05-BE6F-4184-B62D-E357CE35EE65}" srcOrd="0" destOrd="0" presId="urn:microsoft.com/office/officeart/2018/5/layout/IconCircleLabelList"/>
    <dgm:cxn modelId="{9FF4FF8C-D001-4D47-AD14-5914FD59AB4E}" type="presParOf" srcId="{C1140E05-BE6F-4184-B62D-E357CE35EE65}" destId="{3FE8EB3D-A82F-4A2B-B66E-AEDBCCE093C8}" srcOrd="0" destOrd="0" presId="urn:microsoft.com/office/officeart/2018/5/layout/IconCircleLabelList"/>
    <dgm:cxn modelId="{4E1253D7-3520-4614-B35C-BCE7BB4D1735}" type="presParOf" srcId="{3FE8EB3D-A82F-4A2B-B66E-AEDBCCE093C8}" destId="{502AA0AF-EC5C-4D6E-9177-512BEAEFF746}" srcOrd="0" destOrd="0" presId="urn:microsoft.com/office/officeart/2018/5/layout/IconCircleLabelList"/>
    <dgm:cxn modelId="{119B9183-4841-432D-84EC-32872962D028}" type="presParOf" srcId="{3FE8EB3D-A82F-4A2B-B66E-AEDBCCE093C8}" destId="{BDF29ECC-A055-43ED-BBDB-0F73AD2CFC1E}" srcOrd="1" destOrd="0" presId="urn:microsoft.com/office/officeart/2018/5/layout/IconCircleLabelList"/>
    <dgm:cxn modelId="{CFA74C1F-A7BD-4C48-9308-EFEC6EBDA6EA}" type="presParOf" srcId="{3FE8EB3D-A82F-4A2B-B66E-AEDBCCE093C8}" destId="{1CBF4F6B-9807-4B57-95A1-248B9B877F0F}" srcOrd="2" destOrd="0" presId="urn:microsoft.com/office/officeart/2018/5/layout/IconCircleLabelList"/>
    <dgm:cxn modelId="{7C42E750-7C49-4228-A242-DD1CA23FB500}" type="presParOf" srcId="{3FE8EB3D-A82F-4A2B-B66E-AEDBCCE093C8}" destId="{44BBAA8C-5C02-4D80-8614-30F75C3AADAE}" srcOrd="3" destOrd="0" presId="urn:microsoft.com/office/officeart/2018/5/layout/IconCircleLabelList"/>
    <dgm:cxn modelId="{CB9DE124-F0E7-4AC4-AC80-5FF27DD569DC}" type="presParOf" srcId="{C1140E05-BE6F-4184-B62D-E357CE35EE65}" destId="{4C192947-0431-467B-8E51-DCAD52E4494C}" srcOrd="1" destOrd="0" presId="urn:microsoft.com/office/officeart/2018/5/layout/IconCircleLabelList"/>
    <dgm:cxn modelId="{8F8B4A82-FE41-4263-B3B4-36F0CE90DFFB}" type="presParOf" srcId="{C1140E05-BE6F-4184-B62D-E357CE35EE65}" destId="{7B60C161-A941-4F8A-B5BE-52932D441FE6}" srcOrd="2" destOrd="0" presId="urn:microsoft.com/office/officeart/2018/5/layout/IconCircleLabelList"/>
    <dgm:cxn modelId="{64A4E68A-3375-440F-8592-F4DF28F09691}" type="presParOf" srcId="{7B60C161-A941-4F8A-B5BE-52932D441FE6}" destId="{247A67E5-A985-4D31-8DEE-7C25016DC768}" srcOrd="0" destOrd="0" presId="urn:microsoft.com/office/officeart/2018/5/layout/IconCircleLabelList"/>
    <dgm:cxn modelId="{275BE42B-90BB-44E2-BC4A-3CBEF5D5123E}" type="presParOf" srcId="{7B60C161-A941-4F8A-B5BE-52932D441FE6}" destId="{150596A4-9B4A-4E91-8AF1-9D7BCFA4711E}" srcOrd="1" destOrd="0" presId="urn:microsoft.com/office/officeart/2018/5/layout/IconCircleLabelList"/>
    <dgm:cxn modelId="{3BA0FDBD-28C2-483E-896D-F2FE8E0EAABC}" type="presParOf" srcId="{7B60C161-A941-4F8A-B5BE-52932D441FE6}" destId="{ECAB4528-F330-459A-912C-595E426BB4F5}" srcOrd="2" destOrd="0" presId="urn:microsoft.com/office/officeart/2018/5/layout/IconCircleLabelList"/>
    <dgm:cxn modelId="{3388C7DD-962D-49F2-B175-4856F68C19E1}" type="presParOf" srcId="{7B60C161-A941-4F8A-B5BE-52932D441FE6}" destId="{4E831EA7-DF1A-40CD-8F46-B500346CFD9D}" srcOrd="3" destOrd="0" presId="urn:microsoft.com/office/officeart/2018/5/layout/IconCircleLabelList"/>
    <dgm:cxn modelId="{733BA3E9-8EBC-446F-8D78-726D74A2F6FE}" type="presParOf" srcId="{C1140E05-BE6F-4184-B62D-E357CE35EE65}" destId="{3E9C5895-7BAB-4CD6-A062-FAB45505A8BC}" srcOrd="3" destOrd="0" presId="urn:microsoft.com/office/officeart/2018/5/layout/IconCircleLabelList"/>
    <dgm:cxn modelId="{D5ABD50B-5CFF-418B-9FA1-3B4A7A27CF0B}" type="presParOf" srcId="{C1140E05-BE6F-4184-B62D-E357CE35EE65}" destId="{9E903D0E-A01C-423A-B595-4D4843597F0C}" srcOrd="4" destOrd="0" presId="urn:microsoft.com/office/officeart/2018/5/layout/IconCircleLabelList"/>
    <dgm:cxn modelId="{5949E0D8-59F7-4E6C-ABED-2CAD33E5F3D7}" type="presParOf" srcId="{9E903D0E-A01C-423A-B595-4D4843597F0C}" destId="{ABCCAD8D-4578-478E-A7EA-C96097C5B2B4}" srcOrd="0" destOrd="0" presId="urn:microsoft.com/office/officeart/2018/5/layout/IconCircleLabelList"/>
    <dgm:cxn modelId="{9A46E6BC-8974-4213-8D0C-AA5CED4F71AC}" type="presParOf" srcId="{9E903D0E-A01C-423A-B595-4D4843597F0C}" destId="{DF68A301-A148-4879-A3F4-662D89D47332}" srcOrd="1" destOrd="0" presId="urn:microsoft.com/office/officeart/2018/5/layout/IconCircleLabelList"/>
    <dgm:cxn modelId="{D0479E1B-7BFD-4AEA-BD39-47BCA61DAC29}" type="presParOf" srcId="{9E903D0E-A01C-423A-B595-4D4843597F0C}" destId="{EA82783A-0248-42C8-AD31-499F53C5C53B}" srcOrd="2" destOrd="0" presId="urn:microsoft.com/office/officeart/2018/5/layout/IconCircleLabelList"/>
    <dgm:cxn modelId="{59A9777C-A4CB-4275-A9C6-C34543C27F1D}" type="presParOf" srcId="{9E903D0E-A01C-423A-B595-4D4843597F0C}" destId="{F7AAE7E1-E4C2-43BA-A8F4-FCE9B8F8DC22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AA0AF-EC5C-4D6E-9177-512BEAEFF746}">
      <dsp:nvSpPr>
        <dsp:cNvPr id="0" name=""/>
        <dsp:cNvSpPr/>
      </dsp:nvSpPr>
      <dsp:spPr>
        <a:xfrm>
          <a:off x="726957" y="49381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29ECC-A055-43ED-BBDB-0F73AD2CFC1E}">
      <dsp:nvSpPr>
        <dsp:cNvPr id="0" name=""/>
        <dsp:cNvSpPr/>
      </dsp:nvSpPr>
      <dsp:spPr>
        <a:xfrm>
          <a:off x="1151082" y="917936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AA8C-5C02-4D80-8614-30F75C3AADAE}">
      <dsp:nvSpPr>
        <dsp:cNvPr id="0" name=""/>
        <dsp:cNvSpPr/>
      </dsp:nvSpPr>
      <dsp:spPr>
        <a:xfrm>
          <a:off x="90769" y="31038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b="0" kern="1200" dirty="0"/>
            <a:t>SATO MEDIUM SCALE H</a:t>
          </a:r>
          <a:r>
            <a:rPr lang="en-GB" sz="2100" b="0" kern="1200" baseline="-25000" dirty="0"/>
            <a:t>2</a:t>
          </a:r>
          <a:r>
            <a:rPr lang="en-GB" sz="2100" b="0" kern="1200" baseline="0" dirty="0"/>
            <a:t> </a:t>
          </a:r>
          <a:r>
            <a:rPr lang="en-GB" sz="2100" b="0" kern="1200" dirty="0"/>
            <a:t>TEST</a:t>
          </a:r>
          <a:endParaRPr lang="en-US" sz="2100" kern="1200" dirty="0"/>
        </a:p>
      </dsp:txBody>
      <dsp:txXfrm>
        <a:off x="90769" y="3103812"/>
        <a:ext cx="3262500" cy="720000"/>
      </dsp:txXfrm>
    </dsp:sp>
    <dsp:sp modelId="{247A67E5-A985-4D31-8DEE-7C25016DC768}">
      <dsp:nvSpPr>
        <dsp:cNvPr id="0" name=""/>
        <dsp:cNvSpPr/>
      </dsp:nvSpPr>
      <dsp:spPr>
        <a:xfrm>
          <a:off x="4560394" y="49381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596A4-9B4A-4E91-8AF1-9D7BCFA4711E}">
      <dsp:nvSpPr>
        <dsp:cNvPr id="0" name=""/>
        <dsp:cNvSpPr/>
      </dsp:nvSpPr>
      <dsp:spPr>
        <a:xfrm>
          <a:off x="4984519" y="917936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31EA7-DF1A-40CD-8F46-B500346CFD9D}">
      <dsp:nvSpPr>
        <dsp:cNvPr id="0" name=""/>
        <dsp:cNvSpPr/>
      </dsp:nvSpPr>
      <dsp:spPr>
        <a:xfrm>
          <a:off x="3924207" y="31038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b="0" kern="1200" dirty="0" err="1"/>
            <a:t>Hysea</a:t>
          </a:r>
          <a:r>
            <a:rPr lang="en-GB" sz="2100" b="0" kern="1200" dirty="0"/>
            <a:t> homogeneous H</a:t>
          </a:r>
          <a:r>
            <a:rPr lang="en-GB" sz="2100" b="0" kern="1200" baseline="-25000" dirty="0"/>
            <a:t>2</a:t>
          </a:r>
          <a:r>
            <a:rPr lang="en-GB" sz="2100" b="0" kern="1200" baseline="0" dirty="0"/>
            <a:t> TESTS</a:t>
          </a:r>
          <a:endParaRPr lang="en-US" sz="2100" kern="1200" dirty="0"/>
        </a:p>
      </dsp:txBody>
      <dsp:txXfrm>
        <a:off x="3924207" y="3103812"/>
        <a:ext cx="3262500" cy="720000"/>
      </dsp:txXfrm>
    </dsp:sp>
    <dsp:sp modelId="{ABCCAD8D-4578-478E-A7EA-C96097C5B2B4}">
      <dsp:nvSpPr>
        <dsp:cNvPr id="0" name=""/>
        <dsp:cNvSpPr/>
      </dsp:nvSpPr>
      <dsp:spPr>
        <a:xfrm>
          <a:off x="8393832" y="49381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8A301-A148-4879-A3F4-662D89D47332}">
      <dsp:nvSpPr>
        <dsp:cNvPr id="0" name=""/>
        <dsp:cNvSpPr/>
      </dsp:nvSpPr>
      <dsp:spPr>
        <a:xfrm>
          <a:off x="8817957" y="917936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AE7E1-E4C2-43BA-A8F4-FCE9B8F8DC22}">
      <dsp:nvSpPr>
        <dsp:cNvPr id="0" name=""/>
        <dsp:cNvSpPr/>
      </dsp:nvSpPr>
      <dsp:spPr>
        <a:xfrm>
          <a:off x="7757644" y="31038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b="0" kern="1200" dirty="0"/>
            <a:t>Shell h</a:t>
          </a:r>
          <a:r>
            <a:rPr lang="en-GB" sz="2100" b="0" kern="1200" baseline="-25000" dirty="0"/>
            <a:t>2</a:t>
          </a:r>
          <a:r>
            <a:rPr lang="en-GB" sz="2100" b="0" kern="1200" dirty="0"/>
            <a:t> refuelling station mock-up</a:t>
          </a:r>
          <a:endParaRPr lang="en-US" sz="2100" kern="1200" dirty="0"/>
        </a:p>
      </dsp:txBody>
      <dsp:txXfrm>
        <a:off x="7757644" y="3103812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10 June 2025</a:t>
            </a:fld>
            <a:endParaRPr lang="en-GB" sz="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10 June 2025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038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43D31-2ABE-2208-EF46-9BAC76DB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638B1-F317-E3D3-EA01-DDAF53044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46D60-B6BF-20C8-BA74-165F4D900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AEAF8-88BD-4868-1A6B-4660AEC64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0058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5D93-A0B1-81CD-12A5-A284915D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F0190-A218-5BCD-5A5A-19F68C866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711AF-5F70-6EB4-D521-492E4B371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7EB9E-035E-1CA4-B7D7-7243154A8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4003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A31F7-8558-446A-65E4-A27A7761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FB793-EF23-6BBC-8F90-7BE140A3C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4F951-3E03-C7DD-EA2D-B162295C0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EE011-0432-3957-5906-857A335D5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691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F2F7-D0F4-3B7A-7FD5-1DBD7DF0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CF14A-9D3E-3BA9-DFCE-5E4C3F507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C2C40-5B61-18B8-92F3-39F64B951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5C64E-C836-FB0A-3397-25CBEDAD8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6503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9648B-AA5C-B106-C374-F4FC7A85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013C0-9EDB-6C0E-9476-59BB8B704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9C17A-FAE2-99A1-7A05-FEC3CD459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BEE25-34C1-7E3A-F72E-E16CC49B1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5388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3BB29-7184-514F-BAAB-9955DB75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830892-F720-FE04-A7C5-63BB51A38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E5D16-F61A-F099-5D09-A85BC9E7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B0AE-E451-971F-8298-38E5FB312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9272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6283-C02A-7996-AF60-0775C3E1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0AA16-098D-D576-3781-8FC736126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515A9-559E-94CE-6DFC-2326ED0AA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F7D7E-A7F9-FE9E-59BA-386FEFAB1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03276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3207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87009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BD14B-B500-379A-A1C1-BCB97E00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EDE88-50E6-2507-6474-9CEEC30A9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95D4D-AA04-7B4F-28A2-091904685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8D737-2C6D-D209-4596-AFA1D2063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96947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93207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817F-EB2C-2D30-5C13-55CBAD05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56651-6A8C-1CB8-596F-4ADBE93F7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1FB18-1738-C3FE-5424-2B47FBB7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89A5-61FE-53DD-7004-D54A1154F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8789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1AB2-06B9-17AC-BC10-D834002C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9EA4F-A836-5C94-4B12-C593FDA70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DCF02-1D10-AE4A-63E1-06AD9735B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4E8F7-3F4E-FF0C-0199-244E9DBB0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16721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559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B160E-05C3-DCC9-569E-31DD33EA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EF4A0B-8454-1375-ED2A-E423C0001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524D8-7D93-4AE7-1591-D750911D3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FBFD6-BC3C-0020-E037-93E1722FE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5641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7572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0457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155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3885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94389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7839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10 June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10 June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  <a:endParaRPr lang="en-GB" dirty="0"/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10 June 2025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 dirty="0"/>
              <a:t>Insert date DD Month Year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 dirty="0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39073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sky&#10;&#10;Description automatically generated">
            <a:extLst>
              <a:ext uri="{FF2B5EF4-FFF2-40B4-BE49-F238E27FC236}">
                <a16:creationId xmlns:a16="http://schemas.microsoft.com/office/drawing/2014/main" id="{692E808C-283E-48B6-A71D-D1056EA20DD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b="14310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CD7F26-B4E3-4AD0-8E0C-2612FE37F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Numerical modelling of H</a:t>
            </a:r>
            <a:r>
              <a:rPr lang="en-GB" baseline="-25000" dirty="0"/>
              <a:t>2</a:t>
            </a:r>
            <a:r>
              <a:rPr lang="en-GB" dirty="0"/>
              <a:t> deflagrations in EXSIM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E0460918-4097-4907-BE30-6DABC3F29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E1A4C-4DD9-41DD-A60F-48F9B85A4E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Jamie Thompson, DNV Stockport</a:t>
            </a:r>
          </a:p>
          <a:p>
            <a:r>
              <a:rPr lang="en-GB" dirty="0"/>
              <a:t>Bjørn Erling Vembe, DNV Stavanger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F1F7-7A1F-41AE-A1CD-33B2E83BFA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50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E6BD-EAD4-77EE-C0F1-D9B32FEDB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CC40E4-D71C-B4E0-A413-748EC8B8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Simulation setup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61086-8961-A41A-AA69-58C233A3B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No geometry required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Framing not considered significant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(Insufficient detail anyway…)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Mesh: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Core region: 0.25 m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Monitor region: 0.50 m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Expansion factor: 1.05</a:t>
            </a:r>
            <a:endParaRPr lang="en-US" sz="2000" dirty="0">
              <a:solidFill>
                <a:srgbClr val="0F204B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Fuel: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Hydrogen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Equivalence ratio: 1.02</a:t>
            </a:r>
          </a:p>
          <a:p>
            <a:pPr marL="179705" lvl="1" indent="0">
              <a:lnSpc>
                <a:spcPct val="90000"/>
              </a:lnSpc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E9683-8CCA-CBEF-26D8-2395C451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E15D9-C83B-F22B-B0BD-94C09204E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022" y="1730374"/>
            <a:ext cx="5064642" cy="40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5F9BE-A815-93EF-3E38-2D36BBFD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B070F-5530-105B-0C21-62D53C8B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Sato medium scale: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C80A7-68D5-FFDC-BD58-DD568EA32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Significant underprediction observed for pre-JIP version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No predictions within a factor of 2 of experimental values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Likely to be attributable to QL model for H</a:t>
            </a:r>
            <a:r>
              <a:rPr lang="en-US" baseline="-25000" dirty="0">
                <a:solidFill>
                  <a:srgbClr val="0F204B"/>
                </a:solidFill>
                <a:latin typeface="Arial" panose="020B0604020202020204" pitchFamily="34" charset="0"/>
              </a:rPr>
              <a:t>2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Predictions for updated model generally in excellent agreement with experimental data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Some underprediction in near-field, however</a:t>
            </a:r>
          </a:p>
          <a:p>
            <a:pPr lvl="1" fontAlgn="base"/>
            <a:r>
              <a:rPr lang="en-GB" dirty="0"/>
              <a:t>Predicted within factor of 2 of experimental value 100% of the time</a:t>
            </a:r>
          </a:p>
          <a:p>
            <a:pPr lvl="1" fontAlgn="base"/>
            <a:endParaRPr lang="en-GB" dirty="0"/>
          </a:p>
          <a:p>
            <a:pPr fontAlgn="base"/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E1A5F-7F3C-9D04-6F5F-043CB660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E9A81-2E9D-485B-9B07-E94352A1E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" b="1657"/>
          <a:stretch/>
        </p:blipFill>
        <p:spPr>
          <a:xfrm>
            <a:off x="7336552" y="704516"/>
            <a:ext cx="4314112" cy="278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B3043-1C5B-62F7-B2BA-6B6881E05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2902"/>
          <a:stretch/>
        </p:blipFill>
        <p:spPr>
          <a:xfrm>
            <a:off x="7586501" y="3429000"/>
            <a:ext cx="4064163" cy="278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A8FC0D-7503-5F08-2B3D-4AF2A44FBAE3}"/>
              </a:ext>
            </a:extLst>
          </p:cNvPr>
          <p:cNvSpPr txBox="1"/>
          <p:nvPr/>
        </p:nvSpPr>
        <p:spPr>
          <a:xfrm>
            <a:off x="10848528" y="2653326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Pre-JIP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248B9-50ED-7FA4-73EB-16CE6DDF5FAA}"/>
              </a:ext>
            </a:extLst>
          </p:cNvPr>
          <p:cNvSpPr txBox="1"/>
          <p:nvPr/>
        </p:nvSpPr>
        <p:spPr>
          <a:xfrm>
            <a:off x="10768762" y="5348233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03112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1A941-324B-D46A-E51E-09938789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604809-2BE2-6202-C073-8BE83784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Sato medium scale: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1894-5F36-1F17-2F49-8E78A7614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Significant underprediction observed for pre-JIP version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No predictions within a factor of 2 of experimental values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Likely to be attributable to QL model for H</a:t>
            </a:r>
            <a:r>
              <a:rPr lang="en-US" baseline="-25000" dirty="0">
                <a:solidFill>
                  <a:srgbClr val="0F204B"/>
                </a:solidFill>
                <a:latin typeface="Arial" panose="020B0604020202020204" pitchFamily="34" charset="0"/>
              </a:rPr>
              <a:t>2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Predictions for updated model generally in excellent agreement with experimental data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Some underprediction in near-field, however</a:t>
            </a:r>
          </a:p>
          <a:p>
            <a:pPr lvl="1" fontAlgn="base"/>
            <a:r>
              <a:rPr lang="en-GB" dirty="0"/>
              <a:t>Predicted within factor of 2 of experimental value 100% of the time</a:t>
            </a:r>
          </a:p>
          <a:p>
            <a:pPr fontAlgn="base"/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7DAE-0966-98B4-C7D2-B163779A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E534D-9C44-FF2A-85E1-9DBA26FD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" b="1975"/>
          <a:stretch/>
        </p:blipFill>
        <p:spPr>
          <a:xfrm>
            <a:off x="7461526" y="805321"/>
            <a:ext cx="4189138" cy="2702186"/>
          </a:xfrm>
          <a:prstGeom prst="rect">
            <a:avLst/>
          </a:prstGeom>
        </p:spPr>
      </p:pic>
      <p:pic>
        <p:nvPicPr>
          <p:cNvPr id="8" name="Picture 7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1A809682-7639-22BB-2779-A7CAE4B76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/>
          <a:stretch/>
        </p:blipFill>
        <p:spPr>
          <a:xfrm>
            <a:off x="7586501" y="3429000"/>
            <a:ext cx="4064163" cy="278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AC933-36C5-88AD-BAA3-6067FD462807}"/>
              </a:ext>
            </a:extLst>
          </p:cNvPr>
          <p:cNvSpPr txBox="1"/>
          <p:nvPr/>
        </p:nvSpPr>
        <p:spPr>
          <a:xfrm>
            <a:off x="10784278" y="2653326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Pre-JIP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6A52B-951E-8028-9CDA-EEDE97A19703}"/>
              </a:ext>
            </a:extLst>
          </p:cNvPr>
          <p:cNvSpPr txBox="1"/>
          <p:nvPr/>
        </p:nvSpPr>
        <p:spPr>
          <a:xfrm>
            <a:off x="10704512" y="5348233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59713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86CF4-7526-000D-1C9F-005E2AC0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01104D-D652-D163-6705-9EAA4592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 err="1"/>
              <a:t>HySEA</a:t>
            </a:r>
            <a:r>
              <a:rPr lang="en-GB" dirty="0"/>
              <a:t> homogeneous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AB3E0-4E10-82F8-17C3-CE833D31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fontAlgn="base"/>
            <a:r>
              <a:rPr lang="en-GB" dirty="0" err="1">
                <a:solidFill>
                  <a:srgbClr val="0F204B"/>
                </a:solidFill>
                <a:latin typeface="Arial" panose="020B0604020202020204" pitchFamily="34" charset="0"/>
              </a:rPr>
              <a:t>HySEA</a:t>
            </a:r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 project ran from 2016-2019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Aim was to ‘</a:t>
            </a:r>
            <a:r>
              <a:rPr lang="en-GB" i="1" dirty="0">
                <a:solidFill>
                  <a:srgbClr val="0F204B"/>
                </a:solidFill>
                <a:latin typeface="Arial" panose="020B0604020202020204" pitchFamily="34" charset="0"/>
              </a:rPr>
              <a:t>provide pre-normative research on vented deflagrations in enclosures and containers for hydrogen energy applications’</a:t>
            </a:r>
          </a:p>
          <a:p>
            <a:pPr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Model validation tests performed by </a:t>
            </a:r>
            <a:r>
              <a:rPr lang="en-GB" dirty="0" err="1">
                <a:solidFill>
                  <a:srgbClr val="0F204B"/>
                </a:solidFill>
                <a:latin typeface="Arial" panose="020B0604020202020204" pitchFamily="34" charset="0"/>
              </a:rPr>
              <a:t>Gexcon</a:t>
            </a:r>
            <a:endParaRPr lang="en-GB" dirty="0">
              <a:solidFill>
                <a:srgbClr val="0F204B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Two tests assessed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Both previously used for ‘blind predictions’ exercise</a:t>
            </a:r>
          </a:p>
          <a:p>
            <a:pPr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Test rig comprised 20 ft ISO-container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Doors open, with steel framing at floor level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Test A: Frame only (‘empty’)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Test B: bottle basket with 20 50-litre cylinders included</a:t>
            </a:r>
          </a:p>
          <a:p>
            <a:pPr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Container filled with lean H2-air mixture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Equivalence ratio: 0.42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Ignited at rear face of container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>
              <a:cs typeface="Arial"/>
            </a:endParaRPr>
          </a:p>
          <a:p>
            <a:pPr marL="179705" lvl="1" indent="0">
              <a:lnSpc>
                <a:spcPct val="90000"/>
              </a:lnSpc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F232-0571-BEF1-C602-3835C56C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F5AF-9243-1A29-55EB-B7C8F77A4410}"/>
              </a:ext>
            </a:extLst>
          </p:cNvPr>
          <p:cNvSpPr txBox="1"/>
          <p:nvPr/>
        </p:nvSpPr>
        <p:spPr>
          <a:xfrm>
            <a:off x="7737761" y="5862122"/>
            <a:ext cx="39129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a-DK" sz="1200" b="1" dirty="0">
                <a:solidFill>
                  <a:schemeClr val="accent1"/>
                </a:solidFill>
              </a:rPr>
              <a:t>Images: Skjold </a:t>
            </a:r>
            <a:r>
              <a:rPr lang="da-DK" sz="1200" b="1" i="1" dirty="0">
                <a:solidFill>
                  <a:schemeClr val="accent1"/>
                </a:solidFill>
              </a:rPr>
              <a:t>et al. </a:t>
            </a:r>
            <a:r>
              <a:rPr lang="da-DK" sz="1200" b="1" dirty="0">
                <a:solidFill>
                  <a:schemeClr val="accent1"/>
                </a:solidFill>
              </a:rPr>
              <a:t>(2017)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F6C3D-A857-D8F4-5E36-EB5A4DD6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63" y="534402"/>
            <a:ext cx="3912901" cy="2207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5F412-9A54-D7A5-2AD5-DE4EC532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65" y="2896914"/>
            <a:ext cx="2746295" cy="2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F03F6-88A1-55C3-2122-2F5D775D3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497D03-1AD3-CDCE-ADC1-B5EAC451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Simulation setup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A32A3-AFFA-B79E-5665-C109A51B1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Fuel: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Hydrogen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Equivalence ratio: 0.42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Mesh: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Core region: 0.16 m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Monitor region: 0.5 m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Expansion factor: 1.05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>
              <a:cs typeface="Arial"/>
            </a:endParaRPr>
          </a:p>
          <a:p>
            <a:pPr marL="179705" lvl="1" indent="0">
              <a:lnSpc>
                <a:spcPct val="90000"/>
              </a:lnSpc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8D430-C71E-1F7B-687D-B72A22A6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02C91-2B7F-DE05-3467-FCC3F17C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081" y="1662252"/>
            <a:ext cx="5649583" cy="43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2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A612-0084-3B98-6E3C-09A23966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72EBE-42F5-94CE-CACC-76B832D5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 err="1"/>
              <a:t>HySEA</a:t>
            </a:r>
            <a:r>
              <a:rPr lang="en-GB" dirty="0"/>
              <a:t> homogeneous: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98829-3723-D40D-FA76-C02F914E7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Clear tendency to overpredict for both tests observed for pre-JIP version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Correct trends observed as congestion level is varied, however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Able to predict within a factor of 2 only 30% of the time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Good performance observed updated model for both cases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Both near-field and far-field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Code correctly captures trends as congestion level is varied​</a:t>
            </a:r>
          </a:p>
          <a:p>
            <a:pPr lvl="1" fontAlgn="base"/>
            <a:r>
              <a:rPr lang="en-GB" dirty="0"/>
              <a:t>Predicted within factor of 2 of experimental value 75% of the time</a:t>
            </a:r>
            <a:endParaRPr lang="en-GB" dirty="0">
              <a:solidFill>
                <a:srgbClr val="0F204B"/>
              </a:solidFill>
              <a:latin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F06DA-D9FE-1FC4-FAC6-94CFC39C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AAFE4-4296-3E0A-7D9A-6CECBFFA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b="71"/>
          <a:stretch/>
        </p:blipFill>
        <p:spPr>
          <a:xfrm>
            <a:off x="7666212" y="783058"/>
            <a:ext cx="4250237" cy="27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5B074-5DD1-73EB-CD2D-DCF68DEB9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r="638"/>
          <a:stretch/>
        </p:blipFill>
        <p:spPr>
          <a:xfrm>
            <a:off x="7726396" y="3535450"/>
            <a:ext cx="4190053" cy="278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75E2D-1FED-A85D-46BE-FBC99583771D}"/>
              </a:ext>
            </a:extLst>
          </p:cNvPr>
          <p:cNvSpPr txBox="1"/>
          <p:nvPr/>
        </p:nvSpPr>
        <p:spPr>
          <a:xfrm>
            <a:off x="11064552" y="2709667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Pre-JIP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9822D-36B5-4401-EF88-D91EFE9F8D6F}"/>
              </a:ext>
            </a:extLst>
          </p:cNvPr>
          <p:cNvSpPr txBox="1"/>
          <p:nvPr/>
        </p:nvSpPr>
        <p:spPr>
          <a:xfrm>
            <a:off x="10961271" y="5462975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281477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E640-7C06-E482-74C8-381DF52D0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08FC1-AB5E-807D-A2F6-CA202065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 err="1"/>
              <a:t>HySEA</a:t>
            </a:r>
            <a:r>
              <a:rPr lang="en-GB" dirty="0"/>
              <a:t> homogeneous: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58F3-6F48-5AFD-729F-E7BDC47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Clear tendency to overpredict for both tests observed for pre-JIP version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Correct trends observed as congestion level is varied, however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Able to predict within a factor of 2 only 30% of the time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Good performance observed updated model for both cases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Both near-field and far-field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Code correctly captures trends as congestion level is varied​</a:t>
            </a:r>
          </a:p>
          <a:p>
            <a:pPr lvl="1" fontAlgn="base"/>
            <a:r>
              <a:rPr lang="en-GB" dirty="0"/>
              <a:t>Predicted within factor of 2 of experimental value 75% of the time</a:t>
            </a:r>
            <a:endParaRPr lang="en-GB" dirty="0">
              <a:solidFill>
                <a:srgbClr val="0F204B"/>
              </a:solidFill>
              <a:latin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1ECF5-EB2A-2A70-0260-028D857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B594C-9C49-71BC-ECD2-41896FD9E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715"/>
          <a:stretch/>
        </p:blipFill>
        <p:spPr>
          <a:xfrm>
            <a:off x="7739111" y="783058"/>
            <a:ext cx="4250237" cy="27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C3770-F78B-D4E2-19E7-4E9387B10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 b="772"/>
          <a:stretch/>
        </p:blipFill>
        <p:spPr>
          <a:xfrm>
            <a:off x="7799295" y="3535450"/>
            <a:ext cx="4190053" cy="278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676943-3A6B-A62A-3F7F-3A8C2FF73765}"/>
              </a:ext>
            </a:extLst>
          </p:cNvPr>
          <p:cNvSpPr txBox="1"/>
          <p:nvPr/>
        </p:nvSpPr>
        <p:spPr>
          <a:xfrm>
            <a:off x="11064552" y="2709667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Pre-JIP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5DE87-434E-29A7-95F4-5A276FBF3915}"/>
              </a:ext>
            </a:extLst>
          </p:cNvPr>
          <p:cNvSpPr txBox="1"/>
          <p:nvPr/>
        </p:nvSpPr>
        <p:spPr>
          <a:xfrm>
            <a:off x="11018414" y="5462059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248998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shade, building&#10;&#10;Description automatically generated">
            <a:extLst>
              <a:ext uri="{FF2B5EF4-FFF2-40B4-BE49-F238E27FC236}">
                <a16:creationId xmlns:a16="http://schemas.microsoft.com/office/drawing/2014/main" id="{91CB507A-BCFE-E07E-09DD-ED30FE8983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r="14897"/>
          <a:stretch/>
        </p:blipFill>
        <p:spPr>
          <a:xfrm>
            <a:off x="6096000" y="10"/>
            <a:ext cx="6096001" cy="68615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5018400" cy="936000"/>
          </a:xfrm>
        </p:spPr>
        <p:txBody>
          <a:bodyPr anchor="t">
            <a:norm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 refuelling station mock-up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35085"/>
            <a:ext cx="5018400" cy="4316516"/>
          </a:xfrm>
        </p:spPr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 Refuelling Station mock-up tests published by Shell Global Solutions and HSL in 2006</a:t>
            </a:r>
          </a:p>
          <a:p>
            <a:r>
              <a:rPr lang="en-GB" dirty="0"/>
              <a:t>Experiments included two tests:</a:t>
            </a:r>
          </a:p>
          <a:p>
            <a:pPr lvl="2"/>
            <a:r>
              <a:rPr lang="en-GB" sz="2000" dirty="0"/>
              <a:t>High pressure H</a:t>
            </a:r>
            <a:r>
              <a:rPr lang="en-GB" sz="2000" baseline="-25000" dirty="0"/>
              <a:t>2</a:t>
            </a:r>
            <a:r>
              <a:rPr lang="en-GB" sz="2000" dirty="0"/>
              <a:t> jet; and</a:t>
            </a:r>
          </a:p>
          <a:p>
            <a:pPr lvl="2"/>
            <a:r>
              <a:rPr lang="en-GB" sz="2000" dirty="0"/>
              <a:t>Pre-mixed stoichiometric H</a:t>
            </a:r>
            <a:r>
              <a:rPr lang="en-GB" sz="2000" baseline="-25000" dirty="0"/>
              <a:t>2</a:t>
            </a:r>
            <a:r>
              <a:rPr lang="en-GB" sz="2000" dirty="0"/>
              <a:t>-Air gas cloud</a:t>
            </a:r>
          </a:p>
          <a:p>
            <a:pPr lvl="1"/>
            <a:r>
              <a:rPr lang="en-GB" sz="2000" u="sng" dirty="0"/>
              <a:t>Pre-mixed case </a:t>
            </a:r>
            <a:r>
              <a:rPr lang="en-GB" sz="2000" dirty="0"/>
              <a:t>used as basis for EXSIM validation exercise</a:t>
            </a:r>
          </a:p>
          <a:p>
            <a:pPr lvl="1"/>
            <a:endParaRPr lang="en-GB" sz="20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7AD7D72-7C72-0EA3-D608-EAC8A27DD6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93600" y="6350400"/>
            <a:ext cx="756000" cy="3228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1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creenshot, square&#10;&#10;Description automatically generated">
            <a:extLst>
              <a:ext uri="{FF2B5EF4-FFF2-40B4-BE49-F238E27FC236}">
                <a16:creationId xmlns:a16="http://schemas.microsoft.com/office/drawing/2014/main" id="{73633091-DA04-7F48-3475-C5405145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718"/>
          <a:stretch/>
        </p:blipFill>
        <p:spPr>
          <a:xfrm>
            <a:off x="20" y="10"/>
            <a:ext cx="6095980" cy="68615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678EE-7C40-F51F-E10D-D4DB526E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200" y="539750"/>
            <a:ext cx="5018400" cy="936000"/>
          </a:xfrm>
        </p:spPr>
        <p:txBody>
          <a:bodyPr anchor="t">
            <a:normAutofit/>
          </a:bodyPr>
          <a:lstStyle/>
          <a:p>
            <a:r>
              <a:rPr lang="en-GB" dirty="0"/>
              <a:t>Simulation parameters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7F9FC92-2B64-D47C-150A-27F9C0A6F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31200" y="1735085"/>
            <a:ext cx="5018400" cy="4306992"/>
          </a:xfrm>
        </p:spPr>
        <p:txBody>
          <a:bodyPr/>
          <a:lstStyle/>
          <a:p>
            <a:pPr marL="179705" indent="-179705"/>
            <a:r>
              <a:rPr lang="en-GB" dirty="0"/>
              <a:t>Slightly rich H</a:t>
            </a:r>
            <a:r>
              <a:rPr lang="en-GB" baseline="-25000" dirty="0"/>
              <a:t>2</a:t>
            </a:r>
            <a:r>
              <a:rPr lang="en-GB" dirty="0"/>
              <a:t>-air cloud (shown by semi-transparent box)</a:t>
            </a:r>
          </a:p>
          <a:p>
            <a:pPr marL="179705" indent="-179705"/>
            <a:r>
              <a:rPr lang="en-GB" dirty="0"/>
              <a:t>Ignition location between fuel dispensers (indicated by lightning strike symbol)</a:t>
            </a:r>
          </a:p>
          <a:p>
            <a:pPr marL="179705" indent="-179705"/>
            <a:r>
              <a:rPr lang="en-GB" dirty="0"/>
              <a:t>Pressures monitored at a range of locations (green cones)</a:t>
            </a:r>
          </a:p>
          <a:p>
            <a:pPr marL="359410" lvl="1" indent="-179705"/>
            <a:r>
              <a:rPr lang="en-GB" sz="2000" dirty="0"/>
              <a:t>3 additional monitors underneath mock-up car</a:t>
            </a:r>
          </a:p>
          <a:p>
            <a:pPr marL="179705" indent="-179705"/>
            <a:r>
              <a:rPr lang="en-GB" dirty="0"/>
              <a:t>Mesh resolution: 436 mm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E6AD-A52B-FD99-EFDC-B775D2B0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2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18B06-5438-F749-E07D-C71F3B3AA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C6945B-4F0F-3DA8-04C4-EAFD8D8C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Refuelling station: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C8000-C63B-EA68-A555-66F7F3BE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Significant </a:t>
            </a:r>
            <a:r>
              <a:rPr lang="en-US" b="1" dirty="0">
                <a:solidFill>
                  <a:srgbClr val="0F204B"/>
                </a:solidFill>
                <a:latin typeface="Arial" panose="020B0604020202020204" pitchFamily="34" charset="0"/>
              </a:rPr>
              <a:t>underprediction</a:t>
            </a:r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 for majority of measurement points observed for pre-JIP version</a:t>
            </a:r>
          </a:p>
          <a:p>
            <a:pPr lvl="1" fontAlgn="base"/>
            <a:r>
              <a:rPr lang="en-GB" dirty="0"/>
              <a:t>Predicted within factor of 2 of experimental value 9% of the time</a:t>
            </a:r>
          </a:p>
          <a:p>
            <a:pPr fontAlgn="base"/>
            <a:r>
              <a:rPr lang="en-GB" dirty="0"/>
              <a:t>Updated model observed to significantly </a:t>
            </a:r>
            <a:r>
              <a:rPr lang="en-GB" b="1" dirty="0"/>
              <a:t>overpredict</a:t>
            </a:r>
            <a:r>
              <a:rPr lang="en-GB" dirty="0"/>
              <a:t> for this case</a:t>
            </a:r>
          </a:p>
          <a:p>
            <a:pPr lvl="1" fontAlgn="base"/>
            <a:r>
              <a:rPr lang="en-GB" dirty="0"/>
              <a:t>Predicted within factor of 2 of experimental value 18% of the time</a:t>
            </a:r>
          </a:p>
          <a:p>
            <a:pPr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Investigation into overpredictions ongoing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May require introduction of turbulence limiter</a:t>
            </a:r>
          </a:p>
          <a:p>
            <a:pPr fontAlgn="base"/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F0148-20FD-9DF7-E7AA-99E75E29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A5302-74BA-3B6F-8E17-398E88EED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7630929" y="752650"/>
            <a:ext cx="4250237" cy="278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7AFAA-DAC7-457B-8786-D4A9437ED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r="1293"/>
          <a:stretch/>
        </p:blipFill>
        <p:spPr>
          <a:xfrm>
            <a:off x="7752184" y="3535450"/>
            <a:ext cx="4134505" cy="278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736EC-9A8E-4D4F-62D0-11FE3638D4E1}"/>
              </a:ext>
            </a:extLst>
          </p:cNvPr>
          <p:cNvSpPr txBox="1"/>
          <p:nvPr/>
        </p:nvSpPr>
        <p:spPr>
          <a:xfrm>
            <a:off x="11064552" y="2708920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Pre-JIP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5DEAD-F2E6-E567-2671-BAC21B6AF70F}"/>
              </a:ext>
            </a:extLst>
          </p:cNvPr>
          <p:cNvSpPr txBox="1"/>
          <p:nvPr/>
        </p:nvSpPr>
        <p:spPr>
          <a:xfrm>
            <a:off x="11017070" y="5491720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30396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D6689C-1E15-821A-E312-147BB2E3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8251"/>
          <a:stretch/>
        </p:blipFill>
        <p:spPr>
          <a:xfrm>
            <a:off x="6095207" y="-3590"/>
            <a:ext cx="6095980" cy="68615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730376"/>
            <a:ext cx="6132315" cy="4317624"/>
          </a:xfrm>
        </p:spPr>
        <p:txBody>
          <a:bodyPr/>
          <a:lstStyle/>
          <a:p>
            <a:r>
              <a:rPr lang="en-GB" dirty="0"/>
              <a:t>Introducing EXSIM</a:t>
            </a:r>
          </a:p>
          <a:p>
            <a:pPr lvl="1"/>
            <a:r>
              <a:rPr lang="en-GB" dirty="0"/>
              <a:t>What is EXSIM?</a:t>
            </a:r>
          </a:p>
          <a:p>
            <a:pPr lvl="1"/>
            <a:r>
              <a:rPr lang="en-GB" dirty="0"/>
              <a:t>What can you do with it?</a:t>
            </a:r>
          </a:p>
          <a:p>
            <a:r>
              <a:rPr lang="en-GB" dirty="0"/>
              <a:t>Code validation</a:t>
            </a:r>
          </a:p>
          <a:p>
            <a:pPr lvl="1"/>
            <a:r>
              <a:rPr lang="en-GB" dirty="0"/>
              <a:t>Focus on hydrogen</a:t>
            </a:r>
          </a:p>
          <a:p>
            <a:r>
              <a:rPr lang="en-GB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EDDBB4-6656-D432-2ADD-A0D21B2AF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663" y="6342410"/>
            <a:ext cx="7559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4AA3-84E5-AD33-A936-4D8D998C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833BC0-DABC-DA2E-C5B9-2082CE9E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Refuelling station: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06AA6-973E-0E7F-8D3D-7342CFCF1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Significant </a:t>
            </a:r>
            <a:r>
              <a:rPr lang="en-US" b="1" dirty="0">
                <a:solidFill>
                  <a:srgbClr val="0F204B"/>
                </a:solidFill>
                <a:latin typeface="Arial" panose="020B0604020202020204" pitchFamily="34" charset="0"/>
              </a:rPr>
              <a:t>underprediction</a:t>
            </a:r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 for majority of measurement points observed for pre-JIP version</a:t>
            </a:r>
          </a:p>
          <a:p>
            <a:pPr lvl="1" fontAlgn="base"/>
            <a:r>
              <a:rPr lang="en-GB" dirty="0"/>
              <a:t>Predicted within factor of 2 of experimental value 9% of the time</a:t>
            </a:r>
          </a:p>
          <a:p>
            <a:pPr fontAlgn="base"/>
            <a:r>
              <a:rPr lang="en-GB" dirty="0"/>
              <a:t>Updated model observed to significantly </a:t>
            </a:r>
            <a:r>
              <a:rPr lang="en-GB" b="1" dirty="0"/>
              <a:t>overpredict</a:t>
            </a:r>
            <a:r>
              <a:rPr lang="en-GB" dirty="0"/>
              <a:t> for this case</a:t>
            </a:r>
          </a:p>
          <a:p>
            <a:pPr lvl="1" fontAlgn="base"/>
            <a:r>
              <a:rPr lang="en-GB" dirty="0"/>
              <a:t>Predicted within factor of 2 of experimental value 18% of the time</a:t>
            </a:r>
          </a:p>
          <a:p>
            <a:pPr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Investigation into overpredictions ongoing</a:t>
            </a:r>
          </a:p>
          <a:p>
            <a:pPr lvl="1"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May require introduction of turbulence limiter</a:t>
            </a:r>
          </a:p>
          <a:p>
            <a:pPr fontAlgn="base"/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F992-DBEE-6098-668B-B6ADBE80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AB21A-6B2D-651B-0890-AB0D3CC2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" b="1432"/>
          <a:stretch/>
        </p:blipFill>
        <p:spPr>
          <a:xfrm>
            <a:off x="7636452" y="752650"/>
            <a:ext cx="4250237" cy="2782800"/>
          </a:xfrm>
          <a:prstGeom prst="rect">
            <a:avLst/>
          </a:prstGeom>
        </p:spPr>
      </p:pic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1067791D-0AFA-B366-4983-88BAE54E0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5"/>
          <a:stretch/>
        </p:blipFill>
        <p:spPr>
          <a:xfrm>
            <a:off x="7752184" y="3535450"/>
            <a:ext cx="4134505" cy="278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B18371-11B6-B661-CBA3-AC90B351C36E}"/>
              </a:ext>
            </a:extLst>
          </p:cNvPr>
          <p:cNvSpPr txBox="1"/>
          <p:nvPr/>
        </p:nvSpPr>
        <p:spPr>
          <a:xfrm>
            <a:off x="10968018" y="2708920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Pre-JIP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AB850-D456-72AC-3DCD-1A38A975CEA2}"/>
              </a:ext>
            </a:extLst>
          </p:cNvPr>
          <p:cNvSpPr txBox="1"/>
          <p:nvPr/>
        </p:nvSpPr>
        <p:spPr>
          <a:xfrm>
            <a:off x="10920536" y="5491720"/>
            <a:ext cx="864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263735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574D2-24E8-3819-B1EE-380902E4D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B659C-1EB5-0853-59BE-BBD6BA9C5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8251"/>
          <a:stretch/>
        </p:blipFill>
        <p:spPr>
          <a:xfrm>
            <a:off x="6095207" y="-3590"/>
            <a:ext cx="6095980" cy="68615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192394-8C2D-22FC-84A1-EFBD4B43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53DB-5762-60C1-AE4C-1B705649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730376"/>
            <a:ext cx="5268219" cy="4317624"/>
          </a:xfrm>
        </p:spPr>
        <p:txBody>
          <a:bodyPr/>
          <a:lstStyle/>
          <a:p>
            <a:r>
              <a:rPr lang="en-GB" dirty="0"/>
              <a:t>Predictive performance of EXSIM for H</a:t>
            </a:r>
            <a:r>
              <a:rPr lang="en-GB" baseline="-25000" dirty="0"/>
              <a:t>2 </a:t>
            </a:r>
            <a:r>
              <a:rPr lang="en-GB" dirty="0"/>
              <a:t>deflagrations improved as part of multi-year JIP</a:t>
            </a:r>
          </a:p>
          <a:p>
            <a:pPr lvl="1"/>
            <a:r>
              <a:rPr lang="en-GB" dirty="0"/>
              <a:t>Dramatically improved performance over pre-JIP version for H</a:t>
            </a:r>
            <a:r>
              <a:rPr lang="en-GB" baseline="-25000" dirty="0"/>
              <a:t>2</a:t>
            </a:r>
            <a:endParaRPr lang="en-GB" dirty="0"/>
          </a:p>
          <a:p>
            <a:r>
              <a:rPr lang="en-GB" dirty="0"/>
              <a:t>Updated model generally performs well across set of modelled cases</a:t>
            </a:r>
          </a:p>
          <a:p>
            <a:pPr lvl="1"/>
            <a:r>
              <a:rPr lang="en-GB" dirty="0"/>
              <a:t>Both in near- and far-field</a:t>
            </a:r>
          </a:p>
          <a:p>
            <a:r>
              <a:rPr lang="en-GB" dirty="0"/>
              <a:t>Further work required to understand and address cause of observed overprediction for refuelling station mock-up case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28484-3E2C-D6AE-922C-47A19571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2ED040-3D5F-8C76-EDE8-8F3AE421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663" y="6342410"/>
            <a:ext cx="7559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8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356-5B91-41B1-8650-5787F40D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SAFEGUARD LIFE, PROPERTY AND THE ENVIRONMENT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436BC-0476-42E7-A7E3-06C2B5C25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F66AD-A6F9-4B6D-8685-DCBDDDEC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E377B-AEC2-403A-A8A8-8A42145FF7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bjorn.erling.vembe@dnv.com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AC3F6-9BEF-49EA-8167-6936AA931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21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97821-72CF-69A7-06DF-680A1A7E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62A3-2543-579C-7C49-B866B871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EXSIM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04C93-734B-01C0-529A-4A95B988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5A4372-74D6-4158-8091-62C204B07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37917" b="-1"/>
          <a:stretch/>
        </p:blipFill>
        <p:spPr>
          <a:xfrm>
            <a:off x="6096000" y="10"/>
            <a:ext cx="6096001" cy="68615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5018400" cy="936000"/>
          </a:xfrm>
        </p:spPr>
        <p:txBody>
          <a:bodyPr anchor="t">
            <a:normAutofit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735085"/>
            <a:ext cx="5018400" cy="4316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b="1" dirty="0"/>
              <a:t>What is EXSIM?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Advanced CFD-based simulator for calculation of gas explosion consequences in complex geometries</a:t>
            </a:r>
          </a:p>
          <a:p>
            <a:pPr>
              <a:lnSpc>
                <a:spcPct val="90000"/>
              </a:lnSpc>
            </a:pPr>
            <a:r>
              <a:rPr lang="en-GB" sz="1700" b="1" dirty="0"/>
              <a:t>A bit of History…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Originally developed in 1989 by Professor Bjørn </a:t>
            </a:r>
            <a:r>
              <a:rPr lang="en-GB" sz="1700" dirty="0" err="1"/>
              <a:t>Hjertager</a:t>
            </a:r>
            <a:r>
              <a:rPr lang="en-GB" sz="1700" dirty="0"/>
              <a:t> at Tel-Tek/Telemark University (Norway)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Further developed as joint IP with Shell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Subsequently used for more than 20 years as Shell’s primary explosion simulator for complex geometries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IP acquired by </a:t>
            </a:r>
            <a:r>
              <a:rPr lang="en-GB" sz="1700" dirty="0" err="1"/>
              <a:t>ComputIT</a:t>
            </a:r>
            <a:r>
              <a:rPr lang="en-GB" sz="1700" dirty="0"/>
              <a:t> (now DNV) in 2014, becoming commercially available as integrated part of KFX suite in 2015</a:t>
            </a:r>
          </a:p>
          <a:p>
            <a:pPr lvl="1">
              <a:lnSpc>
                <a:spcPct val="90000"/>
              </a:lnSpc>
            </a:pPr>
            <a:endParaRPr lang="en-GB" sz="17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C952F1-0A45-3269-F515-05A46AD66F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31200" y="1735085"/>
            <a:ext cx="5018400" cy="430699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3EF8D51-C83A-DD55-0C31-B4987503A7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93600" y="6350400"/>
            <a:ext cx="756000" cy="322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41275-2C55-5447-8E8F-8EB49FCA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830F3B9-9363-40D5-A629-6A9974B3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Capabilities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08B0A6-CA6C-4BD9-82C4-A98B80A7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730376"/>
            <a:ext cx="5844283" cy="4317624"/>
          </a:xfrm>
        </p:spPr>
        <p:txBody>
          <a:bodyPr/>
          <a:lstStyle/>
          <a:p>
            <a:r>
              <a:rPr lang="en-GB" dirty="0"/>
              <a:t>Accurate prediction of consequences of gas explosions in </a:t>
            </a:r>
            <a:r>
              <a:rPr lang="en-GB" b="1" dirty="0"/>
              <a:t>complex geometries</a:t>
            </a:r>
          </a:p>
          <a:p>
            <a:pPr lvl="1"/>
            <a:r>
              <a:rPr lang="en-GB" dirty="0"/>
              <a:t>Both offshore and onshore</a:t>
            </a:r>
          </a:p>
          <a:p>
            <a:pPr lvl="1"/>
            <a:r>
              <a:rPr lang="en-GB" dirty="0"/>
              <a:t>Range of fuel types (including hydrogen)</a:t>
            </a:r>
          </a:p>
          <a:p>
            <a:r>
              <a:rPr lang="en-GB" b="1" dirty="0"/>
              <a:t>Overpressure</a:t>
            </a:r>
            <a:r>
              <a:rPr lang="en-GB" dirty="0"/>
              <a:t> predictions:</a:t>
            </a:r>
          </a:p>
          <a:p>
            <a:pPr lvl="1"/>
            <a:r>
              <a:rPr lang="en-GB" dirty="0"/>
              <a:t>As a function of space and time</a:t>
            </a:r>
          </a:p>
          <a:p>
            <a:pPr lvl="1"/>
            <a:r>
              <a:rPr lang="en-GB" dirty="0"/>
              <a:t>Averaged over surfaces (e.g. loading on walls)</a:t>
            </a:r>
          </a:p>
          <a:p>
            <a:r>
              <a:rPr lang="en-GB" b="1" dirty="0"/>
              <a:t>Dynamic pressure </a:t>
            </a:r>
            <a:r>
              <a:rPr lang="en-GB" dirty="0"/>
              <a:t>predictions:</a:t>
            </a:r>
          </a:p>
          <a:p>
            <a:pPr lvl="1"/>
            <a:r>
              <a:rPr lang="en-GB" dirty="0"/>
              <a:t>Drag loading on piping, structures etc.</a:t>
            </a:r>
          </a:p>
          <a:p>
            <a:r>
              <a:rPr lang="en-GB" dirty="0"/>
              <a:t>Effects of wall failure, </a:t>
            </a:r>
            <a:r>
              <a:rPr lang="en-GB" b="1" dirty="0"/>
              <a:t>opening of blast panels </a:t>
            </a:r>
            <a:r>
              <a:rPr lang="en-GB" dirty="0"/>
              <a:t>etc.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6839-48C9-419F-948F-F9A5B8E0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F5A1E9-C2BD-9485-567D-D9249A5E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94" y="3663744"/>
            <a:ext cx="4467848" cy="19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503F95A-D429-8462-5374-F8434939D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22" y="702607"/>
            <a:ext cx="4389120" cy="23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2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A461-8211-4833-AD16-836C75AD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(EXSIM 7.0)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CEEFD-E593-411B-9D07-C54E8B6B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Model Validation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CBDD0B0-0A48-CE96-7966-7DD585B30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550" y="1730374"/>
            <a:ext cx="6226113" cy="4316414"/>
          </a:xfrm>
        </p:spPr>
        <p:txBody>
          <a:bodyPr>
            <a:normAutofit lnSpcReduction="10000"/>
          </a:bodyPr>
          <a:lstStyle/>
          <a:p>
            <a:pPr marL="179705" indent="-179705"/>
            <a:r>
              <a:rPr lang="en-GB" dirty="0"/>
              <a:t>EXSIM is actively being developed and validated</a:t>
            </a:r>
          </a:p>
          <a:p>
            <a:pPr marL="179705" indent="-179705"/>
            <a:r>
              <a:rPr lang="en-GB" sz="2200" dirty="0"/>
              <a:t>Recently completed a </a:t>
            </a:r>
            <a:r>
              <a:rPr lang="en-GB" sz="2200" b="1" dirty="0"/>
              <a:t>multi-year JIP </a:t>
            </a:r>
            <a:r>
              <a:rPr lang="en-GB" sz="2200" dirty="0"/>
              <a:t>focused on improving predictive capabilities for hydrogen explosions</a:t>
            </a:r>
          </a:p>
          <a:p>
            <a:pPr marL="359705" lvl="1" indent="-179705"/>
            <a:r>
              <a:rPr lang="en-GB" sz="2000" dirty="0"/>
              <a:t>Improved </a:t>
            </a:r>
            <a:r>
              <a:rPr lang="en-GB" sz="2000" b="1" dirty="0"/>
              <a:t>quasi-laminar</a:t>
            </a:r>
            <a:r>
              <a:rPr lang="en-GB" sz="2000" dirty="0"/>
              <a:t> combustion model</a:t>
            </a:r>
          </a:p>
          <a:p>
            <a:pPr marL="359705" lvl="1" indent="-179705"/>
            <a:r>
              <a:rPr lang="en-GB" sz="2000" dirty="0"/>
              <a:t>Revision of underlying </a:t>
            </a:r>
            <a:r>
              <a:rPr lang="en-GB" sz="2000" b="1" dirty="0"/>
              <a:t>PDR/k-</a:t>
            </a:r>
            <a:r>
              <a:rPr lang="el-GR" sz="2000" b="1" dirty="0"/>
              <a:t>ε</a:t>
            </a:r>
            <a:r>
              <a:rPr lang="en-GB" sz="2000" b="1" dirty="0"/>
              <a:t> formulation</a:t>
            </a:r>
          </a:p>
          <a:p>
            <a:pPr marL="359705" lvl="1" indent="-179705"/>
            <a:r>
              <a:rPr lang="en-GB" sz="2000" dirty="0"/>
              <a:t>Updated </a:t>
            </a:r>
            <a:r>
              <a:rPr lang="en-GB" sz="2000" b="1" dirty="0"/>
              <a:t>meshing guidelines</a:t>
            </a:r>
          </a:p>
          <a:p>
            <a:r>
              <a:rPr lang="en-GB" dirty="0"/>
              <a:t>The following slides summarise the results of recent validation work for hydrogen explosions in both highly and lightly congested environments</a:t>
            </a:r>
          </a:p>
          <a:p>
            <a:pPr lvl="1"/>
            <a:r>
              <a:rPr lang="en-GB" sz="2000" b="1" dirty="0"/>
              <a:t>Note: Presented results obtained from upcoming release, EXSIM 7.0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F979C-50A2-DFA0-F7F1-59AD93E5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475750"/>
            <a:ext cx="2634983" cy="3669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46A7C-315E-7B3E-63EE-670F091F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89" y="1857294"/>
            <a:ext cx="2634983" cy="3669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633B2B-C7EE-3E9F-71B8-2A533A62D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628" y="2290608"/>
            <a:ext cx="2634983" cy="366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83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Hydrogen deflagration modelling validation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15D9E38-0620-27F8-A37F-E042E56AE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718085"/>
              </p:ext>
            </p:extLst>
          </p:nvPr>
        </p:nvGraphicFramePr>
        <p:xfrm>
          <a:off x="539749" y="1730376"/>
          <a:ext cx="11110914" cy="43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F6B66B-D2DB-0C9F-50E9-853E7D5038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531" y="2679700"/>
            <a:ext cx="1470315" cy="1078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42F0A-54B6-623B-A4F6-9FED338E65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097" y="2783696"/>
            <a:ext cx="1500853" cy="845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95053-941F-2FB2-0D27-A88B6AC37C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8413" y="2666310"/>
            <a:ext cx="1500853" cy="10806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774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Sato medium scale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 vert="horz" lIns="0" tIns="0" rIns="0" bIns="0" rtlCol="0" anchor="t">
            <a:normAutofit/>
          </a:bodyPr>
          <a:lstStyle/>
          <a:p>
            <a:pPr fontAlgn="base"/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Test performed by Sato </a:t>
            </a:r>
            <a:r>
              <a:rPr lang="en-GB" i="1" dirty="0">
                <a:solidFill>
                  <a:srgbClr val="0F204B"/>
                </a:solidFill>
                <a:latin typeface="Arial" panose="020B0604020202020204" pitchFamily="34" charset="0"/>
              </a:rPr>
              <a:t>et al. </a:t>
            </a:r>
            <a:r>
              <a:rPr lang="en-GB" dirty="0">
                <a:solidFill>
                  <a:srgbClr val="0F204B"/>
                </a:solidFill>
                <a:latin typeface="Arial" panose="020B0604020202020204" pitchFamily="34" charset="0"/>
              </a:rPr>
              <a:t>in 2006</a:t>
            </a:r>
            <a:endParaRPr lang="en-US" dirty="0">
              <a:solidFill>
                <a:srgbClr val="0F204B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Fuel-air mixture contained in ‘empty’ tent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Dimensions: 4.3 m x 4.3 m x 2 m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Some limited framing/fixtures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Rig engulfed in fuel-air mixture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Ignited centrally (ground level)</a:t>
            </a:r>
          </a:p>
          <a:p>
            <a:pPr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Test was well instrumented</a:t>
            </a:r>
          </a:p>
          <a:p>
            <a:pPr lvl="1" fontAlgn="base"/>
            <a:r>
              <a:rPr lang="en-US" dirty="0" err="1">
                <a:solidFill>
                  <a:srgbClr val="0F204B"/>
                </a:solidFill>
                <a:latin typeface="Arial" panose="020B0604020202020204" pitchFamily="34" charset="0"/>
              </a:rPr>
              <a:t>Ionisation</a:t>
            </a:r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 pins for flame position measurement</a:t>
            </a:r>
          </a:p>
          <a:p>
            <a:pPr lvl="1" fontAlgn="base"/>
            <a:r>
              <a:rPr lang="en-US" dirty="0">
                <a:solidFill>
                  <a:srgbClr val="0F204B"/>
                </a:solidFill>
                <a:latin typeface="Arial" panose="020B0604020202020204" pitchFamily="34" charset="0"/>
              </a:rPr>
              <a:t>Pressure transducers at distances of 2 – 41 m from ignition point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>
              <a:cs typeface="Arial"/>
            </a:endParaRPr>
          </a:p>
          <a:p>
            <a:pPr marL="179705" lvl="1" indent="0">
              <a:lnSpc>
                <a:spcPct val="90000"/>
              </a:lnSpc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431D0-85B7-7A82-9CCA-A621C551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761" y="3376484"/>
            <a:ext cx="2993190" cy="2243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5C8CF-461B-A04B-880A-1C4D54179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392" y="918845"/>
            <a:ext cx="3018559" cy="2213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7DD45-0BC3-3D3F-9E82-81DA9781FD67}"/>
              </a:ext>
            </a:extLst>
          </p:cNvPr>
          <p:cNvSpPr txBox="1"/>
          <p:nvPr/>
        </p:nvSpPr>
        <p:spPr>
          <a:xfrm>
            <a:off x="8279099" y="5679239"/>
            <a:ext cx="39129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a-DK" sz="1200" b="1" dirty="0">
                <a:solidFill>
                  <a:schemeClr val="accent1"/>
                </a:solidFill>
              </a:rPr>
              <a:t>Photos: Sato </a:t>
            </a:r>
            <a:r>
              <a:rPr lang="da-DK" sz="1200" b="1" i="1" dirty="0">
                <a:solidFill>
                  <a:schemeClr val="accent1"/>
                </a:solidFill>
              </a:rPr>
              <a:t>et al. </a:t>
            </a:r>
            <a:r>
              <a:rPr lang="da-DK" sz="1200" b="1" dirty="0">
                <a:solidFill>
                  <a:schemeClr val="accent1"/>
                </a:solidFill>
              </a:rPr>
              <a:t>(2006)</a:t>
            </a:r>
          </a:p>
        </p:txBody>
      </p:sp>
    </p:spTree>
    <p:extLst>
      <p:ext uri="{BB962C8B-B14F-4D97-AF65-F5344CB8AC3E}">
        <p14:creationId xmlns:p14="http://schemas.microsoft.com/office/powerpoint/2010/main" val="2744647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4878E1C1399468E445D84A1CCA098" ma:contentTypeVersion="20" ma:contentTypeDescription="Create a new document." ma:contentTypeScope="" ma:versionID="95df83911c15fc67c9b16586c75ea035">
  <xsd:schema xmlns:xsd="http://www.w3.org/2001/XMLSchema" xmlns:xs="http://www.w3.org/2001/XMLSchema" xmlns:p="http://schemas.microsoft.com/office/2006/metadata/properties" xmlns:ns2="b2faa084-1f61-4d7b-9425-f28ba4f29272" xmlns:ns3="866d5912-5bf0-4c4a-8070-55c2fa98174b" targetNamespace="http://schemas.microsoft.com/office/2006/metadata/properties" ma:root="true" ma:fieldsID="9042e966a210f53edb37b6fbf36d85ec" ns2:_="" ns3:_="">
    <xsd:import namespace="b2faa084-1f61-4d7b-9425-f28ba4f29272"/>
    <xsd:import namespace="866d5912-5bf0-4c4a-8070-55c2fa9817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a084-1f61-4d7b-9425-f28ba4f29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0b031d9-ae19-48d6-a524-e417b27e8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5912-5bf0-4c4a-8070-55c2fa98174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2348864-7772-428f-88e1-24c242b2ad6c}" ma:internalName="TaxCatchAll" ma:showField="CatchAllData" ma:web="866d5912-5bf0-4c4a-8070-55c2fa9817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faa084-1f61-4d7b-9425-f28ba4f29272">
      <Terms xmlns="http://schemas.microsoft.com/office/infopath/2007/PartnerControls"/>
    </lcf76f155ced4ddcb4097134ff3c332f>
    <TaxCatchAll xmlns="866d5912-5bf0-4c4a-8070-55c2fa98174b" xsi:nil="true"/>
  </documentManagement>
</p:properties>
</file>

<file path=customXml/itemProps1.xml><?xml version="1.0" encoding="utf-8"?>
<ds:datastoreItem xmlns:ds="http://schemas.openxmlformats.org/officeDocument/2006/customXml" ds:itemID="{EB70E62F-2295-47B6-BCBF-792227CE6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B17A33-0E29-4C98-8DA7-8A4D810C2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aa084-1f61-4d7b-9425-f28ba4f29272"/>
    <ds:schemaRef ds:uri="866d5912-5bf0-4c4a-8070-55c2fa981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A6248-3850-455B-927E-5B18D1417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66d5912-5bf0-4c4a-8070-55c2fa98174b"/>
    <ds:schemaRef ds:uri="b2faa084-1f61-4d7b-9425-f28ba4f2927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538</TotalTime>
  <Words>1129</Words>
  <Application>Microsoft Office PowerPoint</Application>
  <PresentationFormat>Widescreen</PresentationFormat>
  <Paragraphs>207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ＭＳ Ｐゴシック</vt:lpstr>
      <vt:lpstr>Arial</vt:lpstr>
      <vt:lpstr>DNV</vt:lpstr>
      <vt:lpstr>Numerical modelling of H2 deflagrations in EXSIM</vt:lpstr>
      <vt:lpstr>Agenda</vt:lpstr>
      <vt:lpstr>Introducing EXSIM</vt:lpstr>
      <vt:lpstr>Overview</vt:lpstr>
      <vt:lpstr>Capabilities</vt:lpstr>
      <vt:lpstr>Validation (EXSIM 7.0)</vt:lpstr>
      <vt:lpstr>Model Validation</vt:lpstr>
      <vt:lpstr>Hydrogen deflagration modelling validation</vt:lpstr>
      <vt:lpstr>Sato medium scale tests</vt:lpstr>
      <vt:lpstr>Simulation setup</vt:lpstr>
      <vt:lpstr>Sato medium scale: results</vt:lpstr>
      <vt:lpstr>Sato medium scale: results</vt:lpstr>
      <vt:lpstr>HySEA homogeneous tests</vt:lpstr>
      <vt:lpstr>Simulation setup</vt:lpstr>
      <vt:lpstr>HySEA homogeneous: results</vt:lpstr>
      <vt:lpstr>HySEA homogeneous: results</vt:lpstr>
      <vt:lpstr>H2 refuelling station mock-up</vt:lpstr>
      <vt:lpstr>Simulation parameters</vt:lpstr>
      <vt:lpstr>Refuelling station: results</vt:lpstr>
      <vt:lpstr>Refuelling station: results</vt:lpstr>
      <vt:lpstr>Summary</vt:lpstr>
      <vt:lpstr>SAFEGUARD LIFE, PROPERTY AND THE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Yu, Tao Todd</dc:creator>
  <cp:lastModifiedBy>Vanessa Grace Ochon Booc</cp:lastModifiedBy>
  <cp:revision>9</cp:revision>
  <dcterms:created xsi:type="dcterms:W3CDTF">2022-08-26T16:28:46Z</dcterms:created>
  <dcterms:modified xsi:type="dcterms:W3CDTF">2025-06-10T16:13:54Z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MSIP_Label_8f8f0e32-92f1-43cc-a4c8-df58e4a88148_Enabled">
    <vt:lpwstr>true</vt:lpwstr>
  </property>
  <property fmtid="{D5CDD505-2E9C-101B-9397-08002B2CF9AE}" pid="5" name="MSIP_Label_8f8f0e32-92f1-43cc-a4c8-df58e4a88148_SetDate">
    <vt:lpwstr>2022-08-26T16:29:22Z</vt:lpwstr>
  </property>
  <property fmtid="{D5CDD505-2E9C-101B-9397-08002B2CF9AE}" pid="6" name="MSIP_Label_8f8f0e32-92f1-43cc-a4c8-df58e4a88148_Method">
    <vt:lpwstr>Privileged</vt:lpwstr>
  </property>
  <property fmtid="{D5CDD505-2E9C-101B-9397-08002B2CF9AE}" pid="7" name="MSIP_Label_8f8f0e32-92f1-43cc-a4c8-df58e4a88148_Name">
    <vt:lpwstr>8f8f0e32-92f1-43cc-a4c8-df58e4a88148</vt:lpwstr>
  </property>
  <property fmtid="{D5CDD505-2E9C-101B-9397-08002B2CF9AE}" pid="8" name="MSIP_Label_8f8f0e32-92f1-43cc-a4c8-df58e4a88148_SiteId">
    <vt:lpwstr>adf10e2b-b6e9-41d6-be2f-c12bb566019c</vt:lpwstr>
  </property>
  <property fmtid="{D5CDD505-2E9C-101B-9397-08002B2CF9AE}" pid="9" name="MSIP_Label_8f8f0e32-92f1-43cc-a4c8-df58e4a88148_ActionId">
    <vt:lpwstr>6fcf1407-6f62-4c23-bd7c-e349f76909ea</vt:lpwstr>
  </property>
  <property fmtid="{D5CDD505-2E9C-101B-9397-08002B2CF9AE}" pid="10" name="MSIP_Label_8f8f0e32-92f1-43cc-a4c8-df58e4a88148_ContentBits">
    <vt:lpwstr>0</vt:lpwstr>
  </property>
  <property fmtid="{D5CDD505-2E9C-101B-9397-08002B2CF9AE}" pid="11" name="SD_DocumentLanguage">
    <vt:lpwstr>en-GB</vt:lpwstr>
  </property>
  <property fmtid="{D5CDD505-2E9C-101B-9397-08002B2CF9AE}" pid="12" name="SD_DocumentLanguageString">
    <vt:lpwstr>English (United Kingdom)</vt:lpwstr>
  </property>
  <property fmtid="{D5CDD505-2E9C-101B-9397-08002B2CF9AE}" pid="13" name="SD_CtlText_BusinessAreaName">
    <vt:lpwstr>Digital Solutions</vt:lpwstr>
  </property>
  <property fmtid="{D5CDD505-2E9C-101B-9397-08002B2CF9AE}" pid="14" name="SD_CtlText_DocumentNumber">
    <vt:lpwstr/>
  </property>
  <property fmtid="{D5CDD505-2E9C-101B-9397-08002B2CF9AE}" pid="15" name="sdDocumentDate">
    <vt:lpwstr>44860</vt:lpwstr>
  </property>
  <property fmtid="{D5CDD505-2E9C-101B-9397-08002B2CF9AE}" pid="16" name="sdDocumentDateFormat">
    <vt:lpwstr>en-GB:dd MMMM yyyy</vt:lpwstr>
  </property>
  <property fmtid="{D5CDD505-2E9C-101B-9397-08002B2CF9AE}" pid="17" name="SD_CtlText_AuthorName">
    <vt:lpwstr>[Speaker's Name], [Title]</vt:lpwstr>
  </property>
  <property fmtid="{D5CDD505-2E9C-101B-9397-08002B2CF9AE}" pid="18" name="SD_UserprofileName">
    <vt:lpwstr/>
  </property>
  <property fmtid="{D5CDD505-2E9C-101B-9397-08002B2CF9AE}" pid="19" name="ContentTypeId">
    <vt:lpwstr>0x0101005724878E1C1399468E445D84A1CCA098</vt:lpwstr>
  </property>
</Properties>
</file>