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58" r:id="rId4"/>
    <p:sldId id="275" r:id="rId5"/>
    <p:sldId id="274" r:id="rId6"/>
    <p:sldId id="276" r:id="rId7"/>
    <p:sldId id="260" r:id="rId8"/>
    <p:sldId id="278" r:id="rId9"/>
    <p:sldId id="279" r:id="rId10"/>
    <p:sldId id="277" r:id="rId11"/>
    <p:sldId id="268" r:id="rId12"/>
    <p:sldId id="280" r:id="rId13"/>
    <p:sldId id="286" r:id="rId14"/>
    <p:sldId id="287" r:id="rId15"/>
    <p:sldId id="284" r:id="rId16"/>
    <p:sldId id="282" r:id="rId17"/>
    <p:sldId id="283" r:id="rId18"/>
    <p:sldId id="264" r:id="rId19"/>
    <p:sldId id="267" r:id="rId20"/>
    <p:sldId id="266" r:id="rId2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6" y="1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A7E55-AE6B-4B0C-A342-855DD9FA7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DC97F5-9580-4B76-8388-5B9C9C80F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0877F-D8D6-41DF-A248-A044E1A7D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7955-1CDA-4BB4-BD64-78CE8E161356}" type="datetimeFigureOut">
              <a:rPr lang="en-GB" smtClean="0"/>
              <a:pPr/>
              <a:t>10/06/2025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C7D8F-A0A2-493C-8E7F-918642D7F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4EF9C-99C6-4807-A115-18A9864C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A547-B1B3-4536-8169-345F7AAB52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006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98D24-0EAD-4880-A715-74EA7CED7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75EAAF-C75A-4D72-B2A8-25C4D55F5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DA42E-4232-485C-8003-0DB54CE3F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7955-1CDA-4BB4-BD64-78CE8E161356}" type="datetimeFigureOut">
              <a:rPr lang="en-GB" smtClean="0"/>
              <a:pPr/>
              <a:t>10/06/2025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39E66-954F-4F42-BB1E-FC2D92DC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F3F86-D66B-4DB6-9528-916A78956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A547-B1B3-4536-8169-345F7AAB52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063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D2E66C-36AC-4198-9C77-5C93EE08A3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822C58-81A9-4EDC-9F15-75413487F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F5642-AD45-426D-B3C7-D1FDC876C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7955-1CDA-4BB4-BD64-78CE8E161356}" type="datetimeFigureOut">
              <a:rPr lang="en-GB" smtClean="0"/>
              <a:pPr/>
              <a:t>10/06/2025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3F758-6185-4228-87CD-76A74D1A5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1B191-2CA1-45C5-A56E-B965BBC3A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A547-B1B3-4536-8169-345F7AAB52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660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E707E-0084-4870-B308-E192F6335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22376-3D00-4001-B10E-0E98D83E4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4909C-7F70-41CB-92CD-366C30AC8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7955-1CDA-4BB4-BD64-78CE8E161356}" type="datetimeFigureOut">
              <a:rPr lang="en-GB" smtClean="0"/>
              <a:pPr/>
              <a:t>10/06/2025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B63CC-0A67-44AD-ACDA-655645FBC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89EA2-99C6-474E-A142-50F7B3195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A547-B1B3-4536-8169-345F7AAB52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073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F34A4-E189-4C42-822A-ED7A76657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110EF-71C8-4319-B45A-82EF0D230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25719-B6EA-43E3-848D-E482D8CC4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7955-1CDA-4BB4-BD64-78CE8E161356}" type="datetimeFigureOut">
              <a:rPr lang="en-GB" smtClean="0"/>
              <a:pPr/>
              <a:t>10/06/2025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BF987-5C28-431B-A1C6-9774D9D4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26417-C7C7-4BCC-A644-7DC054C3D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A547-B1B3-4536-8169-345F7AAB52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757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96C10-0EDB-425F-9889-9AF97DB97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B34A5-5F22-4662-ABEF-AC2FBC23E6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FA1B4-4491-4DFA-A449-EA3823CF53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9210C-87A6-40FE-8F50-FD5ECC5E2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7955-1CDA-4BB4-BD64-78CE8E161356}" type="datetimeFigureOut">
              <a:rPr lang="en-GB" smtClean="0"/>
              <a:pPr/>
              <a:t>10/06/2025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2894C4-C27D-4A1B-8842-6E5765A8D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8623CB-05CC-4702-A482-5728B6A50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A547-B1B3-4536-8169-345F7AAB52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416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06B13-D1C8-442F-B44B-AC7CFEF8E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72FC47-E2AC-4EDD-9CF5-2B88A39C7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08BE4-BC46-4662-B84D-99B6E772B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EB0ED0-CD07-4F61-BFF7-A3DF1E3271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BA0A1B-267D-4F58-98D2-A53967D3BB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8FB430-51E5-4FBB-82FC-2451B9CD2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7955-1CDA-4BB4-BD64-78CE8E161356}" type="datetimeFigureOut">
              <a:rPr lang="en-GB" smtClean="0"/>
              <a:pPr/>
              <a:t>10/06/2025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18F2ED-87E9-4F8B-905C-2A2673979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BA9B6B-0179-4023-B349-5A2FA5A8D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A547-B1B3-4536-8169-345F7AAB52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152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ACB7C-E6C8-4735-BE62-A9581C11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6E8FE2-534E-479A-AA69-14B00BAF2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7955-1CDA-4BB4-BD64-78CE8E161356}" type="datetimeFigureOut">
              <a:rPr lang="en-GB" smtClean="0"/>
              <a:pPr/>
              <a:t>10/06/2025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6512A8-8850-4D2D-A88A-A37E522DE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0D26E5-3142-459A-884F-32257D106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A547-B1B3-4536-8169-345F7AAB52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906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1B91CA-1632-47D8-9F04-E5DB9E844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7955-1CDA-4BB4-BD64-78CE8E161356}" type="datetimeFigureOut">
              <a:rPr lang="en-GB" smtClean="0"/>
              <a:pPr/>
              <a:t>10/06/2025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43AF59-C9C0-456B-90ED-E567594C6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251FF-4693-42C7-A44C-717CFA816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A547-B1B3-4536-8169-345F7AAB52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216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B56E5-527D-4798-ABDC-15304A949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4E3E1-11A5-4EE3-869C-25DE3A615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320B05-EB1D-4F9F-9892-606F38F91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E0802F-D77C-4B52-B88B-7C3883740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7955-1CDA-4BB4-BD64-78CE8E161356}" type="datetimeFigureOut">
              <a:rPr lang="en-GB" smtClean="0"/>
              <a:pPr/>
              <a:t>10/06/2025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54E56-5C3B-4336-91BE-5F86345E0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AF931-B563-4B17-A718-7441DC7A3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A547-B1B3-4536-8169-345F7AAB52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551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5148D-6DAA-451E-B3B5-7AE064FE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815DB9-5718-4826-B067-302214120C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5700B2-29C7-4DE3-9D47-65E07020E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A4783-C5DE-4302-A1AE-480E459F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7955-1CDA-4BB4-BD64-78CE8E161356}" type="datetimeFigureOut">
              <a:rPr lang="en-GB" smtClean="0"/>
              <a:pPr/>
              <a:t>10/06/2025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A214FA-A493-43EA-B12B-FEBF9D569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9C43D6-6215-4981-AA14-10448FC4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A547-B1B3-4536-8169-345F7AAB52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79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7E3D8B-F194-4160-803F-D56EE950F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8378E-845D-40F3-9918-A38342872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81B97-760E-44E6-818E-DB8A071017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77955-1CDA-4BB4-BD64-78CE8E161356}" type="datetimeFigureOut">
              <a:rPr lang="en-GB" smtClean="0"/>
              <a:pPr/>
              <a:t>10/06/2025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7C2B1-2A5A-4C74-A9EB-BE30CB61C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59D2C-65FB-4E06-9EF0-43D4F0500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2A547-B1B3-4536-8169-345F7AAB52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84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2.jpeg"/><Relationship Id="rId7" Type="http://schemas.openxmlformats.org/officeDocument/2006/relationships/image" Target="../media/image46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5512" y="712922"/>
            <a:ext cx="9144000" cy="1525209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+mn-lt"/>
              </a:rPr>
              <a:t>A new portable fluorescence-absorbance-scattering spectrometer </a:t>
            </a:r>
            <a:endParaRPr lang="el-GR" sz="44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5512" y="4422452"/>
            <a:ext cx="9144000" cy="533356"/>
          </a:xfrm>
        </p:spPr>
        <p:txBody>
          <a:bodyPr/>
          <a:lstStyle/>
          <a:p>
            <a:r>
              <a:rPr lang="en-US" b="1" dirty="0"/>
              <a:t>2nd Olympiad in Engineering Science (OES 2025)</a:t>
            </a:r>
          </a:p>
          <a:p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FA56A-8FB9-98BE-4EBB-E77290BA826F}"/>
              </a:ext>
            </a:extLst>
          </p:cNvPr>
          <p:cNvSpPr txBox="1"/>
          <p:nvPr/>
        </p:nvSpPr>
        <p:spPr>
          <a:xfrm>
            <a:off x="2807130" y="4955808"/>
            <a:ext cx="6094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dirty="0"/>
              <a:t>Jun 10 – 14, 2025 </a:t>
            </a:r>
          </a:p>
          <a:p>
            <a:pPr algn="ctr"/>
            <a:r>
              <a:rPr lang="en-US" dirty="0"/>
              <a:t>University of Stavanger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429E1E-1BD6-85B1-3A37-B9136201B4FC}"/>
              </a:ext>
            </a:extLst>
          </p:cNvPr>
          <p:cNvSpPr txBox="1"/>
          <p:nvPr/>
        </p:nvSpPr>
        <p:spPr>
          <a:xfrm>
            <a:off x="1837840" y="2402155"/>
            <a:ext cx="8299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Georgios Violakis, Eleftheria </a:t>
            </a:r>
            <a:r>
              <a:rPr lang="en-US" i="1" dirty="0" err="1"/>
              <a:t>Maliaritsi</a:t>
            </a:r>
            <a:r>
              <a:rPr lang="en-US" i="1" dirty="0"/>
              <a:t>, Nikolaos Vardakis and Evangelos </a:t>
            </a:r>
            <a:r>
              <a:rPr lang="en-US" i="1" dirty="0" err="1"/>
              <a:t>Hristophorou</a:t>
            </a:r>
            <a:endParaRPr lang="el-GR" i="1" dirty="0"/>
          </a:p>
        </p:txBody>
      </p:sp>
    </p:spTree>
    <p:extLst>
      <p:ext uri="{BB962C8B-B14F-4D97-AF65-F5344CB8AC3E}">
        <p14:creationId xmlns:p14="http://schemas.microsoft.com/office/powerpoint/2010/main" val="3758104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16D08-3E20-9F8A-8033-05B1A0775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687B7-D25C-F57E-937D-5FC196C84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90" y="247390"/>
            <a:ext cx="10515600" cy="1076501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The assembled portable instrument</a:t>
            </a:r>
            <a:endParaRPr lang="el-GR" sz="5400" b="1" dirty="0">
              <a:latin typeface="+mn-lt"/>
            </a:endParaRPr>
          </a:p>
        </p:txBody>
      </p:sp>
      <p:pic>
        <p:nvPicPr>
          <p:cNvPr id="4" name="Picture 1" descr="C:\Users\George\Desktop\OliveQuality\VIDEOS_campaign\MainFig2.png">
            <a:extLst>
              <a:ext uri="{FF2B5EF4-FFF2-40B4-BE49-F238E27FC236}">
                <a16:creationId xmlns:a16="http://schemas.microsoft.com/office/drawing/2014/main" id="{3FEC4E20-C9A5-E000-3680-8C8219E3E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909" y="1228150"/>
            <a:ext cx="10006691" cy="5629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1543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8415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The Software</a:t>
            </a:r>
            <a:endParaRPr lang="el-GR" sz="54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1" y="5062519"/>
            <a:ext cx="5457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Fast</a:t>
            </a:r>
            <a:r>
              <a:rPr lang="en-US" sz="2000" dirty="0"/>
              <a:t> testing (measurements take several seconds)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57161" y="3048854"/>
            <a:ext cx="5176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Adaptability</a:t>
            </a:r>
            <a:r>
              <a:rPr lang="en-US" sz="2000" dirty="0"/>
              <a:t>: End-user can create their own measurement databases and use to train the AI </a:t>
            </a:r>
            <a:endParaRPr lang="en-GB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7161" y="3889376"/>
            <a:ext cx="6249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AI-driven </a:t>
            </a:r>
            <a:r>
              <a:rPr lang="en-US" sz="2000" dirty="0"/>
              <a:t>results: Principal Component Analysis or Convolutional Neural Networks can be used to train the algorithm using the recorded database measurements</a:t>
            </a:r>
            <a:endParaRPr lang="en-GB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7161" y="5667688"/>
            <a:ext cx="4986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Reliability</a:t>
            </a:r>
            <a:r>
              <a:rPr lang="en-US" sz="2000" dirty="0"/>
              <a:t> that increases with time as measurements database grows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90625" y="1313782"/>
            <a:ext cx="5684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Open source developed using Python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1724025"/>
            <a:ext cx="5181600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7162" y="2255109"/>
            <a:ext cx="6677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Easy of use: </a:t>
            </a:r>
            <a:r>
              <a:rPr lang="en-US" sz="2000" dirty="0"/>
              <a:t>Easy operation using a </a:t>
            </a:r>
            <a:r>
              <a:rPr lang="en-US" sz="2000" dirty="0" err="1"/>
              <a:t>Tkinter</a:t>
            </a:r>
            <a:r>
              <a:rPr lang="en-US" sz="2000" dirty="0"/>
              <a:t> based user interface developed in Python</a:t>
            </a:r>
            <a:endParaRPr lang="en-GB" dirty="0"/>
          </a:p>
        </p:txBody>
      </p:sp>
      <p:pic>
        <p:nvPicPr>
          <p:cNvPr id="23" name="Picture 1" descr="C:\Users\George\Desktop\OliveQuality\VIDEOS_campaign\2021-07-16-170718_800x480_scro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6586" y="2196439"/>
            <a:ext cx="5785414" cy="3471249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38B183-C5DD-2B39-B3DE-CB511B5A8703}"/>
              </a:ext>
            </a:extLst>
          </p:cNvPr>
          <p:cNvSpPr txBox="1"/>
          <p:nvPr/>
        </p:nvSpPr>
        <p:spPr>
          <a:xfrm>
            <a:off x="8180348" y="5719348"/>
            <a:ext cx="2950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The </a:t>
            </a:r>
            <a:r>
              <a:rPr lang="el-GR" i="1" dirty="0"/>
              <a:t>π-</a:t>
            </a:r>
            <a:r>
              <a:rPr lang="en-US" i="1" dirty="0"/>
              <a:t>LAB home screen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1620880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85ED6-431D-8A32-B3C3-D8C75C099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1EBE6-A5BC-0AAC-09C5-F928AF2AE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8415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Use case I: olive oil</a:t>
            </a:r>
            <a:endParaRPr lang="el-GR" sz="5400" b="1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E47C6-ACAD-72F5-00C2-20D3D7A96C34}"/>
              </a:ext>
            </a:extLst>
          </p:cNvPr>
          <p:cNvSpPr txBox="1"/>
          <p:nvPr/>
        </p:nvSpPr>
        <p:spPr>
          <a:xfrm>
            <a:off x="546348" y="1330219"/>
            <a:ext cx="11645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Principal Component Analysis (PCA)</a:t>
            </a:r>
            <a:r>
              <a:rPr lang="en-US" sz="2000" dirty="0"/>
              <a:t> technique used for classifying ~200 olive oil samples of known quality.</a:t>
            </a:r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C94FBB-0A6D-EDAE-6D04-5B0EFF57147E}"/>
              </a:ext>
            </a:extLst>
          </p:cNvPr>
          <p:cNvSpPr txBox="1"/>
          <p:nvPr/>
        </p:nvSpPr>
        <p:spPr>
          <a:xfrm>
            <a:off x="546348" y="1846826"/>
            <a:ext cx="7842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Combination </a:t>
            </a:r>
            <a:r>
              <a:rPr lang="en-US" sz="2000" dirty="0"/>
              <a:t>of laser induced luminescence and spectral measurements gave the possibility to discriminate between:</a:t>
            </a:r>
          </a:p>
        </p:txBody>
      </p:sp>
      <p:pic>
        <p:nvPicPr>
          <p:cNvPr id="24" name="Picture 2" descr="C:\Users\George\Desktop\OliveQuality\VIDEOS_campaign\2021-07-16-170933_800x480_scrot.png">
            <a:extLst>
              <a:ext uri="{FF2B5EF4-FFF2-40B4-BE49-F238E27FC236}">
                <a16:creationId xmlns:a16="http://schemas.microsoft.com/office/drawing/2014/main" id="{C0080C5C-1BC7-97EC-C2AF-354C0DFA7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0865" y="3388449"/>
            <a:ext cx="5384739" cy="3230843"/>
          </a:xfrm>
          <a:prstGeom prst="rect">
            <a:avLst/>
          </a:prstGeom>
          <a:noFill/>
        </p:spPr>
      </p:pic>
      <p:pic>
        <p:nvPicPr>
          <p:cNvPr id="25" name="Picture 3" descr="C:\Users\George\Desktop\OliveQuality\VIDEOS_campaign\2021-07-16-171127_800x480_scrot.png">
            <a:extLst>
              <a:ext uri="{FF2B5EF4-FFF2-40B4-BE49-F238E27FC236}">
                <a16:creationId xmlns:a16="http://schemas.microsoft.com/office/drawing/2014/main" id="{9E0C9A55-48C9-3AF4-13CA-D295004C5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877" y="3383772"/>
            <a:ext cx="5400328" cy="3240198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04D458-0011-A9FE-0800-F9CA27B89688}"/>
              </a:ext>
            </a:extLst>
          </p:cNvPr>
          <p:cNvSpPr txBox="1"/>
          <p:nvPr/>
        </p:nvSpPr>
        <p:spPr>
          <a:xfrm>
            <a:off x="5421922" y="2249930"/>
            <a:ext cx="5744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Adulterated extra virgin olive oil (</a:t>
            </a:r>
            <a:r>
              <a:rPr lang="en-US" sz="2000" dirty="0"/>
              <a:t>with adulteration as little as 2% v/v with pomace olive oil) and </a:t>
            </a:r>
          </a:p>
          <a:p>
            <a:r>
              <a:rPr lang="en-US" sz="2000" dirty="0"/>
              <a:t>Basic </a:t>
            </a:r>
            <a:r>
              <a:rPr lang="en-US" sz="2000" b="1" dirty="0"/>
              <a:t>screening of olive oil quality </a:t>
            </a:r>
            <a:r>
              <a:rPr lang="en-US" sz="2000" dirty="0"/>
              <a:t>(categorization)</a:t>
            </a:r>
          </a:p>
        </p:txBody>
      </p:sp>
    </p:spTree>
    <p:extLst>
      <p:ext uri="{BB962C8B-B14F-4D97-AF65-F5344CB8AC3E}">
        <p14:creationId xmlns:p14="http://schemas.microsoft.com/office/powerpoint/2010/main" val="3470504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0E310-EABA-4A3F-B49E-D601929EF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F3952-7B02-A39A-8B6C-7B109496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8415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Use case II: honey (1/3)</a:t>
            </a:r>
            <a:endParaRPr lang="el-GR" sz="5400" b="1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F15B02-867B-946D-8827-19C6A2CF9963}"/>
              </a:ext>
            </a:extLst>
          </p:cNvPr>
          <p:cNvSpPr txBox="1"/>
          <p:nvPr/>
        </p:nvSpPr>
        <p:spPr>
          <a:xfrm>
            <a:off x="466725" y="1232505"/>
            <a:ext cx="11645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Thyme honey </a:t>
            </a:r>
            <a:r>
              <a:rPr lang="en-US" sz="2000" dirty="0"/>
              <a:t>transmittance using benchtop and </a:t>
            </a:r>
            <a:r>
              <a:rPr lang="el-GR" sz="2000" dirty="0"/>
              <a:t>π-</a:t>
            </a:r>
            <a:r>
              <a:rPr lang="en-US" sz="2000" dirty="0"/>
              <a:t>LAB spectrometer</a:t>
            </a:r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EBDB08-8D42-44EC-1EE2-B6551BEC8423}"/>
              </a:ext>
            </a:extLst>
          </p:cNvPr>
          <p:cNvSpPr txBox="1"/>
          <p:nvPr/>
        </p:nvSpPr>
        <p:spPr>
          <a:xfrm>
            <a:off x="466725" y="1697075"/>
            <a:ext cx="7842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Adulteration </a:t>
            </a:r>
            <a:r>
              <a:rPr lang="en-US" sz="2000" dirty="0"/>
              <a:t>(v/v) using </a:t>
            </a:r>
            <a:r>
              <a:rPr lang="en-US" sz="2000" b="1" dirty="0"/>
              <a:t>glucose</a:t>
            </a:r>
            <a:endParaRPr lang="en-US" sz="2000" dirty="0"/>
          </a:p>
        </p:txBody>
      </p:sp>
      <p:pic>
        <p:nvPicPr>
          <p:cNvPr id="3" name="Θέση περιεχομένου 5">
            <a:extLst>
              <a:ext uri="{FF2B5EF4-FFF2-40B4-BE49-F238E27FC236}">
                <a16:creationId xmlns:a16="http://schemas.microsoft.com/office/drawing/2014/main" id="{6497DC04-8D96-8779-839B-ADAE27A4CF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84" y="2037544"/>
            <a:ext cx="6001001" cy="4592185"/>
          </a:xfrm>
        </p:spPr>
      </p:pic>
      <p:pic>
        <p:nvPicPr>
          <p:cNvPr id="5" name="Θέση περιεχομένου 11">
            <a:extLst>
              <a:ext uri="{FF2B5EF4-FFF2-40B4-BE49-F238E27FC236}">
                <a16:creationId xmlns:a16="http://schemas.microsoft.com/office/drawing/2014/main" id="{CA98863F-2EC1-25B6-DDC3-D0A6BCFFFA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20032"/>
            <a:ext cx="6081541" cy="465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72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AF88C-CD09-7DF4-0EA0-AB5EDAB30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6D6F2-D69C-7A0C-693C-5FD6A61AA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8415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Use case II: honey (2/3)</a:t>
            </a:r>
            <a:endParaRPr lang="el-GR" sz="5400" b="1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7A1B3A-5DE7-695F-E820-BAFAEA034EAA}"/>
              </a:ext>
            </a:extLst>
          </p:cNvPr>
          <p:cNvSpPr txBox="1"/>
          <p:nvPr/>
        </p:nvSpPr>
        <p:spPr>
          <a:xfrm>
            <a:off x="466725" y="1232505"/>
            <a:ext cx="11645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Chestnut honey </a:t>
            </a:r>
            <a:r>
              <a:rPr lang="en-US" sz="2000" dirty="0"/>
              <a:t>transmittance using benchtop and </a:t>
            </a:r>
            <a:r>
              <a:rPr lang="el-GR" sz="2000" dirty="0"/>
              <a:t>π-</a:t>
            </a:r>
            <a:r>
              <a:rPr lang="en-US" sz="2000" dirty="0"/>
              <a:t>LAB spectrometer</a:t>
            </a:r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FE7517-3990-D2DC-D541-E3E0D9AB545D}"/>
              </a:ext>
            </a:extLst>
          </p:cNvPr>
          <p:cNvSpPr txBox="1"/>
          <p:nvPr/>
        </p:nvSpPr>
        <p:spPr>
          <a:xfrm>
            <a:off x="466725" y="1697075"/>
            <a:ext cx="7842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Adulteration </a:t>
            </a:r>
            <a:r>
              <a:rPr lang="en-US" sz="2000" dirty="0"/>
              <a:t>(v/v) using </a:t>
            </a:r>
            <a:r>
              <a:rPr lang="en-US" sz="2000" b="1" dirty="0"/>
              <a:t>glucose</a:t>
            </a:r>
            <a:endParaRPr lang="en-US" sz="2000" dirty="0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B15F973E-8BFC-BB89-2C0A-AD4090BFCE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01" y="2097185"/>
            <a:ext cx="5915466" cy="4526728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5386FAE5-BB94-AC15-7C0B-6BE49BDBF16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009" y="2069398"/>
            <a:ext cx="6441583" cy="455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63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4887D-7E3D-0F59-2C5A-850958F10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E654D-B410-3330-63A3-63BC36AAD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8415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Use case II: honey (3/3)</a:t>
            </a:r>
            <a:endParaRPr lang="el-GR" sz="5400" b="1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5FA7E5-BB97-4418-E6A2-DEA915D96A42}"/>
              </a:ext>
            </a:extLst>
          </p:cNvPr>
          <p:cNvSpPr txBox="1"/>
          <p:nvPr/>
        </p:nvSpPr>
        <p:spPr>
          <a:xfrm>
            <a:off x="546348" y="1330219"/>
            <a:ext cx="11645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Laser excitation and color inspection</a:t>
            </a:r>
            <a:endParaRPr lang="en-GB" sz="1600" dirty="0"/>
          </a:p>
        </p:txBody>
      </p:sp>
      <p:pic>
        <p:nvPicPr>
          <p:cNvPr id="3" name="Θέση περιεχομένου 11">
            <a:extLst>
              <a:ext uri="{FF2B5EF4-FFF2-40B4-BE49-F238E27FC236}">
                <a16:creationId xmlns:a16="http://schemas.microsoft.com/office/drawing/2014/main" id="{DBA08781-2D14-F6EB-9AF5-B7856A346A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00" y="1937404"/>
            <a:ext cx="1868010" cy="1401007"/>
          </a:xfrm>
        </p:spPr>
      </p:pic>
      <p:pic>
        <p:nvPicPr>
          <p:cNvPr id="5" name="Θέση περιεχομένου 13">
            <a:extLst>
              <a:ext uri="{FF2B5EF4-FFF2-40B4-BE49-F238E27FC236}">
                <a16:creationId xmlns:a16="http://schemas.microsoft.com/office/drawing/2014/main" id="{65E7DBEB-C061-7494-2BBC-DD7615DD0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682" y="1937405"/>
            <a:ext cx="1817556" cy="1401007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7F3FAEA6-3AFE-6E73-9E3C-FDD9D818F3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81" y="3339118"/>
            <a:ext cx="1868010" cy="1401008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788A275-29B8-5FF3-D8E7-FEBE6EE7F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49" y="4740126"/>
            <a:ext cx="1868010" cy="1401008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931AC635-E45A-EFE1-A281-08057EFAC4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523" y="3338158"/>
            <a:ext cx="1817715" cy="1363286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D926AC21-4F97-C990-0C30-AB266951F6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496" y="4701444"/>
            <a:ext cx="1817557" cy="14396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9187DD-A9AE-72AC-6CA9-AE5F3864472F}"/>
              </a:ext>
            </a:extLst>
          </p:cNvPr>
          <p:cNvSpPr txBox="1"/>
          <p:nvPr/>
        </p:nvSpPr>
        <p:spPr>
          <a:xfrm rot="16200000">
            <a:off x="132198" y="2331154"/>
            <a:ext cx="1197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PRISTINE</a:t>
            </a:r>
            <a:endParaRPr lang="el-G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0804FC-F4AE-4DB3-7A08-067CCF70F1EB}"/>
              </a:ext>
            </a:extLst>
          </p:cNvPr>
          <p:cNvSpPr txBox="1"/>
          <p:nvPr/>
        </p:nvSpPr>
        <p:spPr>
          <a:xfrm rot="16200000">
            <a:off x="360176" y="3602802"/>
            <a:ext cx="823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20% </a:t>
            </a:r>
            <a:endParaRPr lang="el-G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78B067-A45D-4195-4F6F-761402F3AA3D}"/>
              </a:ext>
            </a:extLst>
          </p:cNvPr>
          <p:cNvSpPr txBox="1"/>
          <p:nvPr/>
        </p:nvSpPr>
        <p:spPr>
          <a:xfrm rot="16200000">
            <a:off x="239445" y="5035126"/>
            <a:ext cx="1065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40%</a:t>
            </a:r>
            <a:endParaRPr lang="el-GR" dirty="0"/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B7BD5114-E2B7-8AAD-5A1B-E0193C9679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1484" y="3172710"/>
            <a:ext cx="5806089" cy="1703014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27D56445-E44D-12A3-9615-E3D3F4D0F8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2232" y="4563055"/>
            <a:ext cx="5709497" cy="157807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B17B2CD-CC0F-5664-EBEE-CB930ACB987B}"/>
              </a:ext>
            </a:extLst>
          </p:cNvPr>
          <p:cNvSpPr txBox="1"/>
          <p:nvPr/>
        </p:nvSpPr>
        <p:spPr>
          <a:xfrm>
            <a:off x="4714130" y="2083617"/>
            <a:ext cx="7027599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Laser excitation inspection versus adulteration percentage</a:t>
            </a:r>
            <a:endParaRPr lang="el-GR" sz="1600" dirty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RGB color inspection using the images (in addition to the spectrometer data</a:t>
            </a:r>
          </a:p>
        </p:txBody>
      </p:sp>
    </p:spTree>
    <p:extLst>
      <p:ext uri="{BB962C8B-B14F-4D97-AF65-F5344CB8AC3E}">
        <p14:creationId xmlns:p14="http://schemas.microsoft.com/office/powerpoint/2010/main" val="2054589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F5685-D837-95C2-68B3-22E8A0D48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D781778-713D-7C5E-AFB0-A400101A3012}"/>
              </a:ext>
            </a:extLst>
          </p:cNvPr>
          <p:cNvSpPr txBox="1"/>
          <p:nvPr/>
        </p:nvSpPr>
        <p:spPr>
          <a:xfrm>
            <a:off x="339146" y="1509713"/>
            <a:ext cx="44238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Visible light absorption </a:t>
            </a:r>
            <a:r>
              <a:rPr lang="en-US" sz="2000" dirty="0"/>
              <a:t>used to screen / determine coffee content using 445 nm and 630 nm transmittance  for 2 different coffee type: Instant and Ibrik</a:t>
            </a:r>
            <a:endParaRPr lang="en-GB" sz="16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B51328C-926F-414B-AC84-CC2FE05E7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799" y="1178797"/>
            <a:ext cx="3482318" cy="2898577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B27E77D-E9F6-57D2-77F3-177DEA5B8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281" y="1011863"/>
            <a:ext cx="3586856" cy="3065511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9FEB75C0-1EFC-D377-7943-C3DC4ED7C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1285" y="4187330"/>
            <a:ext cx="3519268" cy="2608340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9DCD8FEF-9CA5-91A1-2F8F-D23AFB8939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4454" y="4097216"/>
            <a:ext cx="3447116" cy="26810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9D557C-06E0-0081-91B4-0B04EFED186D}"/>
              </a:ext>
            </a:extLst>
          </p:cNvPr>
          <p:cNvSpPr txBox="1"/>
          <p:nvPr/>
        </p:nvSpPr>
        <p:spPr>
          <a:xfrm>
            <a:off x="339146" y="3171089"/>
            <a:ext cx="44238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Transmittance </a:t>
            </a:r>
            <a:r>
              <a:rPr lang="en-US" sz="2000" dirty="0"/>
              <a:t>differences as a function of coffee mass are plotted for the 2 wavelengths and fitted using an exponential decay curve:</a:t>
            </a:r>
            <a:endParaRPr lang="en-GB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AF94F6-2A8B-FA51-3B22-FE0A650D10C6}"/>
                  </a:ext>
                </a:extLst>
              </p:cNvPr>
              <p:cNvSpPr txBox="1"/>
              <p:nvPr/>
            </p:nvSpPr>
            <p:spPr>
              <a:xfrm>
                <a:off x="392092" y="4673372"/>
                <a:ext cx="3745857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l-GR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l-GR" i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sSup>
                        <m:sSupPr>
                          <m:ctrlPr>
                            <a:rPr lang="el-G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l-GR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l-GR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AF94F6-2A8B-FA51-3B22-FE0A650D1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92" y="4673372"/>
                <a:ext cx="3745857" cy="381515"/>
              </a:xfrm>
              <a:prstGeom prst="rect">
                <a:avLst/>
              </a:prstGeom>
              <a:blipFill>
                <a:blip r:embed="rId6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27AFDF-7531-97F4-26E8-87FCCD515B52}"/>
                  </a:ext>
                </a:extLst>
              </p:cNvPr>
              <p:cNvSpPr txBox="1"/>
              <p:nvPr/>
            </p:nvSpPr>
            <p:spPr>
              <a:xfrm>
                <a:off x="339146" y="5184340"/>
                <a:ext cx="6096964" cy="14895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</a:t>
                </a:r>
                <a:r>
                  <a:rPr lang="el-GR" sz="1800" i="1" baseline="-25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λ</a:t>
                </a:r>
                <a:r>
                  <a:rPr lang="el-GR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: experimentally measured transmittance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0,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:zero coffee density transmittance</a:t>
                </a:r>
                <a:endParaRPr lang="en-US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  <a:p>
                <a:r>
                  <a:rPr lang="el-GR" sz="1800" i="1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α</a:t>
                </a:r>
                <a:r>
                  <a:rPr lang="el-GR" sz="1800" i="1" baseline="-250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λ</a:t>
                </a:r>
                <a:r>
                  <a:rPr lang="el-GR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: decay constant</a:t>
                </a:r>
                <a:endParaRPr lang="en-US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  <a:p>
                <a:r>
                  <a:rPr lang="en-US" sz="1800" i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m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: coffee mass </a:t>
                </a:r>
              </a:p>
              <a:p>
                <a:r>
                  <a:rPr lang="en-US" sz="1800" i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y</a:t>
                </a:r>
                <a:r>
                  <a:rPr lang="el-GR" sz="1800" i="1" baseline="-25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λ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: offset of the respective wavelength </a:t>
                </a:r>
                <a:r>
                  <a:rPr lang="el-GR" sz="1800" i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λ</a:t>
                </a:r>
                <a:endParaRPr lang="el-GR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27AFDF-7531-97F4-26E8-87FCCD515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46" y="5184340"/>
                <a:ext cx="6096964" cy="1489510"/>
              </a:xfrm>
              <a:prstGeom prst="rect">
                <a:avLst/>
              </a:prstGeom>
              <a:blipFill>
                <a:blip r:embed="rId7"/>
                <a:stretch>
                  <a:fillRect l="-900" t="-2449" b="-530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2667881-4423-F863-03D1-C2C2581BC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8415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Use case III: Coffee (1/2)</a:t>
            </a:r>
            <a:endParaRPr lang="el-GR" sz="5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4093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25F7C-09D3-6122-4891-F6AC07CFC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C5CF3-CC6A-7729-E400-15B1206E8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8415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Use case III: Coffee (2/2)</a:t>
            </a:r>
            <a:endParaRPr lang="el-GR" sz="5400" b="1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9985B5-1896-5A02-031B-573DA76AC74A}"/>
              </a:ext>
            </a:extLst>
          </p:cNvPr>
          <p:cNvSpPr txBox="1"/>
          <p:nvPr/>
        </p:nvSpPr>
        <p:spPr>
          <a:xfrm>
            <a:off x="339146" y="1509713"/>
            <a:ext cx="4423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Laser induced scattering / absorption </a:t>
            </a:r>
            <a:r>
              <a:rPr lang="en-US" sz="2000" dirty="0"/>
              <a:t>used to further identify  / screen coffee content using:</a:t>
            </a:r>
            <a:endParaRPr lang="en-GB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792BDA-DBEB-FF38-F744-667A7DD62A11}"/>
              </a:ext>
            </a:extLst>
          </p:cNvPr>
          <p:cNvSpPr txBox="1"/>
          <p:nvPr/>
        </p:nvSpPr>
        <p:spPr>
          <a:xfrm>
            <a:off x="392092" y="2629877"/>
            <a:ext cx="44238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Saturation </a:t>
            </a:r>
            <a:r>
              <a:rPr lang="en-US" sz="2000" dirty="0"/>
              <a:t>zone length </a:t>
            </a:r>
            <a:r>
              <a:rPr lang="en-US" sz="2000" b="1" dirty="0"/>
              <a:t>A</a:t>
            </a:r>
          </a:p>
          <a:p>
            <a:endParaRPr lang="en-US" sz="2000" b="1" dirty="0"/>
          </a:p>
          <a:p>
            <a:r>
              <a:rPr lang="en-US" sz="2000" dirty="0"/>
              <a:t>Exponential</a:t>
            </a:r>
            <a:r>
              <a:rPr lang="en-US" sz="2000" b="1" dirty="0"/>
              <a:t> </a:t>
            </a:r>
            <a:r>
              <a:rPr lang="en-US" sz="2000" dirty="0"/>
              <a:t>decay zone </a:t>
            </a:r>
            <a:r>
              <a:rPr lang="en-US" sz="2000" b="1" dirty="0"/>
              <a:t>B</a:t>
            </a:r>
          </a:p>
          <a:p>
            <a:endParaRPr lang="en-GB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40073C-D642-EDD8-ADE5-B555E709772E}"/>
              </a:ext>
            </a:extLst>
          </p:cNvPr>
          <p:cNvSpPr txBox="1"/>
          <p:nvPr/>
        </p:nvSpPr>
        <p:spPr>
          <a:xfrm>
            <a:off x="274941" y="5011925"/>
            <a:ext cx="32355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Maximum scattered light intensity </a:t>
            </a:r>
            <a:r>
              <a:rPr lang="en-US" i="1" dirty="0"/>
              <a:t>I</a:t>
            </a:r>
            <a:r>
              <a:rPr lang="en-US" i="1" baseline="-25000" dirty="0"/>
              <a:t>0,s</a:t>
            </a:r>
            <a:r>
              <a:rPr lang="en-US" dirty="0"/>
              <a:t>,  can be used to identify coffee content in grams for a known drink (with unknown coffee content). </a:t>
            </a:r>
            <a:endParaRPr lang="el-GR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C3F045E9-ADC8-522F-D8E9-9ED64215FC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96"/>
          <a:stretch/>
        </p:blipFill>
        <p:spPr bwMode="auto">
          <a:xfrm>
            <a:off x="6143387" y="1282182"/>
            <a:ext cx="3665915" cy="2053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2F89B8E7-5799-BF78-FC3C-5B5F5B914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612" y="3429001"/>
            <a:ext cx="4185236" cy="324485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634CAA12-3833-5A32-70C1-6B6755DFA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847" y="3428999"/>
            <a:ext cx="4185235" cy="32366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AEFAFF-C305-DB0B-5E10-E33AD206265C}"/>
              </a:ext>
            </a:extLst>
          </p:cNvPr>
          <p:cNvSpPr txBox="1"/>
          <p:nvPr/>
        </p:nvSpPr>
        <p:spPr>
          <a:xfrm>
            <a:off x="339146" y="3870960"/>
            <a:ext cx="3235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Again, use of an exponential decay function, the scattering data can be fitted.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9674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24130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Future steps</a:t>
            </a:r>
            <a:endParaRPr lang="el-GR" sz="54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66785"/>
            <a:ext cx="3295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Working prototypes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629006" y="2554545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Gen.1, portable, working unit prototype</a:t>
            </a:r>
          </a:p>
        </p:txBody>
      </p:sp>
      <p:pic>
        <p:nvPicPr>
          <p:cNvPr id="8" name="Picture 20" descr="Electronics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4662473"/>
            <a:ext cx="3486130" cy="192982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732859" y="5380740"/>
            <a:ext cx="2766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Gen. 2</a:t>
            </a:r>
            <a:r>
              <a:rPr lang="en-GB" sz="2000" dirty="0"/>
              <a:t>: As Gen I </a:t>
            </a:r>
            <a:r>
              <a:rPr lang="en-US" sz="2000" dirty="0"/>
              <a:t>+ expansion to UV + utilization of IR channel + </a:t>
            </a:r>
            <a:r>
              <a:rPr lang="en-US" sz="2000" dirty="0" err="1"/>
              <a:t>plasmonics</a:t>
            </a:r>
            <a:endParaRPr lang="en-GB" sz="2000" b="1" dirty="0"/>
          </a:p>
        </p:txBody>
      </p:sp>
      <p:pic>
        <p:nvPicPr>
          <p:cNvPr id="11" name="Picture 1" descr="C:\Users\George\Desktop\OliveQuality\VIDEOS_campaign\Device_Pics\DSC09179.JPG"/>
          <p:cNvPicPr>
            <a:picLocks noChangeAspect="1" noChangeArrowheads="1"/>
          </p:cNvPicPr>
          <p:nvPr/>
        </p:nvPicPr>
        <p:blipFill>
          <a:blip r:embed="rId3" cstate="print"/>
          <a:srcRect l="26838" t="9392" r="6379" b="9834"/>
          <a:stretch>
            <a:fillRect/>
          </a:stretch>
        </p:blipFill>
        <p:spPr bwMode="auto">
          <a:xfrm>
            <a:off x="261948" y="1691532"/>
            <a:ext cx="3295650" cy="264884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291234" y="1843093"/>
            <a:ext cx="59007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Development of the 2</a:t>
            </a:r>
            <a:r>
              <a:rPr lang="en-US" baseline="30000" dirty="0"/>
              <a:t>nd</a:t>
            </a:r>
            <a:r>
              <a:rPr lang="en-US" dirty="0"/>
              <a:t> generation </a:t>
            </a:r>
            <a:r>
              <a:rPr lang="el-GR" dirty="0"/>
              <a:t>π-</a:t>
            </a:r>
            <a:r>
              <a:rPr lang="en-US" dirty="0"/>
              <a:t>LAB unit with spectroscopic capabilities in the UV, specifically 270nm detection and in the zone between 320-360 nm</a:t>
            </a:r>
            <a:endParaRPr lang="el-GR" dirty="0"/>
          </a:p>
          <a:p>
            <a:pPr marL="342900" indent="-342900">
              <a:buAutoNum type="arabicParenR"/>
            </a:pPr>
            <a:endParaRPr lang="el-GR" dirty="0"/>
          </a:p>
          <a:p>
            <a:pPr marL="457200" indent="-457200">
              <a:buAutoNum type="arabicParenR" startAt="2"/>
            </a:pPr>
            <a:r>
              <a:rPr lang="en-GB" dirty="0"/>
              <a:t>Testing of a large number of olive oil samples and correlating measurements</a:t>
            </a:r>
          </a:p>
          <a:p>
            <a:pPr marL="457200" indent="-457200">
              <a:buAutoNum type="arabicParenR" startAt="2"/>
            </a:pPr>
            <a:endParaRPr lang="en-GB" dirty="0"/>
          </a:p>
          <a:p>
            <a:pPr marL="457200" indent="-457200">
              <a:buAutoNum type="arabicParenR" startAt="2"/>
            </a:pPr>
            <a:r>
              <a:rPr lang="en-GB" dirty="0"/>
              <a:t>Further investigate capabilities on coffee quality  screening / coffee content determination</a:t>
            </a:r>
          </a:p>
          <a:p>
            <a:pPr marL="457200" indent="-457200">
              <a:buAutoNum type="arabicParenR" startAt="2"/>
            </a:pPr>
            <a:endParaRPr lang="en-GB" dirty="0"/>
          </a:p>
          <a:p>
            <a:pPr marL="457200" indent="-457200">
              <a:buAutoNum type="arabicParenR" startAt="2"/>
            </a:pPr>
            <a:r>
              <a:rPr lang="en-GB" dirty="0"/>
              <a:t>Development of photonic ‘nose’ using </a:t>
            </a:r>
            <a:r>
              <a:rPr lang="en-GB" dirty="0" err="1"/>
              <a:t>microsctructured</a:t>
            </a:r>
            <a:r>
              <a:rPr lang="en-GB" dirty="0"/>
              <a:t> plasmonic resonance sensor using low cost replication techniques and embedding the sensor to the unit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72180" y="1356149"/>
            <a:ext cx="5281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Next steps: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343650" y="1737168"/>
            <a:ext cx="5181600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329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87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Conclusions</a:t>
            </a:r>
            <a:endParaRPr lang="el-GR" sz="5400" b="1" dirty="0">
              <a:latin typeface="+mn-lt"/>
            </a:endParaRPr>
          </a:p>
        </p:txBody>
      </p:sp>
      <p:pic>
        <p:nvPicPr>
          <p:cNvPr id="4" name="Picture 2" descr="Best News of 2021: Coffee Is Incredibly Good for You | Inc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5150" y="5301324"/>
            <a:ext cx="2403395" cy="13519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24312" y="1481358"/>
            <a:ext cx="98481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 low-cost, fluorescence absorption, scattering instrument has been developed in order investigate its possible use in food quality screening</a:t>
            </a:r>
          </a:p>
          <a:p>
            <a:endParaRPr lang="en-GB" sz="2000" dirty="0"/>
          </a:p>
          <a:p>
            <a:r>
              <a:rPr lang="en-GB" sz="2000" dirty="0"/>
              <a:t>Initially, data from olive oil, honey and coffee have been collected as a preliminary ‘mapping’ process of the device to distinguish between samples of known quality.</a:t>
            </a:r>
          </a:p>
          <a:p>
            <a:endParaRPr lang="en-GB" sz="2000" dirty="0"/>
          </a:p>
          <a:p>
            <a:r>
              <a:rPr lang="en-GB" sz="2000" dirty="0"/>
              <a:t>AI either in the form of ‘simple’ Principal Component Analysis or by using Convolutional Neural Networks is built-in for the classification of samples</a:t>
            </a:r>
          </a:p>
          <a:p>
            <a:endParaRPr lang="en-GB" sz="2000" dirty="0"/>
          </a:p>
          <a:p>
            <a:r>
              <a:rPr lang="en-US" sz="2000" dirty="0"/>
              <a:t>Preliminary results show promising potential, but further work and more powerful optical modules are along the line to increase capabilities, toward a vision of a ‘home-analytics’ device</a:t>
            </a:r>
            <a:endParaRPr lang="el-GR" sz="2000" dirty="0"/>
          </a:p>
        </p:txBody>
      </p:sp>
      <p:pic>
        <p:nvPicPr>
          <p:cNvPr id="6" name="Picture 8" descr="Αποτέλεσμα εικόνας για greek olive oil"/>
          <p:cNvPicPr>
            <a:picLocks noChangeAspect="1" noChangeArrowheads="1"/>
          </p:cNvPicPr>
          <p:nvPr/>
        </p:nvPicPr>
        <p:blipFill>
          <a:blip r:embed="rId3"/>
          <a:srcRect l="37041" r="35686"/>
          <a:stretch>
            <a:fillRect/>
          </a:stretch>
        </p:blipFill>
        <p:spPr bwMode="auto">
          <a:xfrm>
            <a:off x="6048376" y="5176847"/>
            <a:ext cx="445996" cy="1486656"/>
          </a:xfrm>
          <a:prstGeom prst="rect">
            <a:avLst/>
          </a:prstGeom>
          <a:noFill/>
        </p:spPr>
      </p:pic>
      <p:pic>
        <p:nvPicPr>
          <p:cNvPr id="7" name="Picture 49" descr="Αποτέλεσμα εικόνας για inspector pink panth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63041" y="5128478"/>
            <a:ext cx="1418529" cy="1489780"/>
          </a:xfrm>
          <a:prstGeom prst="rect">
            <a:avLst/>
          </a:prstGeom>
          <a:noFill/>
        </p:spPr>
      </p:pic>
      <p:sp>
        <p:nvSpPr>
          <p:cNvPr id="8" name="Cloud Callout 7"/>
          <p:cNvSpPr/>
          <p:nvPr/>
        </p:nvSpPr>
        <p:spPr>
          <a:xfrm>
            <a:off x="10241938" y="4895850"/>
            <a:ext cx="1273787" cy="695325"/>
          </a:xfrm>
          <a:prstGeom prst="cloudCallout">
            <a:avLst>
              <a:gd name="adj1" fmla="val -66859"/>
              <a:gd name="adj2" fmla="val 16096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0518164" y="4991100"/>
            <a:ext cx="816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??</a:t>
            </a:r>
            <a:endParaRPr lang="en-GB" sz="1100" b="1" dirty="0"/>
          </a:p>
        </p:txBody>
      </p:sp>
      <p:pic>
        <p:nvPicPr>
          <p:cNvPr id="10" name="Picture 2" descr="Αποτέλεσμα εικόνας για toma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81101" y="5119327"/>
            <a:ext cx="1738673" cy="1738673"/>
          </a:xfrm>
          <a:prstGeom prst="rect">
            <a:avLst/>
          </a:prstGeom>
          <a:noFill/>
        </p:spPr>
      </p:pic>
      <p:pic>
        <p:nvPicPr>
          <p:cNvPr id="11" name="Picture 4" descr="Αποτέλεσμα εικόνας για honey"/>
          <p:cNvPicPr>
            <a:picLocks noChangeAspect="1" noChangeArrowheads="1"/>
          </p:cNvPicPr>
          <p:nvPr/>
        </p:nvPicPr>
        <p:blipFill>
          <a:blip r:embed="rId6" cstate="print"/>
          <a:srcRect l="12500" r="12500"/>
          <a:stretch>
            <a:fillRect/>
          </a:stretch>
        </p:blipFill>
        <p:spPr bwMode="auto">
          <a:xfrm>
            <a:off x="2600309" y="5275941"/>
            <a:ext cx="1419241" cy="1182700"/>
          </a:xfrm>
          <a:prstGeom prst="rect">
            <a:avLst/>
          </a:prstGeom>
          <a:noFill/>
        </p:spPr>
      </p:pic>
      <p:pic>
        <p:nvPicPr>
          <p:cNvPr id="12" name="Picture 8" descr="Αποτέλεσμα εικόνας για baby milk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5362586"/>
            <a:ext cx="1627679" cy="1219189"/>
          </a:xfrm>
          <a:prstGeom prst="rect">
            <a:avLst/>
          </a:prstGeom>
          <a:noFill/>
        </p:spPr>
      </p:pic>
      <p:pic>
        <p:nvPicPr>
          <p:cNvPr id="13" name="Picture 12" descr="http://millswine.com/wp-content/uploads/2017/05/wine-imag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" y="5095632"/>
            <a:ext cx="1038225" cy="1557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596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2C7DD-B156-828E-C1FF-D4033AE37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1D95A-EC25-108D-E4E4-87EA57DEE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90" y="247390"/>
            <a:ext cx="10515600" cy="1076501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Motivation</a:t>
            </a:r>
            <a:endParaRPr lang="el-GR" sz="5400" b="1" dirty="0">
              <a:latin typeface="+mn-l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5C7731E-C6C8-7BB1-0977-83BE46DE3EA4}"/>
              </a:ext>
            </a:extLst>
          </p:cNvPr>
          <p:cNvSpPr txBox="1">
            <a:spLocks/>
          </p:cNvSpPr>
          <p:nvPr/>
        </p:nvSpPr>
        <p:spPr>
          <a:xfrm>
            <a:off x="1384515" y="2836876"/>
            <a:ext cx="9541790" cy="1525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+mn-lt"/>
              </a:rPr>
              <a:t>Why was there a need for a ‘new’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/>
              <a:t>spectrometer and what features make it new?</a:t>
            </a:r>
            <a:endParaRPr lang="el-GR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2046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69907" y="2628861"/>
            <a:ext cx="60310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 for your attention !!!</a:t>
            </a:r>
          </a:p>
        </p:txBody>
      </p:sp>
    </p:spTree>
    <p:extLst>
      <p:ext uri="{BB962C8B-B14F-4D97-AF65-F5344CB8AC3E}">
        <p14:creationId xmlns:p14="http://schemas.microsoft.com/office/powerpoint/2010/main" val="678189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2377204"/>
            <a:ext cx="11925299" cy="954107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Unknown olive oil composition: </a:t>
            </a:r>
            <a:r>
              <a:rPr lang="en-US" sz="2800" b="1" u="sng" dirty="0">
                <a:solidFill>
                  <a:srgbClr val="FF0000"/>
                </a:solidFill>
              </a:rPr>
              <a:t>Undervalued</a:t>
            </a:r>
            <a:r>
              <a:rPr lang="en-US" sz="2800" dirty="0">
                <a:solidFill>
                  <a:srgbClr val="FF0000"/>
                </a:solidFill>
              </a:rPr>
              <a:t> product: loss of income for producer, loss of trust for consumers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490" y="247390"/>
            <a:ext cx="10515600" cy="1076501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Problem</a:t>
            </a:r>
            <a:endParaRPr lang="el-GR" sz="5400" b="1" dirty="0">
              <a:latin typeface="+mn-lt"/>
            </a:endParaRPr>
          </a:p>
        </p:txBody>
      </p:sp>
      <p:pic>
        <p:nvPicPr>
          <p:cNvPr id="4" name="Picture 20" descr="Αποτέλεσμα εικόνας για penn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9473" y="1371805"/>
            <a:ext cx="1194550" cy="9162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91652" y="1573715"/>
            <a:ext cx="7800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Greece: Excellent olive oil </a:t>
            </a:r>
            <a:r>
              <a:rPr lang="en-GB" sz="2800" b="1" u="sng" dirty="0"/>
              <a:t>BUT</a:t>
            </a:r>
            <a:r>
              <a:rPr lang="en-GB" sz="2800" b="1" dirty="0"/>
              <a:t> limited added value</a:t>
            </a:r>
          </a:p>
        </p:txBody>
      </p:sp>
      <p:pic>
        <p:nvPicPr>
          <p:cNvPr id="6" name="Picture 8" descr="Αποτέλεσμα εικόνας για greek olive oil"/>
          <p:cNvPicPr>
            <a:picLocks noChangeAspect="1" noChangeArrowheads="1"/>
          </p:cNvPicPr>
          <p:nvPr/>
        </p:nvPicPr>
        <p:blipFill>
          <a:blip r:embed="rId3"/>
          <a:srcRect l="31818" r="27273"/>
          <a:stretch>
            <a:fillRect/>
          </a:stretch>
        </p:blipFill>
        <p:spPr bwMode="auto">
          <a:xfrm>
            <a:off x="296531" y="1216525"/>
            <a:ext cx="485095" cy="1077988"/>
          </a:xfrm>
          <a:prstGeom prst="rect">
            <a:avLst/>
          </a:prstGeom>
          <a:noFill/>
        </p:spPr>
      </p:pic>
      <p:pic>
        <p:nvPicPr>
          <p:cNvPr id="7" name="Picture 14" descr="Αποτέλεσμα εικόνας για greek fla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613719">
            <a:off x="4708295" y="1262448"/>
            <a:ext cx="535919" cy="357190"/>
          </a:xfrm>
          <a:prstGeom prst="rect">
            <a:avLst/>
          </a:prstGeom>
          <a:noFill/>
        </p:spPr>
      </p:pic>
      <p:pic>
        <p:nvPicPr>
          <p:cNvPr id="8" name="Picture 8" descr="Αποτέλεσμα εικόνας για greek olive oil"/>
          <p:cNvPicPr>
            <a:picLocks noChangeAspect="1" noChangeArrowheads="1"/>
          </p:cNvPicPr>
          <p:nvPr/>
        </p:nvPicPr>
        <p:blipFill>
          <a:blip r:embed="rId3"/>
          <a:srcRect l="37041" r="35686"/>
          <a:stretch>
            <a:fillRect/>
          </a:stretch>
        </p:blipFill>
        <p:spPr bwMode="auto">
          <a:xfrm>
            <a:off x="2664633" y="1230213"/>
            <a:ext cx="323396" cy="1077988"/>
          </a:xfrm>
          <a:prstGeom prst="rect">
            <a:avLst/>
          </a:prstGeom>
          <a:noFill/>
        </p:spPr>
      </p:pic>
      <p:pic>
        <p:nvPicPr>
          <p:cNvPr id="9" name="Picture 16" descr="Αποτέλεσμα εικόνας για penni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39802" y="1658841"/>
            <a:ext cx="870425" cy="70069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633349" y="1531380"/>
            <a:ext cx="725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? </a:t>
            </a:r>
            <a:r>
              <a:rPr lang="en-GB" sz="3600" b="1" dirty="0"/>
              <a:t>=</a:t>
            </a:r>
            <a:endParaRPr lang="en-GB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57423" y="1507355"/>
            <a:ext cx="263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=</a:t>
            </a:r>
            <a:endParaRPr lang="en-GB" sz="1400" b="1" dirty="0"/>
          </a:p>
        </p:txBody>
      </p:sp>
      <p:pic>
        <p:nvPicPr>
          <p:cNvPr id="12" name="Picture 23" descr="D:\HMU\ΟπτικέςΊνεςΜαθήματα\Presentation\Θεωρία\TickGree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6531" y="1502277"/>
            <a:ext cx="485095" cy="538994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214446" y="2990182"/>
            <a:ext cx="2000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Producers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248784" y="2990182"/>
            <a:ext cx="2000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Consumers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42910" y="3418810"/>
            <a:ext cx="250033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820156" y="3418810"/>
            <a:ext cx="250033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1" descr="https://stopandshop.gofoodpng.biz/wp-content/uploads/2018/11/BERTOLI-OLIVE-OIL-EXTRA-VIRGIN-ORIGINA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534636" y="3761883"/>
            <a:ext cx="1214446" cy="1214446"/>
          </a:xfrm>
          <a:prstGeom prst="rect">
            <a:avLst/>
          </a:prstGeom>
          <a:noFill/>
        </p:spPr>
      </p:pic>
      <p:pic>
        <p:nvPicPr>
          <p:cNvPr id="20" name="Picture 35" descr="Αποτέλεσμα εικόνας για seed oi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605942" y="3833321"/>
            <a:ext cx="760620" cy="1143008"/>
          </a:xfrm>
          <a:prstGeom prst="rect">
            <a:avLst/>
          </a:prstGeom>
          <a:noFill/>
        </p:spPr>
      </p:pic>
      <p:pic>
        <p:nvPicPr>
          <p:cNvPr id="21" name="Picture 8" descr="Αποτέλεσμα εικόνας για greek olive oil"/>
          <p:cNvPicPr>
            <a:picLocks noChangeAspect="1" noChangeArrowheads="1"/>
          </p:cNvPicPr>
          <p:nvPr/>
        </p:nvPicPr>
        <p:blipFill>
          <a:blip r:embed="rId3"/>
          <a:srcRect l="37041" r="35686"/>
          <a:stretch>
            <a:fillRect/>
          </a:stretch>
        </p:blipFill>
        <p:spPr bwMode="auto">
          <a:xfrm>
            <a:off x="8748686" y="3833321"/>
            <a:ext cx="323396" cy="107798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8105776" y="5189229"/>
            <a:ext cx="40719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Extra Virgin Olive Oil: </a:t>
            </a:r>
          </a:p>
          <a:p>
            <a:pPr algn="ctr"/>
            <a:r>
              <a:rPr lang="en-GB" sz="2000" dirty="0"/>
              <a:t>Prone to adulteration </a:t>
            </a:r>
          </a:p>
          <a:p>
            <a:pPr algn="ctr"/>
            <a:r>
              <a:rPr lang="en-GB" sz="2000" dirty="0"/>
              <a:t>(70% of world’s bottled EVOO)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No </a:t>
            </a:r>
            <a:r>
              <a:rPr lang="en-US" sz="2000" dirty="0"/>
              <a:t>quality or </a:t>
            </a:r>
            <a:r>
              <a:rPr lang="en-GB" sz="2000" dirty="0"/>
              <a:t>aging monitoring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05876" y="4119073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+</a:t>
            </a:r>
            <a:endParaRPr lang="en-GB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0391760" y="4119073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≠</a:t>
            </a:r>
            <a:endParaRPr lang="en-GB" sz="1400" b="1" dirty="0"/>
          </a:p>
        </p:txBody>
      </p:sp>
      <p:pic>
        <p:nvPicPr>
          <p:cNvPr id="25" name="Picture 8" descr="Αποτέλεσμα εικόνας για greek olive oil"/>
          <p:cNvPicPr>
            <a:picLocks noChangeAspect="1" noChangeArrowheads="1"/>
          </p:cNvPicPr>
          <p:nvPr/>
        </p:nvPicPr>
        <p:blipFill>
          <a:blip r:embed="rId3"/>
          <a:srcRect l="37041" r="35686"/>
          <a:stretch>
            <a:fillRect/>
          </a:stretch>
        </p:blipFill>
        <p:spPr bwMode="auto">
          <a:xfrm>
            <a:off x="180477" y="3878666"/>
            <a:ext cx="261796" cy="872656"/>
          </a:xfrm>
          <a:prstGeom prst="rect">
            <a:avLst/>
          </a:prstGeom>
          <a:noFill/>
        </p:spPr>
      </p:pic>
      <p:pic>
        <p:nvPicPr>
          <p:cNvPr id="26" name="Picture 49" descr="Αποτέλεσμα εικόνας για inspector pink panth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10" y="3490248"/>
            <a:ext cx="1156364" cy="1214446"/>
          </a:xfrm>
          <a:prstGeom prst="rect">
            <a:avLst/>
          </a:prstGeom>
          <a:noFill/>
        </p:spPr>
      </p:pic>
      <p:sp>
        <p:nvSpPr>
          <p:cNvPr id="27" name="Cloud Callout 26"/>
          <p:cNvSpPr/>
          <p:nvPr/>
        </p:nvSpPr>
        <p:spPr>
          <a:xfrm>
            <a:off x="2143108" y="3490248"/>
            <a:ext cx="1857388" cy="785818"/>
          </a:xfrm>
          <a:prstGeom prst="cloudCallout">
            <a:avLst>
              <a:gd name="adj1" fmla="val -82440"/>
              <a:gd name="adj2" fmla="val -22902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2643174" y="3561686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???</a:t>
            </a:r>
            <a:endParaRPr lang="en-GB" sz="1400" b="1" dirty="0"/>
          </a:p>
        </p:txBody>
      </p:sp>
      <p:sp>
        <p:nvSpPr>
          <p:cNvPr id="29" name="Rectangle 28"/>
          <p:cNvSpPr/>
          <p:nvPr/>
        </p:nvSpPr>
        <p:spPr>
          <a:xfrm>
            <a:off x="0" y="4919008"/>
            <a:ext cx="40719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Inability to monetize </a:t>
            </a:r>
            <a:r>
              <a:rPr lang="en-GB" sz="2000" dirty="0"/>
              <a:t>a good quality product because critical quality data cannot be easily derived : Phenol content, </a:t>
            </a:r>
            <a:r>
              <a:rPr lang="en-GB" sz="2000" dirty="0" err="1"/>
              <a:t>linoleic</a:t>
            </a:r>
            <a:r>
              <a:rPr lang="en-GB" sz="2000" dirty="0"/>
              <a:t> acid content, etc...</a:t>
            </a:r>
          </a:p>
          <a:p>
            <a:pPr algn="ctr"/>
            <a:r>
              <a:rPr lang="en-GB" sz="2000" b="1" dirty="0"/>
              <a:t>Currently: </a:t>
            </a:r>
            <a:r>
              <a:rPr lang="en-GB" sz="2000" dirty="0"/>
              <a:t>time consuming and expensive methods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186386" y="3930010"/>
            <a:ext cx="2000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Intermediates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4900602" y="4358638"/>
            <a:ext cx="250033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457700" y="4562183"/>
            <a:ext cx="3403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Currently lacking a </a:t>
            </a:r>
            <a:r>
              <a:rPr lang="en-GB" sz="2000" b="1" dirty="0"/>
              <a:t>quick screening </a:t>
            </a:r>
            <a:r>
              <a:rPr lang="en-GB" sz="2000" dirty="0"/>
              <a:t>method to determine the quality and hence the value of each olive oil batch they want to trade/bottle</a:t>
            </a:r>
          </a:p>
        </p:txBody>
      </p:sp>
    </p:spTree>
    <p:extLst>
      <p:ext uri="{BB962C8B-B14F-4D97-AF65-F5344CB8AC3E}">
        <p14:creationId xmlns:p14="http://schemas.microsoft.com/office/powerpoint/2010/main" val="1985060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46DB6-5B19-B4E4-2019-E0794C940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3E9EB-6328-20B6-3BBD-A0485CBD7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90" y="247390"/>
            <a:ext cx="10515600" cy="1076501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The idea</a:t>
            </a:r>
            <a:endParaRPr lang="el-GR" sz="5400" b="1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198BC6-6662-3463-2AAC-459EA0B38540}"/>
              </a:ext>
            </a:extLst>
          </p:cNvPr>
          <p:cNvSpPr txBox="1"/>
          <p:nvPr/>
        </p:nvSpPr>
        <p:spPr>
          <a:xfrm>
            <a:off x="467490" y="2097569"/>
            <a:ext cx="10988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Instead of using independent measurements from expensive state-of-the-art equipment 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4624C8-4CFB-44CA-C59A-60EAA284F84C}"/>
              </a:ext>
            </a:extLst>
          </p:cNvPr>
          <p:cNvSpPr txBox="1"/>
          <p:nvPr/>
        </p:nvSpPr>
        <p:spPr>
          <a:xfrm>
            <a:off x="2869665" y="4360321"/>
            <a:ext cx="9180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…use multiple input from low-cost solutions and acquire possible patterns using AI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211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013E5-F042-38EB-6D8B-B5B4F07B4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54F31-DDAF-FBFC-C99C-6FB5FA21A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90" y="247390"/>
            <a:ext cx="10515600" cy="1076501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The architecture</a:t>
            </a:r>
            <a:endParaRPr lang="el-GR" sz="5400" b="1" dirty="0">
              <a:latin typeface="+mn-lt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62F5EEF-D571-6915-9FA7-980E8C703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1730" y="2465718"/>
            <a:ext cx="9781360" cy="406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C6CD39-F787-9BB0-1BBA-6D9208ED68B9}"/>
              </a:ext>
            </a:extLst>
          </p:cNvPr>
          <p:cNvSpPr txBox="1"/>
          <p:nvPr/>
        </p:nvSpPr>
        <p:spPr>
          <a:xfrm>
            <a:off x="542232" y="1323891"/>
            <a:ext cx="1098850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Technology:</a:t>
            </a:r>
            <a:r>
              <a:rPr lang="el-GR" sz="2000" b="1" dirty="0"/>
              <a:t> </a:t>
            </a:r>
            <a:r>
              <a:rPr lang="en-US" sz="2000" dirty="0"/>
              <a:t>Portable absorption and fluorescence </a:t>
            </a:r>
            <a:r>
              <a:rPr lang="en-US" sz="2000" b="1" dirty="0"/>
              <a:t>spectrometry</a:t>
            </a:r>
            <a:r>
              <a:rPr lang="en-US" sz="2000" dirty="0"/>
              <a:t>, </a:t>
            </a:r>
            <a:r>
              <a:rPr lang="en-US" sz="2000" b="1" dirty="0"/>
              <a:t>image analysis / scattering data</a:t>
            </a:r>
            <a:r>
              <a:rPr lang="en-US" sz="2000" dirty="0"/>
              <a:t>, </a:t>
            </a:r>
            <a:r>
              <a:rPr lang="en-US" sz="2000" b="1" dirty="0"/>
              <a:t>artificial intelligence </a:t>
            </a:r>
            <a:r>
              <a:rPr lang="en-US" sz="2000" dirty="0"/>
              <a:t>along with the corresponding light sources combined in one small, low-cost unit to provide one button click screening results of olive oil samples in plain language.</a:t>
            </a:r>
            <a:endParaRPr lang="en-GB" sz="1600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9B58FC-4082-A570-4178-EB74B5193364}"/>
              </a:ext>
            </a:extLst>
          </p:cNvPr>
          <p:cNvSpPr txBox="1"/>
          <p:nvPr/>
        </p:nvSpPr>
        <p:spPr>
          <a:xfrm>
            <a:off x="0" y="5407072"/>
            <a:ext cx="62303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Database driven results</a:t>
            </a:r>
            <a:r>
              <a:rPr lang="en-US" sz="2000" b="1" dirty="0"/>
              <a:t>:</a:t>
            </a:r>
            <a:r>
              <a:rPr lang="en-US" sz="2000" dirty="0"/>
              <a:t> The device works by comparing the sample to a large in-house database of samples of known quality.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141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903A1-31A6-C968-47AF-F1AC1A1BA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0943F-B4D9-C816-D691-5B7B3AD9E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90" y="247390"/>
            <a:ext cx="10515600" cy="1076501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Device exploded view</a:t>
            </a:r>
            <a:endParaRPr lang="el-GR" sz="5400" b="1" dirty="0">
              <a:latin typeface="+mn-lt"/>
            </a:endParaRPr>
          </a:p>
        </p:txBody>
      </p:sp>
      <p:pic>
        <p:nvPicPr>
          <p:cNvPr id="3" name="Picture 1" descr="C:\Users\George\Desktop\OliveQuality\VIDEOS_campaign\WireFrameExpanded_Annot2.png">
            <a:extLst>
              <a:ext uri="{FF2B5EF4-FFF2-40B4-BE49-F238E27FC236}">
                <a16:creationId xmlns:a16="http://schemas.microsoft.com/office/drawing/2014/main" id="{87083A26-21C4-AF74-69C6-A53BED6E2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9426" y="1252095"/>
            <a:ext cx="9913664" cy="5576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517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8415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Light sources</a:t>
            </a:r>
            <a:endParaRPr lang="el-GR" sz="5400" b="1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20711" y="2312867"/>
            <a:ext cx="45048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White light LED </a:t>
            </a:r>
            <a:r>
              <a:rPr lang="en-GB" sz="2000" dirty="0"/>
              <a:t>for visible light illumination: Cree 4000K LED source with CRI of 90</a:t>
            </a:r>
          </a:p>
          <a:p>
            <a:endParaRPr lang="en-GB" sz="2000" dirty="0"/>
          </a:p>
          <a:p>
            <a:r>
              <a:rPr lang="en-GB" sz="2000" b="1" dirty="0"/>
              <a:t>Laser source</a:t>
            </a:r>
            <a:r>
              <a:rPr lang="en-GB" sz="2000" dirty="0"/>
              <a:t>: 405 nm 45mW output Sony laser diode.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A3DD7D94-B0C0-2DDC-0310-CF0F2EB034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" t="7856" r="2606" b="4010"/>
          <a:stretch/>
        </p:blipFill>
        <p:spPr bwMode="auto">
          <a:xfrm>
            <a:off x="166448" y="1365120"/>
            <a:ext cx="6893029" cy="49396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7301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1389D-0B57-3DF0-05DE-94A544CB7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42844-A13C-9F24-0360-C8F689F8B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8415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Spectrometer</a:t>
            </a:r>
            <a:endParaRPr lang="el-GR" sz="5400" b="1" dirty="0"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B93023-5528-4C47-153B-2E15F435EBDF}"/>
              </a:ext>
            </a:extLst>
          </p:cNvPr>
          <p:cNvSpPr/>
          <p:nvPr/>
        </p:nvSpPr>
        <p:spPr>
          <a:xfrm>
            <a:off x="346208" y="1509713"/>
            <a:ext cx="10813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AS 7341 by AMS Technologies (Osram) : </a:t>
            </a:r>
            <a:r>
              <a:rPr lang="en-GB" sz="2000" dirty="0"/>
              <a:t> Optical filter on silicon spectrometer with 8 visible channels and one NIR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B08AC64-A438-4E12-4864-A5EFBE230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990" y="2417738"/>
            <a:ext cx="7781009" cy="381098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B78D6EA-777A-AA69-9F02-3FEE8ED45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57" y="3114266"/>
            <a:ext cx="4311333" cy="2234021"/>
          </a:xfrm>
          <a:prstGeom prst="rect">
            <a:avLst/>
          </a:prstGeom>
        </p:spPr>
      </p:pic>
      <p:sp>
        <p:nvSpPr>
          <p:cNvPr id="3" name="Rectangle 8">
            <a:extLst>
              <a:ext uri="{FF2B5EF4-FFF2-40B4-BE49-F238E27FC236}">
                <a16:creationId xmlns:a16="http://schemas.microsoft.com/office/drawing/2014/main" id="{425401DA-0907-8B3A-BCF8-D992077A1219}"/>
              </a:ext>
            </a:extLst>
          </p:cNvPr>
          <p:cNvSpPr/>
          <p:nvPr/>
        </p:nvSpPr>
        <p:spPr>
          <a:xfrm>
            <a:off x="495300" y="6228724"/>
            <a:ext cx="10813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Low-cost, good visible light coverage, 16-bit depth ADC provides good dynamic range</a:t>
            </a:r>
          </a:p>
        </p:txBody>
      </p:sp>
    </p:spTree>
    <p:extLst>
      <p:ext uri="{BB962C8B-B14F-4D97-AF65-F5344CB8AC3E}">
        <p14:creationId xmlns:p14="http://schemas.microsoft.com/office/powerpoint/2010/main" val="4077240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9C303-8B6F-AE7C-084D-229099CA0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21817-8B70-615F-28EF-5B210499A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8415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The camera</a:t>
            </a:r>
            <a:endParaRPr lang="el-GR" sz="5400" b="1" dirty="0"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C542A7-A182-CE79-7E60-5D74FFDA465E}"/>
              </a:ext>
            </a:extLst>
          </p:cNvPr>
          <p:cNvSpPr/>
          <p:nvPr/>
        </p:nvSpPr>
        <p:spPr>
          <a:xfrm>
            <a:off x="346208" y="1509713"/>
            <a:ext cx="10813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Raspberry Pi Camera Board v1.3 (5MP, 1080p)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1A4282D0-A630-1F0F-DD26-1A9220ED3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98" y="2571750"/>
            <a:ext cx="5238750" cy="42862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96B0FA-5DD9-8172-9BB6-DE8A42475F95}"/>
              </a:ext>
            </a:extLst>
          </p:cNvPr>
          <p:cNvSpPr txBox="1"/>
          <p:nvPr/>
        </p:nvSpPr>
        <p:spPr>
          <a:xfrm>
            <a:off x="668364" y="1954601"/>
            <a:ext cx="6094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5MP </a:t>
            </a:r>
            <a:r>
              <a:rPr lang="en-US" dirty="0" err="1"/>
              <a:t>omnivision</a:t>
            </a:r>
            <a:r>
              <a:rPr lang="en-US" dirty="0"/>
              <a:t> 5647 camera module</a:t>
            </a:r>
          </a:p>
          <a:p>
            <a:r>
              <a:rPr lang="en-US" dirty="0"/>
              <a:t>Still picture resolution of 2592 x 1944</a:t>
            </a:r>
            <a:endParaRPr lang="el-GR" dirty="0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BA8A0BBA-1CBB-7D35-C551-CAADEAFFC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189" y="2637575"/>
            <a:ext cx="3472568" cy="32235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0DBB8A-3895-119B-0596-167E8312F8BB}"/>
              </a:ext>
            </a:extLst>
          </p:cNvPr>
          <p:cNvSpPr txBox="1"/>
          <p:nvPr/>
        </p:nvSpPr>
        <p:spPr>
          <a:xfrm>
            <a:off x="4752329" y="3747849"/>
            <a:ext cx="9150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/>
              <a:t>+</a:t>
            </a:r>
            <a:endParaRPr lang="el-GR" dirty="0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D667CA7F-EAB4-5DAC-3DB0-58CD4FAB1FCB}"/>
              </a:ext>
            </a:extLst>
          </p:cNvPr>
          <p:cNvSpPr/>
          <p:nvPr/>
        </p:nvSpPr>
        <p:spPr>
          <a:xfrm>
            <a:off x="7344180" y="1509713"/>
            <a:ext cx="3964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10x macro lens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E68153-E318-40B2-FD0A-98EF09D5D9F1}"/>
              </a:ext>
            </a:extLst>
          </p:cNvPr>
          <p:cNvSpPr txBox="1"/>
          <p:nvPr/>
        </p:nvSpPr>
        <p:spPr>
          <a:xfrm>
            <a:off x="5577958" y="5942536"/>
            <a:ext cx="6094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macro lens is necessary for providing a field of view that covers the full cuvette width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7608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1003</Words>
  <Application>Microsoft Office PowerPoint</Application>
  <PresentationFormat>Ευρεία οθόνη</PresentationFormat>
  <Paragraphs>112</Paragraphs>
  <Slides>20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A new portable fluorescence-absorbance-scattering spectrometer </vt:lpstr>
      <vt:lpstr>Motivation</vt:lpstr>
      <vt:lpstr>Problem</vt:lpstr>
      <vt:lpstr>The idea</vt:lpstr>
      <vt:lpstr>The architecture</vt:lpstr>
      <vt:lpstr>Device exploded view</vt:lpstr>
      <vt:lpstr>Light sources</vt:lpstr>
      <vt:lpstr>Spectrometer</vt:lpstr>
      <vt:lpstr>The camera</vt:lpstr>
      <vt:lpstr>The assembled portable instrument</vt:lpstr>
      <vt:lpstr>The Software</vt:lpstr>
      <vt:lpstr>Use case I: olive oil</vt:lpstr>
      <vt:lpstr>Use case II: honey (1/3)</vt:lpstr>
      <vt:lpstr>Use case II: honey (2/3)</vt:lpstr>
      <vt:lpstr>Use case II: honey (3/3)</vt:lpstr>
      <vt:lpstr>Use case III: Coffee (1/2)</vt:lpstr>
      <vt:lpstr>Use case III: Coffee (2/2)</vt:lpstr>
      <vt:lpstr>Future steps</vt:lpstr>
      <vt:lpstr>Conclusions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Giorgos Tzamtzis</dc:creator>
  <cp:lastModifiedBy>Georgios Violakis</cp:lastModifiedBy>
  <cp:revision>88</cp:revision>
  <dcterms:created xsi:type="dcterms:W3CDTF">2021-09-08T13:23:43Z</dcterms:created>
  <dcterms:modified xsi:type="dcterms:W3CDTF">2025-06-10T12:03:38Z</dcterms:modified>
</cp:coreProperties>
</file>