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3">
  <p:sldMasterIdLst>
    <p:sldMasterId id="2147483648" r:id="rId3"/>
  </p:sldMasterIdLst>
  <p:notesMasterIdLst>
    <p:notesMasterId r:id="rId40"/>
  </p:notesMasterIdLst>
  <p:sldIdLst>
    <p:sldId id="281" r:id="rId4"/>
    <p:sldId id="600" r:id="rId5"/>
    <p:sldId id="602" r:id="rId6"/>
    <p:sldId id="623" r:id="rId7"/>
    <p:sldId id="624" r:id="rId8"/>
    <p:sldId id="604" r:id="rId9"/>
    <p:sldId id="609" r:id="rId10"/>
    <p:sldId id="611" r:id="rId11"/>
    <p:sldId id="651" r:id="rId12"/>
    <p:sldId id="654" r:id="rId13"/>
    <p:sldId id="655" r:id="rId14"/>
    <p:sldId id="653" r:id="rId15"/>
    <p:sldId id="665" r:id="rId16"/>
    <p:sldId id="673" r:id="rId17"/>
    <p:sldId id="674" r:id="rId18"/>
    <p:sldId id="675" r:id="rId19"/>
    <p:sldId id="689" r:id="rId20"/>
    <p:sldId id="676" r:id="rId21"/>
    <p:sldId id="677" r:id="rId22"/>
    <p:sldId id="678" r:id="rId23"/>
    <p:sldId id="679" r:id="rId24"/>
    <p:sldId id="680" r:id="rId25"/>
    <p:sldId id="634" r:id="rId26"/>
    <p:sldId id="635" r:id="rId27"/>
    <p:sldId id="636" r:id="rId28"/>
    <p:sldId id="637" r:id="rId29"/>
    <p:sldId id="638" r:id="rId30"/>
    <p:sldId id="645" r:id="rId31"/>
    <p:sldId id="646" r:id="rId32"/>
    <p:sldId id="647" r:id="rId33"/>
    <p:sldId id="690" r:id="rId34"/>
    <p:sldId id="687" r:id="rId35"/>
    <p:sldId id="691" r:id="rId36"/>
    <p:sldId id="619" r:id="rId37"/>
    <p:sldId id="688" r:id="rId38"/>
    <p:sldId id="621" r:id="rId39"/>
  </p:sldIdLst>
  <p:sldSz cx="12192000" cy="6858000"/>
  <p:notesSz cx="6858000" cy="9144000"/>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8EB0BA0D-9424-4C42-AB75-3E7A05A0EE39}">
          <p14:sldIdLst>
            <p14:sldId id="281"/>
            <p14:sldId id="600"/>
            <p14:sldId id="602"/>
            <p14:sldId id="623"/>
            <p14:sldId id="624"/>
            <p14:sldId id="604"/>
            <p14:sldId id="609"/>
            <p14:sldId id="611"/>
            <p14:sldId id="651"/>
            <p14:sldId id="654"/>
            <p14:sldId id="655"/>
            <p14:sldId id="653"/>
            <p14:sldId id="665"/>
            <p14:sldId id="673"/>
            <p14:sldId id="674"/>
          </p14:sldIdLst>
        </p14:section>
        <p14:section name="无标题节" id="{CE4FF3BE-8B40-40CB-84BD-24FAB09CA596}">
          <p14:sldIdLst>
            <p14:sldId id="675"/>
            <p14:sldId id="689"/>
            <p14:sldId id="676"/>
            <p14:sldId id="677"/>
            <p14:sldId id="678"/>
            <p14:sldId id="679"/>
            <p14:sldId id="680"/>
            <p14:sldId id="634"/>
            <p14:sldId id="635"/>
            <p14:sldId id="636"/>
            <p14:sldId id="637"/>
            <p14:sldId id="638"/>
            <p14:sldId id="645"/>
            <p14:sldId id="646"/>
            <p14:sldId id="647"/>
            <p14:sldId id="690"/>
            <p14:sldId id="687"/>
            <p14:sldId id="691"/>
            <p14:sldId id="619"/>
            <p14:sldId id="688"/>
            <p14:sldId id="62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0033CC"/>
    <a:srgbClr val="AF1E16"/>
    <a:srgbClr val="0D1E55"/>
    <a:srgbClr val="05126F"/>
    <a:srgbClr val="092161"/>
    <a:srgbClr val="FFFFFF"/>
    <a:srgbClr val="4276AA"/>
    <a:srgbClr val="316B93"/>
    <a:srgbClr val="0000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77" autoAdjust="0"/>
    <p:restoredTop sz="82064" autoAdjust="0"/>
  </p:normalViewPr>
  <p:slideViewPr>
    <p:cSldViewPr snapToGrid="0">
      <p:cViewPr varScale="1">
        <p:scale>
          <a:sx n="91" d="100"/>
          <a:sy n="91" d="100"/>
        </p:scale>
        <p:origin x="235" y="134"/>
      </p:cViewPr>
      <p:guideLst>
        <p:guide orient="horz" pos="2160"/>
        <p:guide pos="3840"/>
      </p:guideLst>
    </p:cSldViewPr>
  </p:slideViewPr>
  <p:notesTextViewPr>
    <p:cViewPr>
      <p:scale>
        <a:sx n="100" d="100"/>
        <a:sy n="100" d="100"/>
      </p:scale>
      <p:origin x="0" y="0"/>
    </p:cViewPr>
  </p:notesTextViewPr>
  <p:sorterViewPr>
    <p:cViewPr>
      <p:scale>
        <a:sx n="125" d="100"/>
        <a:sy n="125" d="100"/>
      </p:scale>
      <p:origin x="0" y="0"/>
    </p:cViewPr>
  </p:sorterViewPr>
  <p:notesViewPr>
    <p:cSldViewPr snapToGrid="0">
      <p:cViewPr varScale="1">
        <p:scale>
          <a:sx n="67" d="100"/>
          <a:sy n="67" d="100"/>
        </p:scale>
        <p:origin x="2266"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606CF4-FA77-4E71-BDBB-B62F97D48318}" type="datetimeFigureOut">
              <a:rPr lang="zh-CN" altLang="en-US" smtClean="0"/>
              <a:t>2025/6/11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7EA511-84E0-4AE0-9842-AB0E10994BF1}" type="slidenum">
              <a:rPr lang="zh-CN" altLang="en-US" smtClean="0"/>
              <a:t>‹#›</a:t>
            </a:fld>
            <a:endParaRPr lang="zh-CN" altLang="en-US"/>
          </a:p>
        </p:txBody>
      </p:sp>
    </p:spTree>
    <p:extLst>
      <p:ext uri="{BB962C8B-B14F-4D97-AF65-F5344CB8AC3E}">
        <p14:creationId xmlns:p14="http://schemas.microsoft.com/office/powerpoint/2010/main" val="66011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Section4"/><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Figure21"/></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t>11.24 4:35-4:50 15 minutes</a:t>
            </a:r>
          </a:p>
        </p:txBody>
      </p:sp>
      <p:sp>
        <p:nvSpPr>
          <p:cNvPr id="4" name="灯片编号占位符 3"/>
          <p:cNvSpPr>
            <a:spLocks noGrp="1"/>
          </p:cNvSpPr>
          <p:nvPr>
            <p:ph type="sldNum" sz="quarter" idx="10"/>
          </p:nvPr>
        </p:nvSpPr>
        <p:spPr/>
        <p:txBody>
          <a:bodyPr/>
          <a:lstStyle/>
          <a:p>
            <a:fld id="{4A7EA511-84E0-4AE0-9842-AB0E10994BF1}" type="slidenum">
              <a:rPr lang="zh-CN" altLang="en-US" smtClean="0"/>
              <a:t>1</a:t>
            </a:fld>
            <a:endParaRPr lang="zh-CN" altLang="en-US"/>
          </a:p>
        </p:txBody>
      </p:sp>
    </p:spTree>
    <p:extLst>
      <p:ext uri="{BB962C8B-B14F-4D97-AF65-F5344CB8AC3E}">
        <p14:creationId xmlns:p14="http://schemas.microsoft.com/office/powerpoint/2010/main" val="3317102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The finite element simulation results are in good agreement with the experimental measurement results, and the difference is within 4.29%. The reason for the difference between the simulation results and the measured results is that the material parameters used in the simulation may be different from the actual ones, or they may be caused by local defects in the specimen preparation during the test. Observing the theoretical results, it can be concluded that the theoretical calculation results of the first-order peak frequency are in good agreement with the finite element simulation results and the experimental measurement results, and the difference is kept within 6.03%. However, the theoretical results of the second-order peak frequency are quite different from the other two results, and the difference reaches 26.48%. It is also worth noting that for theoretical calculations, the higher the modal order, the smaller the sensor diameter and the thicker the thickness, the more obvious the difference between the calculated results and the experimental results. The reason for this discrepancy is that the Kirchhoff thin plate hypothesis is used in the theoretical derivation process, which requires that the diameter-to-thickness ratio of the thin plate need to meet a certain value. However, the diameter-to-thickness ratio of some specimens does not meet these conditions. It can be seen that the thickness and diameter of the sensor have a certain influence on the theoretical calculation. If we design specimens with a large diameter-to-thickness ratio, this difference can be minimized as much as possible. Another possible reason for this discrepancy is that we ignore the influence of electricity when determining the neutral plane process that is theoretically derived, thus simplifying the calculation. This is somewhat different from the actual situation, and will also have a certain impact on the accuracy of the theoretical calculation results.</a:t>
            </a:r>
          </a:p>
        </p:txBody>
      </p:sp>
      <p:sp>
        <p:nvSpPr>
          <p:cNvPr id="4" name="Slide Number Placeholder 3"/>
          <p:cNvSpPr>
            <a:spLocks noGrp="1"/>
          </p:cNvSpPr>
          <p:nvPr>
            <p:ph type="sldNum" sz="quarter" idx="10"/>
          </p:nvPr>
        </p:nvSpPr>
        <p:spPr/>
        <p:txBody>
          <a:bodyPr/>
          <a:lstStyle/>
          <a:p>
            <a:fld id="{4A7EA511-84E0-4AE0-9842-AB0E10994BF1}" type="slidenum">
              <a:rPr lang="zh-CN" altLang="en-US" smtClean="0"/>
              <a:t>11</a:t>
            </a:fld>
            <a:endParaRPr lang="zh-CN" altLang="en-US"/>
          </a:p>
        </p:txBody>
      </p:sp>
    </p:spTree>
    <p:extLst>
      <p:ext uri="{BB962C8B-B14F-4D97-AF65-F5344CB8AC3E}">
        <p14:creationId xmlns:p14="http://schemas.microsoft.com/office/powerpoint/2010/main" val="3742982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A harmonic voltage V(t) = V0ejωt  is applied to the piezoelectric stack using an impedance analyzer to activate the whole structure in longitudinal vibration mode.</a:t>
            </a:r>
          </a:p>
        </p:txBody>
      </p:sp>
      <p:sp>
        <p:nvSpPr>
          <p:cNvPr id="4" name="Slide Number Placeholder 3"/>
          <p:cNvSpPr>
            <a:spLocks noGrp="1"/>
          </p:cNvSpPr>
          <p:nvPr>
            <p:ph type="sldNum" sz="quarter" idx="10"/>
          </p:nvPr>
        </p:nvSpPr>
        <p:spPr/>
        <p:txBody>
          <a:bodyPr/>
          <a:lstStyle/>
          <a:p>
            <a:fld id="{4A7EA511-84E0-4AE0-9842-AB0E10994BF1}" type="slidenum">
              <a:rPr lang="zh-CN" altLang="en-US" smtClean="0"/>
              <a:t>12</a:t>
            </a:fld>
            <a:endParaRPr lang="zh-CN" altLang="en-US"/>
          </a:p>
        </p:txBody>
      </p:sp>
    </p:spTree>
    <p:extLst>
      <p:ext uri="{BB962C8B-B14F-4D97-AF65-F5344CB8AC3E}">
        <p14:creationId xmlns:p14="http://schemas.microsoft.com/office/powerpoint/2010/main" val="3459025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Dynamic Characteristics of an Axially Polarized Multilayer Piezoelectric/Elastic Composite Cylindrical Transducer</a:t>
            </a:r>
          </a:p>
        </p:txBody>
      </p:sp>
      <p:sp>
        <p:nvSpPr>
          <p:cNvPr id="4" name="Slide Number Placeholder 3"/>
          <p:cNvSpPr>
            <a:spLocks noGrp="1"/>
          </p:cNvSpPr>
          <p:nvPr>
            <p:ph type="sldNum" sz="quarter" idx="10"/>
          </p:nvPr>
        </p:nvSpPr>
        <p:spPr/>
        <p:txBody>
          <a:bodyPr/>
          <a:lstStyle/>
          <a:p>
            <a:fld id="{4A7EA511-84E0-4AE0-9842-AB0E10994BF1}" type="slidenum">
              <a:rPr lang="zh-CN" altLang="en-US" smtClean="0"/>
              <a:t>13</a:t>
            </a:fld>
            <a:endParaRPr lang="zh-CN" altLang="en-US"/>
          </a:p>
        </p:txBody>
      </p:sp>
    </p:spTree>
    <p:extLst>
      <p:ext uri="{BB962C8B-B14F-4D97-AF65-F5344CB8AC3E}">
        <p14:creationId xmlns:p14="http://schemas.microsoft.com/office/powerpoint/2010/main" val="4031813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The sensor is composed of two parts: piezoelectric sheet and corroded metal sheet.</a:t>
            </a:r>
          </a:p>
          <a:p>
            <a:r>
              <a:t>The metal sheet is made of industrial iron, and the two are bonded with epoxy resin glue</a:t>
            </a:r>
          </a:p>
          <a:p>
            <a:r>
              <a:t>In the sensor performance test, the electrochemical accelerated corrosion test method is mainly used.</a:t>
            </a:r>
          </a:p>
          <a:p>
            <a:r>
              <a:t>The test process is a seven-day period, with measurements taken every 24 hours</a:t>
            </a:r>
          </a:p>
        </p:txBody>
      </p:sp>
      <p:sp>
        <p:nvSpPr>
          <p:cNvPr id="4" name="Slide Number Placeholder 3"/>
          <p:cNvSpPr>
            <a:spLocks noGrp="1"/>
          </p:cNvSpPr>
          <p:nvPr>
            <p:ph type="sldNum" sz="quarter" idx="10"/>
          </p:nvPr>
        </p:nvSpPr>
        <p:spPr/>
        <p:txBody>
          <a:bodyPr/>
          <a:lstStyle/>
          <a:p>
            <a:fld id="{4A7EA511-84E0-4AE0-9842-AB0E10994BF1}" type="slidenum">
              <a:rPr lang="zh-CN" altLang="en-US" smtClean="0"/>
              <a:t>14</a:t>
            </a:fld>
            <a:endParaRPr lang="zh-CN" altLang="en-US"/>
          </a:p>
        </p:txBody>
      </p:sp>
    </p:spTree>
    <p:extLst>
      <p:ext uri="{BB962C8B-B14F-4D97-AF65-F5344CB8AC3E}">
        <p14:creationId xmlns:p14="http://schemas.microsoft.com/office/powerpoint/2010/main" val="3689897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When the thickness of the corroded metal sheet is reduced due to rust damage,</a:t>
            </a:r>
          </a:p>
          <a:p>
            <a:r>
              <a:t>The bending stiffness of the coupling system decreases, and the resonance frequency of the bending mode shape of the sensor changes.</a:t>
            </a:r>
          </a:p>
          <a:p>
            <a:r>
              <a:t>The most obvious effect is the change in the frequency of the bending mode shape corresponding to the thickness,</a:t>
            </a:r>
          </a:p>
          <a:p>
            <a:r>
              <a:t>It is manifested in the impedance spectrum, which is the corresponding change in the peak frequency of the first and second order;</a:t>
            </a:r>
          </a:p>
          <a:p>
            <a:r>
              <a:t>However, the mode shape corresponding to the third-order peak frequency in the impedance spectrum is the in-plane contraction mode shape, which does not change significantly when the damage occurs.</a:t>
            </a:r>
          </a:p>
        </p:txBody>
      </p:sp>
      <p:sp>
        <p:nvSpPr>
          <p:cNvPr id="4" name="Slide Number Placeholder 3"/>
          <p:cNvSpPr>
            <a:spLocks noGrp="1"/>
          </p:cNvSpPr>
          <p:nvPr>
            <p:ph type="sldNum" sz="quarter" idx="10"/>
          </p:nvPr>
        </p:nvSpPr>
        <p:spPr/>
        <p:txBody>
          <a:bodyPr/>
          <a:lstStyle/>
          <a:p>
            <a:fld id="{4A7EA511-84E0-4AE0-9842-AB0E10994BF1}" type="slidenum">
              <a:rPr lang="zh-CN" altLang="en-US" smtClean="0"/>
              <a:t>15</a:t>
            </a:fld>
            <a:endParaRPr lang="zh-CN" altLang="en-US"/>
          </a:p>
        </p:txBody>
      </p:sp>
    </p:spTree>
    <p:extLst>
      <p:ext uri="{BB962C8B-B14F-4D97-AF65-F5344CB8AC3E}">
        <p14:creationId xmlns:p14="http://schemas.microsoft.com/office/powerpoint/2010/main" val="2945559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In order to reduce the interference of external loads or environmental factors, the performance of waterproof packaging materials was explored, and the piezoelectric sheet-corroded metal specimen was encapsulated, and four waterproof materials were used to study through experiments and numerical simulations</a:t>
            </a:r>
          </a:p>
        </p:txBody>
      </p:sp>
      <p:sp>
        <p:nvSpPr>
          <p:cNvPr id="4" name="Slide Number Placeholder 3"/>
          <p:cNvSpPr>
            <a:spLocks noGrp="1"/>
          </p:cNvSpPr>
          <p:nvPr>
            <p:ph type="sldNum" sz="quarter" idx="10"/>
          </p:nvPr>
        </p:nvSpPr>
        <p:spPr/>
        <p:txBody>
          <a:bodyPr/>
          <a:lstStyle/>
          <a:p>
            <a:fld id="{4A7EA511-84E0-4AE0-9842-AB0E10994BF1}" type="slidenum">
              <a:rPr lang="zh-CN" altLang="en-US" smtClean="0"/>
              <a:t>16</a:t>
            </a:fld>
            <a:endParaRPr lang="zh-CN" altLang="en-US"/>
          </a:p>
        </p:txBody>
      </p:sp>
    </p:spTree>
    <p:extLst>
      <p:ext uri="{BB962C8B-B14F-4D97-AF65-F5344CB8AC3E}">
        <p14:creationId xmlns:p14="http://schemas.microsoft.com/office/powerpoint/2010/main" val="2946907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91FBE-3BE2-5B7F-F167-851015DC38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CAE3C7-F080-094A-10EF-1FB6EDCE41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25365C-C84F-39A2-8B68-B7A8A8E05987}"/>
              </a:ext>
            </a:extLst>
          </p:cNvPr>
          <p:cNvSpPr>
            <a:spLocks noGrp="1"/>
          </p:cNvSpPr>
          <p:nvPr>
            <p:ph type="body" idx="1"/>
          </p:nvPr>
        </p:nvSpPr>
        <p:spPr/>
        <p:txBody>
          <a:bodyPr/>
          <a:lstStyle/>
          <a:p>
            <a:r>
              <a:t>In order to reduce the interference of external loads or environmental factors, the performance of waterproof packaging materials was explored, and the piezoelectric sheet-corroded metal specimen was encapsulated, and four waterproof materials were used to study through experiments and numerical simulations</a:t>
            </a:r>
          </a:p>
        </p:txBody>
      </p:sp>
      <p:sp>
        <p:nvSpPr>
          <p:cNvPr id="4" name="Slide Number Placeholder 3">
            <a:extLst>
              <a:ext uri="{FF2B5EF4-FFF2-40B4-BE49-F238E27FC236}">
                <a16:creationId xmlns:a16="http://schemas.microsoft.com/office/drawing/2014/main" id="{C71A38D7-EBDA-684B-7413-37E20395272D}"/>
              </a:ext>
            </a:extLst>
          </p:cNvPr>
          <p:cNvSpPr>
            <a:spLocks noGrp="1"/>
          </p:cNvSpPr>
          <p:nvPr>
            <p:ph type="sldNum" sz="quarter" idx="10"/>
          </p:nvPr>
        </p:nvSpPr>
        <p:spPr/>
        <p:txBody>
          <a:bodyPr/>
          <a:lstStyle/>
          <a:p>
            <a:fld id="{4A7EA511-84E0-4AE0-9842-AB0E10994BF1}" type="slidenum">
              <a:rPr lang="zh-CN" altLang="en-US" smtClean="0"/>
              <a:t>17</a:t>
            </a:fld>
            <a:endParaRPr lang="zh-CN" altLang="en-US"/>
          </a:p>
        </p:txBody>
      </p:sp>
    </p:spTree>
    <p:extLst>
      <p:ext uri="{BB962C8B-B14F-4D97-AF65-F5344CB8AC3E}">
        <p14:creationId xmlns:p14="http://schemas.microsoft.com/office/powerpoint/2010/main" val="146388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In order to reduce the interference of external loads or environmental factors, the performance of waterproof packaging materials was explored, and the piezoelectric sheet-corroded metal specimen was encapsulated, and four waterproof materials were used to study through experiments and numerical simulations</a:t>
            </a:r>
          </a:p>
        </p:txBody>
      </p:sp>
      <p:sp>
        <p:nvSpPr>
          <p:cNvPr id="4" name="Slide Number Placeholder 3"/>
          <p:cNvSpPr>
            <a:spLocks noGrp="1"/>
          </p:cNvSpPr>
          <p:nvPr>
            <p:ph type="sldNum" sz="quarter" idx="10"/>
          </p:nvPr>
        </p:nvSpPr>
        <p:spPr/>
        <p:txBody>
          <a:bodyPr/>
          <a:lstStyle/>
          <a:p>
            <a:fld id="{4A7EA511-84E0-4AE0-9842-AB0E10994BF1}" type="slidenum">
              <a:rPr lang="zh-CN" altLang="en-US" smtClean="0"/>
              <a:t>18</a:t>
            </a:fld>
            <a:endParaRPr lang="zh-CN" altLang="en-US"/>
          </a:p>
        </p:txBody>
      </p:sp>
    </p:spTree>
    <p:extLst>
      <p:ext uri="{BB962C8B-B14F-4D97-AF65-F5344CB8AC3E}">
        <p14:creationId xmlns:p14="http://schemas.microsoft.com/office/powerpoint/2010/main" val="4083848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In order to reduce the interference of external loads or environmental factors, the performance of waterproof packaging materials was explored, and the piezoelectric sheet-corroded metal specimen was encapsulated, and four waterproof materials were used to study through experiments and numerical simulations</a:t>
            </a:r>
          </a:p>
          <a:p>
            <a:endParaRPr/>
          </a:p>
          <a:p>
            <a:r>
              <a:t>After epoxy treatment, the peak conductance drop is particularly noticeable, and the first-order peak is almost discernible. Limit the free vibration of the sensor</a:t>
            </a:r>
          </a:p>
          <a:p>
            <a:r>
              <a:t>The silicone rubber treated sensor has little impact on the signal and can meet the conditions of free boundaries.</a:t>
            </a:r>
          </a:p>
          <a:p>
            <a:r>
              <a:t>Silicone rubber materials are treated more optimally</a:t>
            </a:r>
          </a:p>
          <a:p>
            <a:endParaRPr/>
          </a:p>
          <a:p>
            <a:r>
              <a:t>The peak frequency is almost unchanged after encapsulation, indicating that the silica gel has good isolation</a:t>
            </a:r>
          </a:p>
        </p:txBody>
      </p:sp>
      <p:sp>
        <p:nvSpPr>
          <p:cNvPr id="4" name="Slide Number Placeholder 3"/>
          <p:cNvSpPr>
            <a:spLocks noGrp="1"/>
          </p:cNvSpPr>
          <p:nvPr>
            <p:ph type="sldNum" sz="quarter" idx="10"/>
          </p:nvPr>
        </p:nvSpPr>
        <p:spPr/>
        <p:txBody>
          <a:bodyPr/>
          <a:lstStyle/>
          <a:p>
            <a:fld id="{4A7EA511-84E0-4AE0-9842-AB0E10994BF1}" type="slidenum">
              <a:rPr lang="zh-CN" altLang="en-US" smtClean="0"/>
              <a:t>19</a:t>
            </a:fld>
            <a:endParaRPr lang="zh-CN" altLang="en-US"/>
          </a:p>
        </p:txBody>
      </p:sp>
    </p:spTree>
    <p:extLst>
      <p:ext uri="{BB962C8B-B14F-4D97-AF65-F5344CB8AC3E}">
        <p14:creationId xmlns:p14="http://schemas.microsoft.com/office/powerpoint/2010/main" val="2209160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My presentation includes: Background and significance of corrosion research on engineering structures</a:t>
            </a:r>
          </a:p>
          <a:p>
            <a:r>
              <a:t>Piezoresistance intelligent sensing method</a:t>
            </a:r>
          </a:p>
          <a:p>
            <a:r>
              <a:t>Corrosion monitoring of reinforced concrete structures, internal and external corrosion monitoring of metal pipelines</a:t>
            </a:r>
          </a:p>
          <a:p>
            <a:r>
              <a:t>Conclusions and prospects</a:t>
            </a:r>
          </a:p>
        </p:txBody>
      </p:sp>
      <p:sp>
        <p:nvSpPr>
          <p:cNvPr id="4" name="Slide Number Placeholder 3"/>
          <p:cNvSpPr>
            <a:spLocks noGrp="1"/>
          </p:cNvSpPr>
          <p:nvPr>
            <p:ph type="sldNum" sz="quarter" idx="10"/>
          </p:nvPr>
        </p:nvSpPr>
        <p:spPr/>
        <p:txBody>
          <a:bodyPr/>
          <a:lstStyle/>
          <a:p>
            <a:fld id="{4A7EA511-84E0-4AE0-9842-AB0E10994BF1}" type="slidenum">
              <a:rPr lang="zh-CN" altLang="en-US" smtClean="0"/>
              <a:t>2</a:t>
            </a:fld>
            <a:endParaRPr lang="zh-CN" altLang="en-US"/>
          </a:p>
        </p:txBody>
      </p:sp>
    </p:spTree>
    <p:extLst>
      <p:ext uri="{BB962C8B-B14F-4D97-AF65-F5344CB8AC3E}">
        <p14:creationId xmlns:p14="http://schemas.microsoft.com/office/powerpoint/2010/main" val="1231931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zh-CN" dirty="0"/>
                  <a:t>60</a:t>
                </a:r>
                <a:r>
                  <a:rPr lang="en-US" altLang="zh-CN" dirty="0">
                    <a:ea typeface="Cambria Math" panose="02040503050406030204" pitchFamily="18" charset="0"/>
                  </a:rPr>
                  <a:t> </a:t>
                </a:r>
                <a14:m>
                  <m:oMath xmlns:m="http://schemas.openxmlformats.org/officeDocument/2006/math">
                    <m:r>
                      <a:rPr lang="en-US" altLang="zh-CN" i="1">
                        <a:latin typeface="Cambria Math" panose="02040503050406030204" pitchFamily="18" charset="0"/>
                        <a:ea typeface="Cambria Math" panose="02040503050406030204" pitchFamily="18" charset="0"/>
                      </a:rPr>
                      <m:t>℃</m:t>
                    </m:r>
                  </m:oMath>
                </a14:m>
                <a:r>
                  <a:rPr lang="zh-CN" altLang="en-US" dirty="0"/>
                  <a:t>温度变化内，峰值频率变化量小于</a:t>
                </a:r>
                <a:r>
                  <a:rPr lang="en-US" altLang="zh-CN" dirty="0"/>
                  <a:t>0.5kHz</a:t>
                </a:r>
                <a:r>
                  <a:rPr lang="zh-CN" altLang="en-US" dirty="0"/>
                  <a:t>，说明温度稳定性好</a:t>
                </a:r>
                <a:endParaRPr lang="en-US" dirty="0"/>
              </a:p>
              <a:p>
                <a:endParaRPr lang="en-US" altLang="zh-CN" dirty="0"/>
              </a:p>
              <a:p>
                <a:r>
                  <a:rPr lang="zh-CN" altLang="en-US" dirty="0"/>
                  <a:t>同样的，</a:t>
                </a:r>
                <a:r>
                  <a:rPr lang="en-US" altLang="zh-CN" dirty="0"/>
                  <a:t>60</a:t>
                </a:r>
                <a:r>
                  <a:rPr lang="en-US" altLang="zh-CN" dirty="0">
                    <a:ea typeface="Cambria Math" panose="02040503050406030204" pitchFamily="18" charset="0"/>
                  </a:rPr>
                  <a:t> </a:t>
                </a:r>
                <a14:m>
                  <m:oMath xmlns:m="http://schemas.openxmlformats.org/officeDocument/2006/math">
                    <m:r>
                      <a:rPr lang="en-US" altLang="zh-CN" i="1">
                        <a:latin typeface="Cambria Math" panose="02040503050406030204" pitchFamily="18" charset="0"/>
                        <a:ea typeface="Cambria Math" panose="02040503050406030204" pitchFamily="18" charset="0"/>
                      </a:rPr>
                      <m:t>℃</m:t>
                    </m:r>
                  </m:oMath>
                </a14:m>
                <a:r>
                  <a:rPr lang="zh-CN" altLang="en-US" dirty="0"/>
                  <a:t>温度变化内，峰值频率变化量小于</a:t>
                </a:r>
                <a:r>
                  <a:rPr lang="en-US" altLang="zh-CN" dirty="0"/>
                  <a:t>1 kHz</a:t>
                </a:r>
                <a:r>
                  <a:rPr lang="zh-CN" altLang="en-US" dirty="0"/>
                  <a:t>，说明温度稳定性好</a:t>
                </a:r>
                <a:endParaRPr lang="en-US" altLang="zh-CN" dirty="0"/>
              </a:p>
              <a:p>
                <a:r>
                  <a:rPr lang="zh-CN" altLang="en-US" dirty="0"/>
                  <a:t>如需精确测量，可进行温度补偿</a:t>
                </a:r>
                <a:endParaRPr lang="en-US" altLang="zh-CN" dirty="0"/>
              </a:p>
              <a:p>
                <a:pPr defTabSz="942655">
                  <a:defRPr/>
                </a:pPr>
                <a:endParaRPr lang="en-US" altLang="zh-CN" dirty="0"/>
              </a:p>
              <a:p>
                <a:pPr defTabSz="942655">
                  <a:defRPr/>
                </a:pPr>
                <a:endParaRPr lang="en-US" altLang="zh-CN" dirty="0"/>
              </a:p>
              <a:p>
                <a:pPr defTabSz="942655">
                  <a:defRPr/>
                </a:pPr>
                <a:r>
                  <a:rPr lang="zh-CN" altLang="en-US" dirty="0"/>
                  <a:t>由于</a:t>
                </a:r>
                <a:r>
                  <a:rPr lang="zh-CN" altLang="zh-CN" dirty="0"/>
                  <a:t>压电材料温感特性明显，复杂的地下环境中周围环境温度变化，对压电片可能造成干扰，甚至造成压电片的损坏，</a:t>
                </a:r>
                <a:r>
                  <a:rPr lang="zh-CN" altLang="en-US" dirty="0"/>
                  <a:t>所以进行了不同温度对传感器阻抗响应影响试验。</a:t>
                </a:r>
                <a:endParaRPr lang="en-US" altLang="zh-CN" dirty="0"/>
              </a:p>
              <a:p>
                <a:pPr defTabSz="942655">
                  <a:defRPr/>
                </a:pPr>
                <a:r>
                  <a:rPr lang="zh-CN" altLang="zh-CN" dirty="0"/>
                  <a:t>由导纳谱分析发现，一、二阶峰值频率随温度上升发生向左偏移的现象。</a:t>
                </a:r>
                <a:endParaRPr lang="en-US" altLang="zh-CN" dirty="0"/>
              </a:p>
              <a:p>
                <a:pPr defTabSz="942655">
                  <a:defRPr/>
                </a:pPr>
                <a:r>
                  <a:rPr lang="zh-CN" altLang="zh-CN" dirty="0"/>
                  <a:t>一、二阶峰值频率随温度升高而减小，变化幅度近似均匀；二阶峰值频率量</a:t>
                </a:r>
                <a:r>
                  <a:rPr lang="zh-CN" altLang="en-US" dirty="0"/>
                  <a:t>明显</a:t>
                </a:r>
                <a:r>
                  <a:rPr lang="zh-CN" altLang="zh-CN" dirty="0"/>
                  <a:t>大于一阶频率偏移量，最大降幅接近</a:t>
                </a:r>
                <a:r>
                  <a:rPr lang="en-US" altLang="zh-CN" dirty="0"/>
                  <a:t>1 kHz</a:t>
                </a:r>
                <a:r>
                  <a:rPr lang="zh-CN" altLang="zh-CN" dirty="0"/>
                  <a:t>，而最大一阶频率偏移量在</a:t>
                </a:r>
                <a:r>
                  <a:rPr lang="en-US" altLang="zh-CN" dirty="0"/>
                  <a:t>0.4 kHz</a:t>
                </a:r>
                <a:r>
                  <a:rPr lang="zh-CN" altLang="zh-CN" dirty="0"/>
                  <a:t>左右。</a:t>
                </a:r>
                <a:endParaRPr lang="en-US" altLang="zh-CN" dirty="0"/>
              </a:p>
              <a:p>
                <a:pPr defTabSz="942655">
                  <a:defRPr/>
                </a:pPr>
                <a:r>
                  <a:rPr lang="zh-CN" altLang="zh-CN" dirty="0"/>
                  <a:t>与锈蚀损伤频率偏移量比较，温度影响下峰值频率偏移量很小。</a:t>
                </a:r>
                <a:endParaRPr lang="en-US" altLang="zh-CN" dirty="0"/>
              </a:p>
              <a:p>
                <a:pPr defTabSz="942655">
                  <a:defRPr/>
                </a:pPr>
                <a:endParaRPr lang="zh-CN" altLang="zh-CN" dirty="0"/>
              </a:p>
              <a:p>
                <a:endParaRPr lang="zh-CN" altLang="en-US" dirty="0"/>
              </a:p>
              <a:p>
                <a:endParaRPr lang="en-US" dirty="0"/>
              </a:p>
            </p:txBody>
          </p:sp>
        </mc:Choice>
        <mc:Fallback xmlns="">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zh-CN" dirty="0" smtClean="0"/>
                  <a:t>60</a:t>
                </a:r>
                <a:r>
                  <a:rPr lang="en-US" altLang="zh-CN" dirty="0">
                    <a:ea typeface="Cambria Math" panose="02040503050406030204" pitchFamily="18" charset="0"/>
                  </a:rPr>
                  <a:t> </a:t>
                </a:r>
                <a:r>
                  <a:rPr lang="en-US" altLang="zh-CN" i="0">
                    <a:latin typeface="Cambria Math" panose="02040503050406030204" pitchFamily="18" charset="0"/>
                    <a:ea typeface="Cambria Math" panose="02040503050406030204" pitchFamily="18" charset="0"/>
                  </a:rPr>
                  <a:t>℃</a:t>
                </a:r>
                <a:r>
                  <a:rPr lang="zh-CN" altLang="en-US" dirty="0"/>
                  <a:t>温度变化内，峰值频率变化量小于</a:t>
                </a:r>
                <a:r>
                  <a:rPr lang="en-US" altLang="zh-CN" dirty="0"/>
                  <a:t>0.5kHz</a:t>
                </a:r>
                <a:r>
                  <a:rPr lang="zh-CN" altLang="en-US" dirty="0"/>
                  <a:t>，说明温度稳定性好</a:t>
                </a:r>
                <a:endParaRPr lang="en-US" dirty="0"/>
              </a:p>
              <a:p>
                <a:endParaRPr lang="en-US" altLang="zh-CN" dirty="0"/>
              </a:p>
              <a:p>
                <a:r>
                  <a:rPr lang="zh-CN" altLang="en-US" dirty="0"/>
                  <a:t>同样的，</a:t>
                </a:r>
                <a:r>
                  <a:rPr lang="en-US" altLang="zh-CN" dirty="0"/>
                  <a:t>60</a:t>
                </a:r>
                <a:r>
                  <a:rPr lang="en-US" altLang="zh-CN" dirty="0">
                    <a:ea typeface="Cambria Math" panose="02040503050406030204" pitchFamily="18" charset="0"/>
                  </a:rPr>
                  <a:t> </a:t>
                </a:r>
                <a:r>
                  <a:rPr lang="en-US" altLang="zh-CN" i="0">
                    <a:latin typeface="Cambria Math" panose="02040503050406030204" pitchFamily="18" charset="0"/>
                    <a:ea typeface="Cambria Math" panose="02040503050406030204" pitchFamily="18" charset="0"/>
                  </a:rPr>
                  <a:t>℃</a:t>
                </a:r>
                <a:r>
                  <a:rPr lang="zh-CN" altLang="en-US" dirty="0"/>
                  <a:t>温度变化内，峰值频率变化量小于</a:t>
                </a:r>
                <a:r>
                  <a:rPr lang="en-US" altLang="zh-CN" dirty="0"/>
                  <a:t>1 kHz</a:t>
                </a:r>
                <a:r>
                  <a:rPr lang="zh-CN" altLang="en-US" dirty="0"/>
                  <a:t>，说明温度稳定性好</a:t>
                </a:r>
                <a:endParaRPr lang="en-US" altLang="zh-CN" dirty="0"/>
              </a:p>
              <a:p>
                <a:r>
                  <a:rPr lang="zh-CN" altLang="en-US" dirty="0"/>
                  <a:t>如需精确测量，可进行温度补偿</a:t>
                </a:r>
                <a:endParaRPr lang="en-US" altLang="zh-CN" dirty="0"/>
              </a:p>
              <a:p>
                <a:pPr defTabSz="942655">
                  <a:defRPr/>
                </a:pPr>
                <a:endParaRPr lang="en-US" altLang="zh-CN" dirty="0" smtClean="0"/>
              </a:p>
              <a:p>
                <a:pPr defTabSz="942655">
                  <a:defRPr/>
                </a:pPr>
                <a:endParaRPr lang="en-US" altLang="zh-CN" dirty="0" smtClean="0"/>
              </a:p>
              <a:p>
                <a:pPr defTabSz="942655">
                  <a:defRPr/>
                </a:pPr>
                <a:r>
                  <a:rPr lang="zh-CN" altLang="en-US" dirty="0" smtClean="0"/>
                  <a:t>由于</a:t>
                </a:r>
                <a:r>
                  <a:rPr lang="zh-CN" altLang="zh-CN" dirty="0" smtClean="0"/>
                  <a:t>压电材料温感特性明显，复杂的地下环境中周围环境温度变化，对压电片可能造成干扰，甚至造成压电片的损坏，</a:t>
                </a:r>
                <a:r>
                  <a:rPr lang="zh-CN" altLang="en-US" dirty="0" smtClean="0"/>
                  <a:t>所以进行了不同温度对传感器阻抗响应影响试验。</a:t>
                </a:r>
                <a:endParaRPr lang="en-US" altLang="zh-CN" dirty="0" smtClean="0"/>
              </a:p>
              <a:p>
                <a:pPr defTabSz="942655">
                  <a:defRPr/>
                </a:pPr>
                <a:r>
                  <a:rPr lang="zh-CN" altLang="zh-CN" dirty="0" smtClean="0"/>
                  <a:t>由导纳谱分析发现，一、二阶峰值频率随温度上升发生向左偏移的现象。</a:t>
                </a:r>
                <a:endParaRPr lang="en-US" altLang="zh-CN" dirty="0" smtClean="0"/>
              </a:p>
              <a:p>
                <a:pPr defTabSz="942655">
                  <a:defRPr/>
                </a:pPr>
                <a:r>
                  <a:rPr lang="zh-CN" altLang="zh-CN" dirty="0" smtClean="0"/>
                  <a:t>一、二阶峰值频率随温度升高而减小，变化幅度近似均匀；二阶峰值频率量</a:t>
                </a:r>
                <a:r>
                  <a:rPr lang="zh-CN" altLang="en-US" dirty="0" smtClean="0"/>
                  <a:t>明显</a:t>
                </a:r>
                <a:r>
                  <a:rPr lang="zh-CN" altLang="zh-CN" dirty="0" smtClean="0"/>
                  <a:t>大于一阶频率偏移量，最大降幅接近</a:t>
                </a:r>
                <a:r>
                  <a:rPr lang="en-US" altLang="zh-CN" dirty="0" smtClean="0"/>
                  <a:t>1 kHz</a:t>
                </a:r>
                <a:r>
                  <a:rPr lang="zh-CN" altLang="zh-CN" dirty="0" smtClean="0"/>
                  <a:t>，而最大一阶频率偏移量在</a:t>
                </a:r>
                <a:r>
                  <a:rPr lang="en-US" altLang="zh-CN" dirty="0" smtClean="0"/>
                  <a:t>0.4 kHz</a:t>
                </a:r>
                <a:r>
                  <a:rPr lang="zh-CN" altLang="zh-CN" dirty="0" smtClean="0"/>
                  <a:t>左右。</a:t>
                </a:r>
                <a:endParaRPr lang="en-US" altLang="zh-CN" dirty="0" smtClean="0"/>
              </a:p>
              <a:p>
                <a:pPr defTabSz="942655">
                  <a:defRPr/>
                </a:pPr>
                <a:r>
                  <a:rPr lang="zh-CN" altLang="zh-CN" dirty="0" smtClean="0"/>
                  <a:t>与锈蚀损伤频率偏移量比较，温度影响下峰值频率偏移量很小。</a:t>
                </a:r>
                <a:endParaRPr lang="en-US" altLang="zh-CN" dirty="0" smtClean="0"/>
              </a:p>
              <a:p>
                <a:pPr defTabSz="942655">
                  <a:defRPr/>
                </a:pPr>
                <a:endParaRPr lang="zh-CN" altLang="zh-CN" dirty="0" smtClean="0"/>
              </a:p>
              <a:p>
                <a:endParaRPr lang="zh-CN" altLang="en-US" dirty="0" smtClean="0"/>
              </a:p>
              <a:p>
                <a:endParaRPr lang="en-US" dirty="0"/>
              </a:p>
            </p:txBody>
          </p:sp>
        </mc:Fallback>
      </mc:AlternateContent>
      <p:sp>
        <p:nvSpPr>
          <p:cNvPr id="4" name="Slide Number Placeholder 3"/>
          <p:cNvSpPr>
            <a:spLocks noGrp="1"/>
          </p:cNvSpPr>
          <p:nvPr>
            <p:ph type="sldNum" sz="quarter" idx="10"/>
          </p:nvPr>
        </p:nvSpPr>
        <p:spPr/>
        <p:txBody>
          <a:bodyPr/>
          <a:lstStyle/>
          <a:p>
            <a:fld id="{4A7EA511-84E0-4AE0-9842-AB0E10994BF1}" type="slidenum">
              <a:rPr lang="zh-CN" altLang="en-US" smtClean="0"/>
              <a:t>20</a:t>
            </a:fld>
            <a:endParaRPr lang="zh-CN" altLang="en-US"/>
          </a:p>
        </p:txBody>
      </p:sp>
    </p:spTree>
    <p:extLst>
      <p:ext uri="{BB962C8B-B14F-4D97-AF65-F5344CB8AC3E}">
        <p14:creationId xmlns:p14="http://schemas.microsoft.com/office/powerpoint/2010/main" val="604599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Through the frequency offset relationship of the sensor, the relationship between the frequency offset rate and the corrosion loss rate, the corrosion of the anchor and the quality loss of the anchor are judged.</a:t>
            </a:r>
          </a:p>
          <a:p>
            <a:r>
              <a:t>The control energizing current is 1 A;</a:t>
            </a:r>
          </a:p>
          <a:p>
            <a:r>
              <a:t>Adjustable DC regulated power supply;</a:t>
            </a:r>
          </a:p>
          <a:p>
            <a:r>
              <a:t>The electrolyte solution is a concentration of 10% NaCl;</a:t>
            </a:r>
          </a:p>
          <a:p>
            <a:r>
              <a:t>The metal copper sheet is connected to the negative pole of the power supply</a:t>
            </a:r>
          </a:p>
          <a:p>
            <a:endParaRPr/>
          </a:p>
          <a:p>
            <a:r>
              <a:t>Refer to the electrochemical acceleration corrosion test of the sensor, and use the energizing method to accelerate the corrosion of the anchor.</a:t>
            </a:r>
          </a:p>
          <a:p>
            <a:r>
              <a:t>The power-on time is one week, and monitoring is carried out every 24 hours, and the loss of bolt quality is expected to be about 20%.</a:t>
            </a:r>
          </a:p>
          <a:p>
            <a:r>
              <a:t>Due to the fact that when the bolt is energized, there are more stray currents in the concrete, which causes great interference to the impedance measurement and accelerates the damage of the sensor</a:t>
            </a:r>
          </a:p>
          <a:p>
            <a:r>
              <a:t>The analysis found that the monitoring data was seriously disturbed, and the peak frequency statistics were extracted after noise reduction processing</a:t>
            </a:r>
          </a:p>
          <a:p>
            <a:r>
              <a:t>With the increase of energizing time, the anchor rod gradually corrodes, the first-order peak frequency disappears, and the curve is flat without peak.</a:t>
            </a:r>
          </a:p>
          <a:p>
            <a:r>
              <a:t>The second-order peak gradually shifted to the left and decreased with the deepening of the corrosion degree. There was no significant shift in the third-order peak.</a:t>
            </a:r>
          </a:p>
          <a:p>
            <a:endParaRPr/>
          </a:p>
          <a:p>
            <a:r>
              <a:t>The corrosion bolt monitoring platform consists of two parts, the sensor and the anchor to be corroded.</a:t>
            </a:r>
          </a:p>
          <a:p>
            <a:r>
              <a:t>Under laboratory conditions, the concrete test block is treated as a rock embedded by the bolts.</a:t>
            </a:r>
          </a:p>
          <a:p>
            <a:r>
              <a:t>By reserving holes during pouring, the process flow of bolt drilling and grouting is simulated.</a:t>
            </a:r>
          </a:p>
          <a:p>
            <a:r>
              <a:t>In order to obtain as much data as possible, three sensors are placed at different positions on the same bolt.</a:t>
            </a:r>
          </a:p>
          <a:p>
            <a:r>
              <a:t>The test was carried out by salt solution immersion to accelerate the corrosion of the anchor, which was divided into three groups: full immersion, semi-immersion and normal temperature control.</a:t>
            </a:r>
          </a:p>
          <a:p>
            <a:r>
              <a:t>Once the arrangement is complete, monitoring begins</a:t>
            </a:r>
          </a:p>
        </p:txBody>
      </p:sp>
      <p:sp>
        <p:nvSpPr>
          <p:cNvPr id="4" name="Slide Number Placeholder 3"/>
          <p:cNvSpPr>
            <a:spLocks noGrp="1"/>
          </p:cNvSpPr>
          <p:nvPr>
            <p:ph type="sldNum" sz="quarter" idx="10"/>
          </p:nvPr>
        </p:nvSpPr>
        <p:spPr/>
        <p:txBody>
          <a:bodyPr/>
          <a:lstStyle/>
          <a:p>
            <a:fld id="{4A7EA511-84E0-4AE0-9842-AB0E10994BF1}" type="slidenum">
              <a:rPr lang="zh-CN" altLang="en-US" smtClean="0"/>
              <a:t>21</a:t>
            </a:fld>
            <a:endParaRPr lang="zh-CN" altLang="en-US"/>
          </a:p>
        </p:txBody>
      </p:sp>
    </p:spTree>
    <p:extLst>
      <p:ext uri="{BB962C8B-B14F-4D97-AF65-F5344CB8AC3E}">
        <p14:creationId xmlns:p14="http://schemas.microsoft.com/office/powerpoint/2010/main" val="1348652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Using the actual frequency offset rate of the sensor, the mass loss of the sensor was backcalculated and analyzed according to the law of packaging test, and the calculated mass loss rate of the sensor was 22.64%.</a:t>
            </a:r>
          </a:p>
          <a:p>
            <a:r>
              <a:t>It is similar to the actual mass loss rate of 23.61% measured by the sensor after the test.</a:t>
            </a:r>
          </a:p>
          <a:p>
            <a:r>
              <a:t>In addition, due to the hardening of the grouting fluid inside the bolt, the specific loss mass of the anchor cannot be measured, so the theoretical loss mass of the bolt is calculated by Faraday's law, which is about 20.07%, and there is a certain amount of rust loss in the early soaking process.</a:t>
            </a:r>
          </a:p>
          <a:p>
            <a:r>
              <a:t>Therefore, the actual mass loss of the bolt is slightly greater than 20%.</a:t>
            </a:r>
          </a:p>
          <a:p>
            <a:r>
              <a:t>The actual mass loss of the sensor is similar to the calculated mass loss and the theoretical mass loss of the bolt, and it can be judged that the corrosion of the sensor and the anchor is roughly similar under the condition of accelerated corrosion.</a:t>
            </a:r>
          </a:p>
          <a:p>
            <a:r>
              <a:t>This test verifies that the sensor can work normally under complex working conditions, but its stability needs to be improved.</a:t>
            </a:r>
          </a:p>
          <a:p>
            <a:r>
              <a:t>The liquid illustrates that the mass loss of the sensor can be inferred from the shift change of frequency during the corrosion monitoring process.</a:t>
            </a:r>
          </a:p>
          <a:p>
            <a:r>
              <a:t>However, due to the complexity of the actual bolting process, the specific sensor quality loss and the actual corrosion law of the bolt need to be further explored.</a:t>
            </a:r>
          </a:p>
        </p:txBody>
      </p:sp>
      <p:sp>
        <p:nvSpPr>
          <p:cNvPr id="4" name="Slide Number Placeholder 3"/>
          <p:cNvSpPr>
            <a:spLocks noGrp="1"/>
          </p:cNvSpPr>
          <p:nvPr>
            <p:ph type="sldNum" sz="quarter" idx="10"/>
          </p:nvPr>
        </p:nvSpPr>
        <p:spPr/>
        <p:txBody>
          <a:bodyPr/>
          <a:lstStyle/>
          <a:p>
            <a:fld id="{4A7EA511-84E0-4AE0-9842-AB0E10994BF1}" type="slidenum">
              <a:rPr lang="zh-CN" altLang="en-US" smtClean="0"/>
              <a:t>22</a:t>
            </a:fld>
            <a:endParaRPr lang="zh-CN" altLang="en-US"/>
          </a:p>
        </p:txBody>
      </p:sp>
    </p:spTree>
    <p:extLst>
      <p:ext uri="{BB962C8B-B14F-4D97-AF65-F5344CB8AC3E}">
        <p14:creationId xmlns:p14="http://schemas.microsoft.com/office/powerpoint/2010/main" val="1877464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For the improvement of the piezoelectric sheet-luffing rod, a piezoelectric stack with stronger driving force was adopted, and a new corrosion monitoring probe was designed, and its characteristics were studied by accelerated corrosion test and numerical simulation</a:t>
            </a:r>
          </a:p>
          <a:p>
            <a:r>
              <a:t>Remarks: Accelerated corrosion test current 80 mA, 21 days, 2g per day</a:t>
            </a:r>
          </a:p>
        </p:txBody>
      </p:sp>
      <p:sp>
        <p:nvSpPr>
          <p:cNvPr id="4" name="Slide Number Placeholder 3"/>
          <p:cNvSpPr>
            <a:spLocks noGrp="1"/>
          </p:cNvSpPr>
          <p:nvPr>
            <p:ph type="sldNum" sz="quarter" idx="10"/>
          </p:nvPr>
        </p:nvSpPr>
        <p:spPr/>
        <p:txBody>
          <a:bodyPr/>
          <a:lstStyle/>
          <a:p>
            <a:fld id="{4A7EA511-84E0-4AE0-9842-AB0E10994BF1}" type="slidenum">
              <a:rPr lang="zh-CN" altLang="en-US" smtClean="0"/>
              <a:t>23</a:t>
            </a:fld>
            <a:endParaRPr lang="zh-CN" altLang="en-US"/>
          </a:p>
        </p:txBody>
      </p:sp>
    </p:spTree>
    <p:extLst>
      <p:ext uri="{BB962C8B-B14F-4D97-AF65-F5344CB8AC3E}">
        <p14:creationId xmlns:p14="http://schemas.microsoft.com/office/powerpoint/2010/main" val="3795572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The conductivity spectra of the test and numerical simulation are shown in the figure, and it is found that the peak frequency of the first three orders of the probe increases uniformly with the increase of corrosion time. The finite element analysis results also show that the peak frequency of the first three orders of the probe increases uniformly with the decrease of the probe length. The shift of the first-order peak frequency shows good characteristics, which is the focus of this study</a:t>
            </a:r>
          </a:p>
          <a:p>
            <a:endParaRPr/>
          </a:p>
          <a:p>
            <a:r>
              <a:t>Note: After 21 days of corrosion, the probe's first-order peak frequency was shifted by 2.1 kHz. In the numerical simulation, the offset of the first-order peak frequency is 4.95 kHz.</a:t>
            </a:r>
          </a:p>
        </p:txBody>
      </p:sp>
      <p:sp>
        <p:nvSpPr>
          <p:cNvPr id="4" name="Slide Number Placeholder 3"/>
          <p:cNvSpPr>
            <a:spLocks noGrp="1"/>
          </p:cNvSpPr>
          <p:nvPr>
            <p:ph type="sldNum" sz="quarter" idx="10"/>
          </p:nvPr>
        </p:nvSpPr>
        <p:spPr/>
        <p:txBody>
          <a:bodyPr/>
          <a:lstStyle/>
          <a:p>
            <a:fld id="{4A7EA511-84E0-4AE0-9842-AB0E10994BF1}" type="slidenum">
              <a:rPr lang="zh-CN" altLang="en-US" smtClean="0"/>
              <a:t>24</a:t>
            </a:fld>
            <a:endParaRPr lang="zh-CN" altLang="en-US"/>
          </a:p>
        </p:txBody>
      </p:sp>
    </p:spTree>
    <p:extLst>
      <p:ext uri="{BB962C8B-B14F-4D97-AF65-F5344CB8AC3E}">
        <p14:creationId xmlns:p14="http://schemas.microsoft.com/office/powerpoint/2010/main" val="221383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In order to eliminate the influence of preload, the corrosion monitoring probe is improved, a new type of connection mechanism connecting the pipeline and the probe is designed, and the connection between the probe and the connecting mechanism does not adopt threaded coupling connection, but adopts the design of the card groove type, so as to ensure that the two systems of the probe and the pipeline are independent of each other, so that the probe can vibrate freely. Accelerated corrosion testing was performed to verify the corrosion monitoring performance of the probe.</a:t>
            </a:r>
          </a:p>
        </p:txBody>
      </p:sp>
      <p:sp>
        <p:nvSpPr>
          <p:cNvPr id="4" name="Slide Number Placeholder 3"/>
          <p:cNvSpPr>
            <a:spLocks noGrp="1"/>
          </p:cNvSpPr>
          <p:nvPr>
            <p:ph type="sldNum" sz="quarter" idx="10"/>
          </p:nvPr>
        </p:nvSpPr>
        <p:spPr/>
        <p:txBody>
          <a:bodyPr/>
          <a:lstStyle/>
          <a:p>
            <a:fld id="{4A7EA511-84E0-4AE0-9842-AB0E10994BF1}" type="slidenum">
              <a:rPr lang="zh-CN" altLang="en-US" smtClean="0"/>
              <a:t>26</a:t>
            </a:fld>
            <a:endParaRPr lang="zh-CN" altLang="en-US"/>
          </a:p>
        </p:txBody>
      </p:sp>
    </p:spTree>
    <p:extLst>
      <p:ext uri="{BB962C8B-B14F-4D97-AF65-F5344CB8AC3E}">
        <p14:creationId xmlns:p14="http://schemas.microsoft.com/office/powerpoint/2010/main" val="1297335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Through conductance spectroscopy, the peak frequency increases relatively uniformly with the increase of corrosion days, and the amount of corrosion of the probe is linearly related to the peak frequency. The first-order peak frequency shift of the probe is 0.3kHz after 21 days of corrosion. Therefore, the peak frequency of pipeline corrosion when it is in the serviceability limit state is determined, and the corrosion monitoring probe can be used to quantitatively evaluate the corrosion of oil and gas pipelines</a:t>
            </a:r>
          </a:p>
        </p:txBody>
      </p:sp>
      <p:sp>
        <p:nvSpPr>
          <p:cNvPr id="4" name="Slide Number Placeholder 3"/>
          <p:cNvSpPr>
            <a:spLocks noGrp="1"/>
          </p:cNvSpPr>
          <p:nvPr>
            <p:ph type="sldNum" sz="quarter" idx="10"/>
          </p:nvPr>
        </p:nvSpPr>
        <p:spPr/>
        <p:txBody>
          <a:bodyPr/>
          <a:lstStyle/>
          <a:p>
            <a:fld id="{4A7EA511-84E0-4AE0-9842-AB0E10994BF1}" type="slidenum">
              <a:rPr lang="zh-CN" altLang="en-US" smtClean="0"/>
              <a:t>27</a:t>
            </a:fld>
            <a:endParaRPr lang="zh-CN" altLang="en-US"/>
          </a:p>
        </p:txBody>
      </p:sp>
    </p:spTree>
    <p:extLst>
      <p:ext uri="{BB962C8B-B14F-4D97-AF65-F5344CB8AC3E}">
        <p14:creationId xmlns:p14="http://schemas.microsoft.com/office/powerpoint/2010/main" val="31847418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7EA511-84E0-4AE0-9842-AB0E10994BF1}" type="slidenum">
              <a:rPr lang="zh-CN" altLang="en-US" smtClean="0"/>
              <a:t>28</a:t>
            </a:fld>
            <a:endParaRPr lang="zh-CN" altLang="en-US"/>
          </a:p>
        </p:txBody>
      </p:sp>
    </p:spTree>
    <p:extLst>
      <p:ext uri="{BB962C8B-B14F-4D97-AF65-F5344CB8AC3E}">
        <p14:creationId xmlns:p14="http://schemas.microsoft.com/office/powerpoint/2010/main" val="13677891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dirty="0" err="1"/>
              <a:t>金属</a:t>
            </a:r>
            <a:r>
              <a:rPr dirty="0"/>
              <a:t>/</a:t>
            </a:r>
            <a:r>
              <a:rPr dirty="0" err="1"/>
              <a:t>钢材腐蚀是一种自然发生的现象</a:t>
            </a:r>
            <a:r>
              <a:rPr dirty="0"/>
              <a:t>。 </a:t>
            </a:r>
            <a:r>
              <a:rPr dirty="0" err="1"/>
              <a:t>氧化物就是钢材的自然状态</a:t>
            </a:r>
            <a:r>
              <a:rPr dirty="0"/>
              <a:t>。 铁矿到钢材的锻炼过程提高了它的能量等级，钢材在大气环境下处于一种热力学不稳定的状态，从钢材返回到自然状态氧化物状态的过程就是腐蚀。</a:t>
            </a:r>
          </a:p>
          <a:p>
            <a:r>
              <a:rPr dirty="0" err="1"/>
              <a:t>有不同的腐蚀类型，包括均匀腐蚀、大气腐蚀、疲劳腐蚀、点蚀、应力腐蚀等，其危害程度不一</a:t>
            </a:r>
            <a:r>
              <a:rPr dirty="0"/>
              <a:t>。</a:t>
            </a:r>
          </a:p>
          <a:p>
            <a:endParaRPr dirty="0"/>
          </a:p>
          <a:p>
            <a:r>
              <a:rPr dirty="0"/>
              <a:t>Steel corrodes because it is not a naturally occurring material. Rather, iron ore is smelted and refined to produce steel. The production steps that transform iron ore into steel add energy to the metal.</a:t>
            </a:r>
          </a:p>
          <a:p>
            <a:r>
              <a:rPr dirty="0"/>
              <a:t>Steel, like most metals except gold and platinum, is thermodynamically unstable under normal atmospheric conditions and will release energy and revert back to its natural state—iron oxide, or rust. This process is called corrosion.</a:t>
            </a:r>
          </a:p>
          <a:p>
            <a:endParaRPr dirty="0"/>
          </a:p>
          <a:p>
            <a:r>
              <a:rPr dirty="0"/>
              <a:t>https://saylordotorg.github.io/text_general-chemistry-principles-patterns-and-applications-v1.0/s23-06-corrosion.html</a:t>
            </a:r>
          </a:p>
          <a:p>
            <a:endParaRPr dirty="0"/>
          </a:p>
          <a:p>
            <a:r>
              <a:rPr dirty="0"/>
              <a:t>https://www.cement.org/learn/concrete-technology/durability/corrosion-of-embedded-materials </a:t>
            </a:r>
          </a:p>
          <a:p>
            <a:r>
              <a:rPr dirty="0"/>
              <a:t>Corrosion of reinforcing steel and other embedded metals is the leading cause of deterioration in concrete. When steel corrodes, the resulting rust occupies a greater volume than the steel. This expansion creates tensile stresses in the concrete, which can eventually cause cracking, delamination, and spalling. </a:t>
            </a:r>
          </a:p>
          <a:p>
            <a:br>
              <a:rPr dirty="0"/>
            </a:br>
            <a:r>
              <a:rPr dirty="0"/>
              <a:t>Steel corrodes because it is not a naturally occurring material. Rather, iron ore is smelted and refined to produce steel. The production steps that transform iron ore into steel add energy to the metal.</a:t>
            </a:r>
          </a:p>
          <a:p>
            <a:r>
              <a:rPr dirty="0"/>
              <a:t>Steel, like most metals except gold and platinum, is thermodynamically unstable under normal atmospheric conditions and will release energy and revert back to its natural state—iron oxide, or rust. This process is called corrosion.</a:t>
            </a:r>
          </a:p>
          <a:p>
            <a:r>
              <a:rPr dirty="0"/>
              <a:t>For corrosion to occur, these elements must be present:</a:t>
            </a:r>
          </a:p>
          <a:p>
            <a:r>
              <a:rPr dirty="0"/>
              <a:t>There must be at least two metals (or two locations on a single metal) at different energy levels</a:t>
            </a:r>
          </a:p>
          <a:p>
            <a:r>
              <a:rPr dirty="0"/>
              <a:t>an electrolyte</a:t>
            </a:r>
          </a:p>
          <a:p>
            <a:r>
              <a:rPr dirty="0"/>
              <a:t>a metallic connection</a:t>
            </a:r>
          </a:p>
          <a:p>
            <a:r>
              <a:rPr dirty="0"/>
              <a:t>In reinforced concrete, the rebar may have many separate areas at different energy levels. Concrete acts as the electrolyte, and the metallic connection is provided by wire ties, chair supports, or the rebar itself.</a:t>
            </a:r>
            <a:br>
              <a:rPr dirty="0"/>
            </a:br>
            <a:r>
              <a:rPr dirty="0"/>
              <a:t>Corrosion is an electrochemical process involving the flow of charges (electrons and ions). At active sites on the bar, called anodes, iron atoms lose electrons and move into the surrounding concrete as ferrous ions. This process is called a half-cell oxidation reaction, or the anodic reaction, and is represented as:</a:t>
            </a:r>
          </a:p>
          <a:p>
            <a:r>
              <a:rPr dirty="0"/>
              <a:t> 2Fe → 2Fe2+ + 4e-</a:t>
            </a:r>
          </a:p>
          <a:p>
            <a:r>
              <a:rPr dirty="0"/>
              <a:t>The electrons remain in the bar and flow to sites called cathodes, where they combine with water and oxygen in the concrete. The reaction at the cathode is called a reduction reaction. A common reduction reaction is:</a:t>
            </a:r>
          </a:p>
          <a:p>
            <a:r>
              <a:rPr dirty="0"/>
              <a:t>2H2O + O2 + 4e- → 4OH-</a:t>
            </a:r>
          </a:p>
          <a:p>
            <a:r>
              <a:rPr dirty="0"/>
              <a:t>To maintain electrical neutrality, the ferrous ions migrate through the concrete pore water to these cathodic sites where they combine to form iron hydroxides, or rust:</a:t>
            </a:r>
          </a:p>
          <a:p>
            <a:r>
              <a:rPr dirty="0"/>
              <a:t>2Fe2+ + 4OH- → 2Fe(OH) </a:t>
            </a:r>
          </a:p>
          <a:p>
            <a:r>
              <a:rPr dirty="0"/>
              <a:t>This initial precipitated hydroxide tends to react further with oxygen to form higher oxides. The increases in volume as the reaction products react further with dissolved oxygen leads to internal stress within the concrete that may be sufficient to cause cracking and spalling of the concrete cover.  </a:t>
            </a:r>
          </a:p>
          <a:p>
            <a:r>
              <a:rPr dirty="0"/>
              <a:t>Corrosion is responsible for up to 90% of damage to reinforced concrete structures.</a:t>
            </a:r>
          </a:p>
          <a:p>
            <a:endParaRPr dirty="0"/>
          </a:p>
          <a:p>
            <a:r>
              <a:rPr dirty="0"/>
              <a:t>https://yjy.ccement.com/detail/1101907.html</a:t>
            </a:r>
          </a:p>
          <a:p>
            <a:r>
              <a:rPr dirty="0" err="1"/>
              <a:t>当金属与电解质溶液接触时，由于金属与杂质的电位不同，在金属表面形成许多微小的原电池</a:t>
            </a:r>
            <a:r>
              <a:rPr dirty="0"/>
              <a:t>。 金属在腐蚀是金属作为阳极的自溶解过程，它必然要有共轭的阴极相配合，无论金属如何活泼，如果没有共轭的阴极存在，金属的腐蚀也不会发生。</a:t>
            </a:r>
          </a:p>
          <a:p>
            <a:r>
              <a:rPr dirty="0"/>
              <a:t>    (2) </a:t>
            </a:r>
            <a:r>
              <a:rPr dirty="0" err="1"/>
              <a:t>日常遇到的大量的腐蚀现象往往是有氧存在，pH</a:t>
            </a:r>
            <a:r>
              <a:rPr dirty="0"/>
              <a:t> </a:t>
            </a:r>
            <a:r>
              <a:rPr dirty="0" err="1"/>
              <a:t>值接近中性的条件下发生的腐蚀</a:t>
            </a:r>
            <a:r>
              <a:rPr dirty="0"/>
              <a:t>。 </a:t>
            </a:r>
            <a:r>
              <a:rPr dirty="0" err="1"/>
              <a:t>这是铁腐蚀的共轭阴极，是氧化还原反应</a:t>
            </a:r>
            <a:r>
              <a:rPr dirty="0"/>
              <a:t>。 </a:t>
            </a:r>
            <a:r>
              <a:rPr dirty="0" err="1"/>
              <a:t>反应式如下</a:t>
            </a:r>
            <a:r>
              <a:rPr dirty="0"/>
              <a:t>：</a:t>
            </a:r>
          </a:p>
          <a:p>
            <a:r>
              <a:rPr dirty="0"/>
              <a:t>阳极反应：2FeO→ Fe2＋＋4e</a:t>
            </a:r>
          </a:p>
          <a:p>
            <a:r>
              <a:rPr dirty="0"/>
              <a:t>阴极反应：O2＋2H2O＋4eo Fe2＋→ 4OH－</a:t>
            </a:r>
          </a:p>
          <a:p>
            <a:endParaRPr dirty="0"/>
          </a:p>
          <a:p>
            <a:r>
              <a:rPr dirty="0"/>
              <a:t>https://civiconcepts.com/blog/types-of-corrosion</a:t>
            </a:r>
          </a:p>
          <a:p>
            <a:r>
              <a:rPr dirty="0"/>
              <a:t>https://www.theengineerspost.com/types-of-corrosion/</a:t>
            </a:r>
          </a:p>
        </p:txBody>
      </p:sp>
      <p:sp>
        <p:nvSpPr>
          <p:cNvPr id="4" name="Slide Number Placeholder 3"/>
          <p:cNvSpPr>
            <a:spLocks noGrp="1"/>
          </p:cNvSpPr>
          <p:nvPr>
            <p:ph type="sldNum" sz="quarter" idx="10"/>
          </p:nvPr>
        </p:nvSpPr>
        <p:spPr/>
        <p:txBody>
          <a:bodyPr/>
          <a:lstStyle/>
          <a:p>
            <a:fld id="{4A7EA511-84E0-4AE0-9842-AB0E10994BF1}" type="slidenum">
              <a:rPr lang="zh-CN" altLang="en-US" smtClean="0"/>
              <a:t>3</a:t>
            </a:fld>
            <a:endParaRPr lang="zh-CN" altLang="en-US"/>
          </a:p>
        </p:txBody>
      </p:sp>
    </p:spTree>
    <p:extLst>
      <p:ext uri="{BB962C8B-B14F-4D97-AF65-F5344CB8AC3E}">
        <p14:creationId xmlns:p14="http://schemas.microsoft.com/office/powerpoint/2010/main" val="17159691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FCBF7-7D8E-642E-B2DA-6A298ADC39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B22331-8B50-E250-3A58-BC42B38320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5B94B9-5568-A5CD-F11A-7067246A6E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C86917-ED00-1BC8-21E1-9B03B4119CBD}"/>
              </a:ext>
            </a:extLst>
          </p:cNvPr>
          <p:cNvSpPr>
            <a:spLocks noGrp="1"/>
          </p:cNvSpPr>
          <p:nvPr>
            <p:ph type="sldNum" sz="quarter" idx="10"/>
          </p:nvPr>
        </p:nvSpPr>
        <p:spPr/>
        <p:txBody>
          <a:bodyPr/>
          <a:lstStyle/>
          <a:p>
            <a:fld id="{4A7EA511-84E0-4AE0-9842-AB0E10994BF1}" type="slidenum">
              <a:rPr lang="zh-CN" altLang="en-US" smtClean="0"/>
              <a:t>31</a:t>
            </a:fld>
            <a:endParaRPr lang="zh-CN" altLang="en-US"/>
          </a:p>
        </p:txBody>
      </p:sp>
    </p:spTree>
    <p:extLst>
      <p:ext uri="{BB962C8B-B14F-4D97-AF65-F5344CB8AC3E}">
        <p14:creationId xmlns:p14="http://schemas.microsoft.com/office/powerpoint/2010/main" val="14405970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7EA511-84E0-4AE0-9842-AB0E10994BF1}" type="slidenum">
              <a:rPr lang="zh-CN" altLang="en-US" smtClean="0"/>
              <a:t>32</a:t>
            </a:fld>
            <a:endParaRPr lang="zh-CN" altLang="en-US"/>
          </a:p>
        </p:txBody>
      </p:sp>
    </p:spTree>
    <p:extLst>
      <p:ext uri="{BB962C8B-B14F-4D97-AF65-F5344CB8AC3E}">
        <p14:creationId xmlns:p14="http://schemas.microsoft.com/office/powerpoint/2010/main" val="40372688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4A66F-D418-C54C-7AF2-25A5EFAD74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BEC544-73C8-CB5F-3EA2-20D1872F5C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643328-9E94-67A2-FE61-E3875885BFA6}"/>
              </a:ext>
            </a:extLst>
          </p:cNvPr>
          <p:cNvSpPr>
            <a:spLocks noGrp="1"/>
          </p:cNvSpPr>
          <p:nvPr>
            <p:ph type="body" idx="1"/>
          </p:nvPr>
        </p:nvSpPr>
        <p:spPr/>
        <p:txBody>
          <a:bodyPr/>
          <a:lstStyle/>
          <a:p>
            <a:r>
              <a:rPr lang="en-US" altLang="zh-CN" sz="1200" kern="1200" dirty="0">
                <a:solidFill>
                  <a:schemeClr val="tx1"/>
                </a:solidFill>
                <a:effectLst/>
                <a:latin typeface="+mn-lt"/>
                <a:ea typeface="+mn-ea"/>
                <a:cs typeface="+mn-cs"/>
              </a:rPr>
              <a:t>decreasing by a total of 216.1 Hz over the 100-day period. Based on the sensitivity analysis of the WIMS presented in </a:t>
            </a:r>
            <a:r>
              <a:rPr lang="en-US" altLang="zh-CN" sz="1200" u="sng" kern="1200" dirty="0">
                <a:solidFill>
                  <a:schemeClr val="tx1"/>
                </a:solidFill>
                <a:effectLst/>
                <a:latin typeface="+mn-lt"/>
                <a:ea typeface="+mn-ea"/>
                <a:cs typeface="+mn-cs"/>
                <a:hlinkClick r:id="rId3" action="ppaction://hlinkfile"/>
              </a:rPr>
              <a:t>Section 5.3</a:t>
            </a:r>
            <a:r>
              <a:rPr lang="en-US" altLang="zh-CN" sz="1200" kern="1200" dirty="0">
                <a:solidFill>
                  <a:schemeClr val="tx1"/>
                </a:solidFill>
                <a:effectLst/>
                <a:latin typeface="+mn-lt"/>
                <a:ea typeface="+mn-ea"/>
                <a:cs typeface="+mn-cs"/>
              </a:rPr>
              <a:t>, the average thickness loss of the corrosion sensor is estimated to be approximately 31.59 </a:t>
            </a:r>
            <a:r>
              <a:rPr lang="en-US" altLang="zh-CN" sz="1200" kern="1200" dirty="0" err="1">
                <a:solidFill>
                  <a:schemeClr val="tx1"/>
                </a:solidFill>
                <a:effectLst/>
                <a:latin typeface="+mn-lt"/>
                <a:ea typeface="+mn-ea"/>
                <a:cs typeface="+mn-cs"/>
              </a:rPr>
              <a:t>μm</a:t>
            </a:r>
            <a:r>
              <a:rPr lang="en-US" altLang="zh-CN" sz="1200" kern="1200" dirty="0">
                <a:solidFill>
                  <a:schemeClr val="tx1"/>
                </a:solidFill>
                <a:effectLst/>
                <a:latin typeface="+mn-lt"/>
                <a:ea typeface="+mn-ea"/>
                <a:cs typeface="+mn-cs"/>
              </a:rPr>
              <a:t>, derived from the resonant frequency shift. Based on the coordinate data acquired from the roughness scans before and after corrosion of the gusset plate, the 3D morphology and 2D profile of the gusset plate surface are presented in </a:t>
            </a:r>
            <a:r>
              <a:rPr lang="en-US" altLang="zh-CN" sz="1200" u="sng" kern="1200" dirty="0">
                <a:solidFill>
                  <a:schemeClr val="tx1"/>
                </a:solidFill>
                <a:effectLst/>
                <a:latin typeface="+mn-lt"/>
                <a:ea typeface="+mn-ea"/>
                <a:cs typeface="+mn-cs"/>
                <a:hlinkClick r:id="rId4" action="ppaction://hlinkfile"/>
              </a:rPr>
              <a:t>Figure 23</a:t>
            </a:r>
            <a:r>
              <a:rPr lang="en-US" altLang="zh-CN" sz="1200" kern="1200" dirty="0">
                <a:solidFill>
                  <a:schemeClr val="tx1"/>
                </a:solidFill>
                <a:effectLst/>
                <a:latin typeface="+mn-lt"/>
                <a:ea typeface="+mn-ea"/>
                <a:cs typeface="+mn-cs"/>
              </a:rPr>
              <a:t>. A uniform corrosion depth of approximately 35.95 </a:t>
            </a:r>
            <a:r>
              <a:rPr lang="en-US" altLang="zh-CN" sz="1200" kern="1200" dirty="0" err="1">
                <a:solidFill>
                  <a:schemeClr val="tx1"/>
                </a:solidFill>
                <a:effectLst/>
                <a:latin typeface="+mn-lt"/>
                <a:ea typeface="+mn-ea"/>
                <a:cs typeface="+mn-cs"/>
              </a:rPr>
              <a:t>μm</a:t>
            </a:r>
            <a:r>
              <a:rPr lang="en-US" altLang="zh-CN" sz="1200" kern="1200" dirty="0">
                <a:solidFill>
                  <a:schemeClr val="tx1"/>
                </a:solidFill>
                <a:effectLst/>
                <a:latin typeface="+mn-lt"/>
                <a:ea typeface="+mn-ea"/>
                <a:cs typeface="+mn-cs"/>
              </a:rPr>
              <a:t> was calculated.</a:t>
            </a:r>
          </a:p>
          <a:p>
            <a:r>
              <a:rPr lang="en-US" altLang="zh-CN" sz="1200" kern="1200" dirty="0">
                <a:solidFill>
                  <a:schemeClr val="tx1"/>
                </a:solidFill>
                <a:effectLst/>
                <a:latin typeface="+mn-lt"/>
                <a:ea typeface="+mn-ea"/>
                <a:cs typeface="+mn-cs"/>
              </a:rPr>
              <a:t> minor discrepancy exists between the predicted and actual corrosion loss values, with the sensor's prediction being approximately 12.1% lower than the measured value. </a:t>
            </a:r>
            <a:endParaRPr lang="en-US" dirty="0"/>
          </a:p>
        </p:txBody>
      </p:sp>
      <p:sp>
        <p:nvSpPr>
          <p:cNvPr id="4" name="Slide Number Placeholder 3">
            <a:extLst>
              <a:ext uri="{FF2B5EF4-FFF2-40B4-BE49-F238E27FC236}">
                <a16:creationId xmlns:a16="http://schemas.microsoft.com/office/drawing/2014/main" id="{5F6292AC-CCB5-2039-2647-5E9E4BB1E728}"/>
              </a:ext>
            </a:extLst>
          </p:cNvPr>
          <p:cNvSpPr>
            <a:spLocks noGrp="1"/>
          </p:cNvSpPr>
          <p:nvPr>
            <p:ph type="sldNum" sz="quarter" idx="10"/>
          </p:nvPr>
        </p:nvSpPr>
        <p:spPr/>
        <p:txBody>
          <a:bodyPr/>
          <a:lstStyle/>
          <a:p>
            <a:fld id="{4A7EA511-84E0-4AE0-9842-AB0E10994BF1}" type="slidenum">
              <a:rPr lang="zh-CN" altLang="en-US" smtClean="0"/>
              <a:t>33</a:t>
            </a:fld>
            <a:endParaRPr lang="zh-CN" altLang="en-US"/>
          </a:p>
        </p:txBody>
      </p:sp>
    </p:spTree>
    <p:extLst>
      <p:ext uri="{BB962C8B-B14F-4D97-AF65-F5344CB8AC3E}">
        <p14:creationId xmlns:p14="http://schemas.microsoft.com/office/powerpoint/2010/main" val="304118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代表性论文</a:t>
            </a:r>
          </a:p>
          <a:p>
            <a:r>
              <a:t>Weijie Li, Tiejun Liu*, Jianjun Wang, Dujian Zou, Shasha Gao. Finite-Element Analysis of an Electromechanical Impedance-Based Corrosion Sensor with Experimental Verification. Journal of Aerospace Engineering, 2019, 32(3): 04019012.</a:t>
            </a:r>
          </a:p>
          <a:p>
            <a:r>
              <a:t>Weijie Li, Tiejun Liu*, Shasha Gao, Mingzhang Luo, Jianjun Wang, Jianchao Wu. An electromechanical impedance-instrumented corrosion-measuring probe. Journal of Intelligent Material Systems and Structures, 2019, 30(14): 2135-2146.</a:t>
            </a:r>
          </a:p>
          <a:p>
            <a:r>
              <a:t>Weijie Li, Tiejun Liu*, Dujian Zou, Jianjun Wang, Ting-Hua Yi. PZT based smart corrosion coupon using electromechanical impedance. Mechanical Systems and Signal Processing, 2019, 129: 455-469.</a:t>
            </a:r>
          </a:p>
          <a:p>
            <a:r>
              <a:t>Weijie Li, Jianjun Wang, Tiejun Liu*, Mingzhang Luo. Electromechanical impedance instrumented circular piezoelectric-metal transducer for corrosion monitoring: modeling and validation. Smart Materials and Structures, 2020, 29(3): 035008.</a:t>
            </a:r>
          </a:p>
          <a:p>
            <a:r>
              <a:t>Jianjun Wang, Weijie Li*, Chengming Lan, Peijun Wei, Wei Luo. Electromechanical impedance instrumented piezoelectric ring for pipe corrosion and bearing wear monitoring: A proof-of-concept study. Sensors and Actuators A: Physical, 2020, 315, 112276.</a:t>
            </a:r>
          </a:p>
          <a:p>
            <a:r>
              <a:t>Jianjun Wang, Weijie Li*, Wei Luo, Jianchao Wu, Chengming Lan. Modeling and experimental validation of a quantitative bar-type corrosion measuring probe using piezoelectric stack and electromechanical impedance technique. Measurement, 2022, 188, 110546.</a:t>
            </a:r>
          </a:p>
          <a:p>
            <a:r>
              <a:t>Jianjun Wang, Lijjie Wen, Zhishun Liu, Mingzhang Luo, Sihui Jia, Weijie Li*, Chengming Lan. Design and performance evaluation of electromechanical impedance instrumented quantitative corrosion measuring probe based on conical rods. Smart Materials and Structures, 2022, 31 (12), 124001. </a:t>
            </a:r>
          </a:p>
          <a:p>
            <a:r>
              <a:t>Huaibing Xu, Lijie Wen, Jianjun Wang, Weijie Li, Chengming Lan. Modeling and electromechanical performance of improved smart aggregates using piezoelectric stacks. Journal of Physics D: Applied Physics, 2023, 56 (5), 054002. </a:t>
            </a:r>
          </a:p>
          <a:p>
            <a:r>
              <a:t>Wei Luo, Tiejun Liu, Weijie Li*, Mingzhang Luo. Pitting corrosion prediction based on electromechanical impedance and convolutional neural networks. Structural Health Monitoring, 2023, 22 (3), 1647-1664. </a:t>
            </a:r>
          </a:p>
          <a:p>
            <a:r>
              <a:t>Weijie Li, Zhishun Liu, Jianjun Wang, Xuanming Fu, Xuefeng Zhao*. EMI instrumented conical corrosion measuring probe for pipeline corrosion monitoring: Experiments with FEM validation. Sensors and Actuators A: Physical, 2023, 362: 114678.</a:t>
            </a:r>
          </a:p>
          <a:p>
            <a:r>
              <a:t>Xuanming Fu, Weijie Li*, Luyu Li, Jianjun Wang, Bo Lu, Jianchao Wu. Cloud-based pipe corrosion monitoring using electromechanical impedance instrumented piezoelectric ring sensor. Automation in Construction, 2023, 156: 105124.</a:t>
            </a:r>
          </a:p>
        </p:txBody>
      </p:sp>
      <p:sp>
        <p:nvSpPr>
          <p:cNvPr id="4" name="Slide Number Placeholder 3"/>
          <p:cNvSpPr>
            <a:spLocks noGrp="1"/>
          </p:cNvSpPr>
          <p:nvPr>
            <p:ph type="sldNum" sz="quarter" idx="10"/>
          </p:nvPr>
        </p:nvSpPr>
        <p:spPr/>
        <p:txBody>
          <a:bodyPr/>
          <a:lstStyle/>
          <a:p>
            <a:fld id="{4A7EA511-84E0-4AE0-9842-AB0E10994BF1}" type="slidenum">
              <a:rPr lang="zh-CN" altLang="en-US" smtClean="0"/>
              <a:t>34</a:t>
            </a:fld>
            <a:endParaRPr lang="zh-CN" altLang="en-US"/>
          </a:p>
        </p:txBody>
      </p:sp>
    </p:spTree>
    <p:extLst>
      <p:ext uri="{BB962C8B-B14F-4D97-AF65-F5344CB8AC3E}">
        <p14:creationId xmlns:p14="http://schemas.microsoft.com/office/powerpoint/2010/main" val="4453028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7EA511-84E0-4AE0-9842-AB0E10994BF1}" type="slidenum">
              <a:rPr lang="zh-CN" altLang="en-US" smtClean="0"/>
              <a:t>35</a:t>
            </a:fld>
            <a:endParaRPr lang="zh-CN" altLang="en-US"/>
          </a:p>
        </p:txBody>
      </p:sp>
    </p:spTree>
    <p:extLst>
      <p:ext uri="{BB962C8B-B14F-4D97-AF65-F5344CB8AC3E}">
        <p14:creationId xmlns:p14="http://schemas.microsoft.com/office/powerpoint/2010/main" val="7997120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t>The above is my report, welcome criticism and correction, and welcome to write and exchange, thank you!</a:t>
            </a:r>
          </a:p>
        </p:txBody>
      </p:sp>
      <p:sp>
        <p:nvSpPr>
          <p:cNvPr id="4" name="灯片编号占位符 3"/>
          <p:cNvSpPr>
            <a:spLocks noGrp="1"/>
          </p:cNvSpPr>
          <p:nvPr>
            <p:ph type="sldNum" sz="quarter" idx="10"/>
          </p:nvPr>
        </p:nvSpPr>
        <p:spPr/>
        <p:txBody>
          <a:bodyPr/>
          <a:lstStyle/>
          <a:p>
            <a:fld id="{4A7EA511-84E0-4AE0-9842-AB0E10994BF1}" type="slidenum">
              <a:rPr lang="zh-CN" altLang="en-US" smtClean="0"/>
              <a:t>36</a:t>
            </a:fld>
            <a:endParaRPr lang="zh-CN" altLang="en-US"/>
          </a:p>
        </p:txBody>
      </p:sp>
    </p:spTree>
    <p:extLst>
      <p:ext uri="{BB962C8B-B14F-4D97-AF65-F5344CB8AC3E}">
        <p14:creationId xmlns:p14="http://schemas.microsoft.com/office/powerpoint/2010/main" val="1128243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In 2013, the global cost of corrosion was $2.5 trillion, equivalent to 3.4% of global GDP.</a:t>
            </a:r>
          </a:p>
          <a:p>
            <a:r>
              <a:t>In 2014, domestic corrosion caused economic losses of 2.13 trillion RMB, equivalent to 3.34% of the country's GDP that year</a:t>
            </a:r>
          </a:p>
          <a:p>
            <a:endParaRPr/>
          </a:p>
          <a:p>
            <a:r>
              <a:t>If effective corrosion protection measures and detection and monitoring technologies are adopted, 15-35% of losses can be avoided</a:t>
            </a:r>
          </a:p>
          <a:p>
            <a:endParaRPr/>
          </a:p>
          <a:p>
            <a:r>
              <a:t>According to statistics, the annual economic loss caused by corrosion in the world accounts for about 3~5% of the gross national product, and the annual economic loss caused by corrosion in China accounts for about 3.4~5% of China's GDP, and the corrosion problem has become one of the important factors affecting the sustainable development of the national economy and society.</a:t>
            </a:r>
          </a:p>
          <a:p>
            <a:r>
              <a:t>Studies have shown that at least 30% of corrosion can be controlled through science, research, and technical applications.</a:t>
            </a:r>
          </a:p>
          <a:p>
            <a:endParaRPr/>
          </a:p>
          <a:p>
            <a:r>
              <a:t>"Scientific and Technological Innovation to Accelerate the Development of Corrosion Protection Industry"</a:t>
            </a:r>
          </a:p>
          <a:p>
            <a:r>
              <a:t>The United Nations World Corrosion Organization announced: the global annual economic cost of material corrosion accounts for about 3%~5% of the gross national product (GDP). In China, the annual loss caused by corrosion accounts for 3.34%~5.00% of GDP, about 3 trillion yuan/year ~ 5 trillion yuan/year, but at least 30% of the corrosion loss can be controlled by protection technology</a:t>
            </a:r>
          </a:p>
          <a:p>
            <a:endParaRPr/>
          </a:p>
          <a:p>
            <a:r>
              <a:t>Read more</a:t>
            </a:r>
          </a:p>
          <a:p>
            <a:r>
              <a:t>With more than 2 trillion yuan a year, the cost of corrosion in China is staggering</a:t>
            </a:r>
          </a:p>
          <a:p>
            <a:r>
              <a:t>https://www.mengneng.cn/paintnewsinfo_348_5106.html</a:t>
            </a:r>
          </a:p>
          <a:p>
            <a:r>
              <a:t>The global cost of corrosion is about $4 trillion How to meet the challenge of marine corrosion?</a:t>
            </a:r>
            <a:br/>
            <a:r>
              <a:t>https://baijiahao.baidu.com/s?id=1655691792411476697&amp;wfr=spider&amp;for=pc</a:t>
            </a:r>
          </a:p>
          <a:p>
            <a:r>
              <a:t>"Corrosion" quietly eroded away 5 trillion yuan? Science Masters Unravel the Mystery Behind Corrosion......</a:t>
            </a:r>
          </a:p>
          <a:p>
            <a:r>
              <a:t>https://baijiahao.baidu.com/s?id=1697160109343337918&amp;wfr=spider&amp;for=pc</a:t>
            </a:r>
          </a:p>
          <a:p>
            <a:r>
              <a:t>Science Station | Corrosion is ubiquitous, causing economic losses of 3% of global GDP every year</a:t>
            </a:r>
          </a:p>
          <a:p>
            <a:r>
              <a:t>https://baijiahao.baidu.com/s?id=1698178142131210792&amp;wfr=spider&amp;for=pc</a:t>
            </a:r>
          </a:p>
        </p:txBody>
      </p:sp>
      <p:sp>
        <p:nvSpPr>
          <p:cNvPr id="4" name="Slide Number Placeholder 3"/>
          <p:cNvSpPr>
            <a:spLocks noGrp="1"/>
          </p:cNvSpPr>
          <p:nvPr>
            <p:ph type="sldNum" sz="quarter" idx="10"/>
          </p:nvPr>
        </p:nvSpPr>
        <p:spPr/>
        <p:txBody>
          <a:bodyPr/>
          <a:lstStyle/>
          <a:p>
            <a:fld id="{4A7EA511-84E0-4AE0-9842-AB0E10994BF1}" type="slidenum">
              <a:rPr lang="zh-CN" altLang="en-US" smtClean="0"/>
              <a:t>4</a:t>
            </a:fld>
            <a:endParaRPr lang="zh-CN" altLang="en-US"/>
          </a:p>
        </p:txBody>
      </p:sp>
    </p:spTree>
    <p:extLst>
      <p:ext uri="{BB962C8B-B14F-4D97-AF65-F5344CB8AC3E}">
        <p14:creationId xmlns:p14="http://schemas.microsoft.com/office/powerpoint/2010/main" val="1628772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Severe corrosion will not only lead to structural damage and shortening of the life of engineering structures and facilities and equipment, but also cause catastrophic accidents, environmental pollution, and cause major property losses and casualties</a:t>
            </a:r>
          </a:p>
          <a:p>
            <a:endParaRPr/>
          </a:p>
          <a:p>
            <a:r>
              <a:t>Corrosion accident: Shiyan gas pipeline corrosion explosion in 2021</a:t>
            </a:r>
          </a:p>
          <a:p>
            <a:r>
              <a:t>Direct cause: The gas steel pipe is seriously corroded and ruptured, leaks, and detonates when it encounters an ignition source</a:t>
            </a:r>
          </a:p>
          <a:p>
            <a:r>
              <a:t>Losses: 26 people died, 138 people were injured, and the economic loss was 53.9541 million yuan</a:t>
            </a:r>
          </a:p>
          <a:p>
            <a:r>
              <a:t>Corrosion accident: In 2013, Qingdao oil pipeline corroded and deflagrated</a:t>
            </a:r>
          </a:p>
          <a:p>
            <a:r>
              <a:t>Direct causes: Pipeline corrosion, thinning, rupture, crude oil leakage, sparks and explosions</a:t>
            </a:r>
          </a:p>
          <a:p>
            <a:r>
              <a:t>Losses: 62 people died, 136 were injured, and the direct economic loss exceeded 700 million yuan</a:t>
            </a:r>
          </a:p>
          <a:p>
            <a:r>
              <a:t>In 2013, the "11.22" oil pipeline leakage incident occurred in Qingdao, Shandong Province, resulting in a serious explosion, and after the accident analysis and identification, it was found that the oil pipeline was caused by the reduction of pipeline wall thickness due to corrosion, and the pipeline ruptured, and the spark contact generated by the spark of the on-site personnel after the crude oil leak occurred, which brought great loss of life and property, and caused a serious impact.</a:t>
            </a:r>
          </a:p>
          <a:p>
            <a:endParaRPr/>
          </a:p>
          <a:p>
            <a:r>
              <a:t>The collapse of the Yilan Bridge in Taiwan on October 1, 2019</a:t>
            </a:r>
          </a:p>
          <a:p>
            <a:r>
              <a:t>Six were killed and 12 were injured</a:t>
            </a:r>
          </a:p>
        </p:txBody>
      </p:sp>
      <p:sp>
        <p:nvSpPr>
          <p:cNvPr id="4" name="Slide Number Placeholder 3"/>
          <p:cNvSpPr>
            <a:spLocks noGrp="1"/>
          </p:cNvSpPr>
          <p:nvPr>
            <p:ph type="sldNum" sz="quarter" idx="10"/>
          </p:nvPr>
        </p:nvSpPr>
        <p:spPr/>
        <p:txBody>
          <a:bodyPr/>
          <a:lstStyle/>
          <a:p>
            <a:fld id="{4A7EA511-84E0-4AE0-9842-AB0E10994BF1}" type="slidenum">
              <a:rPr lang="zh-CN" altLang="en-US" smtClean="0"/>
              <a:t>5</a:t>
            </a:fld>
            <a:endParaRPr lang="zh-CN" altLang="en-US"/>
          </a:p>
        </p:txBody>
      </p:sp>
    </p:spTree>
    <p:extLst>
      <p:ext uri="{BB962C8B-B14F-4D97-AF65-F5344CB8AC3E}">
        <p14:creationId xmlns:p14="http://schemas.microsoft.com/office/powerpoint/2010/main" val="2461068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7EA511-84E0-4AE0-9842-AB0E10994BF1}" type="slidenum">
              <a:rPr lang="zh-CN" altLang="en-US" smtClean="0"/>
              <a:t>6</a:t>
            </a:fld>
            <a:endParaRPr lang="zh-CN" altLang="en-US"/>
          </a:p>
        </p:txBody>
      </p:sp>
    </p:spTree>
    <p:extLst>
      <p:ext uri="{BB962C8B-B14F-4D97-AF65-F5344CB8AC3E}">
        <p14:creationId xmlns:p14="http://schemas.microsoft.com/office/powerpoint/2010/main" val="3043531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Piezoelectrical impedance (EMI) is a monitoring method for impedance analysis based on the electromechanical coupling characteristics of piezoelectric materials.</a:t>
            </a:r>
          </a:p>
          <a:p>
            <a:r>
              <a:t>By pasting a piezoelectric sheet on the surface or inside of the structure, the mechanical impedance of the structure is coupled with the electrical impedance of the piezoelectric sheet, and the piezoelectric impedance is expressed in the form of piezoelectric impedance. When the structure is damaged, the mechanical impedance changes, which is reflected in the electrical impedance of the piezoelectric sheet, and the structural health monitoring can be realized by measuring the electrical impedance of the piezoelectric sheet in real time and comparing it with the initial state of health.</a:t>
            </a:r>
          </a:p>
          <a:p>
            <a:endParaRPr/>
          </a:p>
          <a:p>
            <a:r>
              <a:t>The piezoelectrical impedance method uses the piezoelectric coupling effect of the piezoelectric material and the structure to be measured, and the piezoelectric paste on the structure</a:t>
            </a:r>
          </a:p>
          <a:p>
            <a:r>
              <a:t>When the piece is excited by AC voltage, the piezoelectric sheet vibrates due to the piezoelectric effect, and at the same time drives the structure itself</a:t>
            </a:r>
          </a:p>
          <a:p>
            <a:r>
              <a:t>Mechanical vibration. Due to mechanical coupling, this mechanical vibration in turn changes the piezoelectric impedance response of the piezoelectric sheet.</a:t>
            </a:r>
          </a:p>
          <a:p>
            <a:r>
              <a:t>Center for Intelligent Materials Systems and Structures at Virginia Institute of Technology and State University, USA, early 90s</a:t>
            </a:r>
          </a:p>
          <a:p>
            <a:r>
              <a:t>Liang et al. [25] pioneered the study of piezoelectrical impedance technology for structural health monitoring. And with a single degree of freedom spring-</a:t>
            </a:r>
          </a:p>
          <a:p>
            <a:r>
              <a:t>The mass-damping system was taken as the research object, and the piezoelectric impedance formula of the piezoelectric sheet and the structural coupling system was successfully derived.</a:t>
            </a:r>
          </a:p>
          <a:p>
            <a:r>
              <a:t>The verification of the theoretical formula was completed by the cantilever beam experiment.</a:t>
            </a:r>
          </a:p>
          <a:p>
            <a:endParaRPr/>
          </a:p>
          <a:p>
            <a:r>
              <a:t>In recent years, he has studied abroad</a:t>
            </a:r>
          </a:p>
          <a:p>
            <a:r>
              <a:t>Based on piezoelectrical impedance technology, a large number of application studies have been carried out in the field of structural health monitoring, and it has been successfully applied</a:t>
            </a:r>
          </a:p>
          <a:p>
            <a:r>
              <a:t>Various complex structures in civil engineering, such as concrete structures [27-31], steel structures [32-34], prestressed structures [35-36],</a:t>
            </a:r>
          </a:p>
          <a:p>
            <a:r>
              <a:t>composite structures [37-38], etc. The piezoelectrical impedance method has the advantages of fast response, accurate measurement, and real-time online monitoring.</a:t>
            </a:r>
          </a:p>
          <a:p>
            <a:r>
              <a:t>It enables large-scale structural damage monitoring at low cost.</a:t>
            </a:r>
          </a:p>
        </p:txBody>
      </p:sp>
      <p:sp>
        <p:nvSpPr>
          <p:cNvPr id="4" name="Slide Number Placeholder 3"/>
          <p:cNvSpPr>
            <a:spLocks noGrp="1"/>
          </p:cNvSpPr>
          <p:nvPr>
            <p:ph type="sldNum" sz="quarter" idx="10"/>
          </p:nvPr>
        </p:nvSpPr>
        <p:spPr/>
        <p:txBody>
          <a:bodyPr/>
          <a:lstStyle/>
          <a:p>
            <a:fld id="{4A7EA511-84E0-4AE0-9842-AB0E10994BF1}" type="slidenum">
              <a:rPr lang="zh-CN" altLang="en-US" smtClean="0"/>
              <a:t>7</a:t>
            </a:fld>
            <a:endParaRPr lang="zh-CN" altLang="en-US"/>
          </a:p>
        </p:txBody>
      </p:sp>
    </p:spTree>
    <p:extLst>
      <p:ext uri="{BB962C8B-B14F-4D97-AF65-F5344CB8AC3E}">
        <p14:creationId xmlns:p14="http://schemas.microsoft.com/office/powerpoint/2010/main" val="4155688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7EA511-84E0-4AE0-9842-AB0E10994BF1}" type="slidenum">
              <a:rPr lang="zh-CN" altLang="en-US" smtClean="0"/>
              <a:t>8</a:t>
            </a:fld>
            <a:endParaRPr lang="zh-CN" altLang="en-US"/>
          </a:p>
        </p:txBody>
      </p:sp>
    </p:spTree>
    <p:extLst>
      <p:ext uri="{BB962C8B-B14F-4D97-AF65-F5344CB8AC3E}">
        <p14:creationId xmlns:p14="http://schemas.microsoft.com/office/powerpoint/2010/main" val="4286679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Let the radial axial force be 0 and solve for the neutral axis position</a:t>
            </a:r>
          </a:p>
          <a:p>
            <a:r>
              <a:t>The surface area of the piezoelectric sheet electrode is integrated to obtain the amount of charge</a:t>
            </a:r>
          </a:p>
          <a:p>
            <a:r>
              <a:t>The effective capacitance of a piezoelectric sheet</a:t>
            </a:r>
          </a:p>
          <a:p>
            <a:r>
              <a:t>The amount of charge is derived from time and the expression for current is obtained</a:t>
            </a:r>
          </a:p>
          <a:p>
            <a:r>
              <a:t>Finally, admittance is obtained</a:t>
            </a:r>
          </a:p>
        </p:txBody>
      </p:sp>
      <p:sp>
        <p:nvSpPr>
          <p:cNvPr id="4" name="Slide Number Placeholder 3"/>
          <p:cNvSpPr>
            <a:spLocks noGrp="1"/>
          </p:cNvSpPr>
          <p:nvPr>
            <p:ph type="sldNum" sz="quarter" idx="10"/>
          </p:nvPr>
        </p:nvSpPr>
        <p:spPr/>
        <p:txBody>
          <a:bodyPr/>
          <a:lstStyle/>
          <a:p>
            <a:fld id="{4A7EA511-84E0-4AE0-9842-AB0E10994BF1}" type="slidenum">
              <a:rPr lang="zh-CN" altLang="en-US" smtClean="0"/>
              <a:t>9</a:t>
            </a:fld>
            <a:endParaRPr lang="zh-CN" altLang="en-US"/>
          </a:p>
        </p:txBody>
      </p:sp>
    </p:spTree>
    <p:extLst>
      <p:ext uri="{BB962C8B-B14F-4D97-AF65-F5344CB8AC3E}">
        <p14:creationId xmlns:p14="http://schemas.microsoft.com/office/powerpoint/2010/main" val="1755461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bg>
      <p:bgPr>
        <a:solidFill>
          <a:schemeClr val="bg1"/>
        </a:solidFill>
        <a:effectLst/>
      </p:bgPr>
    </p:bg>
    <p:spTree>
      <p:nvGrpSpPr>
        <p:cNvPr id="1" name=""/>
        <p:cNvGrpSpPr/>
        <p:nvPr/>
      </p:nvGrpSpPr>
      <p:grpSpPr>
        <a:xfrm>
          <a:off x="0" y="0"/>
          <a:ext cx="0" cy="0"/>
          <a:chOff x="0" y="0"/>
          <a:chExt cx="0" cy="0"/>
        </a:xfrm>
      </p:grpSpPr>
      <p:sp>
        <p:nvSpPr>
          <p:cNvPr id="9801" name="副标题 2"/>
          <p:cNvSpPr>
            <a:spLocks noGrp="1"/>
          </p:cNvSpPr>
          <p:nvPr userDrawn="1">
            <p:ph type="subTitle" idx="1" hasCustomPrompt="1"/>
          </p:nvPr>
        </p:nvSpPr>
        <p:spPr>
          <a:xfrm>
            <a:off x="5572448" y="4964164"/>
            <a:ext cx="5948040" cy="558799"/>
          </a:xfrm>
          <a:solidFill>
            <a:schemeClr val="bg1"/>
          </a:solidFill>
        </p:spPr>
        <p:txBody>
          <a:bodyPr lIns="90000" rIns="90000" anchor="t">
            <a:normAutofit/>
          </a:bodyPr>
          <a:lstStyle>
            <a:lvl1pPr marL="0" marR="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zh-CN" dirty="0"/>
              <a:t>Click to edit Master subtitle style</a:t>
            </a:r>
          </a:p>
        </p:txBody>
      </p:sp>
      <p:sp>
        <p:nvSpPr>
          <p:cNvPr id="9802" name="标题 1"/>
          <p:cNvSpPr>
            <a:spLocks noGrp="1"/>
          </p:cNvSpPr>
          <p:nvPr userDrawn="1">
            <p:ph type="ctrTitle" hasCustomPrompt="1"/>
          </p:nvPr>
        </p:nvSpPr>
        <p:spPr>
          <a:xfrm>
            <a:off x="2467770" y="2588115"/>
            <a:ext cx="7256460" cy="1056022"/>
          </a:xfrm>
          <a:solidFill>
            <a:schemeClr val="bg1"/>
          </a:solidFill>
        </p:spPr>
        <p:txBody>
          <a:bodyPr lIns="90000" rIns="90000" anchor="ctr" anchorCtr="0">
            <a:normAutofit/>
          </a:bodyPr>
          <a:lstStyle>
            <a:lvl1pPr algn="ctr">
              <a:defRPr sz="3600" b="1">
                <a:solidFill>
                  <a:schemeClr val="tx1"/>
                </a:solidFill>
              </a:defRPr>
            </a:lvl1pPr>
          </a:lstStyle>
          <a:p>
            <a:r>
              <a:rPr lang="en-US" altLang="zh-CN" dirty="0"/>
              <a:t>Click to edit Master title style</a:t>
            </a:r>
            <a:endParaRPr lang="zh-CN" altLang="en-US" dirty="0"/>
          </a:p>
        </p:txBody>
      </p:sp>
      <p:sp>
        <p:nvSpPr>
          <p:cNvPr id="4" name="图片占位符 3"/>
          <p:cNvSpPr>
            <a:spLocks noGrp="1"/>
          </p:cNvSpPr>
          <p:nvPr>
            <p:ph type="pic" sz="quarter" idx="10"/>
          </p:nvPr>
        </p:nvSpPr>
        <p:spPr>
          <a:xfrm>
            <a:off x="0" y="4436153"/>
            <a:ext cx="12192000" cy="2576513"/>
          </a:xfrm>
          <a:solidFill>
            <a:schemeClr val="bg1">
              <a:lumMod val="85000"/>
            </a:schemeClr>
          </a:solidFill>
        </p:spPr>
        <p:txBody>
          <a:bodyPr/>
          <a:lstStyle/>
          <a:p>
            <a:endParaRPr lang="zh-CN" altLang="en-US" dirty="0"/>
          </a:p>
        </p:txBody>
      </p:sp>
    </p:spTree>
    <p:extLst>
      <p:ext uri="{BB962C8B-B14F-4D97-AF65-F5344CB8AC3E}">
        <p14:creationId xmlns:p14="http://schemas.microsoft.com/office/powerpoint/2010/main" val="288258688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69924" y="430031"/>
            <a:ext cx="10850563" cy="500891"/>
          </a:xfrm>
          <a:solidFill>
            <a:schemeClr val="bg1"/>
          </a:solidFill>
        </p:spPr>
        <p:txBody>
          <a:bodyPr lIns="0" rIns="0"/>
          <a:lstStyle/>
          <a:p>
            <a:r>
              <a:rPr lang="en-US" altLang="zh-CN" dirty="0"/>
              <a:t>Click to edit Master title style</a:t>
            </a:r>
            <a:endParaRPr lang="zh-CN" altLang="en-US" dirty="0"/>
          </a:p>
        </p:txBody>
      </p:sp>
      <p:sp>
        <p:nvSpPr>
          <p:cNvPr id="3" name="内容占位符 2"/>
          <p:cNvSpPr>
            <a:spLocks noGrp="1"/>
          </p:cNvSpPr>
          <p:nvPr>
            <p:ph idx="1" hasCustomPrompt="1"/>
          </p:nvPr>
        </p:nvSpPr>
        <p:spPr/>
        <p:txBody>
          <a:body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
        <p:nvSpPr>
          <p:cNvPr id="7" name="日期占位符 6"/>
          <p:cNvSpPr>
            <a:spLocks noGrp="1"/>
          </p:cNvSpPr>
          <p:nvPr>
            <p:ph type="dt" sz="half" idx="10"/>
          </p:nvPr>
        </p:nvSpPr>
        <p:spPr>
          <a:xfrm>
            <a:off x="5737965" y="6543675"/>
            <a:ext cx="1388536" cy="206381"/>
          </a:xfrm>
          <a:prstGeom prst="rect">
            <a:avLst/>
          </a:prstGeom>
        </p:spPr>
        <p:txBody>
          <a:bodyPr/>
          <a:lstStyle/>
          <a:p>
            <a:endParaRPr lang="zh-CN" altLang="en-US"/>
          </a:p>
        </p:txBody>
      </p:sp>
      <p:sp>
        <p:nvSpPr>
          <p:cNvPr id="8" name="页脚占位符 7"/>
          <p:cNvSpPr>
            <a:spLocks noGrp="1"/>
          </p:cNvSpPr>
          <p:nvPr>
            <p:ph type="ftr" sz="quarter" idx="11"/>
          </p:nvPr>
        </p:nvSpPr>
        <p:spPr>
          <a:xfrm>
            <a:off x="1006157" y="6543675"/>
            <a:ext cx="4140201" cy="206381"/>
          </a:xfrm>
          <a:prstGeom prst="rect">
            <a:avLst/>
          </a:prstGeom>
        </p:spPr>
        <p:txBody>
          <a:bodyPr/>
          <a:lstStyle/>
          <a:p>
            <a:endParaRPr lang="zh-CN" altLang="en-US" dirty="0"/>
          </a:p>
        </p:txBody>
      </p:sp>
      <p:sp>
        <p:nvSpPr>
          <p:cNvPr id="9" name="灯片编号占位符 8"/>
          <p:cNvSpPr>
            <a:spLocks noGrp="1"/>
          </p:cNvSpPr>
          <p:nvPr>
            <p:ph type="sldNum" sz="quarter" idx="12"/>
          </p:nvPr>
        </p:nvSpPr>
        <p:spPr/>
        <p:txBody>
          <a:bodyPr/>
          <a:lstStyle/>
          <a:p>
            <a:fld id="{5DD3DB80-B894-403A-B48E-6FDC1A72010E}" type="slidenum">
              <a:rPr lang="zh-CN" altLang="en-US" smtClean="0"/>
              <a:pPr/>
              <a:t>‹#›</a:t>
            </a:fld>
            <a:endParaRPr lang="zh-CN" altLang="en-US"/>
          </a:p>
        </p:txBody>
      </p:sp>
    </p:spTree>
    <p:extLst>
      <p:ext uri="{BB962C8B-B14F-4D97-AF65-F5344CB8AC3E}">
        <p14:creationId xmlns:p14="http://schemas.microsoft.com/office/powerpoint/2010/main" val="568967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cxnSp>
        <p:nvCxnSpPr>
          <p:cNvPr id="3" name="Straight Connector 2"/>
          <p:cNvCxnSpPr/>
          <p:nvPr userDrawn="1"/>
        </p:nvCxnSpPr>
        <p:spPr>
          <a:xfrm>
            <a:off x="0" y="868338"/>
            <a:ext cx="12192000" cy="0"/>
          </a:xfrm>
          <a:prstGeom prst="line">
            <a:avLst/>
          </a:prstGeom>
          <a:ln w="57150">
            <a:solidFill>
              <a:srgbClr val="3399FF"/>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stretch>
            <a:fillRect/>
          </a:stretch>
        </p:blipFill>
        <p:spPr>
          <a:xfrm>
            <a:off x="9761663" y="132642"/>
            <a:ext cx="2314222" cy="609411"/>
          </a:xfrm>
          <a:prstGeom prst="rect">
            <a:avLst/>
          </a:prstGeom>
          <a:solidFill>
            <a:srgbClr val="0070C0"/>
          </a:solidFill>
        </p:spPr>
      </p:pic>
      <p:sp>
        <p:nvSpPr>
          <p:cNvPr id="19" name="灯片编号占位符 4"/>
          <p:cNvSpPr>
            <a:spLocks noGrp="1"/>
          </p:cNvSpPr>
          <p:nvPr>
            <p:ph type="sldNum" sz="quarter" idx="12"/>
          </p:nvPr>
        </p:nvSpPr>
        <p:spPr>
          <a:xfrm>
            <a:off x="10988039" y="6576054"/>
            <a:ext cx="1081087" cy="220342"/>
          </a:xfrm>
        </p:spPr>
        <p:txBody>
          <a:bodyPr/>
          <a:lstStyle>
            <a:lvl1pPr>
              <a:defRPr sz="1600" b="0">
                <a:latin typeface="+mn-lt"/>
              </a:defRPr>
            </a:lvl1pPr>
          </a:lstStyle>
          <a:p>
            <a:fld id="{5DD3DB80-B894-403A-B48E-6FDC1A72010E}" type="slidenum">
              <a:rPr lang="zh-CN" altLang="en-US" smtClean="0"/>
              <a:pPr/>
              <a:t>‹#›</a:t>
            </a:fld>
            <a:endParaRPr lang="zh-CN" altLang="en-US" dirty="0"/>
          </a:p>
        </p:txBody>
      </p:sp>
      <p:sp>
        <p:nvSpPr>
          <p:cNvPr id="20" name="文本占位符 10"/>
          <p:cNvSpPr>
            <a:spLocks noGrp="1"/>
          </p:cNvSpPr>
          <p:nvPr>
            <p:ph type="body" sz="quarter" idx="14"/>
          </p:nvPr>
        </p:nvSpPr>
        <p:spPr>
          <a:xfrm>
            <a:off x="0" y="6518238"/>
            <a:ext cx="10988040" cy="278158"/>
          </a:xfrm>
        </p:spPr>
        <p:txBody>
          <a:bodyPr tIns="0" bIns="0">
            <a:normAutofit/>
          </a:bodyPr>
          <a:lstStyle>
            <a:lvl1pPr marL="0" indent="0">
              <a:lnSpc>
                <a:spcPct val="100000"/>
              </a:lnSpc>
              <a:spcBef>
                <a:spcPts val="0"/>
              </a:spcBef>
              <a:buNone/>
              <a:defRPr sz="1200">
                <a:latin typeface="+mj-lt"/>
                <a:ea typeface="+mn-ea"/>
              </a:defRPr>
            </a:lvl1pPr>
          </a:lstStyle>
          <a:p>
            <a:pPr lvl="0"/>
            <a:r>
              <a:rPr lang="zh-CN" altLang="en-US" dirty="0"/>
              <a:t>单击此处编辑母版文本样式</a:t>
            </a:r>
          </a:p>
        </p:txBody>
      </p:sp>
      <p:cxnSp>
        <p:nvCxnSpPr>
          <p:cNvPr id="21" name="Straight Connector 20"/>
          <p:cNvCxnSpPr/>
          <p:nvPr userDrawn="1"/>
        </p:nvCxnSpPr>
        <p:spPr>
          <a:xfrm>
            <a:off x="0" y="6448435"/>
            <a:ext cx="12192000" cy="0"/>
          </a:xfrm>
          <a:prstGeom prst="line">
            <a:avLst/>
          </a:prstGeom>
          <a:ln w="3175">
            <a:solidFill>
              <a:srgbClr val="3399FF"/>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5"/>
          </p:nvPr>
        </p:nvSpPr>
        <p:spPr>
          <a:xfrm>
            <a:off x="635012" y="189303"/>
            <a:ext cx="8524227" cy="495575"/>
          </a:xfrm>
        </p:spPr>
        <p:txBody>
          <a:bodyPr>
            <a:noAutofit/>
          </a:bodyPr>
          <a:lstStyle>
            <a:lvl1pPr marL="0" indent="0">
              <a:buNone/>
              <a:defRPr sz="3200" b="1">
                <a:solidFill>
                  <a:srgbClr val="092161"/>
                </a:solidFill>
                <a:latin typeface="+mn-ea"/>
                <a:ea typeface="+mn-ea"/>
              </a:defRPr>
            </a:lvl1pPr>
          </a:lstStyle>
          <a:p>
            <a:pPr lvl="0"/>
            <a:r>
              <a:rPr lang="en-US" dirty="0"/>
              <a:t>Click to edit Master text styles</a:t>
            </a:r>
          </a:p>
        </p:txBody>
      </p:sp>
      <p:sp>
        <p:nvSpPr>
          <p:cNvPr id="24" name="Text Placeholder 22"/>
          <p:cNvSpPr>
            <a:spLocks noGrp="1"/>
          </p:cNvSpPr>
          <p:nvPr>
            <p:ph type="body" sz="quarter" idx="16"/>
          </p:nvPr>
        </p:nvSpPr>
        <p:spPr>
          <a:xfrm>
            <a:off x="949118" y="1051799"/>
            <a:ext cx="10261007" cy="407053"/>
          </a:xfrm>
        </p:spPr>
        <p:txBody>
          <a:bodyPr>
            <a:noAutofit/>
          </a:bodyPr>
          <a:lstStyle>
            <a:lvl1pPr marL="342900" indent="-342900">
              <a:buClr>
                <a:srgbClr val="092161"/>
              </a:buClr>
              <a:buFont typeface="Wingdings" panose="05000000000000000000" pitchFamily="2" charset="2"/>
              <a:buChar char="q"/>
              <a:defRPr sz="2200" b="1">
                <a:solidFill>
                  <a:srgbClr val="092161"/>
                </a:solidFill>
                <a:latin typeface="+mn-ea"/>
                <a:ea typeface="+mn-ea"/>
              </a:defRPr>
            </a:lvl1pPr>
          </a:lstStyle>
          <a:p>
            <a:pPr lvl="0"/>
            <a:r>
              <a:rPr lang="en-US" dirty="0"/>
              <a:t>Click to edit Master text styles</a:t>
            </a:r>
          </a:p>
        </p:txBody>
      </p:sp>
      <p:sp>
        <p:nvSpPr>
          <p:cNvPr id="25" name="Text Placeholder 22"/>
          <p:cNvSpPr>
            <a:spLocks noGrp="1"/>
          </p:cNvSpPr>
          <p:nvPr>
            <p:ph type="body" sz="quarter" idx="17"/>
          </p:nvPr>
        </p:nvSpPr>
        <p:spPr>
          <a:xfrm>
            <a:off x="635012" y="5913764"/>
            <a:ext cx="10966002" cy="407053"/>
          </a:xfrm>
        </p:spPr>
        <p:txBody>
          <a:bodyPr>
            <a:noAutofit/>
          </a:bodyPr>
          <a:lstStyle>
            <a:lvl1pPr marL="0" indent="0" algn="ctr">
              <a:buClr>
                <a:srgbClr val="FF0000"/>
              </a:buClr>
              <a:buFontTx/>
              <a:buNone/>
              <a:defRPr sz="2200" b="1">
                <a:solidFill>
                  <a:srgbClr val="092161"/>
                </a:solidFill>
                <a:latin typeface="+mn-ea"/>
                <a:ea typeface="+mn-ea"/>
              </a:defRPr>
            </a:lvl1pPr>
          </a:lstStyle>
          <a:p>
            <a:pPr lvl="0"/>
            <a:r>
              <a:rPr lang="en-US" dirty="0"/>
              <a:t>Click to edit Master text styles</a:t>
            </a:r>
          </a:p>
        </p:txBody>
      </p:sp>
      <p:sp>
        <p:nvSpPr>
          <p:cNvPr id="26" name="Text Placeholder 22"/>
          <p:cNvSpPr>
            <a:spLocks noGrp="1"/>
          </p:cNvSpPr>
          <p:nvPr>
            <p:ph type="body" sz="quarter" idx="18"/>
          </p:nvPr>
        </p:nvSpPr>
        <p:spPr>
          <a:xfrm>
            <a:off x="635013" y="2185182"/>
            <a:ext cx="2722440" cy="407053"/>
          </a:xfrm>
        </p:spPr>
        <p:txBody>
          <a:bodyPr>
            <a:noAutofit/>
          </a:bodyPr>
          <a:lstStyle>
            <a:lvl1pPr marL="0" indent="0" algn="l">
              <a:buClr>
                <a:srgbClr val="FF0000"/>
              </a:buClr>
              <a:buFontTx/>
              <a:buNone/>
              <a:defRPr sz="2000" b="1">
                <a:solidFill>
                  <a:srgbClr val="AF1E16"/>
                </a:solidFill>
                <a:latin typeface="+mn-ea"/>
                <a:ea typeface="+mn-ea"/>
              </a:defRPr>
            </a:lvl1pPr>
          </a:lstStyle>
          <a:p>
            <a:pPr lvl="0"/>
            <a:r>
              <a:rPr lang="en-US" dirty="0"/>
              <a:t>Click to edit Master text styles</a:t>
            </a:r>
          </a:p>
        </p:txBody>
      </p:sp>
      <p:sp>
        <p:nvSpPr>
          <p:cNvPr id="27" name="Text Placeholder 22"/>
          <p:cNvSpPr>
            <a:spLocks noGrp="1"/>
          </p:cNvSpPr>
          <p:nvPr>
            <p:ph type="body" sz="quarter" idx="19"/>
          </p:nvPr>
        </p:nvSpPr>
        <p:spPr>
          <a:xfrm>
            <a:off x="635013" y="2892268"/>
            <a:ext cx="2722440" cy="407053"/>
          </a:xfrm>
        </p:spPr>
        <p:txBody>
          <a:bodyPr>
            <a:noAutofit/>
          </a:bodyPr>
          <a:lstStyle>
            <a:lvl1pPr marL="0" indent="0" algn="l">
              <a:buClr>
                <a:srgbClr val="FF0000"/>
              </a:buClr>
              <a:buFontTx/>
              <a:buNone/>
              <a:defRPr sz="2000" b="1">
                <a:solidFill>
                  <a:srgbClr val="092161"/>
                </a:solidFill>
                <a:latin typeface="+mn-ea"/>
                <a:ea typeface="+mn-ea"/>
              </a:defRPr>
            </a:lvl1pPr>
          </a:lstStyle>
          <a:p>
            <a:pPr lvl="0"/>
            <a:r>
              <a:rPr lang="en-US" dirty="0"/>
              <a:t>Click to edit Master text styles</a:t>
            </a:r>
          </a:p>
        </p:txBody>
      </p:sp>
      <p:sp>
        <p:nvSpPr>
          <p:cNvPr id="28" name="Text Placeholder 22"/>
          <p:cNvSpPr>
            <a:spLocks noGrp="1"/>
          </p:cNvSpPr>
          <p:nvPr>
            <p:ph type="body" sz="quarter" idx="20"/>
          </p:nvPr>
        </p:nvSpPr>
        <p:spPr>
          <a:xfrm>
            <a:off x="635013" y="3610400"/>
            <a:ext cx="2722440" cy="407053"/>
          </a:xfrm>
        </p:spPr>
        <p:txBody>
          <a:bodyPr>
            <a:noAutofit/>
          </a:bodyPr>
          <a:lstStyle>
            <a:lvl1pPr marL="0" indent="0" algn="l">
              <a:buClr>
                <a:srgbClr val="FF0000"/>
              </a:buClr>
              <a:buFontTx/>
              <a:buNone/>
              <a:defRPr sz="2000" b="1">
                <a:solidFill>
                  <a:schemeClr val="tx1"/>
                </a:solidFill>
                <a:latin typeface="+mn-ea"/>
                <a:ea typeface="+mn-ea"/>
              </a:defRPr>
            </a:lvl1pPr>
          </a:lstStyle>
          <a:p>
            <a:pPr lvl="0"/>
            <a:r>
              <a:rPr lang="en-US" dirty="0"/>
              <a:t>Click to edit Master text styles</a:t>
            </a:r>
          </a:p>
        </p:txBody>
      </p:sp>
      <p:sp>
        <p:nvSpPr>
          <p:cNvPr id="13" name="Text Placeholder 22"/>
          <p:cNvSpPr>
            <a:spLocks noGrp="1"/>
          </p:cNvSpPr>
          <p:nvPr>
            <p:ph type="body" sz="quarter" idx="21"/>
          </p:nvPr>
        </p:nvSpPr>
        <p:spPr>
          <a:xfrm>
            <a:off x="635012" y="4316809"/>
            <a:ext cx="2722440" cy="407053"/>
          </a:xfrm>
        </p:spPr>
        <p:txBody>
          <a:bodyPr>
            <a:noAutofit/>
          </a:bodyPr>
          <a:lstStyle>
            <a:lvl1pPr marL="0" indent="0" algn="l">
              <a:buClr>
                <a:srgbClr val="FF0000"/>
              </a:buClr>
              <a:buFontTx/>
              <a:buNone/>
              <a:defRPr sz="2000" b="1">
                <a:solidFill>
                  <a:srgbClr val="3399FF"/>
                </a:solidFill>
                <a:latin typeface="+mn-ea"/>
                <a:ea typeface="+mn-ea"/>
              </a:defRPr>
            </a:lvl1pPr>
          </a:lstStyle>
          <a:p>
            <a:pPr lvl="0"/>
            <a:r>
              <a:rPr lang="en-US" dirty="0"/>
              <a:t>Click to edit Master text styles</a:t>
            </a:r>
          </a:p>
        </p:txBody>
      </p:sp>
    </p:spTree>
    <p:extLst>
      <p:ext uri="{BB962C8B-B14F-4D97-AF65-F5344CB8AC3E}">
        <p14:creationId xmlns:p14="http://schemas.microsoft.com/office/powerpoint/2010/main" val="285333427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5DD3DB80-B894-403A-B48E-6FDC1A72010E}" type="slidenum">
              <a:rPr lang="zh-CN" altLang="en-US" smtClean="0"/>
              <a:pPr/>
              <a:t>‹#›</a:t>
            </a:fld>
            <a:endParaRPr lang="zh-CN" altLang="en-US" dirty="0"/>
          </a:p>
        </p:txBody>
      </p:sp>
    </p:spTree>
    <p:extLst>
      <p:ext uri="{BB962C8B-B14F-4D97-AF65-F5344CB8AC3E}">
        <p14:creationId xmlns:p14="http://schemas.microsoft.com/office/powerpoint/2010/main" val="3914894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a:xfrm>
            <a:off x="9159239" y="6576054"/>
            <a:ext cx="2909888" cy="206381"/>
          </a:xfrm>
        </p:spPr>
        <p:txBody>
          <a:bodyPr/>
          <a:lstStyle/>
          <a:p>
            <a:fld id="{5DD3DB80-B894-403A-B48E-6FDC1A72010E}" type="slidenum">
              <a:rPr lang="zh-CN" altLang="en-US" smtClean="0"/>
              <a:pPr/>
              <a:t>‹#›</a:t>
            </a:fld>
            <a:endParaRPr lang="zh-CN" altLang="en-US" dirty="0"/>
          </a:p>
        </p:txBody>
      </p:sp>
      <p:sp>
        <p:nvSpPr>
          <p:cNvPr id="8" name="内容占位符 7"/>
          <p:cNvSpPr>
            <a:spLocks noGrp="1"/>
          </p:cNvSpPr>
          <p:nvPr>
            <p:ph sz="quarter" idx="13" hasCustomPrompt="1"/>
          </p:nvPr>
        </p:nvSpPr>
        <p:spPr>
          <a:xfrm>
            <a:off x="-109331" y="100382"/>
            <a:ext cx="795693" cy="495301"/>
          </a:xfrm>
        </p:spPr>
        <p:txBody>
          <a:bodyPr>
            <a:noAutofit/>
          </a:bodyPr>
          <a:lstStyle>
            <a:lvl1pPr marL="0" indent="0" algn="ctr">
              <a:buNone/>
              <a:defRPr sz="2800" b="1" baseline="0">
                <a:solidFill>
                  <a:schemeClr val="bg1"/>
                </a:solidFill>
                <a:latin typeface="微软雅黑" panose="020B0503020204020204" pitchFamily="34" charset="-122"/>
                <a:ea typeface="+mj-ea"/>
                <a:cs typeface="Times New Roman" panose="02020603050405020304" pitchFamily="18" charset="0"/>
              </a:defRPr>
            </a:lvl1pPr>
          </a:lstStyle>
          <a:p>
            <a:pPr lvl="0"/>
            <a:r>
              <a:rPr lang="zh-CN" altLang="en-US" dirty="0"/>
              <a:t>单击此处编母版文本样式</a:t>
            </a:r>
          </a:p>
        </p:txBody>
      </p:sp>
      <p:sp>
        <p:nvSpPr>
          <p:cNvPr id="9" name="标题 8"/>
          <p:cNvSpPr>
            <a:spLocks noGrp="1"/>
          </p:cNvSpPr>
          <p:nvPr>
            <p:ph type="title"/>
          </p:nvPr>
        </p:nvSpPr>
        <p:spPr>
          <a:xfrm>
            <a:off x="634364" y="20404"/>
            <a:ext cx="11557636" cy="520957"/>
          </a:xfrm>
        </p:spPr>
        <p:txBody>
          <a:bodyPr/>
          <a:lstStyle/>
          <a:p>
            <a:r>
              <a:rPr lang="zh-CN" altLang="en-US" dirty="0"/>
              <a:t>单击此处编辑母版标题样式</a:t>
            </a:r>
          </a:p>
        </p:txBody>
      </p:sp>
      <p:sp>
        <p:nvSpPr>
          <p:cNvPr id="11" name="文本占位符 10"/>
          <p:cNvSpPr>
            <a:spLocks noGrp="1"/>
          </p:cNvSpPr>
          <p:nvPr>
            <p:ph type="body" sz="quarter" idx="14"/>
          </p:nvPr>
        </p:nvSpPr>
        <p:spPr>
          <a:xfrm>
            <a:off x="0" y="6462395"/>
            <a:ext cx="10988040" cy="380365"/>
          </a:xfrm>
        </p:spPr>
        <p:txBody>
          <a:bodyPr tIns="0" bIns="0">
            <a:normAutofit/>
          </a:bodyPr>
          <a:lstStyle>
            <a:lvl1pPr marL="0" indent="0">
              <a:lnSpc>
                <a:spcPct val="125000"/>
              </a:lnSpc>
              <a:buNone/>
              <a:defRPr sz="1000">
                <a:latin typeface="+mj-lt"/>
                <a:ea typeface="+mn-ea"/>
              </a:defRPr>
            </a:lvl1pPr>
          </a:lstStyle>
          <a:p>
            <a:pPr lvl="0"/>
            <a:r>
              <a:rPr lang="zh-CN" altLang="en-US" dirty="0"/>
              <a:t>单击此处编辑母版文本样式</a:t>
            </a:r>
          </a:p>
        </p:txBody>
      </p:sp>
      <p:pic>
        <p:nvPicPr>
          <p:cNvPr id="6" name="Picture 5"/>
          <p:cNvPicPr>
            <a:picLocks noChangeAspect="1"/>
          </p:cNvPicPr>
          <p:nvPr userDrawn="1"/>
        </p:nvPicPr>
        <p:blipFill>
          <a:blip r:embed="rId2"/>
          <a:stretch>
            <a:fillRect/>
          </a:stretch>
        </p:blipFill>
        <p:spPr>
          <a:xfrm>
            <a:off x="9874552" y="-12173"/>
            <a:ext cx="2314222" cy="609411"/>
          </a:xfrm>
          <a:prstGeom prst="rect">
            <a:avLst/>
          </a:prstGeom>
          <a:solidFill>
            <a:srgbClr val="0070C0"/>
          </a:solidFill>
        </p:spPr>
      </p:pic>
    </p:spTree>
    <p:extLst>
      <p:ext uri="{BB962C8B-B14F-4D97-AF65-F5344CB8AC3E}">
        <p14:creationId xmlns:p14="http://schemas.microsoft.com/office/powerpoint/2010/main" val="758174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7728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sp>
        <p:nvSpPr>
          <p:cNvPr id="13" name="标题 1"/>
          <p:cNvSpPr>
            <a:spLocks noGrp="1"/>
          </p:cNvSpPr>
          <p:nvPr userDrawn="1">
            <p:ph type="ctrTitle" hasCustomPrompt="1"/>
          </p:nvPr>
        </p:nvSpPr>
        <p:spPr>
          <a:xfrm>
            <a:off x="2049240" y="3892064"/>
            <a:ext cx="4482645" cy="973538"/>
          </a:xfrm>
        </p:spPr>
        <p:txBody>
          <a:bodyPr lIns="90000" rIns="90000" anchor="b">
            <a:normAutofit/>
          </a:bodyPr>
          <a:lstStyle>
            <a:lvl1pPr marL="0" indent="0" algn="l">
              <a:buFont typeface="Arial" panose="020B0604020202020204" pitchFamily="34" charset="0"/>
              <a:buNone/>
              <a:defRPr sz="3200">
                <a:solidFill>
                  <a:schemeClr val="tx1"/>
                </a:solidFill>
              </a:defRPr>
            </a:lvl1pPr>
          </a:lstStyle>
          <a:p>
            <a:r>
              <a:rPr lang="en-US" altLang="zh-CN" dirty="0"/>
              <a:t>Conclusion</a:t>
            </a:r>
            <a:endParaRPr lang="zh-CN" altLang="en-US" dirty="0"/>
          </a:p>
        </p:txBody>
      </p:sp>
    </p:spTree>
    <p:extLst>
      <p:ext uri="{BB962C8B-B14F-4D97-AF65-F5344CB8AC3E}">
        <p14:creationId xmlns:p14="http://schemas.microsoft.com/office/powerpoint/2010/main" val="237865840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299084" y="718105"/>
            <a:ext cx="11557636" cy="5520770"/>
          </a:xfrm>
          <a:prstGeom prst="rect">
            <a:avLst/>
          </a:prstGeom>
        </p:spPr>
        <p:txBody>
          <a:bodyPr vert="horz" lIns="91440" tIns="45720" rIns="91440" bIns="45720" rtlCol="0">
            <a:normAutofit/>
          </a:body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
        <p:nvSpPr>
          <p:cNvPr id="6" name="灯片编号占位符 5"/>
          <p:cNvSpPr>
            <a:spLocks noGrp="1"/>
          </p:cNvSpPr>
          <p:nvPr>
            <p:ph type="sldNum" sz="quarter" idx="4"/>
          </p:nvPr>
        </p:nvSpPr>
        <p:spPr>
          <a:xfrm>
            <a:off x="9221152" y="6535735"/>
            <a:ext cx="2909888" cy="206381"/>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5DD3DB80-B894-403A-B48E-6FDC1A72010E}" type="slidenum">
              <a:rPr lang="zh-CN" altLang="en-US" smtClean="0"/>
              <a:pPr/>
              <a:t>‹#›</a:t>
            </a:fld>
            <a:endParaRPr lang="zh-CN" altLang="en-US" dirty="0"/>
          </a:p>
        </p:txBody>
      </p:sp>
      <p:cxnSp>
        <p:nvCxnSpPr>
          <p:cNvPr id="8" name="直接连接符 7"/>
          <p:cNvCxnSpPr/>
          <p:nvPr userDrawn="1"/>
        </p:nvCxnSpPr>
        <p:spPr>
          <a:xfrm flipV="1">
            <a:off x="0" y="6438900"/>
            <a:ext cx="12192000" cy="1"/>
          </a:xfrm>
          <a:prstGeom prst="line">
            <a:avLst/>
          </a:prstGeom>
          <a:ln w="12700">
            <a:solidFill>
              <a:schemeClr val="accent1">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직사각형 45"/>
          <p:cNvSpPr/>
          <p:nvPr userDrawn="1"/>
        </p:nvSpPr>
        <p:spPr>
          <a:xfrm>
            <a:off x="0" y="-1"/>
            <a:ext cx="12192000" cy="621271"/>
          </a:xfrm>
          <a:prstGeom prst="rect">
            <a:avLst/>
          </a:prstGeom>
          <a:gradFill flip="none" rotWithShape="1">
            <a:gsLst>
              <a:gs pos="96000">
                <a:schemeClr val="accent1">
                  <a:lumMod val="89000"/>
                  <a:alpha val="0"/>
                </a:schemeClr>
              </a:gs>
              <a:gs pos="71000">
                <a:srgbClr val="3B6997"/>
              </a:gs>
              <a:gs pos="49000">
                <a:srgbClr val="3B6997"/>
              </a:gs>
              <a:gs pos="21000">
                <a:schemeClr val="accent1">
                  <a:lumMod val="89000"/>
                </a:scheme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l"/>
            <a:endParaRPr lang="ko-KR" altLang="en-US" dirty="0"/>
          </a:p>
        </p:txBody>
      </p:sp>
      <p:sp>
        <p:nvSpPr>
          <p:cNvPr id="2" name="标题占位符 1"/>
          <p:cNvSpPr>
            <a:spLocks noGrp="1"/>
          </p:cNvSpPr>
          <p:nvPr>
            <p:ph type="title"/>
          </p:nvPr>
        </p:nvSpPr>
        <p:spPr>
          <a:xfrm>
            <a:off x="642911" y="36892"/>
            <a:ext cx="11557636" cy="527605"/>
          </a:xfrm>
          <a:prstGeom prst="rect">
            <a:avLst/>
          </a:prstGeom>
        </p:spPr>
        <p:txBody>
          <a:bodyPr vert="horz" lIns="91440" tIns="45720" rIns="91440" bIns="45720" rtlCol="0" anchor="b">
            <a:normAutofit/>
          </a:bodyPr>
          <a:lstStyle/>
          <a:p>
            <a:r>
              <a:rPr lang="en-US" altLang="zh-CN" dirty="0"/>
              <a:t>Click to edit Master title style</a:t>
            </a:r>
            <a:endParaRPr lang="zh-CN" altLang="en-US" dirty="0"/>
          </a:p>
        </p:txBody>
      </p:sp>
      <p:sp>
        <p:nvSpPr>
          <p:cNvPr id="13" name="矩形 12"/>
          <p:cNvSpPr/>
          <p:nvPr userDrawn="1"/>
        </p:nvSpPr>
        <p:spPr>
          <a:xfrm>
            <a:off x="1" y="0"/>
            <a:ext cx="634364" cy="621270"/>
          </a:xfrm>
          <a:prstGeom prst="rect">
            <a:avLst/>
          </a:prstGeom>
          <a:solidFill>
            <a:srgbClr val="CAB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16" name="标题占位符 1"/>
          <p:cNvSpPr txBox="1">
            <a:spLocks/>
          </p:cNvSpPr>
          <p:nvPr userDrawn="1"/>
        </p:nvSpPr>
        <p:spPr>
          <a:xfrm>
            <a:off x="0" y="-9526"/>
            <a:ext cx="11557636" cy="527605"/>
          </a:xfrm>
          <a:prstGeom prst="rect">
            <a:avLst/>
          </a:prstGeom>
        </p:spPr>
        <p:txBody>
          <a:bodyPr vert="horz" lIns="91440" tIns="45720" rIns="91440" bIns="45720" rtlCol="0" anchor="b">
            <a:normAutofit/>
          </a:bodyPr>
          <a:lst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a:lstStyle>
          <a:p>
            <a:endParaRPr lang="zh-CN" altLang="en-US" dirty="0"/>
          </a:p>
        </p:txBody>
      </p:sp>
    </p:spTree>
    <p:extLst>
      <p:ext uri="{BB962C8B-B14F-4D97-AF65-F5344CB8AC3E}">
        <p14:creationId xmlns:p14="http://schemas.microsoft.com/office/powerpoint/2010/main" val="3784027784"/>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51" r:id="rId3"/>
    <p:sldLayoutId id="2147483662" r:id="rId4"/>
    <p:sldLayoutId id="2147483654" r:id="rId5"/>
    <p:sldLayoutId id="2147483655" r:id="rId6"/>
    <p:sldLayoutId id="2147483661" r:id="rId7"/>
  </p:sldLayoutIdLst>
  <p:hf hdr="0" dt="0"/>
  <p:txStyles>
    <p:title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22" userDrawn="1">
          <p15:clr>
            <a:srgbClr val="F26B43"/>
          </p15:clr>
        </p15:guide>
        <p15:guide id="2" pos="7257" userDrawn="1">
          <p15:clr>
            <a:srgbClr val="F26B43"/>
          </p15:clr>
        </p15:guide>
        <p15:guide id="3" orient="horz" pos="648" userDrawn="1">
          <p15:clr>
            <a:srgbClr val="F26B43"/>
          </p15:clr>
        </p15:guide>
        <p15:guide id="4" orient="horz" pos="708" userDrawn="1">
          <p15:clr>
            <a:srgbClr val="F26B43"/>
          </p15:clr>
        </p15:guide>
        <p15:guide id="5" orient="horz" pos="3931" userDrawn="1">
          <p15:clr>
            <a:srgbClr val="F26B43"/>
          </p15:clr>
        </p15:guide>
        <p15:guide id="6" orient="horz" pos="387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64.emf"/><Relationship Id="rId4" Type="http://schemas.openxmlformats.org/officeDocument/2006/relationships/image" Target="../media/image63.emf"/></Relationships>
</file>

<file path=ppt/slides/_rels/slide1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30.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wmf"/><Relationship Id="rId15" Type="http://schemas.openxmlformats.org/officeDocument/2006/relationships/image" Target="../media/image75.jpeg"/><Relationship Id="rId10" Type="http://schemas.openxmlformats.org/officeDocument/2006/relationships/image" Target="../media/image70.png"/><Relationship Id="rId4" Type="http://schemas.openxmlformats.org/officeDocument/2006/relationships/oleObject" Target="../embeddings/oleObject21.bin"/><Relationship Id="rId9" Type="http://schemas.openxmlformats.org/officeDocument/2006/relationships/image" Target="../media/image69.png"/><Relationship Id="rId14" Type="http://schemas.openxmlformats.org/officeDocument/2006/relationships/image" Target="../media/image74.png"/></Relationships>
</file>

<file path=ppt/slides/_rels/slide13.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3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13.xml"/><Relationship Id="rId16" Type="http://schemas.openxmlformats.org/officeDocument/2006/relationships/image" Target="../media/image87.png"/><Relationship Id="rId1" Type="http://schemas.openxmlformats.org/officeDocument/2006/relationships/slideLayout" Target="../slideLayouts/slideLayout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35.png"/><Relationship Id="rId15" Type="http://schemas.openxmlformats.org/officeDocument/2006/relationships/image" Target="../media/image86.png"/><Relationship Id="rId10" Type="http://schemas.openxmlformats.org/officeDocument/2006/relationships/image" Target="../media/image81.png"/><Relationship Id="rId4" Type="http://schemas.openxmlformats.org/officeDocument/2006/relationships/image" Target="../media/image76.emf"/><Relationship Id="rId9" Type="http://schemas.openxmlformats.org/officeDocument/2006/relationships/image" Target="../media/image80.png"/><Relationship Id="rId14" Type="http://schemas.openxmlformats.org/officeDocument/2006/relationships/image" Target="../media/image85.emf"/></Relationships>
</file>

<file path=ppt/slides/_rels/slide14.xml.rels><?xml version="1.0" encoding="UTF-8" standalone="yes"?>
<Relationships xmlns="http://schemas.openxmlformats.org/package/2006/relationships"><Relationship Id="rId8" Type="http://schemas.openxmlformats.org/officeDocument/2006/relationships/image" Target="../media/image88.emf"/><Relationship Id="rId3" Type="http://schemas.openxmlformats.org/officeDocument/2006/relationships/tags" Target="../tags/tag4.xml"/><Relationship Id="rId7" Type="http://schemas.openxmlformats.org/officeDocument/2006/relationships/notesSlide" Target="../notesSlides/notesSlide14.xml"/><Relationship Id="rId12" Type="http://schemas.openxmlformats.org/officeDocument/2006/relationships/image" Target="../media/image91.wm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3.xml"/><Relationship Id="rId11" Type="http://schemas.openxmlformats.org/officeDocument/2006/relationships/oleObject" Target="../embeddings/oleObject22.bin"/><Relationship Id="rId5" Type="http://schemas.openxmlformats.org/officeDocument/2006/relationships/tags" Target="../tags/tag6.xml"/><Relationship Id="rId10" Type="http://schemas.openxmlformats.org/officeDocument/2006/relationships/image" Target="../media/image90.jpeg"/><Relationship Id="rId4" Type="http://schemas.openxmlformats.org/officeDocument/2006/relationships/tags" Target="../tags/tag5.xml"/><Relationship Id="rId9" Type="http://schemas.openxmlformats.org/officeDocument/2006/relationships/image" Target="../media/image89.jpeg"/></Relationships>
</file>

<file path=ppt/slides/_rels/slide15.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93.emf"/></Relationships>
</file>

<file path=ppt/slides/_rels/slide1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96.png"/><Relationship Id="rId4" Type="http://schemas.openxmlformats.org/officeDocument/2006/relationships/image" Target="../media/image95.png"/></Relationships>
</file>

<file path=ppt/slides/_rels/slide1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98.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00.png"/></Relationships>
</file>

<file path=ppt/slides/_rels/slide21.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tiff"/><Relationship Id="rId7" Type="http://schemas.openxmlformats.org/officeDocument/2006/relationships/image" Target="../media/image105.jp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22.xml.rels><?xml version="1.0" encoding="UTF-8" standalone="yes"?>
<Relationships xmlns="http://schemas.openxmlformats.org/package/2006/relationships"><Relationship Id="rId8" Type="http://schemas.openxmlformats.org/officeDocument/2006/relationships/image" Target="../media/image109.tiff"/><Relationship Id="rId3" Type="http://schemas.openxmlformats.org/officeDocument/2006/relationships/tags" Target="../tags/tag9.xml"/><Relationship Id="rId7" Type="http://schemas.openxmlformats.org/officeDocument/2006/relationships/image" Target="../media/image108.tiff"/><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07.tiff"/><Relationship Id="rId5" Type="http://schemas.openxmlformats.org/officeDocument/2006/relationships/notesSlide" Target="../notesSlides/notesSlide22.xml"/><Relationship Id="rId4"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13.jpeg"/><Relationship Id="rId5" Type="http://schemas.openxmlformats.org/officeDocument/2006/relationships/image" Target="../media/image112.png"/><Relationship Id="rId4" Type="http://schemas.openxmlformats.org/officeDocument/2006/relationships/image" Target="../media/image111.emf"/></Relationships>
</file>

<file path=ppt/slides/_rels/slide2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17.emf"/><Relationship Id="rId5" Type="http://schemas.openxmlformats.org/officeDocument/2006/relationships/image" Target="../media/image33.emf"/><Relationship Id="rId4" Type="http://schemas.openxmlformats.org/officeDocument/2006/relationships/image" Target="../media/image116.emf"/></Relationships>
</file>

<file path=ppt/slides/_rels/slide25.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120.emf"/><Relationship Id="rId4" Type="http://schemas.openxmlformats.org/officeDocument/2006/relationships/image" Target="../media/image119.emf"/></Relationships>
</file>

<file path=ppt/slides/_rels/slide26.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22.emf"/></Relationships>
</file>

<file path=ppt/slides/_rels/slide27.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24.emf"/></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25.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image" Target="../media/image35.png"/><Relationship Id="rId4" Type="http://schemas.openxmlformats.org/officeDocument/2006/relationships/image" Target="../media/image76.emf"/></Relationships>
</file>

<file path=ppt/slides/_rels/slide2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8.emf"/><Relationship Id="rId4" Type="http://schemas.openxmlformats.org/officeDocument/2006/relationships/image" Target="../media/image37.em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image" Target="../media/image132.emf"/><Relationship Id="rId3" Type="http://schemas.openxmlformats.org/officeDocument/2006/relationships/image" Target="../media/image127.jpeg"/><Relationship Id="rId7" Type="http://schemas.openxmlformats.org/officeDocument/2006/relationships/image" Target="../media/image131.emf"/><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30.png"/><Relationship Id="rId5" Type="http://schemas.openxmlformats.org/officeDocument/2006/relationships/image" Target="../media/image129.jpeg"/><Relationship Id="rId10" Type="http://schemas.openxmlformats.org/officeDocument/2006/relationships/image" Target="../media/image134.emf"/><Relationship Id="rId4" Type="http://schemas.openxmlformats.org/officeDocument/2006/relationships/image" Target="../media/image128.jpeg"/><Relationship Id="rId9" Type="http://schemas.openxmlformats.org/officeDocument/2006/relationships/image" Target="../media/image133.emf"/></Relationships>
</file>

<file path=ppt/slides/_rels/slide31.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137.png"/><Relationship Id="rId5" Type="http://schemas.openxmlformats.org/officeDocument/2006/relationships/image" Target="../media/image136.wmf"/><Relationship Id="rId4" Type="http://schemas.openxmlformats.org/officeDocument/2006/relationships/oleObject" Target="../embeddings/oleObject23.bin"/></Relationships>
</file>

<file path=ppt/slides/_rels/slide32.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42.emf"/><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141.emf"/><Relationship Id="rId5" Type="http://schemas.openxmlformats.org/officeDocument/2006/relationships/image" Target="../media/image140.png"/><Relationship Id="rId4" Type="http://schemas.openxmlformats.org/officeDocument/2006/relationships/image" Target="../media/image139.png"/></Relationships>
</file>

<file path=ppt/slides/_rels/slide33.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144.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image" Target="../media/image14.gif"/><Relationship Id="rId7" Type="http://schemas.openxmlformats.org/officeDocument/2006/relationships/oleObject" Target="../embeddings/oleObject2.bin"/><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6.wmf"/><Relationship Id="rId5" Type="http://schemas.openxmlformats.org/officeDocument/2006/relationships/oleObject" Target="../embeddings/oleObject1.bin"/><Relationship Id="rId4" Type="http://schemas.openxmlformats.org/officeDocument/2006/relationships/image" Target="../media/image15.jfif"/></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wmf"/><Relationship Id="rId7" Type="http://schemas.openxmlformats.org/officeDocument/2006/relationships/image" Target="../media/image18.png"/><Relationship Id="rId12" Type="http://schemas.openxmlformats.org/officeDocument/2006/relationships/oleObject" Target="../embeddings/oleObject3.bin"/><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2.emf"/><Relationship Id="rId5" Type="http://schemas.openxmlformats.org/officeDocument/2006/relationships/image" Target="../media/image22.png"/><Relationship Id="rId10" Type="http://schemas.openxmlformats.org/officeDocument/2006/relationships/image" Target="../media/image21.emf"/><Relationship Id="rId9" Type="http://schemas.openxmlformats.org/officeDocument/2006/relationships/image" Target="../media/image20.png"/><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emf"/><Relationship Id="rId18" Type="http://schemas.openxmlformats.org/officeDocument/2006/relationships/image" Target="../media/image38.emf"/><Relationship Id="rId3" Type="http://schemas.openxmlformats.org/officeDocument/2006/relationships/slideLayout" Target="../slideLayouts/slideLayout3.xml"/><Relationship Id="rId7" Type="http://schemas.openxmlformats.org/officeDocument/2006/relationships/image" Target="../media/image27.png"/><Relationship Id="rId12" Type="http://schemas.openxmlformats.org/officeDocument/2006/relationships/image" Target="../media/image32.emf"/><Relationship Id="rId17" Type="http://schemas.openxmlformats.org/officeDocument/2006/relationships/image" Target="../media/image37.emf"/><Relationship Id="rId2" Type="http://schemas.openxmlformats.org/officeDocument/2006/relationships/video" Target="../media/media1.mp4"/><Relationship Id="rId16" Type="http://schemas.openxmlformats.org/officeDocument/2006/relationships/image" Target="../media/image36.png"/><Relationship Id="rId1" Type="http://schemas.microsoft.com/office/2007/relationships/media" Target="../media/media1.mp4"/><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notesSlide" Target="../notesSlides/notesSlide8.xml"/><Relationship Id="rId9" Type="http://schemas.openxmlformats.org/officeDocument/2006/relationships/image" Target="../media/image29.png"/><Relationship Id="rId14" Type="http://schemas.openxmlformats.org/officeDocument/2006/relationships/image" Target="../media/image34.png"/></Relationships>
</file>

<file path=ppt/slides/_rels/slide9.xml.rels><?xml version="1.0" encoding="UTF-8" standalone="yes"?>
<Relationships xmlns="http://schemas.openxmlformats.org/package/2006/relationships"><Relationship Id="rId13" Type="http://schemas.openxmlformats.org/officeDocument/2006/relationships/oleObject" Target="../embeddings/oleObject8.bin"/><Relationship Id="rId18" Type="http://schemas.openxmlformats.org/officeDocument/2006/relationships/image" Target="../media/image45.wmf"/><Relationship Id="rId26" Type="http://schemas.openxmlformats.org/officeDocument/2006/relationships/image" Target="../media/image49.wmf"/><Relationship Id="rId21" Type="http://schemas.openxmlformats.org/officeDocument/2006/relationships/oleObject" Target="../embeddings/oleObject12.bin"/><Relationship Id="rId34" Type="http://schemas.openxmlformats.org/officeDocument/2006/relationships/image" Target="../media/image53.wmf"/><Relationship Id="rId7" Type="http://schemas.openxmlformats.org/officeDocument/2006/relationships/oleObject" Target="../embeddings/oleObject5.bin"/><Relationship Id="rId12" Type="http://schemas.openxmlformats.org/officeDocument/2006/relationships/image" Target="../media/image42.wmf"/><Relationship Id="rId17" Type="http://schemas.openxmlformats.org/officeDocument/2006/relationships/oleObject" Target="../embeddings/oleObject10.bin"/><Relationship Id="rId25" Type="http://schemas.openxmlformats.org/officeDocument/2006/relationships/oleObject" Target="../embeddings/oleObject14.bin"/><Relationship Id="rId33" Type="http://schemas.openxmlformats.org/officeDocument/2006/relationships/oleObject" Target="../embeddings/oleObject18.bin"/><Relationship Id="rId38" Type="http://schemas.openxmlformats.org/officeDocument/2006/relationships/image" Target="../media/image55.wmf"/><Relationship Id="rId2" Type="http://schemas.openxmlformats.org/officeDocument/2006/relationships/notesSlide" Target="../notesSlides/notesSlide9.xml"/><Relationship Id="rId16" Type="http://schemas.openxmlformats.org/officeDocument/2006/relationships/image" Target="../media/image44.wmf"/><Relationship Id="rId20" Type="http://schemas.openxmlformats.org/officeDocument/2006/relationships/image" Target="../media/image46.wmf"/><Relationship Id="rId29" Type="http://schemas.openxmlformats.org/officeDocument/2006/relationships/oleObject" Target="../embeddings/oleObject16.bin"/><Relationship Id="rId1" Type="http://schemas.openxmlformats.org/officeDocument/2006/relationships/slideLayout" Target="../slideLayouts/slideLayout3.xml"/><Relationship Id="rId6" Type="http://schemas.openxmlformats.org/officeDocument/2006/relationships/image" Target="../media/image39.wmf"/><Relationship Id="rId11" Type="http://schemas.openxmlformats.org/officeDocument/2006/relationships/oleObject" Target="../embeddings/oleObject7.bin"/><Relationship Id="rId24" Type="http://schemas.openxmlformats.org/officeDocument/2006/relationships/image" Target="../media/image48.wmf"/><Relationship Id="rId32" Type="http://schemas.openxmlformats.org/officeDocument/2006/relationships/image" Target="../media/image52.wmf"/><Relationship Id="rId37" Type="http://schemas.openxmlformats.org/officeDocument/2006/relationships/oleObject" Target="../embeddings/oleObject20.bin"/><Relationship Id="rId5" Type="http://schemas.openxmlformats.org/officeDocument/2006/relationships/oleObject" Target="../embeddings/oleObject4.bin"/><Relationship Id="rId15" Type="http://schemas.openxmlformats.org/officeDocument/2006/relationships/oleObject" Target="../embeddings/oleObject9.bin"/><Relationship Id="rId23" Type="http://schemas.openxmlformats.org/officeDocument/2006/relationships/oleObject" Target="../embeddings/oleObject13.bin"/><Relationship Id="rId28" Type="http://schemas.openxmlformats.org/officeDocument/2006/relationships/image" Target="../media/image50.wmf"/><Relationship Id="rId36" Type="http://schemas.openxmlformats.org/officeDocument/2006/relationships/image" Target="../media/image54.wmf"/><Relationship Id="rId10" Type="http://schemas.openxmlformats.org/officeDocument/2006/relationships/image" Target="../media/image41.wmf"/><Relationship Id="rId19" Type="http://schemas.openxmlformats.org/officeDocument/2006/relationships/oleObject" Target="../embeddings/oleObject11.bin"/><Relationship Id="rId31" Type="http://schemas.openxmlformats.org/officeDocument/2006/relationships/oleObject" Target="../embeddings/oleObject17.bin"/><Relationship Id="rId4" Type="http://schemas.openxmlformats.org/officeDocument/2006/relationships/image" Target="../media/image38.png"/><Relationship Id="rId9" Type="http://schemas.openxmlformats.org/officeDocument/2006/relationships/oleObject" Target="../embeddings/oleObject6.bin"/><Relationship Id="rId14" Type="http://schemas.openxmlformats.org/officeDocument/2006/relationships/image" Target="../media/image43.wmf"/><Relationship Id="rId22" Type="http://schemas.openxmlformats.org/officeDocument/2006/relationships/image" Target="../media/image47.wmf"/><Relationship Id="rId27" Type="http://schemas.openxmlformats.org/officeDocument/2006/relationships/oleObject" Target="../embeddings/oleObject15.bin"/><Relationship Id="rId30" Type="http://schemas.openxmlformats.org/officeDocument/2006/relationships/image" Target="../media/image51.wmf"/><Relationship Id="rId35" Type="http://schemas.openxmlformats.org/officeDocument/2006/relationships/oleObject" Target="../embeddings/oleObject19.bin"/><Relationship Id="rId8" Type="http://schemas.openxmlformats.org/officeDocument/2006/relationships/image" Target="../media/image40.wmf"/><Relationship Id="rId3"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F6EA087-B89E-52AB-8D32-F0E1A1E25C25}"/>
              </a:ext>
            </a:extLst>
          </p:cNvPr>
          <p:cNvSpPr/>
          <p:nvPr/>
        </p:nvSpPr>
        <p:spPr>
          <a:xfrm>
            <a:off x="8976220" y="234892"/>
            <a:ext cx="2759978" cy="998290"/>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0" y="1821642"/>
            <a:ext cx="12192000" cy="1734246"/>
          </a:xfrm>
          <a:prstGeom prst="rect">
            <a:avLst/>
          </a:prstGeom>
          <a:solidFill>
            <a:srgbClr val="3399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标题 17"/>
          <p:cNvSpPr>
            <a:spLocks noGrp="1"/>
          </p:cNvSpPr>
          <p:nvPr>
            <p:ph type="ctrTitle"/>
          </p:nvPr>
        </p:nvSpPr>
        <p:spPr>
          <a:xfrm>
            <a:off x="0" y="2049880"/>
            <a:ext cx="12192000" cy="1224860"/>
          </a:xfrm>
          <a:noFill/>
        </p:spPr>
        <p:txBody>
          <a:bodyPr>
            <a:noAutofit/>
          </a:bodyPr>
          <a:lstStyle/>
          <a:p>
            <a:pPr>
              <a:lnSpc>
                <a:spcPct val="125000"/>
              </a:lnSpc>
            </a:pPr>
            <a:r>
              <a:rPr lang="en-US" altLang="zh-CN" sz="3200" dirty="0">
                <a:solidFill>
                  <a:schemeClr val="bg1"/>
                </a:solidFill>
                <a:latin typeface="微软雅黑" panose="020B0503020204020204" pitchFamily="34" charset="-122"/>
                <a:ea typeface="微软雅黑" panose="020B0503020204020204" pitchFamily="34" charset="-122"/>
              </a:rPr>
              <a:t>Piezoelectric impedance intelligent sensing method and monitoring technology for corrosion of steel structures</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13" name="副标题 18">
            <a:extLst>
              <a:ext uri="{FF2B5EF4-FFF2-40B4-BE49-F238E27FC236}">
                <a16:creationId xmlns:a16="http://schemas.microsoft.com/office/drawing/2014/main" id="{B100C5C1-0A2F-43F4-9217-2D3960DA6484}"/>
              </a:ext>
            </a:extLst>
          </p:cNvPr>
          <p:cNvSpPr txBox="1">
            <a:spLocks/>
          </p:cNvSpPr>
          <p:nvPr/>
        </p:nvSpPr>
        <p:spPr>
          <a:xfrm>
            <a:off x="0" y="4171640"/>
            <a:ext cx="12192000" cy="1585049"/>
          </a:xfrm>
          <a:prstGeom prst="rect">
            <a:avLst/>
          </a:prstGeom>
          <a:noFill/>
        </p:spPr>
        <p:txBody>
          <a:bodyPr vert="horz" wrap="square" lIns="90000" tIns="45720" rIns="90000" bIns="45720" rtlCol="0" anchor="ctr" anchorCtr="0">
            <a:spAutoFit/>
          </a:bodyPr>
          <a:lstStyle>
            <a:lvl1pPr marL="0" marR="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altLang="zh-CN" sz="2000" b="1" dirty="0">
                <a:solidFill>
                  <a:srgbClr val="092161"/>
                </a:solidFill>
                <a:latin typeface="+mn-ea"/>
              </a:rPr>
              <a:t>Speaker:</a:t>
            </a:r>
            <a:r>
              <a:rPr lang="zh-CN" altLang="en-US" sz="2000" b="1" dirty="0">
                <a:solidFill>
                  <a:srgbClr val="092161"/>
                </a:solidFill>
                <a:latin typeface="+mn-ea"/>
              </a:rPr>
              <a:t> </a:t>
            </a:r>
            <a:r>
              <a:rPr lang="en-US" altLang="zh-CN" sz="2000" b="1" dirty="0">
                <a:solidFill>
                  <a:srgbClr val="092161"/>
                </a:solidFill>
                <a:latin typeface="+mn-ea"/>
              </a:rPr>
              <a:t>Weijie</a:t>
            </a:r>
            <a:r>
              <a:rPr lang="zh-CN" altLang="en-US" sz="2000" b="1" dirty="0">
                <a:solidFill>
                  <a:srgbClr val="092161"/>
                </a:solidFill>
                <a:latin typeface="+mn-ea"/>
              </a:rPr>
              <a:t> </a:t>
            </a:r>
            <a:r>
              <a:rPr lang="en-US" altLang="zh-CN" sz="2000" b="1" dirty="0">
                <a:solidFill>
                  <a:srgbClr val="092161"/>
                </a:solidFill>
                <a:latin typeface="+mn-ea"/>
              </a:rPr>
              <a:t>Li</a:t>
            </a:r>
          </a:p>
          <a:p>
            <a:pPr algn="ctr"/>
            <a:r>
              <a:rPr lang="en-US" altLang="zh-CN" sz="2000" b="1" dirty="0">
                <a:solidFill>
                  <a:srgbClr val="092161"/>
                </a:solidFill>
                <a:latin typeface="+mn-ea"/>
              </a:rPr>
              <a:t>Ph.D., A</a:t>
            </a:r>
            <a:r>
              <a:rPr lang="zh-CN" altLang="en-US" sz="2000" b="1" dirty="0">
                <a:solidFill>
                  <a:srgbClr val="092161"/>
                </a:solidFill>
                <a:latin typeface="+mn-ea"/>
              </a:rPr>
              <a:t>ssociate </a:t>
            </a:r>
            <a:r>
              <a:rPr lang="en-US" altLang="zh-CN" sz="2000" b="1" dirty="0">
                <a:solidFill>
                  <a:srgbClr val="092161"/>
                </a:solidFill>
                <a:latin typeface="+mn-ea"/>
              </a:rPr>
              <a:t>P</a:t>
            </a:r>
            <a:r>
              <a:rPr lang="zh-CN" altLang="en-US" sz="2000" b="1" dirty="0">
                <a:solidFill>
                  <a:srgbClr val="092161"/>
                </a:solidFill>
                <a:latin typeface="+mn-ea"/>
              </a:rPr>
              <a:t>rofessor</a:t>
            </a:r>
            <a:endParaRPr lang="en-US" altLang="zh-CN" sz="2000" b="1" dirty="0">
              <a:solidFill>
                <a:srgbClr val="092161"/>
              </a:solidFill>
              <a:latin typeface="+mn-ea"/>
            </a:endParaRPr>
          </a:p>
          <a:p>
            <a:pPr algn="ctr"/>
            <a:r>
              <a:rPr lang="en-US" altLang="zh-CN" sz="2000" b="1" dirty="0">
                <a:solidFill>
                  <a:srgbClr val="092161"/>
                </a:solidFill>
                <a:latin typeface="+mn-ea"/>
              </a:rPr>
              <a:t>Email: liweijie@dlut.edu.cn</a:t>
            </a:r>
          </a:p>
          <a:p>
            <a:pPr algn="ctr"/>
            <a:r>
              <a:rPr lang="zh-CN" altLang="en-US" sz="2000" b="1" dirty="0">
                <a:solidFill>
                  <a:srgbClr val="092161"/>
                </a:solidFill>
                <a:latin typeface="+mn-ea"/>
              </a:rPr>
              <a:t>School of </a:t>
            </a:r>
            <a:r>
              <a:rPr lang="en-US" altLang="zh-CN" sz="2000" b="1" dirty="0">
                <a:solidFill>
                  <a:srgbClr val="092161"/>
                </a:solidFill>
                <a:latin typeface="+mn-ea"/>
              </a:rPr>
              <a:t>Infrastructure</a:t>
            </a:r>
            <a:r>
              <a:rPr lang="zh-CN" altLang="en-US" sz="2000" b="1" dirty="0">
                <a:solidFill>
                  <a:srgbClr val="092161"/>
                </a:solidFill>
                <a:latin typeface="+mn-ea"/>
              </a:rPr>
              <a:t> Engineering, Dalian University of Technology</a:t>
            </a:r>
            <a:endParaRPr lang="en-US" altLang="zh-CN" sz="2000" b="1" dirty="0">
              <a:solidFill>
                <a:srgbClr val="092161"/>
              </a:solidFill>
              <a:latin typeface="+mn-ea"/>
            </a:endParaRPr>
          </a:p>
        </p:txBody>
      </p:sp>
      <p:sp>
        <p:nvSpPr>
          <p:cNvPr id="3" name="AutoShape 2" descr="https://www.dlut.edu.cn/images/logo.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图片 1">
            <a:extLst>
              <a:ext uri="{FF2B5EF4-FFF2-40B4-BE49-F238E27FC236}">
                <a16:creationId xmlns:a16="http://schemas.microsoft.com/office/drawing/2014/main" id="{FD8F02A0-78D0-E29D-EEB6-85A8F03DD4A7}"/>
              </a:ext>
            </a:extLst>
          </p:cNvPr>
          <p:cNvPicPr>
            <a:picLocks noChangeAspect="1"/>
          </p:cNvPicPr>
          <p:nvPr/>
        </p:nvPicPr>
        <p:blipFill>
          <a:blip r:embed="rId3"/>
          <a:stretch>
            <a:fillRect/>
          </a:stretch>
        </p:blipFill>
        <p:spPr>
          <a:xfrm>
            <a:off x="9313221" y="419490"/>
            <a:ext cx="2085975" cy="571500"/>
          </a:xfrm>
          <a:prstGeom prst="rect">
            <a:avLst/>
          </a:prstGeom>
        </p:spPr>
      </p:pic>
      <p:pic>
        <p:nvPicPr>
          <p:cNvPr id="6" name="图片 5">
            <a:extLst>
              <a:ext uri="{FF2B5EF4-FFF2-40B4-BE49-F238E27FC236}">
                <a16:creationId xmlns:a16="http://schemas.microsoft.com/office/drawing/2014/main" id="{41C3D527-5B8B-D85E-31E0-DAF09A50C563}"/>
              </a:ext>
            </a:extLst>
          </p:cNvPr>
          <p:cNvPicPr>
            <a:picLocks noChangeAspect="1"/>
          </p:cNvPicPr>
          <p:nvPr/>
        </p:nvPicPr>
        <p:blipFill>
          <a:blip r:embed="rId4"/>
          <a:stretch>
            <a:fillRect/>
          </a:stretch>
        </p:blipFill>
        <p:spPr>
          <a:xfrm>
            <a:off x="516627" y="388576"/>
            <a:ext cx="6309907" cy="525826"/>
          </a:xfrm>
          <a:prstGeom prst="rect">
            <a:avLst/>
          </a:prstGeom>
        </p:spPr>
      </p:pic>
      <p:sp>
        <p:nvSpPr>
          <p:cNvPr id="7" name="副标题 18">
            <a:extLst>
              <a:ext uri="{FF2B5EF4-FFF2-40B4-BE49-F238E27FC236}">
                <a16:creationId xmlns:a16="http://schemas.microsoft.com/office/drawing/2014/main" id="{9028C69A-1C97-B8BB-1E20-46841F5BE81F}"/>
              </a:ext>
            </a:extLst>
          </p:cNvPr>
          <p:cNvSpPr txBox="1">
            <a:spLocks/>
          </p:cNvSpPr>
          <p:nvPr/>
        </p:nvSpPr>
        <p:spPr>
          <a:xfrm>
            <a:off x="792804" y="990990"/>
            <a:ext cx="5429198" cy="590931"/>
          </a:xfrm>
          <a:prstGeom prst="rect">
            <a:avLst/>
          </a:prstGeom>
          <a:noFill/>
        </p:spPr>
        <p:txBody>
          <a:bodyPr vert="horz" wrap="square" lIns="90000" tIns="45720" rIns="90000" bIns="45720" rtlCol="0" anchor="ctr" anchorCtr="0">
            <a:spAutoFit/>
          </a:bodyPr>
          <a:lstStyle>
            <a:lvl1pPr marL="0" marR="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altLang="zh-CN" sz="1800" b="1" dirty="0">
                <a:solidFill>
                  <a:srgbClr val="092161"/>
                </a:solidFill>
                <a:latin typeface="+mn-ea"/>
              </a:rPr>
              <a:t>12</a:t>
            </a:r>
            <a:r>
              <a:rPr lang="en-US" altLang="zh-CN" sz="1800" b="1" baseline="30000" dirty="0">
                <a:solidFill>
                  <a:srgbClr val="092161"/>
                </a:solidFill>
                <a:latin typeface="+mn-ea"/>
              </a:rPr>
              <a:t>th</a:t>
            </a:r>
            <a:r>
              <a:rPr lang="en-US" altLang="zh-CN" sz="1800" b="1" dirty="0">
                <a:solidFill>
                  <a:srgbClr val="092161"/>
                </a:solidFill>
                <a:latin typeface="+mn-ea"/>
              </a:rPr>
              <a:t> June, 2025</a:t>
            </a:r>
            <a:br>
              <a:rPr lang="en-US" altLang="zh-CN" sz="1800" b="1" dirty="0">
                <a:solidFill>
                  <a:srgbClr val="092161"/>
                </a:solidFill>
                <a:latin typeface="+mn-ea"/>
              </a:rPr>
            </a:br>
            <a:r>
              <a:rPr lang="en-US" altLang="zh-CN" sz="1800" b="1" dirty="0">
                <a:solidFill>
                  <a:srgbClr val="092161"/>
                </a:solidFill>
                <a:latin typeface="+mn-ea"/>
              </a:rPr>
              <a:t>Stavanger, Norway</a:t>
            </a:r>
          </a:p>
        </p:txBody>
      </p:sp>
    </p:spTree>
    <p:extLst>
      <p:ext uri="{BB962C8B-B14F-4D97-AF65-F5344CB8AC3E}">
        <p14:creationId xmlns:p14="http://schemas.microsoft.com/office/powerpoint/2010/main" val="1890676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D3DB80-B894-403A-B48E-6FDC1A72010E}" type="slidenum">
              <a:rPr lang="zh-CN" altLang="en-US" smtClean="0"/>
              <a:pPr/>
              <a:t>10</a:t>
            </a:fld>
            <a:endParaRPr lang="zh-CN" altLang="en-US" dirty="0"/>
          </a:p>
        </p:txBody>
      </p:sp>
      <p:sp>
        <p:nvSpPr>
          <p:cNvPr id="3" name="Text Placeholder 2"/>
          <p:cNvSpPr>
            <a:spLocks noGrp="1"/>
          </p:cNvSpPr>
          <p:nvPr>
            <p:ph type="body" sz="quarter" idx="14"/>
          </p:nvPr>
        </p:nvSpPr>
        <p:spPr/>
        <p:txBody>
          <a:bodyPr>
            <a:normAutofit fontScale="92500" lnSpcReduction="20000"/>
          </a:bodyPr>
          <a:lstStyle/>
          <a:p>
            <a:r>
              <a:rPr lang="en-US" altLang="zh-CN" dirty="0"/>
              <a:t>LI W, WANG J, LIU T, et al. Electromechanical impedance instrumented circular piezoelectric-metal transducer for corrosion monitoring: modeling and validation. Smart Materials and Structures, 2020, 29(3): 035008</a:t>
            </a:r>
            <a:endParaRPr lang="zh-CN" altLang="en-US" dirty="0"/>
          </a:p>
          <a:p>
            <a:endParaRPr lang="en-US" dirty="0"/>
          </a:p>
        </p:txBody>
      </p:sp>
      <p:sp>
        <p:nvSpPr>
          <p:cNvPr id="5" name="Text Placeholder 4"/>
          <p:cNvSpPr>
            <a:spLocks noGrp="1"/>
          </p:cNvSpPr>
          <p:nvPr>
            <p:ph type="body" sz="quarter" idx="16"/>
          </p:nvPr>
        </p:nvSpPr>
        <p:spPr/>
        <p:txBody>
          <a:bodyPr/>
          <a:lstStyle/>
          <a:p>
            <a:r>
              <a:rPr lang="en-US" altLang="zh-CN" dirty="0"/>
              <a:t>F</a:t>
            </a:r>
            <a:r>
              <a:rPr lang="zh-CN" altLang="en-US" dirty="0"/>
              <a:t>inite element simulation and </a:t>
            </a:r>
            <a:r>
              <a:rPr lang="en-US" altLang="zh-CN" dirty="0"/>
              <a:t>experimental</a:t>
            </a:r>
            <a:r>
              <a:rPr lang="zh-CN" altLang="en-US" dirty="0"/>
              <a:t> verification</a:t>
            </a:r>
          </a:p>
        </p:txBody>
      </p:sp>
      <p:sp>
        <p:nvSpPr>
          <p:cNvPr id="30" name="Rectangle 29"/>
          <p:cNvSpPr/>
          <p:nvPr/>
        </p:nvSpPr>
        <p:spPr>
          <a:xfrm>
            <a:off x="425343" y="3358699"/>
            <a:ext cx="3611030" cy="738664"/>
          </a:xfrm>
          <a:prstGeom prst="rect">
            <a:avLst/>
          </a:prstGeom>
          <a:ln>
            <a:noFill/>
          </a:ln>
        </p:spPr>
        <p:txBody>
          <a:bodyPr wrap="square">
            <a:spAutoFit/>
          </a:bodyPr>
          <a:lstStyle/>
          <a:p>
            <a:r>
              <a:rPr lang="zh-CN" altLang="en-US" sz="1400" b="1" dirty="0">
                <a:solidFill>
                  <a:srgbClr val="0D1E55"/>
                </a:solidFill>
                <a:latin typeface="微软雅黑" panose="020B0503020204020204" pitchFamily="34" charset="-122"/>
                <a:ea typeface="微软雅黑" panose="020B0503020204020204" pitchFamily="34" charset="-122"/>
              </a:rPr>
              <a:t>Harmonic Response Analysis: Obtain the piezoresistive impedance response</a:t>
            </a:r>
            <a:endParaRPr lang="en-US" sz="1400" b="1" dirty="0">
              <a:solidFill>
                <a:srgbClr val="0D1E55"/>
              </a:solidFill>
              <a:latin typeface="微软雅黑" panose="020B0503020204020204" pitchFamily="34" charset="-122"/>
              <a:ea typeface="微软雅黑" panose="020B0503020204020204" pitchFamily="34" charset="-122"/>
            </a:endParaRPr>
          </a:p>
        </p:txBody>
      </p:sp>
      <p:sp>
        <p:nvSpPr>
          <p:cNvPr id="32" name="Rectangle 31"/>
          <p:cNvSpPr/>
          <p:nvPr/>
        </p:nvSpPr>
        <p:spPr>
          <a:xfrm>
            <a:off x="377075" y="2681665"/>
            <a:ext cx="3905488" cy="738664"/>
          </a:xfrm>
          <a:prstGeom prst="rect">
            <a:avLst/>
          </a:prstGeom>
        </p:spPr>
        <p:txBody>
          <a:bodyPr wrap="square">
            <a:spAutoFit/>
          </a:bodyPr>
          <a:lstStyle/>
          <a:p>
            <a:r>
              <a:rPr lang="zh-CN" altLang="en-US" sz="1400" dirty="0">
                <a:solidFill>
                  <a:srgbClr val="0D1E55"/>
                </a:solidFill>
                <a:latin typeface="微软雅黑" panose="020B0503020204020204" pitchFamily="34" charset="-122"/>
                <a:ea typeface="微软雅黑" panose="020B0503020204020204" pitchFamily="34" charset="-122"/>
              </a:rPr>
              <a:t>Piezoelectric sheet: SOLID5 (piezoelectric coupling unit); Rust specimens: SOLID45 (structural unit)</a:t>
            </a:r>
            <a:endParaRPr lang="en-US" sz="1400" dirty="0">
              <a:solidFill>
                <a:srgbClr val="0D1E55"/>
              </a:solidFill>
              <a:latin typeface="微软雅黑" panose="020B0503020204020204" pitchFamily="34" charset="-122"/>
              <a:ea typeface="微软雅黑" panose="020B0503020204020204" pitchFamily="34" charset="-122"/>
            </a:endParaRPr>
          </a:p>
        </p:txBody>
      </p:sp>
      <p:sp>
        <p:nvSpPr>
          <p:cNvPr id="33" name="Rectangle 32"/>
          <p:cNvSpPr/>
          <p:nvPr/>
        </p:nvSpPr>
        <p:spPr>
          <a:xfrm>
            <a:off x="445149" y="2216482"/>
            <a:ext cx="3815331" cy="523220"/>
          </a:xfrm>
          <a:prstGeom prst="rect">
            <a:avLst/>
          </a:prstGeom>
        </p:spPr>
        <p:txBody>
          <a:bodyPr wrap="square">
            <a:spAutoFit/>
          </a:bodyPr>
          <a:lstStyle/>
          <a:p>
            <a:r>
              <a:rPr lang="en-US" sz="1400" b="1" dirty="0">
                <a:solidFill>
                  <a:srgbClr val="0D1E55"/>
                </a:solidFill>
                <a:latin typeface="微软雅黑" panose="020B0503020204020204" pitchFamily="34" charset="-122"/>
                <a:ea typeface="微软雅黑" panose="020B0503020204020204" pitchFamily="34" charset="-122"/>
              </a:rPr>
              <a:t>ANSYS piezoelectric analysis and coupled field analysis</a:t>
            </a:r>
          </a:p>
        </p:txBody>
      </p:sp>
      <mc:AlternateContent xmlns:mc="http://schemas.openxmlformats.org/markup-compatibility/2006" xmlns:a14="http://schemas.microsoft.com/office/drawing/2010/main">
        <mc:Choice Requires="a14">
          <p:sp>
            <p:nvSpPr>
              <p:cNvPr id="34" name="Rectangle 33"/>
              <p:cNvSpPr/>
              <p:nvPr/>
            </p:nvSpPr>
            <p:spPr>
              <a:xfrm>
                <a:off x="388686" y="4057520"/>
                <a:ext cx="3748911" cy="961032"/>
              </a:xfrm>
              <a:prstGeom prst="rect">
                <a:avLst/>
              </a:prstGeom>
            </p:spPr>
            <p:txBody>
              <a:bodyPr wrap="none">
                <a:spAutoFit/>
              </a:bodyPr>
              <a:lstStyle/>
              <a:p>
                <a:r>
                  <a:rPr lang="en-US" altLang="zh-CN" sz="1400" dirty="0">
                    <a:solidFill>
                      <a:srgbClr val="0D1E55"/>
                    </a:solidFill>
                    <a:latin typeface="微软雅黑" panose="020B0503020204020204" pitchFamily="34" charset="-122"/>
                    <a:ea typeface="微软雅黑" panose="020B0503020204020204" pitchFamily="34" charset="-122"/>
                  </a:rPr>
                  <a:t>Top electrode</a:t>
                </a:r>
                <a:r>
                  <a:rPr lang="zh-CN" altLang="en-US" sz="1400" dirty="0">
                    <a:solidFill>
                      <a:srgbClr val="0D1E55"/>
                    </a:solidFill>
                    <a:latin typeface="微软雅黑" panose="020B0503020204020204" pitchFamily="34" charset="-122"/>
                    <a:ea typeface="微软雅黑" panose="020B0503020204020204" pitchFamily="34" charset="-122"/>
                  </a:rPr>
                  <a:t>：</a:t>
                </a:r>
                <a:endParaRPr lang="en-US" altLang="zh-CN" sz="1400" dirty="0">
                  <a:solidFill>
                    <a:srgbClr val="0D1E55"/>
                  </a:solidFill>
                  <a:latin typeface="微软雅黑" panose="020B0503020204020204" pitchFamily="34" charset="-122"/>
                  <a:ea typeface="微软雅黑" panose="020B0503020204020204" pitchFamily="34" charset="-122"/>
                </a:endParaRPr>
              </a:p>
              <a:p>
                <a:r>
                  <a:rPr lang="en-US" sz="1400" dirty="0">
                    <a:solidFill>
                      <a:srgbClr val="0D1E55"/>
                    </a:solidFill>
                    <a:latin typeface="微软雅黑" panose="020B0503020204020204" pitchFamily="34" charset="-122"/>
                    <a:ea typeface="微软雅黑" panose="020B0503020204020204" pitchFamily="34" charset="-122"/>
                  </a:rPr>
                  <a:t>             </a:t>
                </a:r>
                <a14:m>
                  <m:oMath xmlns:m="http://schemas.openxmlformats.org/officeDocument/2006/math">
                    <m:r>
                      <a:rPr lang="en-US" sz="1400" i="1">
                        <a:solidFill>
                          <a:srgbClr val="0D1E55"/>
                        </a:solidFill>
                        <a:latin typeface="Cambria Math" panose="02040503050406030204" pitchFamily="18" charset="0"/>
                        <a:ea typeface="宋体" charset="-122"/>
                      </a:rPr>
                      <m:t>𝑉</m:t>
                    </m:r>
                    <m:d>
                      <m:dPr>
                        <m:ctrlPr>
                          <a:rPr lang="en-US" sz="1400" i="1">
                            <a:solidFill>
                              <a:srgbClr val="0D1E55"/>
                            </a:solidFill>
                            <a:latin typeface="Cambria Math" panose="02040503050406030204" pitchFamily="18" charset="0"/>
                            <a:ea typeface="宋体" charset="-122"/>
                          </a:rPr>
                        </m:ctrlPr>
                      </m:dPr>
                      <m:e>
                        <m:r>
                          <a:rPr lang="en-US" sz="1400" i="1">
                            <a:solidFill>
                              <a:srgbClr val="0D1E55"/>
                            </a:solidFill>
                            <a:latin typeface="Cambria Math" panose="02040503050406030204" pitchFamily="18" charset="0"/>
                            <a:ea typeface="宋体" charset="-122"/>
                          </a:rPr>
                          <m:t>𝑡</m:t>
                        </m:r>
                      </m:e>
                    </m:d>
                    <m:r>
                      <a:rPr lang="en-US" sz="1400" i="1">
                        <a:solidFill>
                          <a:srgbClr val="0D1E55"/>
                        </a:solidFill>
                        <a:latin typeface="Cambria Math" panose="02040503050406030204" pitchFamily="18" charset="0"/>
                        <a:ea typeface="宋体" charset="-122"/>
                      </a:rPr>
                      <m:t>=</m:t>
                    </m:r>
                    <m:sSub>
                      <m:sSubPr>
                        <m:ctrlPr>
                          <a:rPr lang="en-US" sz="1400" i="1">
                            <a:solidFill>
                              <a:srgbClr val="0D1E55"/>
                            </a:solidFill>
                            <a:latin typeface="Cambria Math" panose="02040503050406030204" pitchFamily="18" charset="0"/>
                            <a:ea typeface="宋体" charset="-122"/>
                          </a:rPr>
                        </m:ctrlPr>
                      </m:sSubPr>
                      <m:e>
                        <m:r>
                          <a:rPr lang="en-US" sz="1400" i="1">
                            <a:solidFill>
                              <a:srgbClr val="0D1E55"/>
                            </a:solidFill>
                            <a:latin typeface="Cambria Math" panose="02040503050406030204" pitchFamily="18" charset="0"/>
                            <a:ea typeface="宋体" charset="-122"/>
                          </a:rPr>
                          <m:t>𝑉</m:t>
                        </m:r>
                      </m:e>
                      <m:sub>
                        <m:r>
                          <a:rPr lang="en-US" sz="1400" i="1">
                            <a:solidFill>
                              <a:srgbClr val="0D1E55"/>
                            </a:solidFill>
                            <a:latin typeface="Cambria Math" panose="02040503050406030204" pitchFamily="18" charset="0"/>
                            <a:ea typeface="宋体" charset="-122"/>
                          </a:rPr>
                          <m:t>0</m:t>
                        </m:r>
                      </m:sub>
                    </m:sSub>
                    <m:sSup>
                      <m:sSupPr>
                        <m:ctrlPr>
                          <a:rPr lang="en-US" sz="1400" i="1">
                            <a:solidFill>
                              <a:srgbClr val="0D1E55"/>
                            </a:solidFill>
                            <a:latin typeface="Cambria Math" panose="02040503050406030204" pitchFamily="18" charset="0"/>
                            <a:ea typeface="宋体" charset="-122"/>
                          </a:rPr>
                        </m:ctrlPr>
                      </m:sSupPr>
                      <m:e>
                        <m:r>
                          <a:rPr lang="en-US" sz="1400" i="1">
                            <a:solidFill>
                              <a:srgbClr val="0D1E55"/>
                            </a:solidFill>
                            <a:latin typeface="Cambria Math" panose="02040503050406030204" pitchFamily="18" charset="0"/>
                            <a:ea typeface="宋体" charset="-122"/>
                          </a:rPr>
                          <m:t>𝑒</m:t>
                        </m:r>
                      </m:e>
                      <m:sup>
                        <m:r>
                          <a:rPr lang="en-US" sz="1400" i="1">
                            <a:solidFill>
                              <a:srgbClr val="0D1E55"/>
                            </a:solidFill>
                            <a:latin typeface="Cambria Math" panose="02040503050406030204" pitchFamily="18" charset="0"/>
                            <a:ea typeface="宋体" charset="-122"/>
                          </a:rPr>
                          <m:t>𝑗</m:t>
                        </m:r>
                        <m:r>
                          <a:rPr lang="en-US" sz="1400" i="1">
                            <a:solidFill>
                              <a:srgbClr val="0D1E55"/>
                            </a:solidFill>
                            <a:latin typeface="Cambria Math" panose="02040503050406030204" pitchFamily="18" charset="0"/>
                            <a:ea typeface="宋体" charset="-122"/>
                          </a:rPr>
                          <m:t>𝜔</m:t>
                        </m:r>
                        <m:r>
                          <a:rPr lang="en-US" sz="1400" i="1">
                            <a:solidFill>
                              <a:srgbClr val="0D1E55"/>
                            </a:solidFill>
                            <a:latin typeface="Cambria Math" panose="02040503050406030204" pitchFamily="18" charset="0"/>
                            <a:ea typeface="宋体" charset="-122"/>
                          </a:rPr>
                          <m:t>𝑡</m:t>
                        </m:r>
                      </m:sup>
                    </m:sSup>
                    <m:r>
                      <a:rPr lang="en-US" sz="1400" b="0" i="0" smtClean="0">
                        <a:solidFill>
                          <a:srgbClr val="0D1E55"/>
                        </a:solidFill>
                        <a:latin typeface="Cambria Math" panose="02040503050406030204" pitchFamily="18" charset="0"/>
                        <a:ea typeface="宋体" charset="-122"/>
                      </a:rPr>
                      <m:t>,</m:t>
                    </m:r>
                  </m:oMath>
                </a14:m>
                <a:r>
                  <a:rPr lang="en-US" sz="1400" dirty="0">
                    <a:solidFill>
                      <a:srgbClr val="0D1E55"/>
                    </a:solidFill>
                    <a:latin typeface="微软雅黑" panose="020B0503020204020204" pitchFamily="34" charset="-122"/>
                    <a:ea typeface="微软雅黑" panose="020B0503020204020204" pitchFamily="34" charset="-122"/>
                  </a:rPr>
                  <a:t> </a:t>
                </a:r>
                <a14:m>
                  <m:oMath xmlns:m="http://schemas.openxmlformats.org/officeDocument/2006/math">
                    <m:sSub>
                      <m:sSubPr>
                        <m:ctrlPr>
                          <a:rPr lang="en-US" sz="1400" i="1">
                            <a:solidFill>
                              <a:srgbClr val="0D1E55"/>
                            </a:solidFill>
                            <a:latin typeface="Cambria Math" panose="02040503050406030204" pitchFamily="18" charset="0"/>
                            <a:ea typeface="宋体" charset="-122"/>
                          </a:rPr>
                        </m:ctrlPr>
                      </m:sSubPr>
                      <m:e>
                        <m:r>
                          <a:rPr lang="en-US" sz="1400" i="1">
                            <a:solidFill>
                              <a:srgbClr val="0D1E55"/>
                            </a:solidFill>
                            <a:latin typeface="Cambria Math" panose="02040503050406030204" pitchFamily="18" charset="0"/>
                            <a:ea typeface="宋体" charset="-122"/>
                          </a:rPr>
                          <m:t>𝑉</m:t>
                        </m:r>
                      </m:e>
                      <m:sub>
                        <m:r>
                          <a:rPr lang="en-US" sz="1400" i="1">
                            <a:solidFill>
                              <a:srgbClr val="0D1E55"/>
                            </a:solidFill>
                            <a:latin typeface="Cambria Math" panose="02040503050406030204" pitchFamily="18" charset="0"/>
                            <a:ea typeface="宋体" charset="-122"/>
                          </a:rPr>
                          <m:t>0</m:t>
                        </m:r>
                      </m:sub>
                    </m:sSub>
                  </m:oMath>
                </a14:m>
                <a:r>
                  <a:rPr lang="en-US" sz="1400" dirty="0">
                    <a:solidFill>
                      <a:srgbClr val="0D1E55"/>
                    </a:solidFill>
                    <a:latin typeface="微软雅黑" panose="020B0503020204020204" pitchFamily="34" charset="-122"/>
                    <a:ea typeface="微软雅黑" panose="020B0503020204020204" pitchFamily="34" charset="-122"/>
                  </a:rPr>
                  <a:t>=1 </a:t>
                </a:r>
                <a:r>
                  <a:rPr lang="en-US" altLang="zh-CN" sz="1400" dirty="0">
                    <a:solidFill>
                      <a:srgbClr val="0D1E55"/>
                    </a:solidFill>
                    <a:latin typeface="微软雅黑" panose="020B0503020204020204" pitchFamily="34" charset="-122"/>
                    <a:ea typeface="微软雅黑" panose="020B0503020204020204" pitchFamily="34" charset="-122"/>
                  </a:rPr>
                  <a:t>V</a:t>
                </a:r>
              </a:p>
              <a:p>
                <a:r>
                  <a:rPr lang="en-US" altLang="zh-CN" sz="1400" dirty="0">
                    <a:solidFill>
                      <a:srgbClr val="0D1E55"/>
                    </a:solidFill>
                    <a:latin typeface="微软雅黑" panose="020B0503020204020204" pitchFamily="34" charset="-122"/>
                    <a:ea typeface="微软雅黑" panose="020B0503020204020204" pitchFamily="34" charset="-122"/>
                  </a:rPr>
                  <a:t>Bottom electrode</a:t>
                </a:r>
                <a:r>
                  <a:rPr lang="zh-CN" altLang="en-US" sz="1400" dirty="0">
                    <a:solidFill>
                      <a:srgbClr val="0D1E55"/>
                    </a:solidFill>
                    <a:latin typeface="微软雅黑" panose="020B0503020204020204" pitchFamily="34" charset="-122"/>
                    <a:ea typeface="微软雅黑" panose="020B0503020204020204" pitchFamily="34" charset="-122"/>
                  </a:rPr>
                  <a:t>：</a:t>
                </a:r>
                <a:r>
                  <a:rPr lang="en-US" altLang="zh-CN" sz="1400" dirty="0">
                    <a:solidFill>
                      <a:srgbClr val="0D1E55"/>
                    </a:solidFill>
                    <a:latin typeface="微软雅黑" panose="020B0503020204020204" pitchFamily="34" charset="-122"/>
                    <a:ea typeface="微软雅黑" panose="020B0503020204020204" pitchFamily="34" charset="-122"/>
                  </a:rPr>
                  <a:t>0 V</a:t>
                </a:r>
              </a:p>
              <a:p>
                <a:r>
                  <a:rPr lang="en-US" altLang="zh-CN" sz="1400" dirty="0">
                    <a:solidFill>
                      <a:srgbClr val="0D1E55"/>
                    </a:solidFill>
                    <a:latin typeface="微软雅黑" panose="020B0503020204020204" pitchFamily="34" charset="-122"/>
                    <a:ea typeface="微软雅黑" panose="020B0503020204020204" pitchFamily="34" charset="-122"/>
                  </a:rPr>
                  <a:t>Freq range</a:t>
                </a:r>
                <a:r>
                  <a:rPr lang="zh-CN" altLang="en-US" sz="1400" dirty="0">
                    <a:solidFill>
                      <a:srgbClr val="0D1E55"/>
                    </a:solidFill>
                    <a:latin typeface="微软雅黑" panose="020B0503020204020204" pitchFamily="34" charset="-122"/>
                    <a:ea typeface="微软雅黑" panose="020B0503020204020204" pitchFamily="34" charset="-122"/>
                  </a:rPr>
                  <a:t>：</a:t>
                </a:r>
                <a:r>
                  <a:rPr lang="en-US" sz="1400" dirty="0">
                    <a:solidFill>
                      <a:srgbClr val="0D1E55"/>
                    </a:solidFill>
                    <a:latin typeface="微软雅黑" panose="020B0503020204020204" pitchFamily="34" charset="-122"/>
                    <a:ea typeface="微软雅黑" panose="020B0503020204020204" pitchFamily="34" charset="-122"/>
                  </a:rPr>
                  <a:t>1 kHz</a:t>
                </a:r>
                <a:r>
                  <a:rPr lang="en-US" altLang="zh-CN" sz="1400" dirty="0">
                    <a:solidFill>
                      <a:srgbClr val="0D1E55"/>
                    </a:solidFill>
                    <a:latin typeface="微软雅黑" panose="020B0503020204020204" pitchFamily="34" charset="-122"/>
                    <a:ea typeface="微软雅黑" panose="020B0503020204020204" pitchFamily="34" charset="-122"/>
                  </a:rPr>
                  <a:t>-</a:t>
                </a:r>
                <a:r>
                  <a:rPr lang="en-US" sz="1400" dirty="0">
                    <a:solidFill>
                      <a:srgbClr val="0D1E55"/>
                    </a:solidFill>
                    <a:latin typeface="微软雅黑" panose="020B0503020204020204" pitchFamily="34" charset="-122"/>
                    <a:ea typeface="微软雅黑" panose="020B0503020204020204" pitchFamily="34" charset="-122"/>
                  </a:rPr>
                  <a:t>200 kHz</a:t>
                </a:r>
                <a:r>
                  <a:rPr lang="zh-CN" altLang="en-US" sz="1400" dirty="0">
                    <a:solidFill>
                      <a:srgbClr val="0D1E55"/>
                    </a:solidFill>
                    <a:latin typeface="微软雅黑" panose="020B0503020204020204" pitchFamily="34" charset="-122"/>
                    <a:ea typeface="微软雅黑" panose="020B0503020204020204" pitchFamily="34" charset="-122"/>
                  </a:rPr>
                  <a:t>，</a:t>
                </a:r>
                <a:r>
                  <a:rPr lang="en-US" altLang="zh-CN" sz="1400" dirty="0">
                    <a:solidFill>
                      <a:srgbClr val="0D1E55"/>
                    </a:solidFill>
                    <a:latin typeface="微软雅黑" panose="020B0503020204020204" pitchFamily="34" charset="-122"/>
                    <a:ea typeface="微软雅黑" panose="020B0503020204020204" pitchFamily="34" charset="-122"/>
                  </a:rPr>
                  <a:t>step 200 Hz</a:t>
                </a:r>
                <a:endParaRPr lang="en-US" sz="1400" dirty="0">
                  <a:solidFill>
                    <a:srgbClr val="0D1E55"/>
                  </a:solidFill>
                  <a:latin typeface="微软雅黑" panose="020B0503020204020204" pitchFamily="34" charset="-122"/>
                  <a:ea typeface="微软雅黑" panose="020B0503020204020204" pitchFamily="34" charset="-122"/>
                </a:endParaRPr>
              </a:p>
            </p:txBody>
          </p:sp>
        </mc:Choice>
        <mc:Fallback xmlns="">
          <p:sp>
            <p:nvSpPr>
              <p:cNvPr id="34" name="Rectangle 33"/>
              <p:cNvSpPr>
                <a:spLocks noRot="1" noChangeAspect="1" noMove="1" noResize="1" noEditPoints="1" noAdjustHandles="1" noChangeArrowheads="1" noChangeShapeType="1" noTextEdit="1"/>
              </p:cNvSpPr>
              <p:nvPr/>
            </p:nvSpPr>
            <p:spPr>
              <a:xfrm>
                <a:off x="388686" y="4057520"/>
                <a:ext cx="3748911" cy="961032"/>
              </a:xfrm>
              <a:prstGeom prst="rect">
                <a:avLst/>
              </a:prstGeom>
              <a:blipFill>
                <a:blip r:embed="rId3"/>
                <a:stretch>
                  <a:fillRect l="-488" t="-1274" b="-573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366914" y="5068436"/>
                <a:ext cx="2431359" cy="307777"/>
              </a:xfrm>
              <a:prstGeom prst="rect">
                <a:avLst/>
              </a:prstGeom>
            </p:spPr>
            <p:txBody>
              <a:bodyPr wrap="square">
                <a:spAutoFit/>
              </a:bodyPr>
              <a:lstStyle/>
              <a:p>
                <a:r>
                  <a:rPr lang="en-US" altLang="zh-CN" sz="1400" dirty="0">
                    <a:solidFill>
                      <a:srgbClr val="0D1E55"/>
                    </a:solidFill>
                    <a:latin typeface="微软雅黑" panose="020B0503020204020204" pitchFamily="34" charset="-122"/>
                    <a:ea typeface="微软雅黑" panose="020B0503020204020204" pitchFamily="34" charset="-122"/>
                  </a:rPr>
                  <a:t>C</a:t>
                </a:r>
                <a14:m>
                  <m:oMath xmlns:m="http://schemas.openxmlformats.org/officeDocument/2006/math">
                    <m:r>
                      <m:rPr>
                        <m:sty m:val="p"/>
                      </m:rPr>
                      <a:rPr lang="en-US" altLang="zh-CN" sz="1400" b="0" i="0" smtClean="0">
                        <a:solidFill>
                          <a:srgbClr val="0D1E55"/>
                        </a:solidFill>
                        <a:latin typeface="Cambria Math" panose="02040503050406030204" pitchFamily="18" charset="0"/>
                        <a:ea typeface="宋体" charset="-122"/>
                      </a:rPr>
                      <m:t>urrent</m:t>
                    </m:r>
                    <m:r>
                      <a:rPr lang="zh-CN" altLang="en-US" sz="1400" i="1">
                        <a:solidFill>
                          <a:srgbClr val="0D1E55"/>
                        </a:solidFill>
                        <a:latin typeface="Cambria Math" panose="02040503050406030204" pitchFamily="18" charset="0"/>
                        <a:ea typeface="宋体" charset="-122"/>
                      </a:rPr>
                      <m:t>：</m:t>
                    </m:r>
                    <m:r>
                      <a:rPr lang="en-US" sz="1400" i="1">
                        <a:solidFill>
                          <a:srgbClr val="0D1E55"/>
                        </a:solidFill>
                        <a:latin typeface="Cambria Math" panose="02040503050406030204" pitchFamily="18" charset="0"/>
                        <a:ea typeface="宋体" charset="-122"/>
                      </a:rPr>
                      <m:t>𝐼</m:t>
                    </m:r>
                    <m:r>
                      <a:rPr lang="en-US" sz="1400" i="1">
                        <a:solidFill>
                          <a:srgbClr val="0D1E55"/>
                        </a:solidFill>
                        <a:latin typeface="Cambria Math" panose="02040503050406030204" pitchFamily="18" charset="0"/>
                        <a:ea typeface="宋体" charset="-122"/>
                      </a:rPr>
                      <m:t>(</m:t>
                    </m:r>
                    <m:r>
                      <a:rPr lang="en-US" sz="1400" i="1">
                        <a:solidFill>
                          <a:srgbClr val="0D1E55"/>
                        </a:solidFill>
                        <a:latin typeface="Cambria Math" panose="02040503050406030204" pitchFamily="18" charset="0"/>
                        <a:ea typeface="宋体" charset="-122"/>
                      </a:rPr>
                      <m:t>𝜔</m:t>
                    </m:r>
                    <m:r>
                      <a:rPr lang="en-US" sz="1400" i="1">
                        <a:solidFill>
                          <a:srgbClr val="0D1E55"/>
                        </a:solidFill>
                        <a:latin typeface="Cambria Math" panose="02040503050406030204" pitchFamily="18" charset="0"/>
                        <a:ea typeface="宋体" charset="-122"/>
                      </a:rPr>
                      <m:t>)=</m:t>
                    </m:r>
                    <m:r>
                      <a:rPr lang="en-US" sz="1400" i="1">
                        <a:solidFill>
                          <a:srgbClr val="0D1E55"/>
                        </a:solidFill>
                        <a:latin typeface="Cambria Math" panose="02040503050406030204" pitchFamily="18" charset="0"/>
                        <a:ea typeface="宋体" charset="-122"/>
                      </a:rPr>
                      <m:t>𝑗</m:t>
                    </m:r>
                    <m:r>
                      <a:rPr lang="en-US" sz="1400" i="1">
                        <a:solidFill>
                          <a:srgbClr val="0D1E55"/>
                        </a:solidFill>
                        <a:latin typeface="Cambria Math" panose="02040503050406030204" pitchFamily="18" charset="0"/>
                        <a:ea typeface="宋体" charset="-122"/>
                      </a:rPr>
                      <m:t>𝜔</m:t>
                    </m:r>
                    <m:nary>
                      <m:naryPr>
                        <m:chr m:val="∑"/>
                        <m:limLoc m:val="undOvr"/>
                        <m:subHide m:val="on"/>
                        <m:supHide m:val="on"/>
                        <m:ctrlPr>
                          <a:rPr lang="en-US" sz="1400" i="1">
                            <a:solidFill>
                              <a:srgbClr val="0D1E55"/>
                            </a:solidFill>
                            <a:latin typeface="Cambria Math" panose="02040503050406030204" pitchFamily="18" charset="0"/>
                            <a:ea typeface="宋体" charset="-122"/>
                          </a:rPr>
                        </m:ctrlPr>
                      </m:naryPr>
                      <m:sub/>
                      <m:sup/>
                      <m:e>
                        <m:r>
                          <a:rPr lang="en-US" sz="1400" i="1">
                            <a:solidFill>
                              <a:srgbClr val="0D1E55"/>
                            </a:solidFill>
                            <a:latin typeface="Cambria Math" panose="02040503050406030204" pitchFamily="18" charset="0"/>
                            <a:ea typeface="宋体" charset="-122"/>
                          </a:rPr>
                          <m:t>𝑄</m:t>
                        </m:r>
                      </m:e>
                    </m:nary>
                  </m:oMath>
                </a14:m>
                <a:endParaRPr lang="en-US" sz="1400" dirty="0">
                  <a:solidFill>
                    <a:srgbClr val="0D1E55"/>
                  </a:solidFill>
                  <a:latin typeface="微软雅黑" panose="020B0503020204020204" pitchFamily="34" charset="-122"/>
                  <a:ea typeface="微软雅黑" panose="020B0503020204020204" pitchFamily="34" charset="-122"/>
                </a:endParaRPr>
              </a:p>
            </p:txBody>
          </p:sp>
        </mc:Choice>
        <mc:Fallback xmlns="">
          <p:sp>
            <p:nvSpPr>
              <p:cNvPr id="35" name="Rectangle 34"/>
              <p:cNvSpPr>
                <a:spLocks noRot="1" noChangeAspect="1" noMove="1" noResize="1" noEditPoints="1" noAdjustHandles="1" noChangeArrowheads="1" noChangeShapeType="1" noTextEdit="1"/>
              </p:cNvSpPr>
              <p:nvPr/>
            </p:nvSpPr>
            <p:spPr>
              <a:xfrm>
                <a:off x="366914" y="5068436"/>
                <a:ext cx="2431359" cy="307777"/>
              </a:xfrm>
              <a:prstGeom prst="rect">
                <a:avLst/>
              </a:prstGeom>
              <a:blipFill>
                <a:blip r:embed="rId4"/>
                <a:stretch>
                  <a:fillRect l="-752" t="-100000" r="-2506" b="-15882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6" name="Rectangle 35"/>
              <p:cNvSpPr/>
              <p:nvPr/>
            </p:nvSpPr>
            <p:spPr>
              <a:xfrm>
                <a:off x="366914" y="5368292"/>
                <a:ext cx="3087410" cy="307777"/>
              </a:xfrm>
              <a:prstGeom prst="rect">
                <a:avLst/>
              </a:prstGeom>
            </p:spPr>
            <p:txBody>
              <a:bodyPr wrap="square">
                <a:spAutoFit/>
              </a:bodyPr>
              <a:lstStyle/>
              <a:p>
                <a:r>
                  <a:rPr lang="en-US" altLang="zh-CN" sz="1400" dirty="0">
                    <a:solidFill>
                      <a:srgbClr val="0D1E55"/>
                    </a:solidFill>
                    <a:latin typeface="微软雅黑" panose="020B0503020204020204" pitchFamily="34" charset="-122"/>
                    <a:ea typeface="微软雅黑" panose="020B0503020204020204" pitchFamily="34" charset="-122"/>
                  </a:rPr>
                  <a:t>A</a:t>
                </a:r>
                <a14:m>
                  <m:oMath xmlns:m="http://schemas.openxmlformats.org/officeDocument/2006/math">
                    <m:r>
                      <m:rPr>
                        <m:sty m:val="p"/>
                      </m:rPr>
                      <a:rPr lang="en-US" altLang="zh-CN" sz="1400" b="0" i="0" smtClean="0">
                        <a:solidFill>
                          <a:srgbClr val="0D1E55"/>
                        </a:solidFill>
                        <a:latin typeface="Cambria Math" panose="02040503050406030204" pitchFamily="18" charset="0"/>
                        <a:ea typeface="宋体" charset="-122"/>
                      </a:rPr>
                      <m:t>dmittance</m:t>
                    </m:r>
                    <m:r>
                      <a:rPr lang="zh-CN" altLang="en-US" sz="1400" i="1">
                        <a:solidFill>
                          <a:srgbClr val="0D1E55"/>
                        </a:solidFill>
                        <a:latin typeface="Cambria Math" panose="02040503050406030204" pitchFamily="18" charset="0"/>
                        <a:ea typeface="宋体" charset="-122"/>
                      </a:rPr>
                      <m:t>：</m:t>
                    </m:r>
                    <m:r>
                      <a:rPr lang="en-US" sz="1400" i="1">
                        <a:solidFill>
                          <a:srgbClr val="0D1E55"/>
                        </a:solidFill>
                        <a:latin typeface="Cambria Math" panose="02040503050406030204" pitchFamily="18" charset="0"/>
                        <a:ea typeface="宋体" charset="-122"/>
                      </a:rPr>
                      <m:t>𝑌</m:t>
                    </m:r>
                    <m:r>
                      <a:rPr lang="en-US" sz="1400" i="1">
                        <a:solidFill>
                          <a:srgbClr val="0D1E55"/>
                        </a:solidFill>
                        <a:latin typeface="Cambria Math" panose="02040503050406030204" pitchFamily="18" charset="0"/>
                        <a:ea typeface="宋体" charset="-122"/>
                      </a:rPr>
                      <m:t>(</m:t>
                    </m:r>
                    <m:r>
                      <a:rPr lang="en-US" sz="1400" i="1">
                        <a:solidFill>
                          <a:srgbClr val="0D1E55"/>
                        </a:solidFill>
                        <a:latin typeface="Cambria Math" panose="02040503050406030204" pitchFamily="18" charset="0"/>
                        <a:ea typeface="宋体" charset="-122"/>
                      </a:rPr>
                      <m:t>𝜔</m:t>
                    </m:r>
                    <m:r>
                      <a:rPr lang="en-US" sz="1400" i="1">
                        <a:solidFill>
                          <a:srgbClr val="0D1E55"/>
                        </a:solidFill>
                        <a:latin typeface="Cambria Math" panose="02040503050406030204" pitchFamily="18" charset="0"/>
                        <a:ea typeface="宋体" charset="-122"/>
                      </a:rPr>
                      <m:t>)=</m:t>
                    </m:r>
                    <m:r>
                      <a:rPr lang="en-US" sz="1400" i="1">
                        <a:solidFill>
                          <a:srgbClr val="0D1E55"/>
                        </a:solidFill>
                        <a:latin typeface="Cambria Math" panose="02040503050406030204" pitchFamily="18" charset="0"/>
                        <a:ea typeface="宋体" charset="-122"/>
                      </a:rPr>
                      <m:t>𝐼</m:t>
                    </m:r>
                    <m:r>
                      <a:rPr lang="en-US" sz="1400" i="1">
                        <a:solidFill>
                          <a:srgbClr val="0D1E55"/>
                        </a:solidFill>
                        <a:latin typeface="Cambria Math" panose="02040503050406030204" pitchFamily="18" charset="0"/>
                        <a:ea typeface="宋体" charset="-122"/>
                      </a:rPr>
                      <m:t>(</m:t>
                    </m:r>
                    <m:r>
                      <a:rPr lang="en-US" sz="1400" i="1">
                        <a:solidFill>
                          <a:srgbClr val="0D1E55"/>
                        </a:solidFill>
                        <a:latin typeface="Cambria Math" panose="02040503050406030204" pitchFamily="18" charset="0"/>
                        <a:ea typeface="宋体" charset="-122"/>
                      </a:rPr>
                      <m:t>𝜔</m:t>
                    </m:r>
                    <m:r>
                      <a:rPr lang="en-US" sz="1400" i="1">
                        <a:solidFill>
                          <a:srgbClr val="0D1E55"/>
                        </a:solidFill>
                        <a:latin typeface="Cambria Math" panose="02040503050406030204" pitchFamily="18" charset="0"/>
                        <a:ea typeface="宋体" charset="-122"/>
                      </a:rPr>
                      <m:t>)/</m:t>
                    </m:r>
                    <m:sSub>
                      <m:sSubPr>
                        <m:ctrlPr>
                          <a:rPr lang="en-US" sz="1400" i="1">
                            <a:solidFill>
                              <a:srgbClr val="0D1E55"/>
                            </a:solidFill>
                            <a:latin typeface="Cambria Math" panose="02040503050406030204" pitchFamily="18" charset="0"/>
                            <a:ea typeface="宋体" charset="-122"/>
                          </a:rPr>
                        </m:ctrlPr>
                      </m:sSubPr>
                      <m:e>
                        <m:r>
                          <a:rPr lang="en-US" sz="1400" i="1">
                            <a:solidFill>
                              <a:srgbClr val="0D1E55"/>
                            </a:solidFill>
                            <a:latin typeface="Cambria Math" panose="02040503050406030204" pitchFamily="18" charset="0"/>
                            <a:ea typeface="宋体" charset="-122"/>
                          </a:rPr>
                          <m:t>𝑉</m:t>
                        </m:r>
                      </m:e>
                      <m:sub>
                        <m:r>
                          <a:rPr lang="en-US" sz="1400" i="1">
                            <a:solidFill>
                              <a:srgbClr val="0D1E55"/>
                            </a:solidFill>
                            <a:latin typeface="Cambria Math" panose="02040503050406030204" pitchFamily="18" charset="0"/>
                            <a:ea typeface="宋体" charset="-122"/>
                          </a:rPr>
                          <m:t>0</m:t>
                        </m:r>
                      </m:sub>
                    </m:sSub>
                  </m:oMath>
                </a14:m>
                <a:endParaRPr lang="en-US" sz="1400" dirty="0">
                  <a:solidFill>
                    <a:srgbClr val="0D1E55"/>
                  </a:solidFill>
                  <a:latin typeface="微软雅黑" panose="020B0503020204020204" pitchFamily="34" charset="-122"/>
                  <a:ea typeface="微软雅黑" panose="020B0503020204020204" pitchFamily="34" charset="-122"/>
                </a:endParaRPr>
              </a:p>
            </p:txBody>
          </p:sp>
        </mc:Choice>
        <mc:Fallback xmlns="">
          <p:sp>
            <p:nvSpPr>
              <p:cNvPr id="36" name="Rectangle 35"/>
              <p:cNvSpPr>
                <a:spLocks noRot="1" noChangeAspect="1" noMove="1" noResize="1" noEditPoints="1" noAdjustHandles="1" noChangeArrowheads="1" noChangeShapeType="1" noTextEdit="1"/>
              </p:cNvSpPr>
              <p:nvPr/>
            </p:nvSpPr>
            <p:spPr>
              <a:xfrm>
                <a:off x="366914" y="5368292"/>
                <a:ext cx="3087410" cy="307777"/>
              </a:xfrm>
              <a:prstGeom prst="rect">
                <a:avLst/>
              </a:prstGeom>
              <a:blipFill>
                <a:blip r:embed="rId5"/>
                <a:stretch>
                  <a:fillRect l="-592" t="-4000" b="-20000"/>
                </a:stretch>
              </a:blipFill>
            </p:spPr>
            <p:txBody>
              <a:bodyPr/>
              <a:lstStyle/>
              <a:p>
                <a:r>
                  <a:rPr lang="zh-CN" altLang="en-US">
                    <a:noFill/>
                  </a:rPr>
                  <a:t> </a:t>
                </a:r>
              </a:p>
            </p:txBody>
          </p:sp>
        </mc:Fallback>
      </mc:AlternateContent>
      <p:grpSp>
        <p:nvGrpSpPr>
          <p:cNvPr id="37" name="Group 36"/>
          <p:cNvGrpSpPr/>
          <p:nvPr/>
        </p:nvGrpSpPr>
        <p:grpSpPr>
          <a:xfrm>
            <a:off x="4733424" y="2204065"/>
            <a:ext cx="2447262" cy="1562710"/>
            <a:chOff x="4603925" y="1310723"/>
            <a:chExt cx="3096344" cy="1977184"/>
          </a:xfrm>
        </p:grpSpPr>
        <p:pic>
          <p:nvPicPr>
            <p:cNvPr id="38" name="Picture 37"/>
            <p:cNvPicPr>
              <a:picLocks noChangeAspect="1"/>
            </p:cNvPicPr>
            <p:nvPr/>
          </p:nvPicPr>
          <p:blipFill rotWithShape="1">
            <a:blip r:embed="rId6" cstate="screen">
              <a:extLst>
                <a:ext uri="{28A0092B-C50C-407E-A947-70E740481C1C}">
                  <a14:useLocalDpi xmlns:a14="http://schemas.microsoft.com/office/drawing/2010/main"/>
                </a:ext>
              </a:extLst>
            </a:blip>
            <a:srcRect l="12885" t="22700" r="21572" b="21650"/>
            <a:stretch/>
          </p:blipFill>
          <p:spPr>
            <a:xfrm>
              <a:off x="4603925" y="1310723"/>
              <a:ext cx="3096344" cy="1977184"/>
            </a:xfrm>
            <a:prstGeom prst="rect">
              <a:avLst/>
            </a:prstGeom>
          </p:spPr>
        </p:pic>
        <p:sp>
          <p:nvSpPr>
            <p:cNvPr id="40" name="Rectangle 39"/>
            <p:cNvSpPr/>
            <p:nvPr/>
          </p:nvSpPr>
          <p:spPr>
            <a:xfrm>
              <a:off x="5647924" y="2098789"/>
              <a:ext cx="233727" cy="389408"/>
            </a:xfrm>
            <a:prstGeom prst="rect">
              <a:avLst/>
            </a:prstGeom>
          </p:spPr>
          <p:txBody>
            <a:bodyPr wrap="none">
              <a:spAutoFit/>
            </a:bodyPr>
            <a:lstStyle/>
            <a:p>
              <a:endParaRPr lang="en-US" sz="1400" b="1" dirty="0">
                <a:solidFill>
                  <a:srgbClr val="FFC000"/>
                </a:solidFill>
                <a:latin typeface="微软雅黑" panose="020B0503020204020204" pitchFamily="34" charset="-122"/>
                <a:ea typeface="微软雅黑" panose="020B0503020204020204" pitchFamily="34" charset="-122"/>
              </a:endParaRPr>
            </a:p>
          </p:txBody>
        </p:sp>
      </p:grpSp>
      <p:sp>
        <p:nvSpPr>
          <p:cNvPr id="42" name="Rectangle 41"/>
          <p:cNvSpPr/>
          <p:nvPr/>
        </p:nvSpPr>
        <p:spPr>
          <a:xfrm>
            <a:off x="366914" y="5783078"/>
            <a:ext cx="3893566" cy="307777"/>
          </a:xfrm>
          <a:prstGeom prst="rect">
            <a:avLst/>
          </a:prstGeom>
        </p:spPr>
        <p:txBody>
          <a:bodyPr wrap="none">
            <a:spAutoFit/>
          </a:bodyPr>
          <a:lstStyle/>
          <a:p>
            <a:r>
              <a:rPr lang="zh-CN" altLang="en-US" sz="1400" dirty="0">
                <a:solidFill>
                  <a:srgbClr val="0D1E55"/>
                </a:solidFill>
                <a:latin typeface="微软雅黑" panose="020B0503020204020204" pitchFamily="34" charset="-122"/>
                <a:ea typeface="微软雅黑" panose="020B0503020204020204" pitchFamily="34" charset="-122"/>
              </a:rPr>
              <a:t>Analysis Type: Harmonic Response Analysis</a:t>
            </a:r>
            <a:endParaRPr lang="en-US" sz="1400" dirty="0">
              <a:solidFill>
                <a:srgbClr val="0D1E55"/>
              </a:solidFill>
              <a:latin typeface="微软雅黑" panose="020B0503020204020204" pitchFamily="34" charset="-122"/>
              <a:ea typeface="微软雅黑" panose="020B0503020204020204" pitchFamily="34" charset="-122"/>
            </a:endParaRPr>
          </a:p>
        </p:txBody>
      </p:sp>
      <p:pic>
        <p:nvPicPr>
          <p:cNvPr id="43" name="Picture 42"/>
          <p:cNvPicPr>
            <a:picLocks noChangeAspect="1"/>
          </p:cNvPicPr>
          <p:nvPr/>
        </p:nvPicPr>
        <p:blipFill rotWithShape="1">
          <a:blip r:embed="rId7" cstate="screen">
            <a:extLst>
              <a:ext uri="{28A0092B-C50C-407E-A947-70E740481C1C}">
                <a14:useLocalDpi xmlns:a14="http://schemas.microsoft.com/office/drawing/2010/main"/>
              </a:ext>
            </a:extLst>
          </a:blip>
          <a:srcRect t="9858"/>
          <a:stretch/>
        </p:blipFill>
        <p:spPr>
          <a:xfrm>
            <a:off x="7820124" y="4360333"/>
            <a:ext cx="3958059" cy="1798668"/>
          </a:xfrm>
          <a:prstGeom prst="rect">
            <a:avLst/>
          </a:prstGeom>
        </p:spPr>
      </p:pic>
      <p:pic>
        <p:nvPicPr>
          <p:cNvPr id="44" name="Picture 43"/>
          <p:cNvPicPr>
            <a:picLocks noChangeAspect="1"/>
          </p:cNvPicPr>
          <p:nvPr/>
        </p:nvPicPr>
        <p:blipFill rotWithShape="1">
          <a:blip r:embed="rId8" cstate="screen">
            <a:extLst>
              <a:ext uri="{28A0092B-C50C-407E-A947-70E740481C1C}">
                <a14:useLocalDpi xmlns:a14="http://schemas.microsoft.com/office/drawing/2010/main"/>
              </a:ext>
            </a:extLst>
          </a:blip>
          <a:srcRect r="29698"/>
          <a:stretch/>
        </p:blipFill>
        <p:spPr>
          <a:xfrm>
            <a:off x="4444135" y="4376593"/>
            <a:ext cx="3239880" cy="1787785"/>
          </a:xfrm>
          <a:prstGeom prst="rect">
            <a:avLst/>
          </a:prstGeom>
        </p:spPr>
      </p:pic>
      <p:sp>
        <p:nvSpPr>
          <p:cNvPr id="45" name="Rectangle 44"/>
          <p:cNvSpPr/>
          <p:nvPr/>
        </p:nvSpPr>
        <p:spPr>
          <a:xfrm>
            <a:off x="4804175" y="5795046"/>
            <a:ext cx="938077" cy="307777"/>
          </a:xfrm>
          <a:prstGeom prst="rect">
            <a:avLst/>
          </a:prstGeom>
        </p:spPr>
        <p:txBody>
          <a:bodyPr wrap="none">
            <a:spAutoFit/>
          </a:bodyPr>
          <a:lstStyle/>
          <a:p>
            <a:pPr lvl="0"/>
            <a:r>
              <a:rPr lang="en-US" altLang="zh-CN" sz="1400" b="1" dirty="0">
                <a:solidFill>
                  <a:srgbClr val="FFC000"/>
                </a:solidFill>
              </a:rPr>
              <a:t>D=40mm</a:t>
            </a:r>
          </a:p>
        </p:txBody>
      </p:sp>
      <p:sp>
        <p:nvSpPr>
          <p:cNvPr id="46" name="Rectangle 45"/>
          <p:cNvSpPr/>
          <p:nvPr/>
        </p:nvSpPr>
        <p:spPr>
          <a:xfrm>
            <a:off x="6388351" y="5795046"/>
            <a:ext cx="938077" cy="307777"/>
          </a:xfrm>
          <a:prstGeom prst="rect">
            <a:avLst/>
          </a:prstGeom>
        </p:spPr>
        <p:txBody>
          <a:bodyPr wrap="none">
            <a:spAutoFit/>
          </a:bodyPr>
          <a:lstStyle/>
          <a:p>
            <a:pPr lvl="0"/>
            <a:r>
              <a:rPr lang="en-US" altLang="zh-CN" sz="1400" b="1" dirty="0">
                <a:solidFill>
                  <a:srgbClr val="FFC000"/>
                </a:solidFill>
              </a:rPr>
              <a:t>D=30mm</a:t>
            </a:r>
          </a:p>
        </p:txBody>
      </p:sp>
      <p:cxnSp>
        <p:nvCxnSpPr>
          <p:cNvPr id="47" name="Straight Arrow Connector 46"/>
          <p:cNvCxnSpPr>
            <a:cxnSpLocks/>
            <a:stCxn id="48" idx="2"/>
          </p:cNvCxnSpPr>
          <p:nvPr/>
        </p:nvCxnSpPr>
        <p:spPr>
          <a:xfrm flipH="1">
            <a:off x="5270091" y="4906490"/>
            <a:ext cx="102426" cy="321202"/>
          </a:xfrm>
          <a:prstGeom prst="straightConnector1">
            <a:avLst/>
          </a:prstGeom>
          <a:ln w="19050">
            <a:solidFill>
              <a:srgbClr val="FFFF66"/>
            </a:solidFill>
            <a:tailEnd type="triangle"/>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4469064" y="4598713"/>
            <a:ext cx="1806905" cy="307777"/>
          </a:xfrm>
          <a:prstGeom prst="rect">
            <a:avLst/>
          </a:prstGeom>
        </p:spPr>
        <p:txBody>
          <a:bodyPr wrap="none">
            <a:spAutoFit/>
          </a:bodyPr>
          <a:lstStyle/>
          <a:p>
            <a:pPr lvl="0"/>
            <a:r>
              <a:rPr lang="zh-CN" altLang="en-US" sz="1400" b="1" dirty="0">
                <a:solidFill>
                  <a:srgbClr val="FFC000"/>
                </a:solidFill>
              </a:rPr>
              <a:t>Piezoelectric </a:t>
            </a:r>
            <a:r>
              <a:rPr lang="en-US" altLang="zh-CN" sz="1400" b="1" dirty="0">
                <a:solidFill>
                  <a:srgbClr val="FFC000"/>
                </a:solidFill>
              </a:rPr>
              <a:t>Plate</a:t>
            </a:r>
          </a:p>
        </p:txBody>
      </p:sp>
      <p:sp>
        <p:nvSpPr>
          <p:cNvPr id="51" name="Rectangle 50"/>
          <p:cNvSpPr/>
          <p:nvPr/>
        </p:nvSpPr>
        <p:spPr>
          <a:xfrm>
            <a:off x="7997073" y="5775993"/>
            <a:ext cx="1826141" cy="307777"/>
          </a:xfrm>
          <a:prstGeom prst="rect">
            <a:avLst/>
          </a:prstGeom>
        </p:spPr>
        <p:txBody>
          <a:bodyPr wrap="none">
            <a:spAutoFit/>
          </a:bodyPr>
          <a:lstStyle/>
          <a:p>
            <a:pPr lvl="0"/>
            <a:r>
              <a:rPr lang="en-US" altLang="zh-CN" sz="1400" b="1" dirty="0">
                <a:solidFill>
                  <a:srgbClr val="FFC000"/>
                </a:solidFill>
              </a:rPr>
              <a:t>Corrosion</a:t>
            </a:r>
            <a:r>
              <a:rPr lang="zh-CN" altLang="en-US" sz="1400" b="1" dirty="0">
                <a:solidFill>
                  <a:srgbClr val="FFC000"/>
                </a:solidFill>
              </a:rPr>
              <a:t> sensors</a:t>
            </a:r>
            <a:endParaRPr lang="en-US" altLang="zh-CN" sz="1400" b="1" dirty="0">
              <a:solidFill>
                <a:srgbClr val="FFC000"/>
              </a:solidFill>
            </a:endParaRPr>
          </a:p>
        </p:txBody>
      </p:sp>
      <p:cxnSp>
        <p:nvCxnSpPr>
          <p:cNvPr id="52" name="Straight Arrow Connector 51"/>
          <p:cNvCxnSpPr/>
          <p:nvPr/>
        </p:nvCxnSpPr>
        <p:spPr>
          <a:xfrm flipV="1">
            <a:off x="9297935" y="5844326"/>
            <a:ext cx="316502" cy="116333"/>
          </a:xfrm>
          <a:prstGeom prst="straightConnector1">
            <a:avLst/>
          </a:prstGeom>
          <a:ln w="19050">
            <a:solidFill>
              <a:srgbClr val="FFFF66"/>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10313889" y="4466009"/>
            <a:ext cx="1885453" cy="307777"/>
          </a:xfrm>
          <a:prstGeom prst="rect">
            <a:avLst/>
          </a:prstGeom>
        </p:spPr>
        <p:txBody>
          <a:bodyPr wrap="none">
            <a:spAutoFit/>
          </a:bodyPr>
          <a:lstStyle/>
          <a:p>
            <a:pPr lvl="0"/>
            <a:r>
              <a:rPr lang="zh-CN" altLang="en-US" sz="1400" b="1" dirty="0">
                <a:solidFill>
                  <a:srgbClr val="FFC000"/>
                </a:solidFill>
              </a:rPr>
              <a:t>Impedance analyzer</a:t>
            </a:r>
            <a:endParaRPr lang="en-US" altLang="zh-CN" sz="1400" b="1" dirty="0">
              <a:solidFill>
                <a:srgbClr val="FFC000"/>
              </a:solidFill>
            </a:endParaRPr>
          </a:p>
        </p:txBody>
      </p:sp>
      <p:cxnSp>
        <p:nvCxnSpPr>
          <p:cNvPr id="54" name="Straight Arrow Connector 53"/>
          <p:cNvCxnSpPr/>
          <p:nvPr/>
        </p:nvCxnSpPr>
        <p:spPr>
          <a:xfrm flipH="1">
            <a:off x="10771287" y="4809493"/>
            <a:ext cx="209699" cy="367736"/>
          </a:xfrm>
          <a:prstGeom prst="straightConnector1">
            <a:avLst/>
          </a:prstGeom>
          <a:ln w="19050">
            <a:solidFill>
              <a:srgbClr val="FFFF66"/>
            </a:solidFill>
            <a:tailEnd type="triangle"/>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7859597" y="2190049"/>
            <a:ext cx="2994666" cy="307777"/>
          </a:xfrm>
          <a:prstGeom prst="rect">
            <a:avLst/>
          </a:prstGeom>
        </p:spPr>
        <p:txBody>
          <a:bodyPr wrap="none">
            <a:spAutoFit/>
          </a:bodyPr>
          <a:lstStyle/>
          <a:p>
            <a:r>
              <a:rPr lang="zh-CN" altLang="en-US" sz="1400" dirty="0">
                <a:solidFill>
                  <a:srgbClr val="0D1E55"/>
                </a:solidFill>
                <a:latin typeface="微软雅黑" panose="020B0503020204020204" pitchFamily="34" charset="-122"/>
                <a:ea typeface="微软雅黑" panose="020B0503020204020204" pitchFamily="34" charset="-122"/>
              </a:rPr>
              <a:t>Sensor diameter: 40 mm, 30 mm</a:t>
            </a:r>
          </a:p>
        </p:txBody>
      </p:sp>
      <p:sp>
        <p:nvSpPr>
          <p:cNvPr id="56" name="Rectangle 55"/>
          <p:cNvSpPr/>
          <p:nvPr/>
        </p:nvSpPr>
        <p:spPr>
          <a:xfrm>
            <a:off x="7859597" y="2891287"/>
            <a:ext cx="3907060" cy="523220"/>
          </a:xfrm>
          <a:prstGeom prst="rect">
            <a:avLst/>
          </a:prstGeom>
        </p:spPr>
        <p:txBody>
          <a:bodyPr wrap="square">
            <a:spAutoFit/>
          </a:bodyPr>
          <a:lstStyle/>
          <a:p>
            <a:r>
              <a:rPr lang="zh-CN" altLang="en-US" sz="1400" dirty="0">
                <a:solidFill>
                  <a:srgbClr val="0D1E55"/>
                </a:solidFill>
                <a:latin typeface="微软雅黑" panose="020B0503020204020204" pitchFamily="34" charset="-122"/>
                <a:ea typeface="微软雅黑" panose="020B0503020204020204" pitchFamily="34" charset="-122"/>
              </a:rPr>
              <a:t>Sheet thickness: 3.0 mm, 2.5 mm, 2.0 mm, 1.5 mm, 1.0 mm</a:t>
            </a:r>
            <a:endParaRPr lang="en-US" sz="1400" dirty="0">
              <a:solidFill>
                <a:srgbClr val="0D1E55"/>
              </a:solidFill>
              <a:latin typeface="微软雅黑" panose="020B0503020204020204" pitchFamily="34" charset="-122"/>
              <a:ea typeface="微软雅黑" panose="020B0503020204020204" pitchFamily="34" charset="-122"/>
            </a:endParaRPr>
          </a:p>
        </p:txBody>
      </p:sp>
      <p:sp>
        <p:nvSpPr>
          <p:cNvPr id="57" name="Rectangle 56"/>
          <p:cNvSpPr/>
          <p:nvPr/>
        </p:nvSpPr>
        <p:spPr>
          <a:xfrm>
            <a:off x="7859597" y="2543909"/>
            <a:ext cx="3371436" cy="307777"/>
          </a:xfrm>
          <a:prstGeom prst="rect">
            <a:avLst/>
          </a:prstGeom>
        </p:spPr>
        <p:txBody>
          <a:bodyPr wrap="none">
            <a:spAutoFit/>
          </a:bodyPr>
          <a:lstStyle/>
          <a:p>
            <a:r>
              <a:rPr lang="zh-CN" altLang="en-US" sz="1400" dirty="0">
                <a:solidFill>
                  <a:srgbClr val="0D1E55"/>
                </a:solidFill>
                <a:latin typeface="微软雅黑" panose="020B0503020204020204" pitchFamily="34" charset="-122"/>
                <a:ea typeface="微软雅黑" panose="020B0503020204020204" pitchFamily="34" charset="-122"/>
              </a:rPr>
              <a:t>Piezoelectric sheet thickness: 0.5 mm</a:t>
            </a:r>
          </a:p>
        </p:txBody>
      </p:sp>
      <p:sp>
        <p:nvSpPr>
          <p:cNvPr id="59" name="Rectangle 58"/>
          <p:cNvSpPr/>
          <p:nvPr/>
        </p:nvSpPr>
        <p:spPr>
          <a:xfrm>
            <a:off x="347805" y="1797332"/>
            <a:ext cx="3926270" cy="338554"/>
          </a:xfrm>
          <a:prstGeom prst="rect">
            <a:avLst/>
          </a:prstGeom>
          <a:solidFill>
            <a:srgbClr val="3399FF"/>
          </a:solidFill>
        </p:spPr>
        <p:txBody>
          <a:bodyPr wrap="square">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Finite element analysis parameters</a:t>
            </a:r>
            <a:endParaRPr lang="en-US" sz="1600" b="1" dirty="0">
              <a:solidFill>
                <a:schemeClr val="bg1"/>
              </a:solidFill>
              <a:latin typeface="微软雅黑" panose="020B0503020204020204" pitchFamily="34" charset="-122"/>
              <a:ea typeface="微软雅黑" panose="020B0503020204020204" pitchFamily="34" charset="-122"/>
            </a:endParaRPr>
          </a:p>
        </p:txBody>
      </p:sp>
      <p:sp>
        <p:nvSpPr>
          <p:cNvPr id="60" name="Rectangle 59"/>
          <p:cNvSpPr/>
          <p:nvPr/>
        </p:nvSpPr>
        <p:spPr>
          <a:xfrm>
            <a:off x="347804" y="1812711"/>
            <a:ext cx="3926271" cy="4346289"/>
          </a:xfrm>
          <a:prstGeom prst="rect">
            <a:avLst/>
          </a:prstGeom>
          <a:noFill/>
          <a:ln w="127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1" name="Rectangle 60"/>
          <p:cNvSpPr/>
          <p:nvPr/>
        </p:nvSpPr>
        <p:spPr>
          <a:xfrm>
            <a:off x="7837567" y="1812711"/>
            <a:ext cx="3926270" cy="338554"/>
          </a:xfrm>
          <a:prstGeom prst="rect">
            <a:avLst/>
          </a:prstGeom>
          <a:solidFill>
            <a:srgbClr val="3399FF"/>
          </a:solidFill>
        </p:spPr>
        <p:txBody>
          <a:bodyPr wrap="square">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Test analysis parameters</a:t>
            </a:r>
            <a:endParaRPr lang="en-US" sz="1600" b="1" dirty="0">
              <a:solidFill>
                <a:schemeClr val="bg1"/>
              </a:solidFill>
              <a:latin typeface="微软雅黑" panose="020B0503020204020204" pitchFamily="34" charset="-122"/>
              <a:ea typeface="微软雅黑" panose="020B0503020204020204" pitchFamily="34" charset="-122"/>
            </a:endParaRPr>
          </a:p>
        </p:txBody>
      </p:sp>
      <p:sp>
        <p:nvSpPr>
          <p:cNvPr id="62" name="Rectangle 61"/>
          <p:cNvSpPr/>
          <p:nvPr/>
        </p:nvSpPr>
        <p:spPr>
          <a:xfrm>
            <a:off x="7837566" y="1828090"/>
            <a:ext cx="3926271" cy="2173005"/>
          </a:xfrm>
          <a:prstGeom prst="rect">
            <a:avLst/>
          </a:prstGeom>
          <a:noFill/>
          <a:ln w="127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Text Placeholder 3">
            <a:extLst>
              <a:ext uri="{FF2B5EF4-FFF2-40B4-BE49-F238E27FC236}">
                <a16:creationId xmlns:a16="http://schemas.microsoft.com/office/drawing/2014/main" id="{9C07FE47-4805-154E-4E92-36021F7C764E}"/>
              </a:ext>
            </a:extLst>
          </p:cNvPr>
          <p:cNvSpPr>
            <a:spLocks noGrp="1"/>
          </p:cNvSpPr>
          <p:nvPr>
            <p:ph type="body" sz="quarter" idx="15"/>
          </p:nvPr>
        </p:nvSpPr>
        <p:spPr>
          <a:xfrm>
            <a:off x="635012" y="189303"/>
            <a:ext cx="8574302" cy="495575"/>
          </a:xfrm>
        </p:spPr>
        <p:txBody>
          <a:bodyPr/>
          <a:lstStyle/>
          <a:p>
            <a:r>
              <a:rPr lang="zh-CN" altLang="en-US" sz="2800" dirty="0"/>
              <a:t>2. </a:t>
            </a:r>
            <a:r>
              <a:rPr lang="en-US" altLang="zh-CN" sz="2800" dirty="0"/>
              <a:t>Piezoelectric impedance intelligent sensing</a:t>
            </a:r>
            <a:endParaRPr lang="zh-CN" altLang="en-US" sz="2800" dirty="0"/>
          </a:p>
          <a:p>
            <a:endParaRPr lang="zh-CN" altLang="en-US" sz="2800" dirty="0"/>
          </a:p>
          <a:p>
            <a:endParaRPr lang="en-US" sz="2800" dirty="0"/>
          </a:p>
        </p:txBody>
      </p:sp>
    </p:spTree>
    <p:extLst>
      <p:ext uri="{BB962C8B-B14F-4D97-AF65-F5344CB8AC3E}">
        <p14:creationId xmlns:p14="http://schemas.microsoft.com/office/powerpoint/2010/main" val="4082455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D3DB80-B894-403A-B48E-6FDC1A72010E}" type="slidenum">
              <a:rPr lang="zh-CN" altLang="en-US" smtClean="0"/>
              <a:pPr/>
              <a:t>11</a:t>
            </a:fld>
            <a:endParaRPr lang="zh-CN" altLang="en-US" dirty="0"/>
          </a:p>
        </p:txBody>
      </p:sp>
      <p:sp>
        <p:nvSpPr>
          <p:cNvPr id="3" name="Text Placeholder 2"/>
          <p:cNvSpPr>
            <a:spLocks noGrp="1"/>
          </p:cNvSpPr>
          <p:nvPr>
            <p:ph type="body" sz="quarter" idx="14"/>
          </p:nvPr>
        </p:nvSpPr>
        <p:spPr/>
        <p:txBody>
          <a:bodyPr>
            <a:normAutofit fontScale="92500" lnSpcReduction="20000"/>
          </a:bodyPr>
          <a:lstStyle/>
          <a:p>
            <a:r>
              <a:rPr lang="en-US" altLang="zh-CN" dirty="0"/>
              <a:t>LI W, WANG J, LIU T, et al. Electromechanical impedance instrumented circular piezoelectric-metal transducer for corrosion monitoring: modeling and validation. Smart Materials and Structures, 2020, 29(3): 035008</a:t>
            </a:r>
            <a:endParaRPr lang="zh-CN" altLang="en-US" dirty="0"/>
          </a:p>
          <a:p>
            <a:endParaRPr lang="en-US" dirty="0"/>
          </a:p>
        </p:txBody>
      </p:sp>
      <p:sp>
        <p:nvSpPr>
          <p:cNvPr id="5" name="Text Placeholder 4"/>
          <p:cNvSpPr>
            <a:spLocks noGrp="1"/>
          </p:cNvSpPr>
          <p:nvPr>
            <p:ph type="body" sz="quarter" idx="16"/>
          </p:nvPr>
        </p:nvSpPr>
        <p:spPr/>
        <p:txBody>
          <a:bodyPr/>
          <a:lstStyle/>
          <a:p>
            <a:r>
              <a:rPr lang="en-US" altLang="zh-CN" dirty="0"/>
              <a:t>T</a:t>
            </a:r>
            <a:r>
              <a:rPr lang="zh-CN" altLang="en-US" dirty="0"/>
              <a:t>heoretical, </a:t>
            </a:r>
            <a:r>
              <a:rPr lang="en-US" altLang="zh-CN" dirty="0"/>
              <a:t>n</a:t>
            </a:r>
            <a:r>
              <a:rPr lang="zh-CN" altLang="en-US" dirty="0"/>
              <a:t>umerical, and experimental comparisons</a:t>
            </a:r>
          </a:p>
        </p:txBody>
      </p:sp>
      <p:pic>
        <p:nvPicPr>
          <p:cNvPr id="19" name="Picture 18"/>
          <p:cNvPicPr/>
          <p:nvPr/>
        </p:nvPicPr>
        <p:blipFill rotWithShape="1">
          <a:blip r:embed="rId3" cstate="screen">
            <a:extLst>
              <a:ext uri="{28A0092B-C50C-407E-A947-70E740481C1C}">
                <a14:useLocalDpi xmlns:a14="http://schemas.microsoft.com/office/drawing/2010/main"/>
              </a:ext>
            </a:extLst>
          </a:blip>
          <a:srcRect l="1407" r="57556" b="54953"/>
          <a:stretch/>
        </p:blipFill>
        <p:spPr bwMode="auto">
          <a:xfrm>
            <a:off x="1661376" y="1458852"/>
            <a:ext cx="3360927" cy="2443448"/>
          </a:xfrm>
          <a:prstGeom prst="rect">
            <a:avLst/>
          </a:prstGeom>
          <a:noFill/>
          <a:ln>
            <a:noFill/>
          </a:ln>
          <a:extLst>
            <a:ext uri="{53640926-AAD7-44D8-BBD7-CCE9431645EC}">
              <a14:shadowObscured xmlns:a14="http://schemas.microsoft.com/office/drawing/2010/main"/>
            </a:ext>
          </a:extLst>
        </p:spPr>
      </p:pic>
      <p:pic>
        <p:nvPicPr>
          <p:cNvPr id="20" name="Picture 19"/>
          <p:cNvPicPr>
            <a:picLocks noChangeAspect="1"/>
          </p:cNvPicPr>
          <p:nvPr/>
        </p:nvPicPr>
        <p:blipFill rotWithShape="1">
          <a:blip r:embed="rId4" cstate="screen">
            <a:extLst>
              <a:ext uri="{28A0092B-C50C-407E-A947-70E740481C1C}">
                <a14:useLocalDpi xmlns:a14="http://schemas.microsoft.com/office/drawing/2010/main"/>
              </a:ext>
            </a:extLst>
          </a:blip>
          <a:srcRect r="58711" b="54843"/>
          <a:stretch/>
        </p:blipFill>
        <p:spPr>
          <a:xfrm>
            <a:off x="1568016" y="3825950"/>
            <a:ext cx="3378958" cy="2467381"/>
          </a:xfrm>
          <a:prstGeom prst="rect">
            <a:avLst/>
          </a:prstGeom>
        </p:spPr>
      </p:pic>
      <p:sp>
        <p:nvSpPr>
          <p:cNvPr id="21" name="TextBox 20"/>
          <p:cNvSpPr txBox="1"/>
          <p:nvPr/>
        </p:nvSpPr>
        <p:spPr>
          <a:xfrm>
            <a:off x="5734561" y="1577077"/>
            <a:ext cx="5328391" cy="738664"/>
          </a:xfrm>
          <a:prstGeom prst="rect">
            <a:avLst/>
          </a:prstGeom>
          <a:solidFill>
            <a:schemeClr val="bg2"/>
          </a:solidFill>
        </p:spPr>
        <p:txBody>
          <a:bodyPr wrap="square" rtlCol="0">
            <a:spAutoFit/>
          </a:bodyPr>
          <a:lstStyle/>
          <a:p>
            <a:pPr marL="285750" indent="-285750">
              <a:buFont typeface="Arial" panose="020B0604020202020204" pitchFamily="34" charset="0"/>
              <a:buChar char="•"/>
            </a:pPr>
            <a:r>
              <a:rPr lang="zh-CN" altLang="en-US" sz="1400" b="1" dirty="0">
                <a:solidFill>
                  <a:srgbClr val="0D1E55"/>
                </a:solidFill>
                <a:latin typeface="微软雅黑" panose="020B0503020204020204" pitchFamily="34" charset="-122"/>
                <a:ea typeface="微软雅黑" panose="020B0503020204020204" pitchFamily="34" charset="-122"/>
              </a:rPr>
              <a:t>The correlation coefficient of linear fit R^2=0.99</a:t>
            </a:r>
          </a:p>
          <a:p>
            <a:pPr marL="285750" indent="-285750">
              <a:buFont typeface="Arial" panose="020B0604020202020204" pitchFamily="34" charset="0"/>
              <a:buChar char="•"/>
            </a:pPr>
            <a:r>
              <a:rPr lang="zh-CN" altLang="en-US" sz="1400" b="1" dirty="0">
                <a:solidFill>
                  <a:srgbClr val="0D1E55"/>
                </a:solidFill>
                <a:latin typeface="微软雅黑" panose="020B0503020204020204" pitchFamily="34" charset="-122"/>
                <a:ea typeface="微软雅黑" panose="020B0503020204020204" pitchFamily="34" charset="-122"/>
              </a:rPr>
              <a:t>First-order bending: 8.20 kHz/mm</a:t>
            </a:r>
          </a:p>
          <a:p>
            <a:pPr marL="285750" indent="-285750">
              <a:buFont typeface="Arial" panose="020B0604020202020204" pitchFamily="34" charset="0"/>
              <a:buChar char="•"/>
            </a:pPr>
            <a:r>
              <a:rPr lang="zh-CN" altLang="en-US" sz="1400" b="1" dirty="0">
                <a:solidFill>
                  <a:srgbClr val="0D1E55"/>
                </a:solidFill>
                <a:latin typeface="微软雅黑" panose="020B0503020204020204" pitchFamily="34" charset="-122"/>
                <a:ea typeface="微软雅黑" panose="020B0503020204020204" pitchFamily="34" charset="-122"/>
              </a:rPr>
              <a:t>Second-order bending: 27.48 kHz/mm</a:t>
            </a:r>
            <a:endParaRPr lang="en-US" sz="1400" b="1" dirty="0">
              <a:solidFill>
                <a:srgbClr val="0D1E55"/>
              </a:solidFill>
              <a:latin typeface="微软雅黑" panose="020B0503020204020204" pitchFamily="34" charset="-122"/>
              <a:ea typeface="微软雅黑" panose="020B0503020204020204" pitchFamily="34" charset="-122"/>
            </a:endParaRPr>
          </a:p>
        </p:txBody>
      </p:sp>
      <p:sp>
        <p:nvSpPr>
          <p:cNvPr id="23" name="Oval 22"/>
          <p:cNvSpPr/>
          <p:nvPr/>
        </p:nvSpPr>
        <p:spPr>
          <a:xfrm>
            <a:off x="2583393" y="2575776"/>
            <a:ext cx="958300" cy="1250174"/>
          </a:xfrm>
          <a:prstGeom prst="ellipse">
            <a:avLst/>
          </a:prstGeom>
          <a:noFill/>
          <a:ln>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微软雅黑" panose="020B0503020204020204" pitchFamily="34" charset="-122"/>
              <a:ea typeface="微软雅黑" panose="020B0503020204020204" pitchFamily="34" charset="-122"/>
            </a:endParaRPr>
          </a:p>
        </p:txBody>
      </p:sp>
      <p:sp>
        <p:nvSpPr>
          <p:cNvPr id="24" name="Oval 23"/>
          <p:cNvSpPr/>
          <p:nvPr/>
        </p:nvSpPr>
        <p:spPr>
          <a:xfrm>
            <a:off x="1925801" y="2891308"/>
            <a:ext cx="657591" cy="934642"/>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微软雅黑" panose="020B0503020204020204" pitchFamily="34" charset="-122"/>
              <a:ea typeface="微软雅黑" panose="020B0503020204020204" pitchFamily="34" charset="-122"/>
            </a:endParaRPr>
          </a:p>
        </p:txBody>
      </p:sp>
      <p:pic>
        <p:nvPicPr>
          <p:cNvPr id="25" name="Picture 24"/>
          <p:cNvPicPr/>
          <p:nvPr/>
        </p:nvPicPr>
        <p:blipFill rotWithShape="1">
          <a:blip r:embed="rId5">
            <a:extLst>
              <a:ext uri="{28A0092B-C50C-407E-A947-70E740481C1C}">
                <a14:useLocalDpi xmlns:a14="http://schemas.microsoft.com/office/drawing/2010/main" val="0"/>
              </a:ext>
            </a:extLst>
          </a:blip>
          <a:srcRect l="1799" t="1840" r="58723" b="55164"/>
          <a:stretch/>
        </p:blipFill>
        <p:spPr bwMode="auto">
          <a:xfrm>
            <a:off x="6047808" y="3142957"/>
            <a:ext cx="4711279" cy="3023264"/>
          </a:xfrm>
          <a:prstGeom prst="rect">
            <a:avLst/>
          </a:prstGeom>
          <a:noFill/>
          <a:ln>
            <a:noFill/>
          </a:ln>
          <a:extLst>
            <a:ext uri="{53640926-AAD7-44D8-BBD7-CCE9431645EC}">
              <a14:shadowObscured xmlns:a14="http://schemas.microsoft.com/office/drawing/2010/main"/>
            </a:ext>
          </a:extLst>
        </p:spPr>
      </p:pic>
      <p:sp>
        <p:nvSpPr>
          <p:cNvPr id="27" name="Rectangle 26"/>
          <p:cNvSpPr/>
          <p:nvPr/>
        </p:nvSpPr>
        <p:spPr>
          <a:xfrm>
            <a:off x="5734561" y="2526299"/>
            <a:ext cx="5328391" cy="3779910"/>
          </a:xfrm>
          <a:prstGeom prst="rect">
            <a:avLst/>
          </a:prstGeom>
          <a:noFill/>
          <a:ln w="127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8" name="Rectangle 27"/>
          <p:cNvSpPr/>
          <p:nvPr/>
        </p:nvSpPr>
        <p:spPr>
          <a:xfrm>
            <a:off x="1611102" y="1471678"/>
            <a:ext cx="3514689" cy="4821653"/>
          </a:xfrm>
          <a:prstGeom prst="rect">
            <a:avLst/>
          </a:prstGeom>
          <a:no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3" name="Rectangle 42"/>
          <p:cNvSpPr/>
          <p:nvPr/>
        </p:nvSpPr>
        <p:spPr>
          <a:xfrm>
            <a:off x="5734561" y="2547406"/>
            <a:ext cx="5787418" cy="338554"/>
          </a:xfrm>
          <a:prstGeom prst="rect">
            <a:avLst/>
          </a:prstGeom>
        </p:spPr>
        <p:txBody>
          <a:bodyPr wrap="none">
            <a:spAutoFit/>
          </a:bodyPr>
          <a:lstStyle/>
          <a:p>
            <a:r>
              <a:rPr lang="zh-CN" altLang="en-US" sz="1600" b="1" dirty="0">
                <a:solidFill>
                  <a:srgbClr val="AF1E16"/>
                </a:solidFill>
                <a:latin typeface="微软雅黑" panose="020B0503020204020204" pitchFamily="34" charset="-122"/>
                <a:ea typeface="微软雅黑" panose="020B0503020204020204" pitchFamily="34" charset="-122"/>
              </a:rPr>
              <a:t>Theoretical, numerical, and experimental comparisons</a:t>
            </a:r>
          </a:p>
        </p:txBody>
      </p:sp>
      <p:sp>
        <p:nvSpPr>
          <p:cNvPr id="15" name="Rectangle 14"/>
          <p:cNvSpPr/>
          <p:nvPr/>
        </p:nvSpPr>
        <p:spPr>
          <a:xfrm>
            <a:off x="7259063" y="3127666"/>
            <a:ext cx="3086101" cy="307777"/>
          </a:xfrm>
          <a:prstGeom prst="rect">
            <a:avLst/>
          </a:prstGeom>
          <a:solidFill>
            <a:srgbClr val="FFC000"/>
          </a:solidFill>
        </p:spPr>
        <p:txBody>
          <a:bodyPr wrap="none">
            <a:spAutoFit/>
          </a:bodyPr>
          <a:lstStyle/>
          <a:p>
            <a:r>
              <a:rPr lang="zh-CN" altLang="en-US" sz="1400" b="1" dirty="0">
                <a:solidFill>
                  <a:srgbClr val="0D1E55"/>
                </a:solidFill>
              </a:rPr>
              <a:t>Peak frequency vs. thickness loss</a:t>
            </a:r>
          </a:p>
        </p:txBody>
      </p:sp>
      <p:sp>
        <p:nvSpPr>
          <p:cNvPr id="8" name="Text Placeholder 3">
            <a:extLst>
              <a:ext uri="{FF2B5EF4-FFF2-40B4-BE49-F238E27FC236}">
                <a16:creationId xmlns:a16="http://schemas.microsoft.com/office/drawing/2014/main" id="{87F53F9B-926C-D7FE-F1C9-8A5ABE7B748D}"/>
              </a:ext>
            </a:extLst>
          </p:cNvPr>
          <p:cNvSpPr>
            <a:spLocks noGrp="1"/>
          </p:cNvSpPr>
          <p:nvPr>
            <p:ph type="body" sz="quarter" idx="15"/>
          </p:nvPr>
        </p:nvSpPr>
        <p:spPr>
          <a:xfrm>
            <a:off x="635012" y="189303"/>
            <a:ext cx="8574302" cy="495575"/>
          </a:xfrm>
        </p:spPr>
        <p:txBody>
          <a:bodyPr/>
          <a:lstStyle/>
          <a:p>
            <a:r>
              <a:rPr lang="zh-CN" altLang="en-US" sz="2800" dirty="0"/>
              <a:t>2. </a:t>
            </a:r>
            <a:r>
              <a:rPr lang="en-US" altLang="zh-CN" sz="2800" dirty="0"/>
              <a:t>Piezoelectric impedance intelligent sensing</a:t>
            </a:r>
            <a:endParaRPr lang="zh-CN" altLang="en-US" sz="2800" dirty="0"/>
          </a:p>
          <a:p>
            <a:endParaRPr lang="zh-CN" altLang="en-US" sz="2800" dirty="0"/>
          </a:p>
          <a:p>
            <a:endParaRPr lang="en-US" sz="2800" dirty="0"/>
          </a:p>
        </p:txBody>
      </p:sp>
    </p:spTree>
    <p:extLst>
      <p:ext uri="{BB962C8B-B14F-4D97-AF65-F5344CB8AC3E}">
        <p14:creationId xmlns:p14="http://schemas.microsoft.com/office/powerpoint/2010/main" val="1937403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D3DB80-B894-403A-B48E-6FDC1A72010E}" type="slidenum">
              <a:rPr lang="zh-CN" altLang="en-US" smtClean="0"/>
              <a:pPr/>
              <a:t>12</a:t>
            </a:fld>
            <a:endParaRPr lang="zh-CN" altLang="en-US" dirty="0"/>
          </a:p>
        </p:txBody>
      </p:sp>
      <p:sp>
        <p:nvSpPr>
          <p:cNvPr id="3" name="Text Placeholder 2"/>
          <p:cNvSpPr>
            <a:spLocks noGrp="1"/>
          </p:cNvSpPr>
          <p:nvPr>
            <p:ph type="body" sz="quarter" idx="14"/>
          </p:nvPr>
        </p:nvSpPr>
        <p:spPr/>
        <p:txBody>
          <a:bodyPr>
            <a:normAutofit fontScale="92500" lnSpcReduction="20000"/>
          </a:bodyPr>
          <a:lstStyle/>
          <a:p>
            <a:r>
              <a:rPr lang="pl-PL" dirty="0"/>
              <a:t>WANG J, WEN L, LIU Z, et al. Design and performance evaluation of electromechanical impedance instrumented quantitative corrosion measuring probe based on conical rods [J]. Smart Materials and Structures, 2022, 31(12): 124001.</a:t>
            </a:r>
          </a:p>
        </p:txBody>
      </p:sp>
      <p:sp>
        <p:nvSpPr>
          <p:cNvPr id="5" name="Text Placeholder 4"/>
          <p:cNvSpPr>
            <a:spLocks noGrp="1"/>
          </p:cNvSpPr>
          <p:nvPr>
            <p:ph type="body" sz="quarter" idx="16"/>
          </p:nvPr>
        </p:nvSpPr>
        <p:spPr/>
        <p:txBody>
          <a:bodyPr/>
          <a:lstStyle/>
          <a:p>
            <a:r>
              <a:rPr lang="zh-CN" altLang="en-US" sz="1600" dirty="0"/>
              <a:t>Piezoelectric-Corrosion Probes: Theoretical and Experimental Comparison (Axial Vibration)</a:t>
            </a:r>
            <a:endParaRPr lang="en-US" sz="1600" dirty="0"/>
          </a:p>
        </p:txBody>
      </p:sp>
      <p:pic>
        <p:nvPicPr>
          <p:cNvPr id="36" name="图片 13">
            <a:extLst>
              <a:ext uri="{FF2B5EF4-FFF2-40B4-BE49-F238E27FC236}">
                <a16:creationId xmlns:a16="http://schemas.microsoft.com/office/drawing/2014/main" id="{7F8CE1E7-4AA8-B671-9F66-9DC6E9E0D86F}"/>
              </a:ext>
            </a:extLst>
          </p:cNvPr>
          <p:cNvPicPr>
            <a:picLocks noChangeAspect="1"/>
          </p:cNvPicPr>
          <p:nvPr/>
        </p:nvPicPr>
        <p:blipFill>
          <a:blip r:embed="rId3"/>
          <a:stretch>
            <a:fillRect/>
          </a:stretch>
        </p:blipFill>
        <p:spPr>
          <a:xfrm>
            <a:off x="312027" y="2533236"/>
            <a:ext cx="2622722" cy="1536085"/>
          </a:xfrm>
          <a:prstGeom prst="rect">
            <a:avLst/>
          </a:prstGeom>
        </p:spPr>
      </p:pic>
      <p:sp>
        <p:nvSpPr>
          <p:cNvPr id="37" name="Rectangle 36"/>
          <p:cNvSpPr/>
          <p:nvPr/>
        </p:nvSpPr>
        <p:spPr>
          <a:xfrm>
            <a:off x="5165957" y="3881467"/>
            <a:ext cx="2087166" cy="14841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 name="Rectangle 37"/>
          <p:cNvSpPr/>
          <p:nvPr/>
        </p:nvSpPr>
        <p:spPr>
          <a:xfrm>
            <a:off x="5171190" y="2832743"/>
            <a:ext cx="2081933" cy="9750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 name="Rectangle 38"/>
          <p:cNvSpPr/>
          <p:nvPr/>
        </p:nvSpPr>
        <p:spPr>
          <a:xfrm>
            <a:off x="3267615" y="2828700"/>
            <a:ext cx="1833189" cy="9790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0" name="Rectangle 39"/>
          <p:cNvSpPr/>
          <p:nvPr/>
        </p:nvSpPr>
        <p:spPr>
          <a:xfrm>
            <a:off x="3286505" y="2860994"/>
            <a:ext cx="2255682" cy="276999"/>
          </a:xfrm>
          <a:prstGeom prst="rect">
            <a:avLst/>
          </a:prstGeom>
        </p:spPr>
        <p:txBody>
          <a:bodyPr wrap="none">
            <a:spAutoFit/>
          </a:bodyPr>
          <a:lstStyle/>
          <a:p>
            <a:r>
              <a:rPr lang="en-US" altLang="zh-CN" sz="1200" b="1" dirty="0">
                <a:solidFill>
                  <a:srgbClr val="0D1E55"/>
                </a:solidFill>
                <a:latin typeface="微软雅黑" panose="020B0503020204020204" pitchFamily="34" charset="-122"/>
                <a:ea typeface="微软雅黑" panose="020B0503020204020204" pitchFamily="34" charset="-122"/>
              </a:rPr>
              <a:t>PZT</a:t>
            </a:r>
            <a:r>
              <a:rPr lang="zh-CN" altLang="en-US" sz="1200" b="1" dirty="0">
                <a:solidFill>
                  <a:srgbClr val="0D1E55"/>
                </a:solidFill>
                <a:latin typeface="微软雅黑" panose="020B0503020204020204" pitchFamily="34" charset="-122"/>
                <a:ea typeface="微软雅黑" panose="020B0503020204020204" pitchFamily="34" charset="-122"/>
              </a:rPr>
              <a:t> constitutive equations</a:t>
            </a:r>
            <a:endParaRPr lang="en-US" sz="1100" b="1" dirty="0">
              <a:solidFill>
                <a:srgbClr val="0D1E55"/>
              </a:solidFill>
              <a:latin typeface="微软雅黑" panose="020B0503020204020204" pitchFamily="34" charset="-122"/>
              <a:ea typeface="微软雅黑" panose="020B0503020204020204" pitchFamily="34" charset="-122"/>
            </a:endParaRPr>
          </a:p>
        </p:txBody>
      </p:sp>
      <p:sp>
        <p:nvSpPr>
          <p:cNvPr id="41" name="Rectangle 40"/>
          <p:cNvSpPr/>
          <p:nvPr/>
        </p:nvSpPr>
        <p:spPr>
          <a:xfrm>
            <a:off x="5186977" y="3914884"/>
            <a:ext cx="1540680" cy="646331"/>
          </a:xfrm>
          <a:prstGeom prst="rect">
            <a:avLst/>
          </a:prstGeom>
        </p:spPr>
        <p:txBody>
          <a:bodyPr wrap="square">
            <a:spAutoFit/>
          </a:bodyPr>
          <a:lstStyle/>
          <a:p>
            <a:r>
              <a:rPr lang="zh-CN" altLang="en-US" sz="1200" b="1" dirty="0">
                <a:solidFill>
                  <a:srgbClr val="0D1E55"/>
                </a:solidFill>
                <a:latin typeface="微软雅黑" panose="020B0503020204020204" pitchFamily="34" charset="-122"/>
                <a:ea typeface="微软雅黑" panose="020B0503020204020204" pitchFamily="34" charset="-122"/>
              </a:rPr>
              <a:t>Strain-displacement relationship</a:t>
            </a:r>
            <a:endParaRPr lang="en-US" sz="1100" b="1" dirty="0">
              <a:solidFill>
                <a:srgbClr val="0D1E55"/>
              </a:solidFill>
              <a:latin typeface="微软雅黑" panose="020B0503020204020204" pitchFamily="34" charset="-122"/>
              <a:ea typeface="微软雅黑" panose="020B0503020204020204" pitchFamily="34" charset="-122"/>
            </a:endParaRPr>
          </a:p>
        </p:txBody>
      </p:sp>
      <p:sp>
        <p:nvSpPr>
          <p:cNvPr id="42" name="Rectangle 41"/>
          <p:cNvSpPr/>
          <p:nvPr/>
        </p:nvSpPr>
        <p:spPr>
          <a:xfrm>
            <a:off x="5203977" y="2491530"/>
            <a:ext cx="2131697" cy="461665"/>
          </a:xfrm>
          <a:prstGeom prst="rect">
            <a:avLst/>
          </a:prstGeom>
        </p:spPr>
        <p:txBody>
          <a:bodyPr wrap="square">
            <a:spAutoFit/>
          </a:bodyPr>
          <a:lstStyle/>
          <a:p>
            <a:r>
              <a:rPr lang="zh-CN" altLang="en-US" sz="1200" b="1" dirty="0">
                <a:solidFill>
                  <a:srgbClr val="0D1E55"/>
                </a:solidFill>
                <a:latin typeface="微软雅黑" panose="020B0503020204020204" pitchFamily="34" charset="-122"/>
                <a:ea typeface="微软雅黑" panose="020B0503020204020204" pitchFamily="34" charset="-122"/>
              </a:rPr>
              <a:t>Equilibrium Equation (Axial Vibration)</a:t>
            </a:r>
            <a:endParaRPr lang="en-US" sz="1100" b="1" dirty="0">
              <a:solidFill>
                <a:srgbClr val="0D1E55"/>
              </a:solidFill>
              <a:latin typeface="微软雅黑" panose="020B0503020204020204" pitchFamily="34" charset="-122"/>
              <a:ea typeface="微软雅黑" panose="020B0503020204020204" pitchFamily="34" charset="-122"/>
            </a:endParaRPr>
          </a:p>
        </p:txBody>
      </p:sp>
      <p:sp>
        <p:nvSpPr>
          <p:cNvPr id="43" name="Rectangle 42"/>
          <p:cNvSpPr/>
          <p:nvPr/>
        </p:nvSpPr>
        <p:spPr>
          <a:xfrm>
            <a:off x="3267614" y="3866572"/>
            <a:ext cx="1833189" cy="6762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 name="Rectangle 43"/>
          <p:cNvSpPr/>
          <p:nvPr/>
        </p:nvSpPr>
        <p:spPr>
          <a:xfrm>
            <a:off x="3249169" y="3890200"/>
            <a:ext cx="3052887" cy="276999"/>
          </a:xfrm>
          <a:prstGeom prst="rect">
            <a:avLst/>
          </a:prstGeom>
        </p:spPr>
        <p:txBody>
          <a:bodyPr wrap="none">
            <a:spAutoFit/>
          </a:bodyPr>
          <a:lstStyle/>
          <a:p>
            <a:r>
              <a:rPr lang="zh-CN" altLang="en-US" sz="1200" b="1" dirty="0">
                <a:solidFill>
                  <a:srgbClr val="0D1E55"/>
                </a:solidFill>
                <a:latin typeface="微软雅黑" panose="020B0503020204020204" pitchFamily="34" charset="-122"/>
                <a:ea typeface="微软雅黑" panose="020B0503020204020204" pitchFamily="34" charset="-122"/>
              </a:rPr>
              <a:t>Constitutive equation for metal rings</a:t>
            </a:r>
            <a:endParaRPr lang="en-US" sz="1100" b="1" dirty="0">
              <a:solidFill>
                <a:srgbClr val="0D1E55"/>
              </a:solidFill>
              <a:latin typeface="微软雅黑" panose="020B0503020204020204" pitchFamily="34" charset="-122"/>
              <a:ea typeface="微软雅黑" panose="020B0503020204020204" pitchFamily="34" charset="-122"/>
            </a:endParaRPr>
          </a:p>
        </p:txBody>
      </p:sp>
      <p:sp>
        <p:nvSpPr>
          <p:cNvPr id="47" name="Rectangle 46"/>
          <p:cNvSpPr/>
          <p:nvPr/>
        </p:nvSpPr>
        <p:spPr>
          <a:xfrm>
            <a:off x="3287923" y="5438846"/>
            <a:ext cx="3965200" cy="7415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8" name="Rectangle 47"/>
          <p:cNvSpPr/>
          <p:nvPr/>
        </p:nvSpPr>
        <p:spPr>
          <a:xfrm>
            <a:off x="3323314" y="5438845"/>
            <a:ext cx="2038571" cy="276999"/>
          </a:xfrm>
          <a:prstGeom prst="rect">
            <a:avLst/>
          </a:prstGeom>
        </p:spPr>
        <p:txBody>
          <a:bodyPr wrap="none">
            <a:spAutoFit/>
          </a:bodyPr>
          <a:lstStyle/>
          <a:p>
            <a:r>
              <a:rPr lang="zh-CN" altLang="en-US" sz="1200" b="1" dirty="0">
                <a:solidFill>
                  <a:srgbClr val="0D1E55"/>
                </a:solidFill>
                <a:latin typeface="微软雅黑" panose="020B0503020204020204" pitchFamily="34" charset="-122"/>
                <a:ea typeface="微软雅黑" panose="020B0503020204020204" pitchFamily="34" charset="-122"/>
              </a:rPr>
              <a:t>Admittance expressions</a:t>
            </a:r>
            <a:endParaRPr lang="en-US" sz="1200" dirty="0">
              <a:solidFill>
                <a:srgbClr val="0D1E55"/>
              </a:solidFill>
              <a:latin typeface="微软雅黑" panose="020B0503020204020204" pitchFamily="34" charset="-122"/>
              <a:ea typeface="微软雅黑" panose="020B0503020204020204" pitchFamily="34" charset="-122"/>
            </a:endParaRPr>
          </a:p>
        </p:txBody>
      </p:sp>
      <p:graphicFrame>
        <p:nvGraphicFramePr>
          <p:cNvPr id="49" name="对象 8">
            <a:extLst>
              <a:ext uri="{FF2B5EF4-FFF2-40B4-BE49-F238E27FC236}">
                <a16:creationId xmlns:a16="http://schemas.microsoft.com/office/drawing/2014/main" id="{A7FD06AA-CF7C-3DC7-6A5A-E1865BA79237}"/>
              </a:ext>
            </a:extLst>
          </p:cNvPr>
          <p:cNvGraphicFramePr>
            <a:graphicFrameLocks noChangeAspect="1"/>
          </p:cNvGraphicFramePr>
          <p:nvPr>
            <p:extLst>
              <p:ext uri="{D42A27DB-BD31-4B8C-83A1-F6EECF244321}">
                <p14:modId xmlns:p14="http://schemas.microsoft.com/office/powerpoint/2010/main" val="3174945310"/>
              </p:ext>
            </p:extLst>
          </p:nvPr>
        </p:nvGraphicFramePr>
        <p:xfrm>
          <a:off x="4293371" y="5683870"/>
          <a:ext cx="2326522" cy="463477"/>
        </p:xfrm>
        <a:graphic>
          <a:graphicData uri="http://schemas.openxmlformats.org/presentationml/2006/ole">
            <mc:AlternateContent xmlns:mc="http://schemas.openxmlformats.org/markup-compatibility/2006">
              <mc:Choice xmlns:v="urn:schemas-microsoft-com:vml" Requires="v">
                <p:oleObj name="Equation" r:id="rId4" imgW="2031840" imgH="393480" progId="Equation.DSMT4">
                  <p:embed/>
                </p:oleObj>
              </mc:Choice>
              <mc:Fallback>
                <p:oleObj name="Equation" r:id="rId4" imgW="2031840" imgH="393480" progId="Equation.DSMT4">
                  <p:embed/>
                  <p:pic>
                    <p:nvPicPr>
                      <p:cNvPr id="0" name=""/>
                      <p:cNvPicPr/>
                      <p:nvPr/>
                    </p:nvPicPr>
                    <p:blipFill>
                      <a:blip r:embed="rId5"/>
                      <a:stretch>
                        <a:fillRect/>
                      </a:stretch>
                    </p:blipFill>
                    <p:spPr>
                      <a:xfrm>
                        <a:off x="4293371" y="5683870"/>
                        <a:ext cx="2326522" cy="463477"/>
                      </a:xfrm>
                      <a:prstGeom prst="rect">
                        <a:avLst/>
                      </a:prstGeom>
                    </p:spPr>
                  </p:pic>
                </p:oleObj>
              </mc:Fallback>
            </mc:AlternateContent>
          </a:graphicData>
        </a:graphic>
      </p:graphicFrame>
      <p:pic>
        <p:nvPicPr>
          <p:cNvPr id="50" name="Picture 49"/>
          <p:cNvPicPr>
            <a:picLocks noChangeAspect="1"/>
          </p:cNvPicPr>
          <p:nvPr/>
        </p:nvPicPr>
        <p:blipFill>
          <a:blip r:embed="rId6"/>
          <a:stretch>
            <a:fillRect/>
          </a:stretch>
        </p:blipFill>
        <p:spPr>
          <a:xfrm>
            <a:off x="3375724" y="3175602"/>
            <a:ext cx="1624700" cy="530906"/>
          </a:xfrm>
          <a:prstGeom prst="rect">
            <a:avLst/>
          </a:prstGeom>
        </p:spPr>
      </p:pic>
      <p:pic>
        <p:nvPicPr>
          <p:cNvPr id="51" name="Picture 50"/>
          <p:cNvPicPr>
            <a:picLocks noChangeAspect="1"/>
          </p:cNvPicPr>
          <p:nvPr/>
        </p:nvPicPr>
        <p:blipFill>
          <a:blip r:embed="rId7"/>
          <a:stretch>
            <a:fillRect/>
          </a:stretch>
        </p:blipFill>
        <p:spPr>
          <a:xfrm>
            <a:off x="5496115" y="4550338"/>
            <a:ext cx="670955" cy="756870"/>
          </a:xfrm>
          <a:prstGeom prst="rect">
            <a:avLst/>
          </a:prstGeom>
        </p:spPr>
      </p:pic>
      <p:sp>
        <p:nvSpPr>
          <p:cNvPr id="52" name="Rectangle 51"/>
          <p:cNvSpPr/>
          <p:nvPr/>
        </p:nvSpPr>
        <p:spPr>
          <a:xfrm>
            <a:off x="3286504" y="4608493"/>
            <a:ext cx="1814299" cy="7571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3" name="Rectangle 52"/>
          <p:cNvSpPr/>
          <p:nvPr/>
        </p:nvSpPr>
        <p:spPr>
          <a:xfrm>
            <a:off x="3289528" y="4615929"/>
            <a:ext cx="1315795" cy="646331"/>
          </a:xfrm>
          <a:prstGeom prst="rect">
            <a:avLst/>
          </a:prstGeom>
        </p:spPr>
        <p:txBody>
          <a:bodyPr wrap="square">
            <a:spAutoFit/>
          </a:bodyPr>
          <a:lstStyle/>
          <a:p>
            <a:r>
              <a:rPr lang="zh-CN" altLang="en-US" sz="1200" b="1" dirty="0">
                <a:solidFill>
                  <a:srgbClr val="0D1E55"/>
                </a:solidFill>
                <a:latin typeface="微软雅黑" panose="020B0503020204020204" pitchFamily="34" charset="-122"/>
                <a:ea typeface="微软雅黑" panose="020B0503020204020204" pitchFamily="34" charset="-122"/>
              </a:rPr>
              <a:t>Equation of electrical displacement</a:t>
            </a:r>
            <a:endParaRPr lang="en-US" sz="1100" b="1" dirty="0">
              <a:solidFill>
                <a:srgbClr val="0D1E55"/>
              </a:solidFill>
              <a:latin typeface="微软雅黑" panose="020B0503020204020204" pitchFamily="34" charset="-122"/>
              <a:ea typeface="微软雅黑" panose="020B0503020204020204" pitchFamily="34" charset="-122"/>
            </a:endParaRPr>
          </a:p>
        </p:txBody>
      </p:sp>
      <p:pic>
        <p:nvPicPr>
          <p:cNvPr id="54" name="Picture 53"/>
          <p:cNvPicPr>
            <a:picLocks noChangeAspect="1"/>
          </p:cNvPicPr>
          <p:nvPr/>
        </p:nvPicPr>
        <p:blipFill>
          <a:blip r:embed="rId8"/>
          <a:stretch>
            <a:fillRect/>
          </a:stretch>
        </p:blipFill>
        <p:spPr>
          <a:xfrm>
            <a:off x="4440312" y="4771294"/>
            <a:ext cx="597169" cy="385574"/>
          </a:xfrm>
          <a:prstGeom prst="rect">
            <a:avLst/>
          </a:prstGeom>
        </p:spPr>
      </p:pic>
      <p:pic>
        <p:nvPicPr>
          <p:cNvPr id="55" name="Picture 54"/>
          <p:cNvPicPr>
            <a:picLocks noChangeAspect="1"/>
          </p:cNvPicPr>
          <p:nvPr/>
        </p:nvPicPr>
        <p:blipFill>
          <a:blip r:embed="rId9"/>
          <a:stretch>
            <a:fillRect/>
          </a:stretch>
        </p:blipFill>
        <p:spPr>
          <a:xfrm>
            <a:off x="5324420" y="3167613"/>
            <a:ext cx="1657442" cy="505461"/>
          </a:xfrm>
          <a:prstGeom prst="rect">
            <a:avLst/>
          </a:prstGeom>
        </p:spPr>
      </p:pic>
      <p:pic>
        <p:nvPicPr>
          <p:cNvPr id="56" name="Picture 55"/>
          <p:cNvPicPr>
            <a:picLocks noChangeAspect="1"/>
          </p:cNvPicPr>
          <p:nvPr/>
        </p:nvPicPr>
        <p:blipFill>
          <a:blip r:embed="rId10"/>
          <a:stretch>
            <a:fillRect/>
          </a:stretch>
        </p:blipFill>
        <p:spPr>
          <a:xfrm>
            <a:off x="3674132" y="4197099"/>
            <a:ext cx="1032769" cy="298632"/>
          </a:xfrm>
          <a:prstGeom prst="rect">
            <a:avLst/>
          </a:prstGeom>
        </p:spPr>
      </p:pic>
      <p:pic>
        <p:nvPicPr>
          <p:cNvPr id="57" name="Picture 56"/>
          <p:cNvPicPr>
            <a:picLocks noChangeAspect="1"/>
          </p:cNvPicPr>
          <p:nvPr/>
        </p:nvPicPr>
        <p:blipFill>
          <a:blip r:embed="rId11"/>
          <a:stretch>
            <a:fillRect/>
          </a:stretch>
        </p:blipFill>
        <p:spPr>
          <a:xfrm>
            <a:off x="6373164" y="4702389"/>
            <a:ext cx="829976" cy="468626"/>
          </a:xfrm>
          <a:prstGeom prst="rect">
            <a:avLst/>
          </a:prstGeom>
        </p:spPr>
      </p:pic>
      <p:pic>
        <p:nvPicPr>
          <p:cNvPr id="21508" name="Picture 4" descr="Graph2"/>
          <p:cNvPicPr>
            <a:picLocks noChangeAspect="1" noChangeArrowheads="1"/>
          </p:cNvPicPr>
          <p:nvPr/>
        </p:nvPicPr>
        <p:blipFill rotWithShape="1">
          <a:blip r:embed="rId12">
            <a:extLst>
              <a:ext uri="{28A0092B-C50C-407E-A947-70E740481C1C}">
                <a14:useLocalDpi xmlns:a14="http://schemas.microsoft.com/office/drawing/2010/main" val="0"/>
              </a:ext>
            </a:extLst>
          </a:blip>
          <a:srcRect l="5044" t="7044" r="11641" b="2722"/>
          <a:stretch/>
        </p:blipFill>
        <p:spPr bwMode="auto">
          <a:xfrm>
            <a:off x="7607251" y="2180345"/>
            <a:ext cx="4180555" cy="2341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Graph2"/>
          <p:cNvPicPr>
            <a:picLocks noChangeAspect="1" noChangeArrowheads="1"/>
          </p:cNvPicPr>
          <p:nvPr/>
        </p:nvPicPr>
        <p:blipFill rotWithShape="1">
          <a:blip r:embed="rId13">
            <a:extLst>
              <a:ext uri="{28A0092B-C50C-407E-A947-70E740481C1C}">
                <a14:useLocalDpi xmlns:a14="http://schemas.microsoft.com/office/drawing/2010/main" val="0"/>
              </a:ext>
            </a:extLst>
          </a:blip>
          <a:srcRect l="7925" t="7163" r="4059" b="3862"/>
          <a:stretch/>
        </p:blipFill>
        <p:spPr bwMode="auto">
          <a:xfrm>
            <a:off x="7631723" y="4588334"/>
            <a:ext cx="2173100" cy="155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Graph2"/>
          <p:cNvPicPr>
            <a:picLocks noChangeAspect="1" noChangeArrowheads="1"/>
          </p:cNvPicPr>
          <p:nvPr/>
        </p:nvPicPr>
        <p:blipFill rotWithShape="1">
          <a:blip r:embed="rId14">
            <a:extLst>
              <a:ext uri="{28A0092B-C50C-407E-A947-70E740481C1C}">
                <a14:useLocalDpi xmlns:a14="http://schemas.microsoft.com/office/drawing/2010/main" val="0"/>
              </a:ext>
            </a:extLst>
          </a:blip>
          <a:srcRect l="7867" t="7044" r="2808" b="3438"/>
          <a:stretch/>
        </p:blipFill>
        <p:spPr bwMode="auto">
          <a:xfrm>
            <a:off x="9770188" y="4588333"/>
            <a:ext cx="2197910" cy="155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hicun"/>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4094" y="4195654"/>
            <a:ext cx="2542434" cy="190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Rectangle 66"/>
          <p:cNvSpPr/>
          <p:nvPr/>
        </p:nvSpPr>
        <p:spPr>
          <a:xfrm>
            <a:off x="3206010" y="2477855"/>
            <a:ext cx="4131824" cy="3773901"/>
          </a:xfrm>
          <a:prstGeom prst="rect">
            <a:avLst/>
          </a:prstGeom>
          <a:no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8" name="Rectangle 67"/>
          <p:cNvSpPr/>
          <p:nvPr/>
        </p:nvSpPr>
        <p:spPr>
          <a:xfrm>
            <a:off x="3262622" y="2463158"/>
            <a:ext cx="1593706" cy="307777"/>
          </a:xfrm>
          <a:prstGeom prst="rect">
            <a:avLst/>
          </a:prstGeom>
        </p:spPr>
        <p:txBody>
          <a:bodyPr wrap="none">
            <a:spAutoFit/>
          </a:bodyPr>
          <a:lstStyle/>
          <a:p>
            <a:r>
              <a:rPr lang="zh-CN" altLang="en-US" sz="1400" b="1" dirty="0">
                <a:solidFill>
                  <a:srgbClr val="AF1E16"/>
                </a:solidFill>
                <a:latin typeface="微软雅黑" panose="020B0503020204020204" pitchFamily="34" charset="-122"/>
                <a:ea typeface="微软雅黑" panose="020B0503020204020204" pitchFamily="34" charset="-122"/>
              </a:rPr>
              <a:t>Basic equations</a:t>
            </a:r>
            <a:endParaRPr lang="en-US" altLang="zh-CN" sz="1400" b="1" dirty="0">
              <a:solidFill>
                <a:srgbClr val="AF1E16"/>
              </a:solidFill>
              <a:latin typeface="微软雅黑" panose="020B0503020204020204" pitchFamily="34" charset="-122"/>
              <a:ea typeface="微软雅黑" panose="020B0503020204020204" pitchFamily="34" charset="-122"/>
            </a:endParaRPr>
          </a:p>
        </p:txBody>
      </p:sp>
      <p:sp>
        <p:nvSpPr>
          <p:cNvPr id="70" name="Rectangle 69"/>
          <p:cNvSpPr/>
          <p:nvPr/>
        </p:nvSpPr>
        <p:spPr>
          <a:xfrm>
            <a:off x="7493638" y="1618638"/>
            <a:ext cx="4474460" cy="4646934"/>
          </a:xfrm>
          <a:prstGeom prst="rect">
            <a:avLst/>
          </a:prstGeom>
          <a:noFill/>
          <a:ln w="127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1" name="Rectangle 70"/>
          <p:cNvSpPr/>
          <p:nvPr/>
        </p:nvSpPr>
        <p:spPr>
          <a:xfrm>
            <a:off x="7493638" y="1593142"/>
            <a:ext cx="3847400" cy="307777"/>
          </a:xfrm>
          <a:prstGeom prst="rect">
            <a:avLst/>
          </a:prstGeom>
        </p:spPr>
        <p:txBody>
          <a:bodyPr wrap="none">
            <a:spAutoFit/>
          </a:bodyPr>
          <a:lstStyle/>
          <a:p>
            <a:r>
              <a:rPr lang="zh-CN" altLang="en-US" sz="1400" b="1" dirty="0">
                <a:solidFill>
                  <a:srgbClr val="AF1E16"/>
                </a:solidFill>
                <a:latin typeface="微软雅黑" panose="020B0503020204020204" pitchFamily="34" charset="-122"/>
                <a:ea typeface="微软雅黑" panose="020B0503020204020204" pitchFamily="34" charset="-122"/>
              </a:rPr>
              <a:t>Theoretical vs. experimental comparison</a:t>
            </a:r>
          </a:p>
        </p:txBody>
      </p:sp>
      <p:sp>
        <p:nvSpPr>
          <p:cNvPr id="72" name="Rectangle 71"/>
          <p:cNvSpPr/>
          <p:nvPr/>
        </p:nvSpPr>
        <p:spPr>
          <a:xfrm>
            <a:off x="185574" y="2474709"/>
            <a:ext cx="2826228" cy="3773901"/>
          </a:xfrm>
          <a:prstGeom prst="rect">
            <a:avLst/>
          </a:prstGeom>
          <a:no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p:cNvSpPr txBox="1"/>
          <p:nvPr/>
        </p:nvSpPr>
        <p:spPr>
          <a:xfrm>
            <a:off x="1064192" y="1527085"/>
            <a:ext cx="5328391" cy="738664"/>
          </a:xfrm>
          <a:prstGeom prst="rect">
            <a:avLst/>
          </a:prstGeom>
          <a:solidFill>
            <a:schemeClr val="bg2"/>
          </a:solidFill>
        </p:spPr>
        <p:txBody>
          <a:bodyPr wrap="square" rtlCol="0">
            <a:spAutoFit/>
          </a:bodyPr>
          <a:lstStyle/>
          <a:p>
            <a:pPr marL="285750" indent="-285750">
              <a:buFont typeface="Arial" panose="020B0604020202020204" pitchFamily="34" charset="0"/>
              <a:buChar char="•"/>
            </a:pPr>
            <a:r>
              <a:rPr lang="zh-CN" altLang="en-US" sz="1400" b="1" dirty="0">
                <a:solidFill>
                  <a:srgbClr val="0D1E55"/>
                </a:solidFill>
                <a:latin typeface="微软雅黑" panose="020B0503020204020204" pitchFamily="34" charset="-122"/>
                <a:ea typeface="微软雅黑" panose="020B0503020204020204" pitchFamily="34" charset="-122"/>
              </a:rPr>
              <a:t>Axial vibration</a:t>
            </a:r>
            <a:endParaRPr lang="en-US" altLang="zh-CN" sz="1400" b="1" dirty="0">
              <a:solidFill>
                <a:srgbClr val="0D1E55"/>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1400" b="1" dirty="0">
                <a:solidFill>
                  <a:srgbClr val="0D1E55"/>
                </a:solidFill>
                <a:latin typeface="微软雅黑" panose="020B0503020204020204" pitchFamily="34" charset="-122"/>
                <a:ea typeface="微软雅黑" panose="020B0503020204020204" pitchFamily="34" charset="-122"/>
              </a:rPr>
              <a:t>Piezoelectric stacking</a:t>
            </a:r>
            <a:endParaRPr lang="en-US" sz="1400" b="1" dirty="0">
              <a:solidFill>
                <a:srgbClr val="0D1E55"/>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1400" b="1" dirty="0">
                <a:solidFill>
                  <a:srgbClr val="0D1E55"/>
                </a:solidFill>
                <a:latin typeface="微软雅黑" panose="020B0503020204020204" pitchFamily="34" charset="-122"/>
                <a:ea typeface="微软雅黑" panose="020B0503020204020204" pitchFamily="34" charset="-122"/>
              </a:rPr>
              <a:t>Linear piezoelectric theory</a:t>
            </a:r>
            <a:endParaRPr lang="en-US" sz="1400" b="1" dirty="0">
              <a:solidFill>
                <a:srgbClr val="0D1E55"/>
              </a:solidFill>
              <a:latin typeface="微软雅黑" panose="020B0503020204020204" pitchFamily="34" charset="-122"/>
              <a:ea typeface="微软雅黑" panose="020B0503020204020204" pitchFamily="34" charset="-122"/>
            </a:endParaRPr>
          </a:p>
        </p:txBody>
      </p:sp>
      <p:sp>
        <p:nvSpPr>
          <p:cNvPr id="45" name="Rectangle 44"/>
          <p:cNvSpPr/>
          <p:nvPr/>
        </p:nvSpPr>
        <p:spPr>
          <a:xfrm>
            <a:off x="7746161" y="1915177"/>
            <a:ext cx="4048054" cy="276999"/>
          </a:xfrm>
          <a:prstGeom prst="rect">
            <a:avLst/>
          </a:prstGeom>
          <a:solidFill>
            <a:srgbClr val="FFC000"/>
          </a:solidFill>
        </p:spPr>
        <p:txBody>
          <a:bodyPr wrap="square">
            <a:spAutoFit/>
          </a:bodyPr>
          <a:lstStyle/>
          <a:p>
            <a:r>
              <a:rPr lang="zh-CN" altLang="en-US" sz="1200" b="1" dirty="0">
                <a:solidFill>
                  <a:srgbClr val="0D1E55"/>
                </a:solidFill>
              </a:rPr>
              <a:t>Impedance spectra of different lengths of probes</a:t>
            </a:r>
          </a:p>
        </p:txBody>
      </p:sp>
      <p:sp>
        <p:nvSpPr>
          <p:cNvPr id="46" name="Rectangle 45"/>
          <p:cNvSpPr/>
          <p:nvPr/>
        </p:nvSpPr>
        <p:spPr>
          <a:xfrm>
            <a:off x="9064573" y="4428547"/>
            <a:ext cx="1841305" cy="276999"/>
          </a:xfrm>
          <a:prstGeom prst="rect">
            <a:avLst/>
          </a:prstGeom>
          <a:solidFill>
            <a:srgbClr val="FFC000"/>
          </a:solidFill>
        </p:spPr>
        <p:txBody>
          <a:bodyPr wrap="square">
            <a:spAutoFit/>
          </a:bodyPr>
          <a:lstStyle/>
          <a:p>
            <a:pPr algn="ctr"/>
            <a:r>
              <a:rPr lang="en-US" altLang="zh-CN" sz="1200" b="1" dirty="0">
                <a:solidFill>
                  <a:srgbClr val="0D1E55"/>
                </a:solidFill>
              </a:rPr>
              <a:t>E</a:t>
            </a:r>
            <a:r>
              <a:rPr lang="zh-CN" altLang="en-US" sz="1200" b="1" dirty="0">
                <a:solidFill>
                  <a:srgbClr val="0D1E55"/>
                </a:solidFill>
              </a:rPr>
              <a:t>rrors</a:t>
            </a:r>
          </a:p>
        </p:txBody>
      </p:sp>
      <p:sp>
        <p:nvSpPr>
          <p:cNvPr id="8" name="Text Placeholder 3">
            <a:extLst>
              <a:ext uri="{FF2B5EF4-FFF2-40B4-BE49-F238E27FC236}">
                <a16:creationId xmlns:a16="http://schemas.microsoft.com/office/drawing/2014/main" id="{F45BCE05-9C42-2707-A690-A59BB89CC700}"/>
              </a:ext>
            </a:extLst>
          </p:cNvPr>
          <p:cNvSpPr>
            <a:spLocks noGrp="1"/>
          </p:cNvSpPr>
          <p:nvPr>
            <p:ph type="body" sz="quarter" idx="15"/>
          </p:nvPr>
        </p:nvSpPr>
        <p:spPr>
          <a:xfrm>
            <a:off x="635000" y="188913"/>
            <a:ext cx="8524875" cy="495300"/>
          </a:xfrm>
        </p:spPr>
        <p:txBody>
          <a:bodyPr/>
          <a:lstStyle/>
          <a:p>
            <a:r>
              <a:rPr lang="zh-CN" altLang="en-US" sz="2800" dirty="0"/>
              <a:t>2. </a:t>
            </a:r>
            <a:r>
              <a:rPr lang="en-US" altLang="zh-CN" sz="2800" dirty="0"/>
              <a:t>Piezoelectric impedance intelligent sensing</a:t>
            </a:r>
            <a:endParaRPr lang="zh-CN" altLang="en-US" sz="2800" dirty="0"/>
          </a:p>
          <a:p>
            <a:endParaRPr lang="zh-CN" altLang="en-US" sz="2800" dirty="0"/>
          </a:p>
          <a:p>
            <a:endParaRPr lang="en-US" sz="2800" dirty="0"/>
          </a:p>
        </p:txBody>
      </p:sp>
    </p:spTree>
    <p:extLst>
      <p:ext uri="{BB962C8B-B14F-4D97-AF65-F5344CB8AC3E}">
        <p14:creationId xmlns:p14="http://schemas.microsoft.com/office/powerpoint/2010/main" val="2269320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6813594" y="2856193"/>
            <a:ext cx="2290115" cy="9933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6" name="Rectangle 45"/>
          <p:cNvSpPr/>
          <p:nvPr/>
        </p:nvSpPr>
        <p:spPr>
          <a:xfrm>
            <a:off x="6805670" y="1866852"/>
            <a:ext cx="2298039" cy="9081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 name="Rectangle 43"/>
          <p:cNvSpPr/>
          <p:nvPr/>
        </p:nvSpPr>
        <p:spPr>
          <a:xfrm>
            <a:off x="4066901" y="1852617"/>
            <a:ext cx="2659121" cy="128202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Slide Number Placeholder 1"/>
          <p:cNvSpPr>
            <a:spLocks noGrp="1"/>
          </p:cNvSpPr>
          <p:nvPr>
            <p:ph type="sldNum" sz="quarter" idx="12"/>
          </p:nvPr>
        </p:nvSpPr>
        <p:spPr/>
        <p:txBody>
          <a:bodyPr/>
          <a:lstStyle/>
          <a:p>
            <a:fld id="{5DD3DB80-B894-403A-B48E-6FDC1A72010E}" type="slidenum">
              <a:rPr lang="zh-CN" altLang="en-US" smtClean="0"/>
              <a:pPr/>
              <a:t>13</a:t>
            </a:fld>
            <a:endParaRPr lang="zh-CN" altLang="en-US" dirty="0"/>
          </a:p>
        </p:txBody>
      </p:sp>
      <p:sp>
        <p:nvSpPr>
          <p:cNvPr id="3" name="Text Placeholder 2"/>
          <p:cNvSpPr>
            <a:spLocks noGrp="1"/>
          </p:cNvSpPr>
          <p:nvPr>
            <p:ph type="body" sz="quarter" idx="14"/>
          </p:nvPr>
        </p:nvSpPr>
        <p:spPr/>
        <p:txBody>
          <a:bodyPr>
            <a:normAutofit/>
          </a:bodyPr>
          <a:lstStyle/>
          <a:p>
            <a:r>
              <a:rPr lang="en-US" dirty="0"/>
              <a:t>J Wang, W Li, C Lan, P Wei, W Luo. Sensors and Actuators A: Physical, 2020, 315, 112276</a:t>
            </a:r>
          </a:p>
        </p:txBody>
      </p:sp>
      <p:sp>
        <p:nvSpPr>
          <p:cNvPr id="5" name="Text Placeholder 4"/>
          <p:cNvSpPr>
            <a:spLocks noGrp="1"/>
          </p:cNvSpPr>
          <p:nvPr>
            <p:ph type="body" sz="quarter" idx="16"/>
          </p:nvPr>
        </p:nvSpPr>
        <p:spPr/>
        <p:txBody>
          <a:bodyPr/>
          <a:lstStyle/>
          <a:p>
            <a:r>
              <a:rPr lang="zh-CN" altLang="en-US" sz="2000" dirty="0"/>
              <a:t>Piezoelectric-corrosion rings: a theoretical and experimental comparison</a:t>
            </a:r>
          </a:p>
        </p:txBody>
      </p:sp>
      <p:pic>
        <p:nvPicPr>
          <p:cNvPr id="30" name="图片 6">
            <a:extLst>
              <a:ext uri="{FF2B5EF4-FFF2-40B4-BE49-F238E27FC236}">
                <a16:creationId xmlns:a16="http://schemas.microsoft.com/office/drawing/2014/main" id="{F8926876-5F08-02F0-8775-87A99EEA7B6E}"/>
              </a:ext>
            </a:extLst>
          </p:cNvPr>
          <p:cNvPicPr>
            <a:picLocks noChangeAspect="1"/>
          </p:cNvPicPr>
          <p:nvPr/>
        </p:nvPicPr>
        <p:blipFill>
          <a:blip r:embed="rId3"/>
          <a:stretch>
            <a:fillRect/>
          </a:stretch>
        </p:blipFill>
        <p:spPr>
          <a:xfrm>
            <a:off x="276465" y="2574786"/>
            <a:ext cx="1390721" cy="1168460"/>
          </a:xfrm>
          <a:prstGeom prst="rect">
            <a:avLst/>
          </a:prstGeom>
        </p:spPr>
      </p:pic>
      <p:pic>
        <p:nvPicPr>
          <p:cNvPr id="31" name="Picture 2">
            <a:extLst>
              <a:ext uri="{FF2B5EF4-FFF2-40B4-BE49-F238E27FC236}">
                <a16:creationId xmlns:a16="http://schemas.microsoft.com/office/drawing/2014/main" id="{961A1996-B6D4-508D-ECAF-D299ABEC32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465" y="4295800"/>
            <a:ext cx="1429974" cy="154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图片 9">
            <a:extLst>
              <a:ext uri="{FF2B5EF4-FFF2-40B4-BE49-F238E27FC236}">
                <a16:creationId xmlns:a16="http://schemas.microsoft.com/office/drawing/2014/main" id="{08BA6382-293A-DBBB-7F04-B36FB4DFB6BB}"/>
              </a:ext>
            </a:extLst>
          </p:cNvPr>
          <p:cNvPicPr>
            <a:picLocks noChangeAspect="1"/>
          </p:cNvPicPr>
          <p:nvPr/>
        </p:nvPicPr>
        <p:blipFill>
          <a:blip r:embed="rId5"/>
          <a:stretch>
            <a:fillRect/>
          </a:stretch>
        </p:blipFill>
        <p:spPr>
          <a:xfrm>
            <a:off x="2241471" y="2593234"/>
            <a:ext cx="1479626" cy="1143059"/>
          </a:xfrm>
          <a:prstGeom prst="rect">
            <a:avLst/>
          </a:prstGeom>
        </p:spPr>
      </p:pic>
      <p:pic>
        <p:nvPicPr>
          <p:cNvPr id="33" name="图片 11">
            <a:extLst>
              <a:ext uri="{FF2B5EF4-FFF2-40B4-BE49-F238E27FC236}">
                <a16:creationId xmlns:a16="http://schemas.microsoft.com/office/drawing/2014/main" id="{257C5BF8-ADE7-8A19-EFE6-89B27A113CF9}"/>
              </a:ext>
            </a:extLst>
          </p:cNvPr>
          <p:cNvPicPr>
            <a:picLocks noChangeAspect="1"/>
          </p:cNvPicPr>
          <p:nvPr/>
        </p:nvPicPr>
        <p:blipFill>
          <a:blip r:embed="rId6"/>
          <a:stretch>
            <a:fillRect/>
          </a:stretch>
        </p:blipFill>
        <p:spPr>
          <a:xfrm>
            <a:off x="2104517" y="4198928"/>
            <a:ext cx="1552219" cy="2017410"/>
          </a:xfrm>
          <a:prstGeom prst="rect">
            <a:avLst/>
          </a:prstGeom>
        </p:spPr>
      </p:pic>
      <p:sp>
        <p:nvSpPr>
          <p:cNvPr id="34" name="箭头: 右 13">
            <a:extLst>
              <a:ext uri="{FF2B5EF4-FFF2-40B4-BE49-F238E27FC236}">
                <a16:creationId xmlns:a16="http://schemas.microsoft.com/office/drawing/2014/main" id="{F00C5D27-DADC-2BF5-CAF9-F41171C99DE1}"/>
              </a:ext>
            </a:extLst>
          </p:cNvPr>
          <p:cNvSpPr/>
          <p:nvPr/>
        </p:nvSpPr>
        <p:spPr>
          <a:xfrm>
            <a:off x="1748959" y="5070691"/>
            <a:ext cx="474909" cy="352032"/>
          </a:xfrm>
          <a:prstGeom prst="rightArrow">
            <a:avLst/>
          </a:prstGeom>
          <a:solidFill>
            <a:srgbClr val="33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35" name="矩形 14">
            <a:extLst>
              <a:ext uri="{FF2B5EF4-FFF2-40B4-BE49-F238E27FC236}">
                <a16:creationId xmlns:a16="http://schemas.microsoft.com/office/drawing/2014/main" id="{D2E09B1D-EC20-D45E-2163-F9CD87802FF0}"/>
              </a:ext>
            </a:extLst>
          </p:cNvPr>
          <p:cNvSpPr/>
          <p:nvPr/>
        </p:nvSpPr>
        <p:spPr>
          <a:xfrm>
            <a:off x="90158" y="2369713"/>
            <a:ext cx="3843649" cy="4031081"/>
          </a:xfrm>
          <a:prstGeom prst="rect">
            <a:avLst/>
          </a:prstGeom>
          <a:noFill/>
          <a:ln w="12700" cmpd="sng">
            <a:solidFill>
              <a:srgbClr val="3399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mn-ea"/>
            </a:endParaRPr>
          </a:p>
        </p:txBody>
      </p:sp>
      <p:sp>
        <p:nvSpPr>
          <p:cNvPr id="36" name="箭头: 右 15">
            <a:extLst>
              <a:ext uri="{FF2B5EF4-FFF2-40B4-BE49-F238E27FC236}">
                <a16:creationId xmlns:a16="http://schemas.microsoft.com/office/drawing/2014/main" id="{F0D7818B-B7BF-0BE6-BF52-5CAABAD41898}"/>
              </a:ext>
            </a:extLst>
          </p:cNvPr>
          <p:cNvSpPr/>
          <p:nvPr/>
        </p:nvSpPr>
        <p:spPr>
          <a:xfrm>
            <a:off x="1690171" y="3054923"/>
            <a:ext cx="468801" cy="330037"/>
          </a:xfrm>
          <a:prstGeom prst="rightArrow">
            <a:avLst/>
          </a:prstGeom>
          <a:solidFill>
            <a:srgbClr val="33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37" name="文本框 16">
            <a:extLst>
              <a:ext uri="{FF2B5EF4-FFF2-40B4-BE49-F238E27FC236}">
                <a16:creationId xmlns:a16="http://schemas.microsoft.com/office/drawing/2014/main" id="{31F2BE47-09DA-9D88-E0C8-1D707A818F91}"/>
              </a:ext>
            </a:extLst>
          </p:cNvPr>
          <p:cNvSpPr txBox="1"/>
          <p:nvPr/>
        </p:nvSpPr>
        <p:spPr>
          <a:xfrm>
            <a:off x="1611833" y="2508982"/>
            <a:ext cx="1377620" cy="430887"/>
          </a:xfrm>
          <a:prstGeom prst="rect">
            <a:avLst/>
          </a:prstGeom>
          <a:noFill/>
        </p:spPr>
        <p:txBody>
          <a:bodyPr wrap="square" rtlCol="0">
            <a:spAutoFit/>
          </a:bodyPr>
          <a:lstStyle/>
          <a:p>
            <a:r>
              <a:rPr lang="zh-CN" altLang="en-US" sz="1100" b="1" dirty="0">
                <a:latin typeface="微软雅黑" panose="020B0503020204020204" pitchFamily="34" charset="-122"/>
                <a:ea typeface="微软雅黑" panose="020B0503020204020204" pitchFamily="34" charset="-122"/>
              </a:rPr>
              <a:t>conception</a:t>
            </a:r>
            <a:endParaRPr lang="en-US" altLang="zh-CN" sz="1100" b="1" dirty="0">
              <a:latin typeface="微软雅黑" panose="020B0503020204020204" pitchFamily="34" charset="-122"/>
              <a:ea typeface="微软雅黑" panose="020B0503020204020204" pitchFamily="34" charset="-122"/>
            </a:endParaRPr>
          </a:p>
          <a:p>
            <a:r>
              <a:rPr lang="zh-CN" altLang="en-US" sz="1100" b="1" dirty="0">
                <a:latin typeface="微软雅黑" panose="020B0503020204020204" pitchFamily="34" charset="-122"/>
                <a:ea typeface="微软雅黑" panose="020B0503020204020204" pitchFamily="34" charset="-122"/>
              </a:rPr>
              <a:t>extend</a:t>
            </a:r>
          </a:p>
        </p:txBody>
      </p:sp>
      <p:sp>
        <p:nvSpPr>
          <p:cNvPr id="38" name="文本框 17">
            <a:extLst>
              <a:ext uri="{FF2B5EF4-FFF2-40B4-BE49-F238E27FC236}">
                <a16:creationId xmlns:a16="http://schemas.microsoft.com/office/drawing/2014/main" id="{EEF724C2-FEEE-D4C1-496B-F546AE04E4F0}"/>
              </a:ext>
            </a:extLst>
          </p:cNvPr>
          <p:cNvSpPr txBox="1"/>
          <p:nvPr/>
        </p:nvSpPr>
        <p:spPr>
          <a:xfrm>
            <a:off x="1686905" y="4521246"/>
            <a:ext cx="1377620" cy="430887"/>
          </a:xfrm>
          <a:prstGeom prst="rect">
            <a:avLst/>
          </a:prstGeom>
          <a:noFill/>
        </p:spPr>
        <p:txBody>
          <a:bodyPr wrap="square" rtlCol="0">
            <a:spAutoFit/>
          </a:bodyPr>
          <a:lstStyle/>
          <a:p>
            <a:r>
              <a:rPr lang="zh-CN" altLang="en-US" sz="1100" b="1" dirty="0">
                <a:latin typeface="微软雅黑" panose="020B0503020204020204" pitchFamily="34" charset="-122"/>
                <a:ea typeface="微软雅黑" panose="020B0503020204020204" pitchFamily="34" charset="-122"/>
              </a:rPr>
              <a:t>theory</a:t>
            </a:r>
            <a:endParaRPr lang="en-US" altLang="zh-CN" sz="1100" b="1" dirty="0">
              <a:latin typeface="微软雅黑" panose="020B0503020204020204" pitchFamily="34" charset="-122"/>
              <a:ea typeface="微软雅黑" panose="020B0503020204020204" pitchFamily="34" charset="-122"/>
            </a:endParaRPr>
          </a:p>
          <a:p>
            <a:r>
              <a:rPr lang="zh-CN" altLang="en-US" sz="1100" b="1" dirty="0">
                <a:latin typeface="微软雅黑" panose="020B0503020204020204" pitchFamily="34" charset="-122"/>
                <a:ea typeface="微软雅黑" panose="020B0503020204020204" pitchFamily="34" charset="-122"/>
              </a:rPr>
              <a:t>simplification</a:t>
            </a:r>
          </a:p>
        </p:txBody>
      </p:sp>
      <p:sp>
        <p:nvSpPr>
          <p:cNvPr id="39" name="矩形 18">
            <a:extLst>
              <a:ext uri="{FF2B5EF4-FFF2-40B4-BE49-F238E27FC236}">
                <a16:creationId xmlns:a16="http://schemas.microsoft.com/office/drawing/2014/main" id="{3D1DBBF2-0399-5746-5B8A-0C355625B8DF}"/>
              </a:ext>
            </a:extLst>
          </p:cNvPr>
          <p:cNvSpPr/>
          <p:nvPr/>
        </p:nvSpPr>
        <p:spPr>
          <a:xfrm>
            <a:off x="173525" y="2451790"/>
            <a:ext cx="3685522" cy="1443899"/>
          </a:xfrm>
          <a:prstGeom prst="rect">
            <a:avLst/>
          </a:prstGeom>
          <a:noFill/>
          <a:ln w="12700" cmpd="sng">
            <a:solidFill>
              <a:srgbClr val="3399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mn-ea"/>
            </a:endParaRPr>
          </a:p>
        </p:txBody>
      </p:sp>
      <p:sp>
        <p:nvSpPr>
          <p:cNvPr id="40" name="矩形 19">
            <a:extLst>
              <a:ext uri="{FF2B5EF4-FFF2-40B4-BE49-F238E27FC236}">
                <a16:creationId xmlns:a16="http://schemas.microsoft.com/office/drawing/2014/main" id="{0FF34487-E52D-8ACD-4BD0-73313398CBF4}"/>
              </a:ext>
            </a:extLst>
          </p:cNvPr>
          <p:cNvSpPr/>
          <p:nvPr/>
        </p:nvSpPr>
        <p:spPr>
          <a:xfrm>
            <a:off x="173525" y="4095142"/>
            <a:ext cx="3681853" cy="2218670"/>
          </a:xfrm>
          <a:prstGeom prst="rect">
            <a:avLst/>
          </a:prstGeom>
          <a:noFill/>
          <a:ln w="12700" cmpd="sng">
            <a:solidFill>
              <a:srgbClr val="3399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mn-ea"/>
            </a:endParaRPr>
          </a:p>
        </p:txBody>
      </p:sp>
      <p:sp>
        <p:nvSpPr>
          <p:cNvPr id="41" name="箭头: 上下 21">
            <a:extLst>
              <a:ext uri="{FF2B5EF4-FFF2-40B4-BE49-F238E27FC236}">
                <a16:creationId xmlns:a16="http://schemas.microsoft.com/office/drawing/2014/main" id="{4EEE4C2C-DE44-5BF6-2C77-9C37D65A1847}"/>
              </a:ext>
            </a:extLst>
          </p:cNvPr>
          <p:cNvSpPr/>
          <p:nvPr/>
        </p:nvSpPr>
        <p:spPr>
          <a:xfrm>
            <a:off x="1900884" y="3672411"/>
            <a:ext cx="239239" cy="827406"/>
          </a:xfrm>
          <a:prstGeom prst="upDownArrow">
            <a:avLst/>
          </a:prstGeom>
          <a:solidFill>
            <a:srgbClr val="33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42" name="Rectangle 41"/>
          <p:cNvSpPr/>
          <p:nvPr/>
        </p:nvSpPr>
        <p:spPr>
          <a:xfrm>
            <a:off x="4101944" y="1863288"/>
            <a:ext cx="2255682" cy="276999"/>
          </a:xfrm>
          <a:prstGeom prst="rect">
            <a:avLst/>
          </a:prstGeom>
        </p:spPr>
        <p:txBody>
          <a:bodyPr wrap="none">
            <a:spAutoFit/>
          </a:bodyPr>
          <a:lstStyle/>
          <a:p>
            <a:r>
              <a:rPr lang="en-US" altLang="zh-CN" sz="1200" b="1" dirty="0">
                <a:solidFill>
                  <a:srgbClr val="0D1E55"/>
                </a:solidFill>
                <a:latin typeface="微软雅黑" panose="020B0503020204020204" pitchFamily="34" charset="-122"/>
                <a:ea typeface="微软雅黑" panose="020B0503020204020204" pitchFamily="34" charset="-122"/>
              </a:rPr>
              <a:t>PZT</a:t>
            </a:r>
            <a:r>
              <a:rPr lang="zh-CN" altLang="en-US" sz="1200" b="1" dirty="0">
                <a:solidFill>
                  <a:srgbClr val="0D1E55"/>
                </a:solidFill>
                <a:latin typeface="微软雅黑" panose="020B0503020204020204" pitchFamily="34" charset="-122"/>
                <a:ea typeface="微软雅黑" panose="020B0503020204020204" pitchFamily="34" charset="-122"/>
              </a:rPr>
              <a:t> constitutive equations</a:t>
            </a:r>
            <a:endParaRPr lang="en-US" sz="1100" b="1" dirty="0">
              <a:solidFill>
                <a:srgbClr val="0D1E55"/>
              </a:solidFill>
              <a:latin typeface="微软雅黑" panose="020B0503020204020204" pitchFamily="34" charset="-122"/>
              <a:ea typeface="微软雅黑" panose="020B0503020204020204" pitchFamily="34" charset="-122"/>
            </a:endParaRPr>
          </a:p>
        </p:txBody>
      </p:sp>
      <p:sp>
        <p:nvSpPr>
          <p:cNvPr id="43" name="Rectangle 42"/>
          <p:cNvSpPr/>
          <p:nvPr/>
        </p:nvSpPr>
        <p:spPr>
          <a:xfrm>
            <a:off x="6858026" y="2848127"/>
            <a:ext cx="2182698" cy="461665"/>
          </a:xfrm>
          <a:prstGeom prst="rect">
            <a:avLst/>
          </a:prstGeom>
        </p:spPr>
        <p:txBody>
          <a:bodyPr wrap="square">
            <a:spAutoFit/>
          </a:bodyPr>
          <a:lstStyle/>
          <a:p>
            <a:r>
              <a:rPr lang="zh-CN" altLang="en-US" sz="1200" b="1" dirty="0">
                <a:solidFill>
                  <a:srgbClr val="0D1E55"/>
                </a:solidFill>
                <a:latin typeface="微软雅黑" panose="020B0503020204020204" pitchFamily="34" charset="-122"/>
                <a:ea typeface="微软雅黑" panose="020B0503020204020204" pitchFamily="34" charset="-122"/>
              </a:rPr>
              <a:t>Strain-displacement relationship</a:t>
            </a:r>
            <a:endParaRPr lang="en-US" sz="1100" b="1" dirty="0">
              <a:solidFill>
                <a:srgbClr val="0D1E55"/>
              </a:solidFill>
              <a:latin typeface="微软雅黑" panose="020B0503020204020204" pitchFamily="34" charset="-122"/>
              <a:ea typeface="微软雅黑" panose="020B0503020204020204" pitchFamily="34" charset="-122"/>
            </a:endParaRPr>
          </a:p>
        </p:txBody>
      </p:sp>
      <p:sp>
        <p:nvSpPr>
          <p:cNvPr id="45" name="Rectangle 44"/>
          <p:cNvSpPr/>
          <p:nvPr/>
        </p:nvSpPr>
        <p:spPr>
          <a:xfrm>
            <a:off x="6805670" y="1848158"/>
            <a:ext cx="2298038" cy="461665"/>
          </a:xfrm>
          <a:prstGeom prst="rect">
            <a:avLst/>
          </a:prstGeom>
        </p:spPr>
        <p:txBody>
          <a:bodyPr wrap="square">
            <a:spAutoFit/>
          </a:bodyPr>
          <a:lstStyle/>
          <a:p>
            <a:r>
              <a:rPr lang="zh-CN" altLang="en-US" sz="1200" b="1" dirty="0">
                <a:solidFill>
                  <a:srgbClr val="0D1E55"/>
                </a:solidFill>
                <a:latin typeface="微软雅黑" panose="020B0503020204020204" pitchFamily="34" charset="-122"/>
                <a:ea typeface="微软雅黑" panose="020B0503020204020204" pitchFamily="34" charset="-122"/>
              </a:rPr>
              <a:t>Equilibrium Equation (Radial Vibration)</a:t>
            </a:r>
            <a:endParaRPr lang="en-US" sz="1100" b="1" dirty="0">
              <a:solidFill>
                <a:srgbClr val="0D1E55"/>
              </a:solidFill>
              <a:latin typeface="微软雅黑" panose="020B0503020204020204" pitchFamily="34" charset="-122"/>
              <a:ea typeface="微软雅黑" panose="020B0503020204020204" pitchFamily="34" charset="-122"/>
            </a:endParaRPr>
          </a:p>
        </p:txBody>
      </p:sp>
      <p:pic>
        <p:nvPicPr>
          <p:cNvPr id="7" name="Picture 6"/>
          <p:cNvPicPr>
            <a:picLocks noChangeAspect="1"/>
          </p:cNvPicPr>
          <p:nvPr/>
        </p:nvPicPr>
        <p:blipFill>
          <a:blip r:embed="rId7"/>
          <a:stretch>
            <a:fillRect/>
          </a:stretch>
        </p:blipFill>
        <p:spPr>
          <a:xfrm>
            <a:off x="6867330" y="2300489"/>
            <a:ext cx="2057763" cy="408766"/>
          </a:xfrm>
          <a:prstGeom prst="rect">
            <a:avLst/>
          </a:prstGeom>
        </p:spPr>
      </p:pic>
      <p:pic>
        <p:nvPicPr>
          <p:cNvPr id="8" name="Picture 7"/>
          <p:cNvPicPr>
            <a:picLocks noChangeAspect="1"/>
          </p:cNvPicPr>
          <p:nvPr/>
        </p:nvPicPr>
        <p:blipFill>
          <a:blip r:embed="rId8"/>
          <a:stretch>
            <a:fillRect/>
          </a:stretch>
        </p:blipFill>
        <p:spPr>
          <a:xfrm>
            <a:off x="4189516" y="2166189"/>
            <a:ext cx="2378271" cy="870369"/>
          </a:xfrm>
          <a:prstGeom prst="rect">
            <a:avLst/>
          </a:prstGeom>
        </p:spPr>
      </p:pic>
      <p:pic>
        <p:nvPicPr>
          <p:cNvPr id="9" name="Picture 8"/>
          <p:cNvPicPr>
            <a:picLocks noChangeAspect="1"/>
          </p:cNvPicPr>
          <p:nvPr/>
        </p:nvPicPr>
        <p:blipFill>
          <a:blip r:embed="rId9"/>
          <a:stretch>
            <a:fillRect/>
          </a:stretch>
        </p:blipFill>
        <p:spPr>
          <a:xfrm>
            <a:off x="7225368" y="3258828"/>
            <a:ext cx="1341689" cy="570218"/>
          </a:xfrm>
          <a:prstGeom prst="rect">
            <a:avLst/>
          </a:prstGeom>
        </p:spPr>
      </p:pic>
      <p:sp>
        <p:nvSpPr>
          <p:cNvPr id="48" name="Rectangle 47"/>
          <p:cNvSpPr/>
          <p:nvPr/>
        </p:nvSpPr>
        <p:spPr>
          <a:xfrm>
            <a:off x="4073514" y="3226937"/>
            <a:ext cx="2659121" cy="12577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9" name="Rectangle 48"/>
          <p:cNvSpPr/>
          <p:nvPr/>
        </p:nvSpPr>
        <p:spPr>
          <a:xfrm>
            <a:off x="4073514" y="3226322"/>
            <a:ext cx="3052887" cy="276999"/>
          </a:xfrm>
          <a:prstGeom prst="rect">
            <a:avLst/>
          </a:prstGeom>
        </p:spPr>
        <p:txBody>
          <a:bodyPr wrap="none">
            <a:spAutoFit/>
          </a:bodyPr>
          <a:lstStyle/>
          <a:p>
            <a:r>
              <a:rPr lang="zh-CN" altLang="en-US" sz="1200" b="1" dirty="0">
                <a:solidFill>
                  <a:srgbClr val="0D1E55"/>
                </a:solidFill>
                <a:latin typeface="微软雅黑" panose="020B0503020204020204" pitchFamily="34" charset="-122"/>
                <a:ea typeface="微软雅黑" panose="020B0503020204020204" pitchFamily="34" charset="-122"/>
              </a:rPr>
              <a:t>Constitutive equation for metal rings</a:t>
            </a:r>
            <a:endParaRPr lang="en-US" sz="1100" b="1" dirty="0">
              <a:solidFill>
                <a:srgbClr val="0D1E55"/>
              </a:solidFill>
              <a:latin typeface="微软雅黑" panose="020B0503020204020204" pitchFamily="34" charset="-122"/>
              <a:ea typeface="微软雅黑" panose="020B0503020204020204" pitchFamily="34" charset="-122"/>
            </a:endParaRPr>
          </a:p>
        </p:txBody>
      </p:sp>
      <p:pic>
        <p:nvPicPr>
          <p:cNvPr id="10" name="Picture 9"/>
          <p:cNvPicPr>
            <a:picLocks noChangeAspect="1"/>
          </p:cNvPicPr>
          <p:nvPr/>
        </p:nvPicPr>
        <p:blipFill>
          <a:blip r:embed="rId10"/>
          <a:stretch>
            <a:fillRect/>
          </a:stretch>
        </p:blipFill>
        <p:spPr>
          <a:xfrm>
            <a:off x="4553991" y="3567293"/>
            <a:ext cx="1826033" cy="813707"/>
          </a:xfrm>
          <a:prstGeom prst="rect">
            <a:avLst/>
          </a:prstGeom>
        </p:spPr>
      </p:pic>
      <p:sp>
        <p:nvSpPr>
          <p:cNvPr id="50" name="Rectangle 49"/>
          <p:cNvSpPr/>
          <p:nvPr/>
        </p:nvSpPr>
        <p:spPr>
          <a:xfrm>
            <a:off x="4073514" y="4581570"/>
            <a:ext cx="5030194" cy="7848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1" name="Rectangle 50"/>
          <p:cNvSpPr/>
          <p:nvPr/>
        </p:nvSpPr>
        <p:spPr>
          <a:xfrm>
            <a:off x="4073514" y="4569433"/>
            <a:ext cx="1802416" cy="276999"/>
          </a:xfrm>
          <a:prstGeom prst="rect">
            <a:avLst/>
          </a:prstGeom>
        </p:spPr>
        <p:txBody>
          <a:bodyPr wrap="none">
            <a:spAutoFit/>
          </a:bodyPr>
          <a:lstStyle/>
          <a:p>
            <a:r>
              <a:rPr lang="zh-CN" altLang="en-US" sz="1200" b="1" dirty="0">
                <a:solidFill>
                  <a:srgbClr val="0D1E55"/>
                </a:solidFill>
                <a:latin typeface="微软雅黑" panose="020B0503020204020204" pitchFamily="34" charset="-122"/>
                <a:ea typeface="微软雅黑" panose="020B0503020204020204" pitchFamily="34" charset="-122"/>
              </a:rPr>
              <a:t>Governing equations</a:t>
            </a:r>
            <a:endParaRPr lang="en-US" sz="1200" dirty="0">
              <a:solidFill>
                <a:srgbClr val="0D1E55"/>
              </a:solidFill>
              <a:latin typeface="微软雅黑" panose="020B0503020204020204" pitchFamily="34" charset="-122"/>
              <a:ea typeface="微软雅黑" panose="020B0503020204020204" pitchFamily="34" charset="-122"/>
            </a:endParaRPr>
          </a:p>
        </p:txBody>
      </p:sp>
      <p:pic>
        <p:nvPicPr>
          <p:cNvPr id="52" name="Picture 51"/>
          <p:cNvPicPr>
            <a:picLocks noChangeAspect="1"/>
          </p:cNvPicPr>
          <p:nvPr/>
        </p:nvPicPr>
        <p:blipFill>
          <a:blip r:embed="rId11"/>
          <a:stretch>
            <a:fillRect/>
          </a:stretch>
        </p:blipFill>
        <p:spPr>
          <a:xfrm>
            <a:off x="4864067" y="4870655"/>
            <a:ext cx="3584929" cy="441048"/>
          </a:xfrm>
          <a:prstGeom prst="rect">
            <a:avLst/>
          </a:prstGeom>
        </p:spPr>
      </p:pic>
      <p:sp>
        <p:nvSpPr>
          <p:cNvPr id="53" name="Rectangle 52"/>
          <p:cNvSpPr/>
          <p:nvPr/>
        </p:nvSpPr>
        <p:spPr>
          <a:xfrm>
            <a:off x="4064764" y="5445588"/>
            <a:ext cx="5038944" cy="894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4" name="Rectangle 53"/>
          <p:cNvSpPr/>
          <p:nvPr/>
        </p:nvSpPr>
        <p:spPr>
          <a:xfrm>
            <a:off x="4075055" y="5460767"/>
            <a:ext cx="2038571" cy="276999"/>
          </a:xfrm>
          <a:prstGeom prst="rect">
            <a:avLst/>
          </a:prstGeom>
        </p:spPr>
        <p:txBody>
          <a:bodyPr wrap="none">
            <a:spAutoFit/>
          </a:bodyPr>
          <a:lstStyle/>
          <a:p>
            <a:r>
              <a:rPr lang="zh-CN" altLang="en-US" sz="1200" b="1" dirty="0">
                <a:solidFill>
                  <a:srgbClr val="0D1E55"/>
                </a:solidFill>
                <a:latin typeface="微软雅黑" panose="020B0503020204020204" pitchFamily="34" charset="-122"/>
                <a:ea typeface="微软雅黑" panose="020B0503020204020204" pitchFamily="34" charset="-122"/>
              </a:rPr>
              <a:t>Admittance expressions</a:t>
            </a:r>
            <a:endParaRPr lang="en-US" sz="1200" dirty="0">
              <a:solidFill>
                <a:srgbClr val="0D1E55"/>
              </a:solidFill>
              <a:latin typeface="微软雅黑" panose="020B0503020204020204" pitchFamily="34" charset="-122"/>
              <a:ea typeface="微软雅黑" panose="020B0503020204020204" pitchFamily="34" charset="-122"/>
            </a:endParaRPr>
          </a:p>
        </p:txBody>
      </p:sp>
      <p:pic>
        <p:nvPicPr>
          <p:cNvPr id="55" name="Picture 54"/>
          <p:cNvPicPr>
            <a:picLocks noChangeAspect="1"/>
          </p:cNvPicPr>
          <p:nvPr/>
        </p:nvPicPr>
        <p:blipFill>
          <a:blip r:embed="rId12"/>
          <a:stretch>
            <a:fillRect/>
          </a:stretch>
        </p:blipFill>
        <p:spPr>
          <a:xfrm>
            <a:off x="4476785" y="5741786"/>
            <a:ext cx="2351752" cy="510019"/>
          </a:xfrm>
          <a:prstGeom prst="rect">
            <a:avLst/>
          </a:prstGeom>
        </p:spPr>
      </p:pic>
      <p:pic>
        <p:nvPicPr>
          <p:cNvPr id="56" name="Picture 55"/>
          <p:cNvPicPr>
            <a:picLocks noChangeAspect="1"/>
          </p:cNvPicPr>
          <p:nvPr/>
        </p:nvPicPr>
        <p:blipFill>
          <a:blip r:embed="rId13"/>
          <a:stretch>
            <a:fillRect/>
          </a:stretch>
        </p:blipFill>
        <p:spPr>
          <a:xfrm>
            <a:off x="7158060" y="5549138"/>
            <a:ext cx="1778994" cy="717680"/>
          </a:xfrm>
          <a:prstGeom prst="rect">
            <a:avLst/>
          </a:prstGeom>
        </p:spPr>
      </p:pic>
      <p:pic>
        <p:nvPicPr>
          <p:cNvPr id="6" name="Picture 5"/>
          <p:cNvPicPr>
            <a:picLocks noChangeAspect="1"/>
          </p:cNvPicPr>
          <p:nvPr/>
        </p:nvPicPr>
        <p:blipFill>
          <a:blip r:embed="rId14"/>
          <a:stretch>
            <a:fillRect/>
          </a:stretch>
        </p:blipFill>
        <p:spPr>
          <a:xfrm>
            <a:off x="9342958" y="2348264"/>
            <a:ext cx="2411112" cy="1853884"/>
          </a:xfrm>
          <a:prstGeom prst="rect">
            <a:avLst/>
          </a:prstGeom>
        </p:spPr>
      </p:pic>
      <p:pic>
        <p:nvPicPr>
          <p:cNvPr id="11" name="Picture 10"/>
          <p:cNvPicPr>
            <a:picLocks noChangeAspect="1"/>
          </p:cNvPicPr>
          <p:nvPr/>
        </p:nvPicPr>
        <p:blipFill>
          <a:blip r:embed="rId15"/>
          <a:stretch>
            <a:fillRect/>
          </a:stretch>
        </p:blipFill>
        <p:spPr>
          <a:xfrm>
            <a:off x="9326684" y="4319310"/>
            <a:ext cx="2729620" cy="1928713"/>
          </a:xfrm>
          <a:prstGeom prst="rect">
            <a:avLst/>
          </a:prstGeom>
        </p:spPr>
      </p:pic>
      <p:sp>
        <p:nvSpPr>
          <p:cNvPr id="59" name="Rectangle 58"/>
          <p:cNvSpPr/>
          <p:nvPr/>
        </p:nvSpPr>
        <p:spPr>
          <a:xfrm>
            <a:off x="6805669" y="3893419"/>
            <a:ext cx="2298039" cy="620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0" name="Rectangle 59"/>
          <p:cNvSpPr/>
          <p:nvPr/>
        </p:nvSpPr>
        <p:spPr>
          <a:xfrm>
            <a:off x="6804295" y="3899558"/>
            <a:ext cx="1315795" cy="646331"/>
          </a:xfrm>
          <a:prstGeom prst="rect">
            <a:avLst/>
          </a:prstGeom>
        </p:spPr>
        <p:txBody>
          <a:bodyPr wrap="square">
            <a:spAutoFit/>
          </a:bodyPr>
          <a:lstStyle/>
          <a:p>
            <a:r>
              <a:rPr lang="zh-CN" altLang="en-US" sz="1200" b="1" dirty="0">
                <a:solidFill>
                  <a:srgbClr val="0D1E55"/>
                </a:solidFill>
                <a:latin typeface="微软雅黑" panose="020B0503020204020204" pitchFamily="34" charset="-122"/>
                <a:ea typeface="微软雅黑" panose="020B0503020204020204" pitchFamily="34" charset="-122"/>
              </a:rPr>
              <a:t>Equation of electrical displacement</a:t>
            </a:r>
            <a:endParaRPr lang="en-US" sz="1100" b="1" dirty="0">
              <a:solidFill>
                <a:srgbClr val="0D1E55"/>
              </a:solidFill>
              <a:latin typeface="微软雅黑" panose="020B0503020204020204" pitchFamily="34" charset="-122"/>
              <a:ea typeface="微软雅黑" panose="020B0503020204020204" pitchFamily="34" charset="-122"/>
            </a:endParaRPr>
          </a:p>
        </p:txBody>
      </p:sp>
      <p:pic>
        <p:nvPicPr>
          <p:cNvPr id="13" name="Picture 12"/>
          <p:cNvPicPr>
            <a:picLocks noChangeAspect="1"/>
          </p:cNvPicPr>
          <p:nvPr/>
        </p:nvPicPr>
        <p:blipFill>
          <a:blip r:embed="rId16"/>
          <a:stretch>
            <a:fillRect/>
          </a:stretch>
        </p:blipFill>
        <p:spPr>
          <a:xfrm>
            <a:off x="8034679" y="3962644"/>
            <a:ext cx="854509" cy="476177"/>
          </a:xfrm>
          <a:prstGeom prst="rect">
            <a:avLst/>
          </a:prstGeom>
        </p:spPr>
      </p:pic>
      <p:sp>
        <p:nvSpPr>
          <p:cNvPr id="62" name="Rectangle 61"/>
          <p:cNvSpPr/>
          <p:nvPr/>
        </p:nvSpPr>
        <p:spPr>
          <a:xfrm>
            <a:off x="4032774" y="1516239"/>
            <a:ext cx="5124111" cy="4891000"/>
          </a:xfrm>
          <a:prstGeom prst="rect">
            <a:avLst/>
          </a:prstGeom>
          <a:no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3" name="Rectangle 62"/>
          <p:cNvSpPr/>
          <p:nvPr/>
        </p:nvSpPr>
        <p:spPr>
          <a:xfrm>
            <a:off x="4089387" y="1501542"/>
            <a:ext cx="1593706" cy="307777"/>
          </a:xfrm>
          <a:prstGeom prst="rect">
            <a:avLst/>
          </a:prstGeom>
        </p:spPr>
        <p:txBody>
          <a:bodyPr wrap="none">
            <a:spAutoFit/>
          </a:bodyPr>
          <a:lstStyle/>
          <a:p>
            <a:r>
              <a:rPr lang="zh-CN" altLang="en-US" sz="1400" b="1" dirty="0">
                <a:solidFill>
                  <a:srgbClr val="AF1E16"/>
                </a:solidFill>
                <a:latin typeface="微软雅黑" panose="020B0503020204020204" pitchFamily="34" charset="-122"/>
                <a:ea typeface="微软雅黑" panose="020B0503020204020204" pitchFamily="34" charset="-122"/>
              </a:rPr>
              <a:t>Basic equations</a:t>
            </a:r>
            <a:endParaRPr lang="en-US" altLang="zh-CN" sz="1400" b="1" dirty="0">
              <a:solidFill>
                <a:srgbClr val="AF1E16"/>
              </a:solidFill>
              <a:latin typeface="微软雅黑" panose="020B0503020204020204" pitchFamily="34" charset="-122"/>
              <a:ea typeface="微软雅黑" panose="020B0503020204020204" pitchFamily="34" charset="-122"/>
            </a:endParaRPr>
          </a:p>
        </p:txBody>
      </p:sp>
      <p:sp>
        <p:nvSpPr>
          <p:cNvPr id="64" name="Rectangle 63"/>
          <p:cNvSpPr/>
          <p:nvPr/>
        </p:nvSpPr>
        <p:spPr>
          <a:xfrm>
            <a:off x="9306545" y="1517701"/>
            <a:ext cx="2749759" cy="4891000"/>
          </a:xfrm>
          <a:prstGeom prst="rect">
            <a:avLst/>
          </a:prstGeom>
          <a:no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5" name="Rectangle 64"/>
          <p:cNvSpPr/>
          <p:nvPr/>
        </p:nvSpPr>
        <p:spPr>
          <a:xfrm>
            <a:off x="9363157" y="1503004"/>
            <a:ext cx="2731582" cy="307777"/>
          </a:xfrm>
          <a:prstGeom prst="rect">
            <a:avLst/>
          </a:prstGeom>
        </p:spPr>
        <p:txBody>
          <a:bodyPr wrap="none">
            <a:spAutoFit/>
          </a:bodyPr>
          <a:lstStyle/>
          <a:p>
            <a:r>
              <a:rPr lang="zh-CN" altLang="en-US" sz="1400" b="1" dirty="0">
                <a:solidFill>
                  <a:srgbClr val="AF1E16"/>
                </a:solidFill>
                <a:latin typeface="微软雅黑" panose="020B0503020204020204" pitchFamily="34" charset="-122"/>
                <a:ea typeface="微软雅黑" panose="020B0503020204020204" pitchFamily="34" charset="-122"/>
              </a:rPr>
              <a:t>Theoretical vs. experimental</a:t>
            </a:r>
          </a:p>
        </p:txBody>
      </p:sp>
      <p:sp>
        <p:nvSpPr>
          <p:cNvPr id="66" name="TextBox 65"/>
          <p:cNvSpPr txBox="1"/>
          <p:nvPr/>
        </p:nvSpPr>
        <p:spPr>
          <a:xfrm>
            <a:off x="450126" y="1541918"/>
            <a:ext cx="3230791" cy="523220"/>
          </a:xfrm>
          <a:prstGeom prst="rect">
            <a:avLst/>
          </a:prstGeom>
          <a:solidFill>
            <a:schemeClr val="bg2"/>
          </a:solidFill>
        </p:spPr>
        <p:txBody>
          <a:bodyPr wrap="square" rtlCol="0">
            <a:spAutoFit/>
          </a:bodyPr>
          <a:lstStyle/>
          <a:p>
            <a:pPr marL="285750" indent="-285750">
              <a:buFont typeface="Arial" panose="020B0604020202020204" pitchFamily="34" charset="0"/>
              <a:buChar char="•"/>
            </a:pPr>
            <a:r>
              <a:rPr lang="zh-CN" altLang="en-US" sz="1400" b="1" dirty="0">
                <a:solidFill>
                  <a:srgbClr val="0D1E55"/>
                </a:solidFill>
                <a:latin typeface="微软雅黑" panose="020B0503020204020204" pitchFamily="34" charset="-122"/>
                <a:ea typeface="微软雅黑" panose="020B0503020204020204" pitchFamily="34" charset="-122"/>
              </a:rPr>
              <a:t>Radial vibration</a:t>
            </a:r>
            <a:endParaRPr lang="en-US" altLang="zh-CN" sz="1400" b="1" dirty="0">
              <a:solidFill>
                <a:srgbClr val="0D1E55"/>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1400" b="1" dirty="0">
                <a:solidFill>
                  <a:srgbClr val="0D1E55"/>
                </a:solidFill>
                <a:latin typeface="微软雅黑" panose="020B0503020204020204" pitchFamily="34" charset="-122"/>
                <a:ea typeface="微软雅黑" panose="020B0503020204020204" pitchFamily="34" charset="-122"/>
              </a:rPr>
              <a:t>Small diameter pipes</a:t>
            </a:r>
            <a:endParaRPr lang="en-US" sz="1400" b="1" dirty="0">
              <a:solidFill>
                <a:srgbClr val="0D1E55"/>
              </a:solidFill>
              <a:latin typeface="微软雅黑" panose="020B0503020204020204" pitchFamily="34" charset="-122"/>
              <a:ea typeface="微软雅黑" panose="020B0503020204020204" pitchFamily="34" charset="-122"/>
            </a:endParaRPr>
          </a:p>
        </p:txBody>
      </p:sp>
      <p:sp>
        <p:nvSpPr>
          <p:cNvPr id="58" name="Rectangle 57"/>
          <p:cNvSpPr/>
          <p:nvPr/>
        </p:nvSpPr>
        <p:spPr>
          <a:xfrm>
            <a:off x="9436080" y="1825478"/>
            <a:ext cx="2469107" cy="646331"/>
          </a:xfrm>
          <a:prstGeom prst="rect">
            <a:avLst/>
          </a:prstGeom>
          <a:solidFill>
            <a:srgbClr val="FFC000"/>
          </a:solidFill>
        </p:spPr>
        <p:txBody>
          <a:bodyPr wrap="square">
            <a:spAutoFit/>
          </a:bodyPr>
          <a:lstStyle/>
          <a:p>
            <a:r>
              <a:rPr lang="zh-CN" altLang="en-US" sz="1200" b="1" dirty="0">
                <a:solidFill>
                  <a:srgbClr val="0D1E55"/>
                </a:solidFill>
              </a:rPr>
              <a:t>Impedance spectra of corrosion rings with different internal diameters</a:t>
            </a:r>
          </a:p>
        </p:txBody>
      </p:sp>
      <p:sp>
        <p:nvSpPr>
          <p:cNvPr id="61" name="Rectangle 60"/>
          <p:cNvSpPr/>
          <p:nvPr/>
        </p:nvSpPr>
        <p:spPr>
          <a:xfrm>
            <a:off x="10118198" y="4226597"/>
            <a:ext cx="1212111" cy="276999"/>
          </a:xfrm>
          <a:prstGeom prst="rect">
            <a:avLst/>
          </a:prstGeom>
          <a:solidFill>
            <a:srgbClr val="FFC000"/>
          </a:solidFill>
        </p:spPr>
        <p:txBody>
          <a:bodyPr wrap="square">
            <a:spAutoFit/>
          </a:bodyPr>
          <a:lstStyle/>
          <a:p>
            <a:r>
              <a:rPr lang="en-US" altLang="zh-CN" sz="1200" b="1" dirty="0">
                <a:solidFill>
                  <a:srgbClr val="0D1E55"/>
                </a:solidFill>
              </a:rPr>
              <a:t>E</a:t>
            </a:r>
            <a:r>
              <a:rPr lang="zh-CN" altLang="en-US" sz="1200" b="1" dirty="0">
                <a:solidFill>
                  <a:srgbClr val="0D1E55"/>
                </a:solidFill>
              </a:rPr>
              <a:t>rrors</a:t>
            </a:r>
          </a:p>
        </p:txBody>
      </p:sp>
      <p:sp>
        <p:nvSpPr>
          <p:cNvPr id="15" name="Text Placeholder 3">
            <a:extLst>
              <a:ext uri="{FF2B5EF4-FFF2-40B4-BE49-F238E27FC236}">
                <a16:creationId xmlns:a16="http://schemas.microsoft.com/office/drawing/2014/main" id="{7906E991-126F-EB45-75B7-2F2BB4C64DD7}"/>
              </a:ext>
            </a:extLst>
          </p:cNvPr>
          <p:cNvSpPr>
            <a:spLocks noGrp="1"/>
          </p:cNvSpPr>
          <p:nvPr>
            <p:ph type="body" sz="quarter" idx="15"/>
          </p:nvPr>
        </p:nvSpPr>
        <p:spPr>
          <a:xfrm>
            <a:off x="635000" y="188913"/>
            <a:ext cx="8524875" cy="495300"/>
          </a:xfrm>
        </p:spPr>
        <p:txBody>
          <a:bodyPr/>
          <a:lstStyle/>
          <a:p>
            <a:r>
              <a:rPr lang="zh-CN" altLang="en-US" sz="2800" dirty="0"/>
              <a:t>2. </a:t>
            </a:r>
            <a:r>
              <a:rPr lang="en-US" altLang="zh-CN" sz="2800" dirty="0"/>
              <a:t>Piezoelectric impedance intelligent sensing</a:t>
            </a:r>
            <a:endParaRPr lang="zh-CN" altLang="en-US" sz="2800" dirty="0"/>
          </a:p>
          <a:p>
            <a:endParaRPr lang="zh-CN" altLang="en-US" sz="2800" dirty="0"/>
          </a:p>
          <a:p>
            <a:endParaRPr lang="en-US" sz="2800" dirty="0"/>
          </a:p>
        </p:txBody>
      </p:sp>
    </p:spTree>
    <p:extLst>
      <p:ext uri="{BB962C8B-B14F-4D97-AF65-F5344CB8AC3E}">
        <p14:creationId xmlns:p14="http://schemas.microsoft.com/office/powerpoint/2010/main" val="3252220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D3DB80-B894-403A-B48E-6FDC1A72010E}" type="slidenum">
              <a:rPr lang="zh-CN" altLang="en-US" smtClean="0"/>
              <a:pPr/>
              <a:t>14</a:t>
            </a:fld>
            <a:endParaRPr lang="zh-CN" altLang="en-US" dirty="0"/>
          </a:p>
        </p:txBody>
      </p:sp>
      <p:sp>
        <p:nvSpPr>
          <p:cNvPr id="3" name="Text Placeholder 2"/>
          <p:cNvSpPr>
            <a:spLocks noGrp="1"/>
          </p:cNvSpPr>
          <p:nvPr>
            <p:ph type="body" sz="quarter" idx="14"/>
          </p:nvPr>
        </p:nvSpPr>
        <p:spPr/>
        <p:txBody>
          <a:bodyPr/>
          <a:lstStyle/>
          <a:p>
            <a:endParaRPr lang="en-US" dirty="0"/>
          </a:p>
        </p:txBody>
      </p:sp>
      <p:sp>
        <p:nvSpPr>
          <p:cNvPr id="4" name="Text Placeholder 3"/>
          <p:cNvSpPr>
            <a:spLocks noGrp="1"/>
          </p:cNvSpPr>
          <p:nvPr>
            <p:ph type="body" sz="quarter" idx="15"/>
          </p:nvPr>
        </p:nvSpPr>
        <p:spPr>
          <a:xfrm>
            <a:off x="635012" y="189303"/>
            <a:ext cx="9183902" cy="495575"/>
          </a:xfrm>
        </p:spPr>
        <p:txBody>
          <a:bodyPr/>
          <a:lstStyle/>
          <a:p>
            <a:r>
              <a:rPr lang="zh-CN" altLang="en-US" sz="2400" dirty="0"/>
              <a:t>3. </a:t>
            </a:r>
            <a:r>
              <a:rPr lang="en-US" altLang="zh-CN" sz="2400" dirty="0"/>
              <a:t>Corrosion monitoring of reinforced concrete structures</a:t>
            </a:r>
            <a:endParaRPr lang="zh-CN" altLang="en-US" sz="2400" dirty="0"/>
          </a:p>
          <a:p>
            <a:endParaRPr lang="en-US" sz="2400" dirty="0"/>
          </a:p>
        </p:txBody>
      </p:sp>
      <p:sp>
        <p:nvSpPr>
          <p:cNvPr id="5" name="Text Placeholder 4"/>
          <p:cNvSpPr>
            <a:spLocks noGrp="1"/>
          </p:cNvSpPr>
          <p:nvPr>
            <p:ph type="body" sz="quarter" idx="16"/>
          </p:nvPr>
        </p:nvSpPr>
        <p:spPr/>
        <p:txBody>
          <a:bodyPr/>
          <a:lstStyle/>
          <a:p>
            <a:r>
              <a:rPr lang="zh-CN" altLang="en-US" sz="2000" dirty="0"/>
              <a:t>Sensor </a:t>
            </a:r>
            <a:r>
              <a:rPr lang="en-US" altLang="zh-CN" sz="2000" dirty="0"/>
              <a:t>preparation</a:t>
            </a:r>
            <a:r>
              <a:rPr lang="zh-CN" altLang="en-US" sz="2000" dirty="0"/>
              <a:t> and test</a:t>
            </a:r>
          </a:p>
        </p:txBody>
      </p:sp>
      <p:sp>
        <p:nvSpPr>
          <p:cNvPr id="6" name="Text Placeholder 5"/>
          <p:cNvSpPr>
            <a:spLocks noGrp="1"/>
          </p:cNvSpPr>
          <p:nvPr>
            <p:ph type="body" sz="quarter" idx="17"/>
          </p:nvPr>
        </p:nvSpPr>
        <p:spPr/>
        <p:txBody>
          <a:bodyPr/>
          <a:lstStyle/>
          <a:p>
            <a:endParaRPr lang="en-US"/>
          </a:p>
        </p:txBody>
      </p:sp>
      <p:sp>
        <p:nvSpPr>
          <p:cNvPr id="54" name="矩形 4"/>
          <p:cNvSpPr/>
          <p:nvPr>
            <p:custDataLst>
              <p:tags r:id="rId1"/>
            </p:custDataLst>
          </p:nvPr>
        </p:nvSpPr>
        <p:spPr>
          <a:xfrm>
            <a:off x="1039271" y="1714089"/>
            <a:ext cx="2449562" cy="738664"/>
          </a:xfrm>
          <a:prstGeom prst="rect">
            <a:avLst/>
          </a:prstGeom>
          <a:solidFill>
            <a:srgbClr val="2683C6"/>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1" i="0" u="none" strike="noStrike" kern="100" cap="none" spc="0" normalizeH="0" baseline="0" noProof="0" dirty="0">
                <a:ln>
                  <a:noFill/>
                </a:ln>
                <a:solidFill>
                  <a:prstClr val="white"/>
                </a:solidFill>
                <a:effectLst/>
                <a:uLnTx/>
                <a:uFillTx/>
                <a:latin typeface="微软雅黑" panose="020B0503020204020204" pitchFamily="34" charset="-122"/>
                <a:cs typeface="Times New Roman" panose="02020603050405020304" pitchFamily="18" charset="0"/>
              </a:rPr>
              <a:t>The manufacturing process of a corrosion sensor</a:t>
            </a:r>
            <a:endParaRPr kumimoji="0" lang="zh-CN" altLang="en-US" sz="1400" b="1" i="0" u="none" strike="noStrike" kern="0" cap="none" spc="0" normalizeH="0" baseline="0" noProof="0" dirty="0">
              <a:ln>
                <a:noFill/>
              </a:ln>
              <a:solidFill>
                <a:prstClr val="white"/>
              </a:solidFill>
              <a:effectLst/>
              <a:uLnTx/>
              <a:uFillTx/>
              <a:latin typeface="微软雅黑" panose="020B0503020204020204" pitchFamily="34" charset="-122"/>
            </a:endParaRPr>
          </a:p>
        </p:txBody>
      </p:sp>
      <p:sp>
        <p:nvSpPr>
          <p:cNvPr id="55" name="TextBox 6"/>
          <p:cNvSpPr txBox="1"/>
          <p:nvPr>
            <p:custDataLst>
              <p:tags r:id="rId2"/>
            </p:custDataLst>
          </p:nvPr>
        </p:nvSpPr>
        <p:spPr>
          <a:xfrm>
            <a:off x="4123851" y="1714089"/>
            <a:ext cx="3038561" cy="527825"/>
          </a:xfrm>
          <a:prstGeom prst="rect">
            <a:avLst/>
          </a:prstGeom>
          <a:solidFill>
            <a:srgbClr val="2683C6"/>
          </a:solidFill>
        </p:spPr>
        <p:txBody>
          <a:bodyPr wrap="square" lIns="0" tIns="48000" rIns="0" bIns="48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zh-CN" sz="1400" b="1" i="0" u="none" strike="noStrike" kern="100" cap="none" spc="0" normalizeH="0" baseline="0" noProof="0" dirty="0">
                <a:ln>
                  <a:noFill/>
                </a:ln>
                <a:solidFill>
                  <a:prstClr val="white"/>
                </a:solidFill>
                <a:effectLst/>
                <a:uLnTx/>
                <a:uFillTx/>
                <a:latin typeface="微软雅黑" panose="020B0503020204020204" pitchFamily="34" charset="-122"/>
                <a:cs typeface="Times New Roman" panose="02020603050405020304" pitchFamily="18" charset="0"/>
              </a:rPr>
              <a:t>Accelerated corrosion test principle</a:t>
            </a:r>
            <a:endParaRPr kumimoji="0" lang="zh-CN" altLang="en-US" sz="1400" b="1" i="0" u="none" strike="noStrike" kern="0" cap="none" spc="0" normalizeH="0" baseline="0" noProof="0" dirty="0">
              <a:ln>
                <a:noFill/>
              </a:ln>
              <a:solidFill>
                <a:prstClr val="white"/>
              </a:solidFill>
              <a:effectLst/>
              <a:uLnTx/>
              <a:uFillTx/>
              <a:latin typeface="微软雅黑" panose="020B0503020204020204" pitchFamily="34" charset="-122"/>
            </a:endParaRPr>
          </a:p>
        </p:txBody>
      </p:sp>
      <p:pic>
        <p:nvPicPr>
          <p:cNvPr id="56" name="图片 42"/>
          <p:cNvPicPr>
            <a:picLocks noChangeAspect="1"/>
          </p:cNvPicPr>
          <p:nvPr>
            <p:custDataLst>
              <p:tags r:id="rId3"/>
            </p:custDataLst>
          </p:nvPr>
        </p:nvPicPr>
        <p:blipFill rotWithShape="1">
          <a:blip r:embed="rId8" cstate="screen">
            <a:extLst>
              <a:ext uri="{28A0092B-C50C-407E-A947-70E740481C1C}">
                <a14:useLocalDpi xmlns:a14="http://schemas.microsoft.com/office/drawing/2010/main"/>
              </a:ext>
            </a:extLst>
          </a:blip>
          <a:srcRect l="35503" r="35471" b="32387"/>
          <a:stretch/>
        </p:blipFill>
        <p:spPr>
          <a:xfrm>
            <a:off x="4422857" y="2712767"/>
            <a:ext cx="2440547" cy="795163"/>
          </a:xfrm>
          <a:prstGeom prst="rect">
            <a:avLst/>
          </a:prstGeom>
        </p:spPr>
      </p:pic>
      <p:pic>
        <p:nvPicPr>
          <p:cNvPr id="64" name="图片 7" descr="微信图片_20201030182621"/>
          <p:cNvPicPr>
            <a:picLocks noChangeAspect="1"/>
          </p:cNvPicPr>
          <p:nvPr/>
        </p:nvPicPr>
        <p:blipFill rotWithShape="1">
          <a:blip r:embed="rId9" cstate="screen">
            <a:extLst>
              <a:ext uri="{28A0092B-C50C-407E-A947-70E740481C1C}">
                <a14:useLocalDpi xmlns:a14="http://schemas.microsoft.com/office/drawing/2010/main"/>
              </a:ext>
            </a:extLst>
          </a:blip>
          <a:srcRect b="20530"/>
          <a:stretch/>
        </p:blipFill>
        <p:spPr>
          <a:xfrm>
            <a:off x="1039271" y="3046229"/>
            <a:ext cx="2400000" cy="1430447"/>
          </a:xfrm>
          <a:prstGeom prst="rect">
            <a:avLst/>
          </a:prstGeom>
        </p:spPr>
      </p:pic>
      <p:sp>
        <p:nvSpPr>
          <p:cNvPr id="65" name="矩形 8"/>
          <p:cNvSpPr/>
          <p:nvPr>
            <p:custDataLst>
              <p:tags r:id="rId4"/>
            </p:custDataLst>
          </p:nvPr>
        </p:nvSpPr>
        <p:spPr>
          <a:xfrm>
            <a:off x="1152936" y="3137515"/>
            <a:ext cx="1753550" cy="426463"/>
          </a:xfrm>
          <a:prstGeom prst="rect">
            <a:avLst/>
          </a:prstGeom>
          <a:solidFill>
            <a:srgbClr val="FFC000"/>
          </a:solidFill>
          <a:ln>
            <a:noFill/>
          </a:ln>
        </p:spPr>
        <p:txBody>
          <a:bodyPr wrap="square">
            <a:spAutoFit/>
          </a:bodyPr>
          <a:lstStyle/>
          <a:p>
            <a:pPr>
              <a:lnSpc>
                <a:spcPct val="150000"/>
              </a:lnSpc>
            </a:pPr>
            <a:r>
              <a:rPr lang="zh-CN" altLang="en-US" sz="1600" b="1" dirty="0">
                <a:solidFill>
                  <a:schemeClr val="bg1"/>
                </a:solidFill>
                <a:latin typeface="华文楷体" panose="02010600040101010101" pitchFamily="2" charset="-122"/>
                <a:ea typeface="华文楷体" panose="02010600040101010101" pitchFamily="2" charset="-122"/>
              </a:rPr>
              <a:t>Finished sensors</a:t>
            </a:r>
          </a:p>
        </p:txBody>
      </p:sp>
      <p:pic>
        <p:nvPicPr>
          <p:cNvPr id="66" name="图片 9" descr="均匀锈蚀实验装置图"/>
          <p:cNvPicPr>
            <a:picLocks noChangeAspect="1"/>
          </p:cNvPicPr>
          <p:nvPr/>
        </p:nvPicPr>
        <p:blipFill rotWithShape="1">
          <a:blip r:embed="rId10" cstate="screen">
            <a:clrChange>
              <a:clrFrom>
                <a:srgbClr val="FFFFFF">
                  <a:alpha val="100000"/>
                </a:srgbClr>
              </a:clrFrom>
              <a:clrTo>
                <a:srgbClr val="FFFFFF">
                  <a:alpha val="100000"/>
                  <a:alpha val="0"/>
                </a:srgbClr>
              </a:clrTo>
            </a:clrChange>
            <a:extLst>
              <a:ext uri="{28A0092B-C50C-407E-A947-70E740481C1C}">
                <a14:useLocalDpi xmlns:a14="http://schemas.microsoft.com/office/drawing/2010/main"/>
              </a:ext>
            </a:extLst>
          </a:blip>
          <a:srcRect l="19044" t="7202" r="26940" b="9268"/>
          <a:stretch/>
        </p:blipFill>
        <p:spPr>
          <a:xfrm>
            <a:off x="7797429" y="2674418"/>
            <a:ext cx="3328892" cy="2896256"/>
          </a:xfrm>
          <a:prstGeom prst="rect">
            <a:avLst/>
          </a:prstGeom>
          <a:ln>
            <a:solidFill>
              <a:srgbClr val="3399FF"/>
            </a:solidFill>
          </a:ln>
        </p:spPr>
      </p:pic>
      <p:graphicFrame>
        <p:nvGraphicFramePr>
          <p:cNvPr id="69" name="对象 11">
            <a:hlinkClick r:id="" action="ppaction://ole?verb=0"/>
          </p:cNvPr>
          <p:cNvGraphicFramePr>
            <a:graphicFrameLocks noChangeAspect="1"/>
          </p:cNvGraphicFramePr>
          <p:nvPr>
            <p:extLst>
              <p:ext uri="{D42A27DB-BD31-4B8C-83A1-F6EECF244321}">
                <p14:modId xmlns:p14="http://schemas.microsoft.com/office/powerpoint/2010/main" val="765092806"/>
              </p:ext>
            </p:extLst>
          </p:nvPr>
        </p:nvGraphicFramePr>
        <p:xfrm>
          <a:off x="5052826" y="3886761"/>
          <a:ext cx="1026795" cy="589915"/>
        </p:xfrm>
        <a:graphic>
          <a:graphicData uri="http://schemas.openxmlformats.org/presentationml/2006/ole">
            <mc:AlternateContent xmlns:mc="http://schemas.openxmlformats.org/markup-compatibility/2006">
              <mc:Choice xmlns:v="urn:schemas-microsoft-com:vml" Requires="v">
                <p:oleObj r:id="rId11" imgW="685800" imgH="393700" progId="Equation.KSEE3">
                  <p:embed/>
                </p:oleObj>
              </mc:Choice>
              <mc:Fallback>
                <p:oleObj r:id="rId11" imgW="685800" imgH="393700" progId="Equation.KSEE3">
                  <p:embed/>
                  <p:pic>
                    <p:nvPicPr>
                      <p:cNvPr id="0" name=""/>
                      <p:cNvPicPr/>
                      <p:nvPr/>
                    </p:nvPicPr>
                    <p:blipFill>
                      <a:blip r:embed="rId12"/>
                      <a:stretch>
                        <a:fillRect/>
                      </a:stretch>
                    </p:blipFill>
                    <p:spPr>
                      <a:xfrm>
                        <a:off x="5052826" y="3886761"/>
                        <a:ext cx="1026795" cy="589915"/>
                      </a:xfrm>
                      <a:prstGeom prst="rect">
                        <a:avLst/>
                      </a:prstGeom>
                    </p:spPr>
                  </p:pic>
                </p:oleObj>
              </mc:Fallback>
            </mc:AlternateContent>
          </a:graphicData>
        </a:graphic>
      </p:graphicFrame>
      <p:sp>
        <p:nvSpPr>
          <p:cNvPr id="76" name="TextBox 6"/>
          <p:cNvSpPr txBox="1"/>
          <p:nvPr>
            <p:custDataLst>
              <p:tags r:id="rId5"/>
            </p:custDataLst>
          </p:nvPr>
        </p:nvSpPr>
        <p:spPr>
          <a:xfrm>
            <a:off x="7797430" y="1714847"/>
            <a:ext cx="3338122" cy="527825"/>
          </a:xfrm>
          <a:prstGeom prst="rect">
            <a:avLst/>
          </a:prstGeom>
          <a:solidFill>
            <a:srgbClr val="2683C6"/>
          </a:solidFill>
        </p:spPr>
        <p:txBody>
          <a:bodyPr wrap="square" lIns="0" tIns="48000" rIns="0" bIns="48000" rtlCol="0">
            <a:spAutoFit/>
          </a:bodyPr>
          <a:lstStyle/>
          <a:p>
            <a:pPr lvl="0" algn="ctr"/>
            <a:r>
              <a:rPr lang="zh-CN" altLang="en-US" sz="1400" b="1" kern="100" dirty="0">
                <a:solidFill>
                  <a:prstClr val="white"/>
                </a:solidFill>
                <a:latin typeface="微软雅黑" panose="020B0503020204020204" pitchFamily="34" charset="-122"/>
                <a:cs typeface="Times New Roman" panose="02020603050405020304" pitchFamily="18" charset="0"/>
              </a:rPr>
              <a:t>Schematic diagram of the energized accelerated corrosion test</a:t>
            </a:r>
          </a:p>
        </p:txBody>
      </p:sp>
      <p:sp>
        <p:nvSpPr>
          <p:cNvPr id="77" name="Rectangle 76"/>
          <p:cNvSpPr/>
          <p:nvPr/>
        </p:nvSpPr>
        <p:spPr>
          <a:xfrm>
            <a:off x="4126553" y="2215087"/>
            <a:ext cx="3035859" cy="3371384"/>
          </a:xfrm>
          <a:prstGeom prst="rect">
            <a:avLst/>
          </a:prstGeom>
          <a:no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1637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D3DB80-B894-403A-B48E-6FDC1A72010E}" type="slidenum">
              <a:rPr lang="zh-CN" altLang="en-US" smtClean="0"/>
              <a:pPr/>
              <a:t>15</a:t>
            </a:fld>
            <a:endParaRPr lang="zh-CN" altLang="en-US" dirty="0"/>
          </a:p>
        </p:txBody>
      </p:sp>
      <p:sp>
        <p:nvSpPr>
          <p:cNvPr id="3" name="Text Placeholder 2"/>
          <p:cNvSpPr>
            <a:spLocks noGrp="1"/>
          </p:cNvSpPr>
          <p:nvPr>
            <p:ph type="body" sz="quarter" idx="14"/>
          </p:nvPr>
        </p:nvSpPr>
        <p:spPr/>
        <p:txBody>
          <a:bodyPr/>
          <a:lstStyle/>
          <a:p>
            <a:endParaRPr lang="en-US"/>
          </a:p>
        </p:txBody>
      </p:sp>
      <p:sp>
        <p:nvSpPr>
          <p:cNvPr id="5" name="Text Placeholder 4"/>
          <p:cNvSpPr>
            <a:spLocks noGrp="1"/>
          </p:cNvSpPr>
          <p:nvPr>
            <p:ph type="body" sz="quarter" idx="16"/>
          </p:nvPr>
        </p:nvSpPr>
        <p:spPr/>
        <p:txBody>
          <a:bodyPr/>
          <a:lstStyle/>
          <a:p>
            <a:r>
              <a:rPr lang="zh-CN" altLang="en-US" sz="1800" dirty="0"/>
              <a:t>Accelerated Corrosion - Simulates uniform corrosion</a:t>
            </a:r>
          </a:p>
          <a:p>
            <a:endParaRPr lang="zh-CN" altLang="en-US" sz="1800" dirty="0"/>
          </a:p>
          <a:p>
            <a:endParaRPr lang="en-US" sz="1800" dirty="0"/>
          </a:p>
        </p:txBody>
      </p:sp>
      <p:sp>
        <p:nvSpPr>
          <p:cNvPr id="37" name="Text Placeholder 5"/>
          <p:cNvSpPr>
            <a:spLocks noGrp="1"/>
          </p:cNvSpPr>
          <p:nvPr>
            <p:ph type="body" sz="quarter" idx="17"/>
          </p:nvPr>
        </p:nvSpPr>
        <p:spPr>
          <a:xfrm>
            <a:off x="719625" y="5669101"/>
            <a:ext cx="10966002" cy="407053"/>
          </a:xfrm>
        </p:spPr>
        <p:txBody>
          <a:bodyPr/>
          <a:lstStyle/>
          <a:p>
            <a:r>
              <a:rPr lang="zh-CN" altLang="en-US" sz="1800" dirty="0"/>
              <a:t>As the corrosion deepens, the admittance peak frequency shifts to the left, and there is a good linear relationship between the peak shift and mass loss</a:t>
            </a:r>
          </a:p>
        </p:txBody>
      </p:sp>
      <p:sp>
        <p:nvSpPr>
          <p:cNvPr id="8" name="Text Placeholder 3">
            <a:extLst>
              <a:ext uri="{FF2B5EF4-FFF2-40B4-BE49-F238E27FC236}">
                <a16:creationId xmlns:a16="http://schemas.microsoft.com/office/drawing/2014/main" id="{04FC58B3-B68F-2B68-E775-3C463B6DC230}"/>
              </a:ext>
            </a:extLst>
          </p:cNvPr>
          <p:cNvSpPr>
            <a:spLocks noGrp="1"/>
          </p:cNvSpPr>
          <p:nvPr>
            <p:ph type="body" sz="quarter" idx="15"/>
          </p:nvPr>
        </p:nvSpPr>
        <p:spPr>
          <a:xfrm>
            <a:off x="635012" y="189303"/>
            <a:ext cx="9183902" cy="495575"/>
          </a:xfrm>
        </p:spPr>
        <p:txBody>
          <a:bodyPr/>
          <a:lstStyle/>
          <a:p>
            <a:r>
              <a:rPr lang="zh-CN" altLang="en-US" sz="2400" dirty="0"/>
              <a:t>3. </a:t>
            </a:r>
            <a:r>
              <a:rPr lang="en-US" altLang="zh-CN" sz="2400" dirty="0"/>
              <a:t>Corrosion monitoring of reinforced concrete structures</a:t>
            </a:r>
            <a:endParaRPr lang="zh-CN" altLang="en-US" sz="2400" dirty="0"/>
          </a:p>
          <a:p>
            <a:endParaRPr lang="en-US" sz="2400" dirty="0"/>
          </a:p>
        </p:txBody>
      </p:sp>
      <p:sp>
        <p:nvSpPr>
          <p:cNvPr id="9" name="Slide Number Placeholder 5">
            <a:extLst>
              <a:ext uri="{FF2B5EF4-FFF2-40B4-BE49-F238E27FC236}">
                <a16:creationId xmlns:a16="http://schemas.microsoft.com/office/drawing/2014/main" id="{9D8273DB-84C0-6D01-8055-B16259BF5F66}"/>
              </a:ext>
            </a:extLst>
          </p:cNvPr>
          <p:cNvSpPr txBox="1">
            <a:spLocks/>
          </p:cNvSpPr>
          <p:nvPr/>
        </p:nvSpPr>
        <p:spPr>
          <a:xfrm>
            <a:off x="6085114" y="4601514"/>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600" b="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CF3199-04F2-4704-9003-0FBAE6026A2E}" type="slidenum">
              <a:rPr lang="en-US" smtClean="0"/>
              <a:pPr/>
              <a:t>15</a:t>
            </a:fld>
            <a:endParaRPr lang="en-US"/>
          </a:p>
        </p:txBody>
      </p:sp>
      <p:pic>
        <p:nvPicPr>
          <p:cNvPr id="10" name="Picture 24">
            <a:extLst>
              <a:ext uri="{FF2B5EF4-FFF2-40B4-BE49-F238E27FC236}">
                <a16:creationId xmlns:a16="http://schemas.microsoft.com/office/drawing/2014/main" id="{D6669D68-B359-7BB2-4287-EC4426AF3BD8}"/>
              </a:ext>
            </a:extLst>
          </p:cNvPr>
          <p:cNvPicPr/>
          <p:nvPr/>
        </p:nvPicPr>
        <p:blipFill rotWithShape="1">
          <a:blip r:embed="rId3" cstate="print">
            <a:extLst>
              <a:ext uri="{28A0092B-C50C-407E-A947-70E740481C1C}">
                <a14:useLocalDpi xmlns:a14="http://schemas.microsoft.com/office/drawing/2010/main" val="0"/>
              </a:ext>
            </a:extLst>
          </a:blip>
          <a:srcRect l="1291" r="58379" b="54507"/>
          <a:stretch/>
        </p:blipFill>
        <p:spPr bwMode="auto">
          <a:xfrm>
            <a:off x="1905198" y="2214227"/>
            <a:ext cx="3619736" cy="2722680"/>
          </a:xfrm>
          <a:prstGeom prst="rect">
            <a:avLst/>
          </a:prstGeom>
          <a:noFill/>
          <a:ln>
            <a:noFill/>
          </a:ln>
          <a:extLst>
            <a:ext uri="{53640926-AAD7-44D8-BBD7-CCE9431645EC}">
              <a14:shadowObscured xmlns:a14="http://schemas.microsoft.com/office/drawing/2010/main"/>
            </a:ext>
          </a:extLst>
        </p:spPr>
      </p:pic>
      <p:pic>
        <p:nvPicPr>
          <p:cNvPr id="11" name="Picture 25">
            <a:extLst>
              <a:ext uri="{FF2B5EF4-FFF2-40B4-BE49-F238E27FC236}">
                <a16:creationId xmlns:a16="http://schemas.microsoft.com/office/drawing/2014/main" id="{2F3C028F-7DCB-94DA-DBB3-68A3CB98A866}"/>
              </a:ext>
            </a:extLst>
          </p:cNvPr>
          <p:cNvPicPr/>
          <p:nvPr/>
        </p:nvPicPr>
        <p:blipFill rotWithShape="1">
          <a:blip r:embed="rId4">
            <a:extLst>
              <a:ext uri="{28A0092B-C50C-407E-A947-70E740481C1C}">
                <a14:useLocalDpi xmlns:a14="http://schemas.microsoft.com/office/drawing/2010/main" val="0"/>
              </a:ext>
            </a:extLst>
          </a:blip>
          <a:srcRect l="1613" t="1573" r="59024" b="54870"/>
          <a:stretch/>
        </p:blipFill>
        <p:spPr bwMode="auto">
          <a:xfrm>
            <a:off x="5609028" y="2298495"/>
            <a:ext cx="3519278" cy="2596632"/>
          </a:xfrm>
          <a:prstGeom prst="rect">
            <a:avLst/>
          </a:prstGeom>
          <a:noFill/>
          <a:ln>
            <a:noFill/>
          </a:ln>
          <a:extLst>
            <a:ext uri="{53640926-AAD7-44D8-BBD7-CCE9431645EC}">
              <a14:shadowObscured xmlns:a14="http://schemas.microsoft.com/office/drawing/2010/main"/>
            </a:ext>
          </a:extLst>
        </p:spPr>
      </p:pic>
      <p:cxnSp>
        <p:nvCxnSpPr>
          <p:cNvPr id="13" name="Straight Arrow Connector 27">
            <a:extLst>
              <a:ext uri="{FF2B5EF4-FFF2-40B4-BE49-F238E27FC236}">
                <a16:creationId xmlns:a16="http://schemas.microsoft.com/office/drawing/2014/main" id="{6AA2E47D-B79F-2D7A-B417-E48339FD1BB3}"/>
              </a:ext>
            </a:extLst>
          </p:cNvPr>
          <p:cNvCxnSpPr>
            <a:cxnSpLocks/>
          </p:cNvCxnSpPr>
          <p:nvPr/>
        </p:nvCxnSpPr>
        <p:spPr>
          <a:xfrm flipH="1">
            <a:off x="3577182" y="2524438"/>
            <a:ext cx="1423510"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1845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D3DB80-B894-403A-B48E-6FDC1A72010E}" type="slidenum">
              <a:rPr lang="zh-CN" altLang="en-US" smtClean="0"/>
              <a:pPr/>
              <a:t>16</a:t>
            </a:fld>
            <a:endParaRPr lang="zh-CN" altLang="en-US" dirty="0"/>
          </a:p>
        </p:txBody>
      </p:sp>
      <p:sp>
        <p:nvSpPr>
          <p:cNvPr id="3" name="Text Placeholder 2"/>
          <p:cNvSpPr>
            <a:spLocks noGrp="1"/>
          </p:cNvSpPr>
          <p:nvPr>
            <p:ph type="body" sz="quarter" idx="14"/>
          </p:nvPr>
        </p:nvSpPr>
        <p:spPr/>
        <p:txBody>
          <a:bodyPr/>
          <a:lstStyle/>
          <a:p>
            <a:endParaRPr lang="en-US"/>
          </a:p>
        </p:txBody>
      </p:sp>
      <p:sp>
        <p:nvSpPr>
          <p:cNvPr id="5" name="Text Placeholder 4"/>
          <p:cNvSpPr>
            <a:spLocks noGrp="1"/>
          </p:cNvSpPr>
          <p:nvPr>
            <p:ph type="body" sz="quarter" idx="16"/>
          </p:nvPr>
        </p:nvSpPr>
        <p:spPr/>
        <p:txBody>
          <a:bodyPr/>
          <a:lstStyle/>
          <a:p>
            <a:r>
              <a:rPr lang="zh-CN" altLang="en-US" sz="1800" dirty="0"/>
              <a:t>Encapsulation Material Influence Analysis - To reduce interference from external loads or environmental factors, investigate the performance of waterproof encapsulation materials</a:t>
            </a:r>
          </a:p>
        </p:txBody>
      </p:sp>
      <p:sp>
        <p:nvSpPr>
          <p:cNvPr id="8" name="Text Placeholder 3">
            <a:extLst>
              <a:ext uri="{FF2B5EF4-FFF2-40B4-BE49-F238E27FC236}">
                <a16:creationId xmlns:a16="http://schemas.microsoft.com/office/drawing/2014/main" id="{E2B6E487-B48C-0CC6-3BFD-2415C9ABA4CE}"/>
              </a:ext>
            </a:extLst>
          </p:cNvPr>
          <p:cNvSpPr>
            <a:spLocks noGrp="1"/>
          </p:cNvSpPr>
          <p:nvPr>
            <p:ph type="body" sz="quarter" idx="15"/>
          </p:nvPr>
        </p:nvSpPr>
        <p:spPr>
          <a:xfrm>
            <a:off x="635012" y="189303"/>
            <a:ext cx="9183902" cy="495575"/>
          </a:xfrm>
        </p:spPr>
        <p:txBody>
          <a:bodyPr/>
          <a:lstStyle/>
          <a:p>
            <a:r>
              <a:rPr lang="zh-CN" altLang="en-US" sz="2400" dirty="0"/>
              <a:t>3. </a:t>
            </a:r>
            <a:r>
              <a:rPr lang="en-US" altLang="zh-CN" sz="2400" dirty="0"/>
              <a:t>Corrosion monitoring of reinforced concrete structures</a:t>
            </a:r>
            <a:endParaRPr lang="zh-CN" altLang="en-US" sz="2400" dirty="0"/>
          </a:p>
          <a:p>
            <a:endParaRPr lang="en-US" sz="2400" dirty="0"/>
          </a:p>
        </p:txBody>
      </p:sp>
      <p:sp>
        <p:nvSpPr>
          <p:cNvPr id="10" name="Content Placeholder 2">
            <a:extLst>
              <a:ext uri="{FF2B5EF4-FFF2-40B4-BE49-F238E27FC236}">
                <a16:creationId xmlns:a16="http://schemas.microsoft.com/office/drawing/2014/main" id="{A036B8D8-A6BB-13D6-C2B4-6B6D7F689BA3}"/>
              </a:ext>
            </a:extLst>
          </p:cNvPr>
          <p:cNvSpPr txBox="1">
            <a:spLocks/>
          </p:cNvSpPr>
          <p:nvPr/>
        </p:nvSpPr>
        <p:spPr>
          <a:xfrm>
            <a:off x="838200" y="1962044"/>
            <a:ext cx="10515600" cy="163686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t>EMI response simulation of sensors in different waterproof materials</a:t>
            </a:r>
          </a:p>
          <a:p>
            <a:pPr marL="342900" indent="-342900" algn="l">
              <a:buFont typeface="Arial" panose="020B0604020202020204" pitchFamily="34" charset="0"/>
              <a:buChar char="•"/>
            </a:pPr>
            <a:r>
              <a:rPr lang="en-US" altLang="zh-CN" sz="1800" b="1" dirty="0"/>
              <a:t>Silicone rubber</a:t>
            </a:r>
            <a:r>
              <a:rPr lang="en-US" altLang="zh-CN" sz="1800" dirty="0"/>
              <a:t>, </a:t>
            </a:r>
          </a:p>
          <a:p>
            <a:pPr marL="342900" indent="-342900" algn="l">
              <a:buFont typeface="Arial" panose="020B0604020202020204" pitchFamily="34" charset="0"/>
              <a:buChar char="•"/>
            </a:pPr>
            <a:r>
              <a:rPr lang="en-US" altLang="zh-CN" sz="1800" b="1" dirty="0"/>
              <a:t>Silicone sealant</a:t>
            </a:r>
            <a:r>
              <a:rPr lang="en-US" altLang="zh-CN" sz="1800" dirty="0"/>
              <a:t>, </a:t>
            </a:r>
          </a:p>
          <a:p>
            <a:pPr marL="342900" indent="-342900" algn="l">
              <a:buFont typeface="Arial" panose="020B0604020202020204" pitchFamily="34" charset="0"/>
              <a:buChar char="•"/>
            </a:pPr>
            <a:r>
              <a:rPr lang="en-US" altLang="zh-CN" sz="1800" b="1" dirty="0"/>
              <a:t>Epoxy resin</a:t>
            </a:r>
            <a:r>
              <a:rPr lang="en-US" altLang="zh-CN" sz="1800" dirty="0"/>
              <a:t>,</a:t>
            </a:r>
          </a:p>
          <a:p>
            <a:pPr marL="342900" indent="-342900" algn="l">
              <a:buFont typeface="Arial" panose="020B0604020202020204" pitchFamily="34" charset="0"/>
              <a:buChar char="•"/>
            </a:pPr>
            <a:r>
              <a:rPr lang="en-US" altLang="zh-CN" sz="1800" b="1" dirty="0" err="1"/>
              <a:t>Polydi-methylsiloxane</a:t>
            </a:r>
            <a:r>
              <a:rPr lang="en-US" altLang="zh-CN" sz="1800" b="1" dirty="0"/>
              <a:t> (PDMS)</a:t>
            </a:r>
          </a:p>
          <a:p>
            <a:pPr marL="342900" indent="-342900" algn="l">
              <a:buFont typeface="Arial" panose="020B0604020202020204" pitchFamily="34" charset="0"/>
              <a:buChar char="•"/>
            </a:pPr>
            <a:endParaRPr lang="en-US" sz="1600" dirty="0"/>
          </a:p>
        </p:txBody>
      </p:sp>
      <p:pic>
        <p:nvPicPr>
          <p:cNvPr id="26" name="图片 5">
            <a:extLst>
              <a:ext uri="{FF2B5EF4-FFF2-40B4-BE49-F238E27FC236}">
                <a16:creationId xmlns:a16="http://schemas.microsoft.com/office/drawing/2014/main" id="{7103ED2B-0448-6818-84BB-490284321D2A}"/>
              </a:ext>
            </a:extLst>
          </p:cNvPr>
          <p:cNvPicPr/>
          <p:nvPr/>
        </p:nvPicPr>
        <p:blipFill rotWithShape="1">
          <a:blip r:embed="rId3"/>
          <a:srcRect t="19597" b="10673"/>
          <a:stretch/>
        </p:blipFill>
        <p:spPr>
          <a:xfrm>
            <a:off x="6941374" y="2560892"/>
            <a:ext cx="3794258" cy="1896534"/>
          </a:xfrm>
          <a:prstGeom prst="rect">
            <a:avLst/>
          </a:prstGeom>
        </p:spPr>
      </p:pic>
      <p:sp>
        <p:nvSpPr>
          <p:cNvPr id="27" name="箭头: 右 2">
            <a:extLst>
              <a:ext uri="{FF2B5EF4-FFF2-40B4-BE49-F238E27FC236}">
                <a16:creationId xmlns:a16="http://schemas.microsoft.com/office/drawing/2014/main" id="{F6C61CAC-6D0E-886A-5405-7B00B6898FEC}"/>
              </a:ext>
            </a:extLst>
          </p:cNvPr>
          <p:cNvSpPr/>
          <p:nvPr/>
        </p:nvSpPr>
        <p:spPr>
          <a:xfrm>
            <a:off x="8588131" y="3273628"/>
            <a:ext cx="388105" cy="243009"/>
          </a:xfrm>
          <a:prstGeom prst="rightArrow">
            <a:avLst/>
          </a:prstGeom>
          <a:solidFill>
            <a:srgbClr val="4472C4"/>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600"/>
          </a:p>
        </p:txBody>
      </p:sp>
      <p:cxnSp>
        <p:nvCxnSpPr>
          <p:cNvPr id="28" name="直接箭头连接符 9">
            <a:extLst>
              <a:ext uri="{FF2B5EF4-FFF2-40B4-BE49-F238E27FC236}">
                <a16:creationId xmlns:a16="http://schemas.microsoft.com/office/drawing/2014/main" id="{1AE0DEF6-1D9E-BEAF-2F3A-57B733EE9766}"/>
              </a:ext>
            </a:extLst>
          </p:cNvPr>
          <p:cNvCxnSpPr/>
          <p:nvPr/>
        </p:nvCxnSpPr>
        <p:spPr>
          <a:xfrm flipV="1">
            <a:off x="7359555" y="3499776"/>
            <a:ext cx="231235" cy="439932"/>
          </a:xfrm>
          <a:prstGeom prst="straightConnector1">
            <a:avLst/>
          </a:prstGeom>
          <a:noFill/>
          <a:ln w="38100" cap="flat" cmpd="sng" algn="ctr">
            <a:solidFill>
              <a:srgbClr val="FF0000"/>
            </a:solidFill>
            <a:prstDash val="solid"/>
            <a:miter lim="800000"/>
            <a:tailEnd type="triangle"/>
          </a:ln>
          <a:effectLst/>
        </p:spPr>
      </p:cxnSp>
      <p:cxnSp>
        <p:nvCxnSpPr>
          <p:cNvPr id="29" name="直接箭头连接符 10">
            <a:extLst>
              <a:ext uri="{FF2B5EF4-FFF2-40B4-BE49-F238E27FC236}">
                <a16:creationId xmlns:a16="http://schemas.microsoft.com/office/drawing/2014/main" id="{850193E2-FE90-9EB1-D8DF-607F32E02C8A}"/>
              </a:ext>
            </a:extLst>
          </p:cNvPr>
          <p:cNvCxnSpPr/>
          <p:nvPr/>
        </p:nvCxnSpPr>
        <p:spPr>
          <a:xfrm flipH="1">
            <a:off x="10032744" y="2618138"/>
            <a:ext cx="364567" cy="172224"/>
          </a:xfrm>
          <a:prstGeom prst="straightConnector1">
            <a:avLst/>
          </a:prstGeom>
          <a:noFill/>
          <a:ln w="38100" cap="flat" cmpd="sng" algn="ctr">
            <a:solidFill>
              <a:srgbClr val="FF0000"/>
            </a:solidFill>
            <a:prstDash val="solid"/>
            <a:miter lim="800000"/>
            <a:tailEnd type="triangle"/>
          </a:ln>
          <a:effectLst/>
        </p:spPr>
      </p:cxnSp>
      <p:sp>
        <p:nvSpPr>
          <p:cNvPr id="30" name="文本框 25">
            <a:extLst>
              <a:ext uri="{FF2B5EF4-FFF2-40B4-BE49-F238E27FC236}">
                <a16:creationId xmlns:a16="http://schemas.microsoft.com/office/drawing/2014/main" id="{5E59C61F-5EF9-DEA1-0C66-EB49977708AF}"/>
              </a:ext>
            </a:extLst>
          </p:cNvPr>
          <p:cNvSpPr txBox="1"/>
          <p:nvPr/>
        </p:nvSpPr>
        <p:spPr>
          <a:xfrm>
            <a:off x="6423293" y="3990553"/>
            <a:ext cx="2706646" cy="26039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144145" hangingPunct="0">
              <a:lnSpc>
                <a:spcPts val="1200"/>
              </a:lnSpc>
              <a:spcBef>
                <a:spcPts val="0"/>
              </a:spcBef>
              <a:spcAft>
                <a:spcPts val="0"/>
              </a:spcAft>
            </a:pPr>
            <a:r>
              <a:rPr lang="en-US" sz="1600" b="1" dirty="0">
                <a:effectLst/>
                <a:ea typeface="宋体" panose="02010600030101010101" pitchFamily="2" charset="-122"/>
                <a:cs typeface="宋体" panose="02010600030101010101" pitchFamily="2" charset="-122"/>
              </a:rPr>
              <a:t>Encapsulated Sensor</a:t>
            </a:r>
            <a:endParaRPr lang="en-US" b="1" dirty="0">
              <a:effectLst/>
              <a:ea typeface="宋体" panose="02010600030101010101" pitchFamily="2" charset="-122"/>
              <a:cs typeface="宋体" panose="02010600030101010101" pitchFamily="2" charset="-122"/>
            </a:endParaRPr>
          </a:p>
        </p:txBody>
      </p:sp>
      <p:cxnSp>
        <p:nvCxnSpPr>
          <p:cNvPr id="31" name="直接箭头连接符 10">
            <a:extLst>
              <a:ext uri="{FF2B5EF4-FFF2-40B4-BE49-F238E27FC236}">
                <a16:creationId xmlns:a16="http://schemas.microsoft.com/office/drawing/2014/main" id="{8D0888B7-15AA-8EEA-EDC6-82284BCCBF58}"/>
              </a:ext>
            </a:extLst>
          </p:cNvPr>
          <p:cNvCxnSpPr/>
          <p:nvPr/>
        </p:nvCxnSpPr>
        <p:spPr>
          <a:xfrm flipH="1">
            <a:off x="10101641" y="3037899"/>
            <a:ext cx="426860" cy="201652"/>
          </a:xfrm>
          <a:prstGeom prst="straightConnector1">
            <a:avLst/>
          </a:prstGeom>
          <a:noFill/>
          <a:ln w="38100" cap="flat" cmpd="sng" algn="ctr">
            <a:solidFill>
              <a:srgbClr val="FF0000"/>
            </a:solidFill>
            <a:prstDash val="solid"/>
            <a:miter lim="800000"/>
            <a:tailEnd type="triangle"/>
          </a:ln>
          <a:effectLst/>
        </p:spPr>
      </p:cxnSp>
      <p:cxnSp>
        <p:nvCxnSpPr>
          <p:cNvPr id="32" name="直接箭头连接符 10">
            <a:extLst>
              <a:ext uri="{FF2B5EF4-FFF2-40B4-BE49-F238E27FC236}">
                <a16:creationId xmlns:a16="http://schemas.microsoft.com/office/drawing/2014/main" id="{73F8A354-3D42-6E19-B590-83607C05B8C1}"/>
              </a:ext>
            </a:extLst>
          </p:cNvPr>
          <p:cNvCxnSpPr/>
          <p:nvPr/>
        </p:nvCxnSpPr>
        <p:spPr>
          <a:xfrm flipH="1">
            <a:off x="10231870" y="3500090"/>
            <a:ext cx="198120" cy="93345"/>
          </a:xfrm>
          <a:prstGeom prst="straightConnector1">
            <a:avLst/>
          </a:prstGeom>
          <a:noFill/>
          <a:ln w="38100" cap="flat" cmpd="sng" algn="ctr">
            <a:solidFill>
              <a:srgbClr val="FF0000"/>
            </a:solidFill>
            <a:prstDash val="solid"/>
            <a:miter lim="800000"/>
            <a:tailEnd type="triangle"/>
          </a:ln>
          <a:effectLst/>
        </p:spPr>
      </p:cxnSp>
      <p:cxnSp>
        <p:nvCxnSpPr>
          <p:cNvPr id="33" name="直接箭头连接符 10">
            <a:extLst>
              <a:ext uri="{FF2B5EF4-FFF2-40B4-BE49-F238E27FC236}">
                <a16:creationId xmlns:a16="http://schemas.microsoft.com/office/drawing/2014/main" id="{5F3D82F3-C499-18F6-1FA1-AE121E4BCB6A}"/>
              </a:ext>
            </a:extLst>
          </p:cNvPr>
          <p:cNvCxnSpPr/>
          <p:nvPr/>
        </p:nvCxnSpPr>
        <p:spPr>
          <a:xfrm flipH="1" flipV="1">
            <a:off x="10002837" y="3680059"/>
            <a:ext cx="488967" cy="173915"/>
          </a:xfrm>
          <a:prstGeom prst="straightConnector1">
            <a:avLst/>
          </a:prstGeom>
          <a:noFill/>
          <a:ln w="38100" cap="flat" cmpd="sng" algn="ctr">
            <a:solidFill>
              <a:srgbClr val="FF0000"/>
            </a:solidFill>
            <a:prstDash val="solid"/>
            <a:miter lim="800000"/>
            <a:tailEnd type="triangle"/>
          </a:ln>
          <a:effectLst/>
        </p:spPr>
      </p:cxnSp>
      <p:cxnSp>
        <p:nvCxnSpPr>
          <p:cNvPr id="34" name="直接箭头连接符 10">
            <a:extLst>
              <a:ext uri="{FF2B5EF4-FFF2-40B4-BE49-F238E27FC236}">
                <a16:creationId xmlns:a16="http://schemas.microsoft.com/office/drawing/2014/main" id="{45A1D634-201E-1339-625B-46108890350B}"/>
              </a:ext>
            </a:extLst>
          </p:cNvPr>
          <p:cNvCxnSpPr/>
          <p:nvPr/>
        </p:nvCxnSpPr>
        <p:spPr>
          <a:xfrm flipH="1" flipV="1">
            <a:off x="10063161" y="4083200"/>
            <a:ext cx="515789" cy="183209"/>
          </a:xfrm>
          <a:prstGeom prst="straightConnector1">
            <a:avLst/>
          </a:prstGeom>
          <a:noFill/>
          <a:ln w="38100" cap="flat" cmpd="sng" algn="ctr">
            <a:solidFill>
              <a:srgbClr val="FF0000"/>
            </a:solidFill>
            <a:prstDash val="solid"/>
            <a:miter lim="800000"/>
            <a:tailEnd type="triangle"/>
          </a:ln>
          <a:effectLst/>
        </p:spPr>
      </p:cxnSp>
      <p:sp>
        <p:nvSpPr>
          <p:cNvPr id="35" name="文本框 25">
            <a:extLst>
              <a:ext uri="{FF2B5EF4-FFF2-40B4-BE49-F238E27FC236}">
                <a16:creationId xmlns:a16="http://schemas.microsoft.com/office/drawing/2014/main" id="{0D387F3C-0A6A-0D49-DAA2-DE76B1149368}"/>
              </a:ext>
            </a:extLst>
          </p:cNvPr>
          <p:cNvSpPr txBox="1"/>
          <p:nvPr/>
        </p:nvSpPr>
        <p:spPr>
          <a:xfrm>
            <a:off x="10079954" y="2404976"/>
            <a:ext cx="1525150" cy="32771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144145" hangingPunct="0">
              <a:lnSpc>
                <a:spcPts val="1200"/>
              </a:lnSpc>
              <a:spcBef>
                <a:spcPts val="0"/>
              </a:spcBef>
              <a:spcAft>
                <a:spcPts val="0"/>
              </a:spcAft>
            </a:pPr>
            <a:r>
              <a:rPr lang="en-US" altLang="zh-CN" sz="1600" b="1" dirty="0">
                <a:effectLst/>
                <a:ea typeface="宋体" panose="02010600030101010101" pitchFamily="2" charset="-122"/>
                <a:cs typeface="宋体" panose="02010600030101010101" pitchFamily="2" charset="-122"/>
              </a:rPr>
              <a:t>Metal Plate</a:t>
            </a:r>
            <a:endParaRPr lang="en-US" b="1" dirty="0">
              <a:effectLst/>
              <a:ea typeface="宋体" panose="02010600030101010101" pitchFamily="2" charset="-122"/>
              <a:cs typeface="宋体" panose="02010600030101010101" pitchFamily="2" charset="-122"/>
            </a:endParaRPr>
          </a:p>
        </p:txBody>
      </p:sp>
      <p:sp>
        <p:nvSpPr>
          <p:cNvPr id="36" name="文本框 25">
            <a:extLst>
              <a:ext uri="{FF2B5EF4-FFF2-40B4-BE49-F238E27FC236}">
                <a16:creationId xmlns:a16="http://schemas.microsoft.com/office/drawing/2014/main" id="{6BB4695E-B139-78A3-0A69-583F1F1719CD}"/>
              </a:ext>
            </a:extLst>
          </p:cNvPr>
          <p:cNvSpPr txBox="1"/>
          <p:nvPr/>
        </p:nvSpPr>
        <p:spPr>
          <a:xfrm>
            <a:off x="10147515" y="2918383"/>
            <a:ext cx="2088025" cy="22034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144145" algn="ctr" hangingPunct="0">
              <a:lnSpc>
                <a:spcPts val="1200"/>
              </a:lnSpc>
              <a:spcBef>
                <a:spcPts val="0"/>
              </a:spcBef>
              <a:spcAft>
                <a:spcPts val="0"/>
              </a:spcAft>
            </a:pPr>
            <a:r>
              <a:rPr lang="en-US" sz="1600" b="1" dirty="0">
                <a:ea typeface="宋体" panose="02010600030101010101" pitchFamily="2" charset="-122"/>
                <a:cs typeface="宋体" panose="02010600030101010101" pitchFamily="2" charset="-122"/>
              </a:rPr>
              <a:t>Waterproof Filling</a:t>
            </a:r>
            <a:endParaRPr lang="en-US" b="1" dirty="0">
              <a:effectLst/>
              <a:ea typeface="宋体" panose="02010600030101010101" pitchFamily="2" charset="-122"/>
              <a:cs typeface="宋体" panose="02010600030101010101" pitchFamily="2" charset="-122"/>
            </a:endParaRPr>
          </a:p>
        </p:txBody>
      </p:sp>
      <p:sp>
        <p:nvSpPr>
          <p:cNvPr id="37" name="文本框 25">
            <a:extLst>
              <a:ext uri="{FF2B5EF4-FFF2-40B4-BE49-F238E27FC236}">
                <a16:creationId xmlns:a16="http://schemas.microsoft.com/office/drawing/2014/main" id="{A408474D-CE7C-F8D3-AC70-77BE86577175}"/>
              </a:ext>
            </a:extLst>
          </p:cNvPr>
          <p:cNvSpPr txBox="1"/>
          <p:nvPr/>
        </p:nvSpPr>
        <p:spPr>
          <a:xfrm>
            <a:off x="10143704" y="3303032"/>
            <a:ext cx="1525150" cy="32771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144145" hangingPunct="0">
              <a:lnSpc>
                <a:spcPts val="1200"/>
              </a:lnSpc>
              <a:spcBef>
                <a:spcPts val="0"/>
              </a:spcBef>
              <a:spcAft>
                <a:spcPts val="0"/>
              </a:spcAft>
            </a:pPr>
            <a:r>
              <a:rPr lang="en-US" sz="1600" b="1" dirty="0">
                <a:ea typeface="宋体" panose="02010600030101010101" pitchFamily="2" charset="-122"/>
                <a:cs typeface="宋体" panose="02010600030101010101" pitchFamily="2" charset="-122"/>
              </a:rPr>
              <a:t>Cable</a:t>
            </a:r>
            <a:endParaRPr lang="en-US" b="1" dirty="0">
              <a:effectLst/>
              <a:ea typeface="宋体" panose="02010600030101010101" pitchFamily="2" charset="-122"/>
              <a:cs typeface="宋体" panose="02010600030101010101" pitchFamily="2" charset="-122"/>
            </a:endParaRPr>
          </a:p>
        </p:txBody>
      </p:sp>
      <p:sp>
        <p:nvSpPr>
          <p:cNvPr id="38" name="文本框 25">
            <a:extLst>
              <a:ext uri="{FF2B5EF4-FFF2-40B4-BE49-F238E27FC236}">
                <a16:creationId xmlns:a16="http://schemas.microsoft.com/office/drawing/2014/main" id="{E841A882-80AF-450C-C12A-536E3A0598A4}"/>
              </a:ext>
            </a:extLst>
          </p:cNvPr>
          <p:cNvSpPr txBox="1"/>
          <p:nvPr/>
        </p:nvSpPr>
        <p:spPr>
          <a:xfrm>
            <a:off x="10304105" y="3746111"/>
            <a:ext cx="1743893" cy="3370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144145" hangingPunct="0">
              <a:lnSpc>
                <a:spcPts val="1200"/>
              </a:lnSpc>
              <a:spcBef>
                <a:spcPts val="0"/>
              </a:spcBef>
              <a:spcAft>
                <a:spcPts val="0"/>
              </a:spcAft>
            </a:pPr>
            <a:r>
              <a:rPr lang="en-US" sz="1600" b="1" dirty="0">
                <a:ea typeface="宋体" panose="02010600030101010101" pitchFamily="2" charset="-122"/>
                <a:cs typeface="宋体" panose="02010600030101010101" pitchFamily="2" charset="-122"/>
              </a:rPr>
              <a:t>PZT </a:t>
            </a:r>
            <a:r>
              <a:rPr lang="en-US" altLang="zh-CN" sz="1600" b="1" dirty="0">
                <a:ea typeface="宋体" panose="02010600030101010101" pitchFamily="2" charset="-122"/>
                <a:cs typeface="宋体" panose="02010600030101010101" pitchFamily="2" charset="-122"/>
              </a:rPr>
              <a:t>Patch</a:t>
            </a:r>
            <a:endParaRPr lang="en-US" b="1" dirty="0">
              <a:effectLst/>
              <a:ea typeface="宋体" panose="02010600030101010101" pitchFamily="2" charset="-122"/>
              <a:cs typeface="宋体" panose="02010600030101010101" pitchFamily="2" charset="-122"/>
            </a:endParaRPr>
          </a:p>
        </p:txBody>
      </p:sp>
      <p:sp>
        <p:nvSpPr>
          <p:cNvPr id="39" name="文本框 25">
            <a:extLst>
              <a:ext uri="{FF2B5EF4-FFF2-40B4-BE49-F238E27FC236}">
                <a16:creationId xmlns:a16="http://schemas.microsoft.com/office/drawing/2014/main" id="{EED0FB04-07B8-A785-DEDF-E1600343087E}"/>
              </a:ext>
            </a:extLst>
          </p:cNvPr>
          <p:cNvSpPr txBox="1"/>
          <p:nvPr/>
        </p:nvSpPr>
        <p:spPr>
          <a:xfrm>
            <a:off x="9982867" y="4257859"/>
            <a:ext cx="1770460" cy="39398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144145" algn="ctr" hangingPunct="0">
              <a:lnSpc>
                <a:spcPts val="1200"/>
              </a:lnSpc>
              <a:spcBef>
                <a:spcPts val="0"/>
              </a:spcBef>
              <a:spcAft>
                <a:spcPts val="0"/>
              </a:spcAft>
            </a:pPr>
            <a:r>
              <a:rPr lang="en-US" sz="1600" b="1" dirty="0">
                <a:ea typeface="宋体" panose="02010600030101010101" pitchFamily="2" charset="-122"/>
                <a:cs typeface="宋体" panose="02010600030101010101" pitchFamily="2" charset="-122"/>
              </a:rPr>
              <a:t>Outer Casing</a:t>
            </a:r>
            <a:endParaRPr lang="en-US" b="1" dirty="0">
              <a:effectLst/>
              <a:ea typeface="宋体" panose="02010600030101010101" pitchFamily="2" charset="-122"/>
              <a:cs typeface="宋体" panose="02010600030101010101" pitchFamily="2" charset="-122"/>
            </a:endParaRPr>
          </a:p>
        </p:txBody>
      </p:sp>
      <p:pic>
        <p:nvPicPr>
          <p:cNvPr id="40" name="内容占位符 4">
            <a:extLst>
              <a:ext uri="{FF2B5EF4-FFF2-40B4-BE49-F238E27FC236}">
                <a16:creationId xmlns:a16="http://schemas.microsoft.com/office/drawing/2014/main" id="{B8B0DF55-06AA-23AD-8209-FEEFBA5A86C2}"/>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911169" y="4877305"/>
            <a:ext cx="2617332" cy="1919091"/>
          </a:xfrm>
          <a:prstGeom prst="rect">
            <a:avLst/>
          </a:prstGeom>
        </p:spPr>
      </p:pic>
      <p:cxnSp>
        <p:nvCxnSpPr>
          <p:cNvPr id="41" name="直接箭头连接符 10">
            <a:extLst>
              <a:ext uri="{FF2B5EF4-FFF2-40B4-BE49-F238E27FC236}">
                <a16:creationId xmlns:a16="http://schemas.microsoft.com/office/drawing/2014/main" id="{018DF9E4-9D22-0910-C7C9-12D5AC1EFDED}"/>
              </a:ext>
            </a:extLst>
          </p:cNvPr>
          <p:cNvCxnSpPr/>
          <p:nvPr/>
        </p:nvCxnSpPr>
        <p:spPr>
          <a:xfrm>
            <a:off x="7831019" y="6014781"/>
            <a:ext cx="483328" cy="282644"/>
          </a:xfrm>
          <a:prstGeom prst="straightConnector1">
            <a:avLst/>
          </a:prstGeom>
          <a:noFill/>
          <a:ln w="38100" cap="flat" cmpd="sng" algn="ctr">
            <a:solidFill>
              <a:srgbClr val="FF0000"/>
            </a:solidFill>
            <a:prstDash val="solid"/>
            <a:miter lim="800000"/>
            <a:tailEnd type="triangle"/>
          </a:ln>
          <a:effectLst/>
        </p:spPr>
      </p:cxnSp>
      <p:sp>
        <p:nvSpPr>
          <p:cNvPr id="42" name="文本框 25">
            <a:extLst>
              <a:ext uri="{FF2B5EF4-FFF2-40B4-BE49-F238E27FC236}">
                <a16:creationId xmlns:a16="http://schemas.microsoft.com/office/drawing/2014/main" id="{89331ADA-E24D-AC54-DB33-A3460A9E17DD}"/>
              </a:ext>
            </a:extLst>
          </p:cNvPr>
          <p:cNvSpPr txBox="1"/>
          <p:nvPr/>
        </p:nvSpPr>
        <p:spPr>
          <a:xfrm>
            <a:off x="6819717" y="5806201"/>
            <a:ext cx="1494629" cy="32039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144145" hangingPunct="0">
              <a:lnSpc>
                <a:spcPts val="1200"/>
              </a:lnSpc>
              <a:spcBef>
                <a:spcPts val="0"/>
              </a:spcBef>
              <a:spcAft>
                <a:spcPts val="0"/>
              </a:spcAft>
            </a:pPr>
            <a:r>
              <a:rPr lang="en-US" sz="1600" b="1" dirty="0">
                <a:ea typeface="宋体" panose="02010600030101010101" pitchFamily="2" charset="-122"/>
                <a:cs typeface="宋体" panose="02010600030101010101" pitchFamily="2" charset="-122"/>
              </a:rPr>
              <a:t>PZT </a:t>
            </a:r>
            <a:r>
              <a:rPr lang="en-US" altLang="zh-CN" sz="1600" b="1" dirty="0">
                <a:ea typeface="宋体" panose="02010600030101010101" pitchFamily="2" charset="-122"/>
                <a:cs typeface="宋体" panose="02010600030101010101" pitchFamily="2" charset="-122"/>
              </a:rPr>
              <a:t>Patch</a:t>
            </a:r>
            <a:endParaRPr lang="en-US" b="1" dirty="0">
              <a:effectLst/>
              <a:ea typeface="宋体" panose="02010600030101010101" pitchFamily="2" charset="-122"/>
              <a:cs typeface="宋体" panose="02010600030101010101" pitchFamily="2" charset="-122"/>
            </a:endParaRPr>
          </a:p>
        </p:txBody>
      </p:sp>
      <p:cxnSp>
        <p:nvCxnSpPr>
          <p:cNvPr id="43" name="直接箭头连接符 10">
            <a:extLst>
              <a:ext uri="{FF2B5EF4-FFF2-40B4-BE49-F238E27FC236}">
                <a16:creationId xmlns:a16="http://schemas.microsoft.com/office/drawing/2014/main" id="{BAF0EE93-F7E6-60DF-1926-9F7782262BDB}"/>
              </a:ext>
            </a:extLst>
          </p:cNvPr>
          <p:cNvCxnSpPr/>
          <p:nvPr/>
        </p:nvCxnSpPr>
        <p:spPr>
          <a:xfrm>
            <a:off x="7821291" y="5495746"/>
            <a:ext cx="483328" cy="282644"/>
          </a:xfrm>
          <a:prstGeom prst="straightConnector1">
            <a:avLst/>
          </a:prstGeom>
          <a:noFill/>
          <a:ln w="38100" cap="flat" cmpd="sng" algn="ctr">
            <a:solidFill>
              <a:srgbClr val="FF0000"/>
            </a:solidFill>
            <a:prstDash val="solid"/>
            <a:miter lim="800000"/>
            <a:tailEnd type="triangle"/>
          </a:ln>
          <a:effectLst/>
        </p:spPr>
      </p:cxnSp>
      <p:sp>
        <p:nvSpPr>
          <p:cNvPr id="44" name="文本框 25">
            <a:extLst>
              <a:ext uri="{FF2B5EF4-FFF2-40B4-BE49-F238E27FC236}">
                <a16:creationId xmlns:a16="http://schemas.microsoft.com/office/drawing/2014/main" id="{10E1EFA5-FFD4-D83C-E8EE-B6D9EB7BA91A}"/>
              </a:ext>
            </a:extLst>
          </p:cNvPr>
          <p:cNvSpPr txBox="1"/>
          <p:nvPr/>
        </p:nvSpPr>
        <p:spPr>
          <a:xfrm>
            <a:off x="6680938" y="5259355"/>
            <a:ext cx="1430050" cy="34820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144145" hangingPunct="0">
              <a:lnSpc>
                <a:spcPts val="1200"/>
              </a:lnSpc>
              <a:spcBef>
                <a:spcPts val="0"/>
              </a:spcBef>
              <a:spcAft>
                <a:spcPts val="0"/>
              </a:spcAft>
            </a:pPr>
            <a:r>
              <a:rPr lang="en-US" altLang="zh-CN" sz="1600" b="1" dirty="0">
                <a:ea typeface="宋体" panose="02010600030101010101" pitchFamily="2" charset="-122"/>
                <a:cs typeface="宋体" panose="02010600030101010101" pitchFamily="2" charset="-122"/>
              </a:rPr>
              <a:t>Metal Plate</a:t>
            </a:r>
            <a:endParaRPr lang="en-US" b="1" dirty="0">
              <a:effectLst/>
              <a:ea typeface="宋体" panose="02010600030101010101" pitchFamily="2" charset="-122"/>
              <a:cs typeface="宋体" panose="02010600030101010101" pitchFamily="2" charset="-122"/>
            </a:endParaRPr>
          </a:p>
        </p:txBody>
      </p:sp>
      <p:cxnSp>
        <p:nvCxnSpPr>
          <p:cNvPr id="45" name="直接箭头连接符 10">
            <a:extLst>
              <a:ext uri="{FF2B5EF4-FFF2-40B4-BE49-F238E27FC236}">
                <a16:creationId xmlns:a16="http://schemas.microsoft.com/office/drawing/2014/main" id="{B3FB9104-196A-20B4-DB96-205D27A710D2}"/>
              </a:ext>
            </a:extLst>
          </p:cNvPr>
          <p:cNvCxnSpPr/>
          <p:nvPr/>
        </p:nvCxnSpPr>
        <p:spPr>
          <a:xfrm flipH="1">
            <a:off x="9499453" y="5088204"/>
            <a:ext cx="245237" cy="373468"/>
          </a:xfrm>
          <a:prstGeom prst="straightConnector1">
            <a:avLst/>
          </a:prstGeom>
          <a:noFill/>
          <a:ln w="38100" cap="flat" cmpd="sng" algn="ctr">
            <a:solidFill>
              <a:srgbClr val="FF0000"/>
            </a:solidFill>
            <a:prstDash val="solid"/>
            <a:miter lim="800000"/>
            <a:tailEnd type="triangle"/>
          </a:ln>
          <a:effectLst/>
        </p:spPr>
      </p:cxnSp>
      <p:sp>
        <p:nvSpPr>
          <p:cNvPr id="46" name="文本框 25">
            <a:extLst>
              <a:ext uri="{FF2B5EF4-FFF2-40B4-BE49-F238E27FC236}">
                <a16:creationId xmlns:a16="http://schemas.microsoft.com/office/drawing/2014/main" id="{35E02816-99CE-1505-C742-FED5E3A66EC2}"/>
              </a:ext>
            </a:extLst>
          </p:cNvPr>
          <p:cNvSpPr txBox="1"/>
          <p:nvPr/>
        </p:nvSpPr>
        <p:spPr>
          <a:xfrm>
            <a:off x="9429020" y="4921374"/>
            <a:ext cx="2239833" cy="26765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144145" algn="ctr" hangingPunct="0">
              <a:lnSpc>
                <a:spcPts val="1200"/>
              </a:lnSpc>
              <a:spcBef>
                <a:spcPts val="0"/>
              </a:spcBef>
              <a:spcAft>
                <a:spcPts val="0"/>
              </a:spcAft>
            </a:pPr>
            <a:r>
              <a:rPr lang="en-US" sz="1600" b="1" dirty="0">
                <a:ea typeface="宋体" panose="02010600030101010101" pitchFamily="2" charset="-122"/>
                <a:cs typeface="宋体" panose="02010600030101010101" pitchFamily="2" charset="-122"/>
              </a:rPr>
              <a:t>Waterproof Material</a:t>
            </a:r>
            <a:endParaRPr lang="en-US" b="1" dirty="0">
              <a:effectLst/>
              <a:ea typeface="宋体" panose="02010600030101010101" pitchFamily="2" charset="-122"/>
              <a:cs typeface="宋体" panose="02010600030101010101" pitchFamily="2" charset="-122"/>
            </a:endParaRPr>
          </a:p>
        </p:txBody>
      </p:sp>
      <p:cxnSp>
        <p:nvCxnSpPr>
          <p:cNvPr id="47" name="直接箭头连接符 10">
            <a:extLst>
              <a:ext uri="{FF2B5EF4-FFF2-40B4-BE49-F238E27FC236}">
                <a16:creationId xmlns:a16="http://schemas.microsoft.com/office/drawing/2014/main" id="{65F9B54F-C8F5-46EC-4931-A5459C1F44EE}"/>
              </a:ext>
            </a:extLst>
          </p:cNvPr>
          <p:cNvCxnSpPr/>
          <p:nvPr/>
        </p:nvCxnSpPr>
        <p:spPr>
          <a:xfrm flipH="1">
            <a:off x="10049193" y="5506732"/>
            <a:ext cx="245237" cy="373468"/>
          </a:xfrm>
          <a:prstGeom prst="straightConnector1">
            <a:avLst/>
          </a:prstGeom>
          <a:noFill/>
          <a:ln w="38100" cap="flat" cmpd="sng" algn="ctr">
            <a:solidFill>
              <a:srgbClr val="FF0000"/>
            </a:solidFill>
            <a:prstDash val="solid"/>
            <a:miter lim="800000"/>
            <a:tailEnd type="triangle"/>
          </a:ln>
          <a:effectLst/>
        </p:spPr>
      </p:cxnSp>
      <p:sp>
        <p:nvSpPr>
          <p:cNvPr id="48" name="文本框 25">
            <a:extLst>
              <a:ext uri="{FF2B5EF4-FFF2-40B4-BE49-F238E27FC236}">
                <a16:creationId xmlns:a16="http://schemas.microsoft.com/office/drawing/2014/main" id="{B32386D5-0DE0-AF9E-01C3-53D3817EDB8E}"/>
              </a:ext>
            </a:extLst>
          </p:cNvPr>
          <p:cNvSpPr txBox="1"/>
          <p:nvPr/>
        </p:nvSpPr>
        <p:spPr>
          <a:xfrm>
            <a:off x="9815122" y="5341706"/>
            <a:ext cx="1938205" cy="35525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144145" algn="ctr" hangingPunct="0">
              <a:lnSpc>
                <a:spcPts val="1200"/>
              </a:lnSpc>
              <a:spcBef>
                <a:spcPts val="0"/>
              </a:spcBef>
              <a:spcAft>
                <a:spcPts val="0"/>
              </a:spcAft>
            </a:pPr>
            <a:r>
              <a:rPr lang="en-US" sz="1600" b="1" dirty="0">
                <a:ea typeface="宋体" panose="02010600030101010101" pitchFamily="2" charset="-122"/>
                <a:cs typeface="宋体" panose="02010600030101010101" pitchFamily="2" charset="-122"/>
              </a:rPr>
              <a:t>Outer Casing</a:t>
            </a:r>
            <a:endParaRPr lang="en-US" b="1" dirty="0">
              <a:effectLst/>
              <a:ea typeface="宋体" panose="02010600030101010101" pitchFamily="2" charset="-122"/>
              <a:cs typeface="宋体" panose="02010600030101010101" pitchFamily="2" charset="-122"/>
            </a:endParaRPr>
          </a:p>
        </p:txBody>
      </p:sp>
      <mc:AlternateContent xmlns:mc="http://schemas.openxmlformats.org/markup-compatibility/2006" xmlns:a14="http://schemas.microsoft.com/office/drawing/2010/main">
        <mc:Choice Requires="a14">
          <p:graphicFrame>
            <p:nvGraphicFramePr>
              <p:cNvPr id="49" name="Table 73">
                <a:extLst>
                  <a:ext uri="{FF2B5EF4-FFF2-40B4-BE49-F238E27FC236}">
                    <a16:creationId xmlns:a16="http://schemas.microsoft.com/office/drawing/2014/main" id="{BE65FAE5-97D9-AF80-1774-11C64E308780}"/>
                  </a:ext>
                </a:extLst>
              </p:cNvPr>
              <p:cNvGraphicFramePr>
                <a:graphicFrameLocks noGrp="1"/>
              </p:cNvGraphicFramePr>
              <p:nvPr>
                <p:extLst>
                  <p:ext uri="{D42A27DB-BD31-4B8C-83A1-F6EECF244321}">
                    <p14:modId xmlns:p14="http://schemas.microsoft.com/office/powerpoint/2010/main" val="974501520"/>
                  </p:ext>
                </p:extLst>
              </p:nvPr>
            </p:nvGraphicFramePr>
            <p:xfrm>
              <a:off x="374572" y="3992098"/>
              <a:ext cx="5955984" cy="2286000"/>
            </p:xfrm>
            <a:graphic>
              <a:graphicData uri="http://schemas.openxmlformats.org/drawingml/2006/table">
                <a:tbl>
                  <a:tblPr>
                    <a:tableStyleId>{5C22544A-7EE6-4342-B048-85BDC9FD1C3A}</a:tableStyleId>
                  </a:tblPr>
                  <a:tblGrid>
                    <a:gridCol w="1488996">
                      <a:extLst>
                        <a:ext uri="{9D8B030D-6E8A-4147-A177-3AD203B41FA5}">
                          <a16:colId xmlns:a16="http://schemas.microsoft.com/office/drawing/2014/main" val="20000"/>
                        </a:ext>
                      </a:extLst>
                    </a:gridCol>
                    <a:gridCol w="1488996">
                      <a:extLst>
                        <a:ext uri="{9D8B030D-6E8A-4147-A177-3AD203B41FA5}">
                          <a16:colId xmlns:a16="http://schemas.microsoft.com/office/drawing/2014/main" val="20001"/>
                        </a:ext>
                      </a:extLst>
                    </a:gridCol>
                    <a:gridCol w="1488996">
                      <a:extLst>
                        <a:ext uri="{9D8B030D-6E8A-4147-A177-3AD203B41FA5}">
                          <a16:colId xmlns:a16="http://schemas.microsoft.com/office/drawing/2014/main" val="20002"/>
                        </a:ext>
                      </a:extLst>
                    </a:gridCol>
                    <a:gridCol w="1488996">
                      <a:extLst>
                        <a:ext uri="{9D8B030D-6E8A-4147-A177-3AD203B41FA5}">
                          <a16:colId xmlns:a16="http://schemas.microsoft.com/office/drawing/2014/main" val="20003"/>
                        </a:ext>
                      </a:extLst>
                    </a:gridCol>
                  </a:tblGrid>
                  <a:tr h="454305">
                    <a:tc>
                      <a:txBody>
                        <a:bodyPr/>
                        <a:lstStyle/>
                        <a:p>
                          <a:pPr marL="0" marR="0" indent="0" algn="ctr" fontAlgn="auto" hangingPunct="1">
                            <a:lnSpc>
                              <a:spcPts val="1800"/>
                            </a:lnSpc>
                            <a:spcBef>
                              <a:spcPts val="0"/>
                            </a:spcBef>
                            <a:spcAft>
                              <a:spcPts val="0"/>
                            </a:spcAft>
                          </a:pPr>
                          <a:r>
                            <a:rPr lang="en-US" sz="1800" b="1" kern="100" dirty="0">
                              <a:effectLst/>
                              <a:latin typeface="+mn-lt"/>
                            </a:rPr>
                            <a:t>Material</a:t>
                          </a:r>
                          <a:endParaRPr lang="en-US" sz="2000" b="1" dirty="0">
                            <a:effectLst/>
                            <a:latin typeface="+mn-lt"/>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800" b="1" kern="100" dirty="0">
                              <a:effectLst/>
                              <a:latin typeface="+mn-lt"/>
                            </a:rPr>
                            <a:t>Young’s modulus</a:t>
                          </a:r>
                          <a:endParaRPr lang="en-US" sz="2000" b="1" dirty="0">
                            <a:effectLst/>
                            <a:latin typeface="+mn-lt"/>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800" b="1" kern="100" dirty="0">
                              <a:effectLst/>
                              <a:latin typeface="+mn-lt"/>
                            </a:rPr>
                            <a:t>Poisson’s Ratio</a:t>
                          </a:r>
                          <a:endParaRPr lang="en-US" sz="2000" b="1" dirty="0">
                            <a:effectLst/>
                            <a:latin typeface="+mn-lt"/>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800" b="1" kern="100" dirty="0">
                              <a:effectLst/>
                              <a:latin typeface="+mn-lt"/>
                            </a:rPr>
                            <a:t>Density</a:t>
                          </a:r>
                          <a:endParaRPr lang="en-US" sz="2000" b="1" dirty="0">
                            <a:effectLst/>
                            <a:latin typeface="+mn-lt"/>
                            <a:ea typeface="宋体" panose="02010600030101010101" pitchFamily="2" charset="-122"/>
                          </a:endParaRPr>
                        </a:p>
                      </a:txBody>
                      <a:tcPr marL="44450" marR="44450" marT="0" marB="0"/>
                    </a:tc>
                    <a:extLst>
                      <a:ext uri="{0D108BD9-81ED-4DB2-BD59-A6C34878D82A}">
                        <a16:rowId xmlns:a16="http://schemas.microsoft.com/office/drawing/2014/main" val="10000"/>
                      </a:ext>
                    </a:extLst>
                  </a:tr>
                  <a:tr h="342941">
                    <a:tc>
                      <a:txBody>
                        <a:bodyPr/>
                        <a:lstStyle/>
                        <a:p>
                          <a:pPr marL="0" marR="0" indent="0" algn="ctr" fontAlgn="auto" hangingPunct="1">
                            <a:lnSpc>
                              <a:spcPts val="1800"/>
                            </a:lnSpc>
                            <a:spcBef>
                              <a:spcPts val="0"/>
                            </a:spcBef>
                            <a:spcAft>
                              <a:spcPts val="0"/>
                            </a:spcAft>
                          </a:pPr>
                          <a:r>
                            <a:rPr lang="en-US" sz="1800" b="1" kern="100" dirty="0">
                              <a:effectLst/>
                              <a:latin typeface="+mn-lt"/>
                            </a:rPr>
                            <a:t>Silicone rubber</a:t>
                          </a:r>
                          <a:endParaRPr lang="en-US" sz="2000" b="1" dirty="0">
                            <a:effectLst/>
                            <a:latin typeface="+mn-lt"/>
                            <a:ea typeface="宋体" panose="02010600030101010101" pitchFamily="2" charset="-122"/>
                          </a:endParaRPr>
                        </a:p>
                      </a:txBody>
                      <a:tcPr marL="44450" marR="44450" marT="0" marB="0" anchor="ctr"/>
                    </a:tc>
                    <a:tc>
                      <a:txBody>
                        <a:bodyPr/>
                        <a:lstStyle/>
                        <a:p>
                          <a:pPr marL="0" marR="0" indent="0" algn="ctr" fontAlgn="auto" hangingPunct="1">
                            <a:lnSpc>
                              <a:spcPts val="1800"/>
                            </a:lnSpc>
                            <a:spcBef>
                              <a:spcPts val="0"/>
                            </a:spcBef>
                            <a:spcAft>
                              <a:spcPts val="0"/>
                            </a:spcAft>
                          </a:pPr>
                          <a:r>
                            <a:rPr lang="en-US" sz="1800" b="1" kern="100" dirty="0">
                              <a:effectLst/>
                              <a:latin typeface="+mn-lt"/>
                            </a:rPr>
                            <a:t>2.0 </a:t>
                          </a:r>
                          <a:r>
                            <a:rPr lang="en-US" sz="1800" b="1" kern="100" dirty="0" err="1">
                              <a:effectLst/>
                              <a:latin typeface="+mn-lt"/>
                            </a:rPr>
                            <a:t>MPa</a:t>
                          </a:r>
                          <a:endParaRPr lang="en-US" sz="2000" b="1" dirty="0">
                            <a:effectLst/>
                            <a:latin typeface="+mn-lt"/>
                            <a:ea typeface="宋体" panose="02010600030101010101" pitchFamily="2" charset="-122"/>
                          </a:endParaRPr>
                        </a:p>
                      </a:txBody>
                      <a:tcPr marL="44450" marR="44450" marT="0" marB="0" anchor="ctr"/>
                    </a:tc>
                    <a:tc>
                      <a:txBody>
                        <a:bodyPr/>
                        <a:lstStyle/>
                        <a:p>
                          <a:pPr marL="0" marR="0" indent="0" algn="ctr" fontAlgn="auto" hangingPunct="1">
                            <a:lnSpc>
                              <a:spcPts val="1800"/>
                            </a:lnSpc>
                            <a:spcBef>
                              <a:spcPts val="0"/>
                            </a:spcBef>
                            <a:spcAft>
                              <a:spcPts val="0"/>
                            </a:spcAft>
                          </a:pPr>
                          <a:r>
                            <a:rPr lang="en-US" sz="1800" b="1" kern="100" dirty="0">
                              <a:effectLst/>
                              <a:latin typeface="+mn-lt"/>
                            </a:rPr>
                            <a:t>0.480</a:t>
                          </a:r>
                          <a:endParaRPr lang="en-US" sz="2000" b="1" dirty="0">
                            <a:effectLst/>
                            <a:latin typeface="+mn-lt"/>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800" b="1" kern="100">
                              <a:effectLst/>
                              <a:latin typeface="+mn-lt"/>
                            </a:rPr>
                            <a:t>1.2 g/</a:t>
                          </a:r>
                          <a14:m>
                            <m:oMath xmlns:m="http://schemas.openxmlformats.org/officeDocument/2006/math">
                              <m:sSup>
                                <m:sSupPr>
                                  <m:ctrlPr>
                                    <a:rPr lang="en-US" sz="1800" b="1" i="1" kern="100">
                                      <a:effectLst/>
                                      <a:latin typeface="Cambria Math" panose="02040503050406030204" pitchFamily="18" charset="0"/>
                                    </a:rPr>
                                  </m:ctrlPr>
                                </m:sSupPr>
                                <m:e>
                                  <m:r>
                                    <a:rPr lang="en-US" sz="1800" b="1" kern="100">
                                      <a:effectLst/>
                                      <a:latin typeface="Cambria Math" panose="02040503050406030204" pitchFamily="18" charset="0"/>
                                    </a:rPr>
                                    <m:t>𝐜𝐦</m:t>
                                  </m:r>
                                </m:e>
                                <m:sup>
                                  <m:r>
                                    <a:rPr lang="en-US" sz="1800" b="1" kern="100">
                                      <a:effectLst/>
                                      <a:latin typeface="Cambria Math" panose="02040503050406030204" pitchFamily="18" charset="0"/>
                                    </a:rPr>
                                    <m:t>𝟑</m:t>
                                  </m:r>
                                </m:sup>
                              </m:sSup>
                            </m:oMath>
                          </a14:m>
                          <a:endParaRPr lang="en-US" sz="2000" b="1">
                            <a:effectLst/>
                            <a:latin typeface="+mn-lt"/>
                            <a:ea typeface="宋体" panose="02010600030101010101" pitchFamily="2" charset="-122"/>
                          </a:endParaRPr>
                        </a:p>
                      </a:txBody>
                      <a:tcPr marL="44450" marR="44450" marT="0" marB="0"/>
                    </a:tc>
                    <a:extLst>
                      <a:ext uri="{0D108BD9-81ED-4DB2-BD59-A6C34878D82A}">
                        <a16:rowId xmlns:a16="http://schemas.microsoft.com/office/drawing/2014/main" val="10001"/>
                      </a:ext>
                    </a:extLst>
                  </a:tr>
                  <a:tr h="342941">
                    <a:tc>
                      <a:txBody>
                        <a:bodyPr/>
                        <a:lstStyle/>
                        <a:p>
                          <a:pPr marL="0" marR="0" indent="0" algn="ctr" fontAlgn="auto" hangingPunct="1">
                            <a:lnSpc>
                              <a:spcPts val="1800"/>
                            </a:lnSpc>
                            <a:spcBef>
                              <a:spcPts val="0"/>
                            </a:spcBef>
                            <a:spcAft>
                              <a:spcPts val="0"/>
                            </a:spcAft>
                          </a:pPr>
                          <a:r>
                            <a:rPr lang="en-US" sz="1800" b="1" kern="100">
                              <a:effectLst/>
                              <a:latin typeface="+mn-lt"/>
                            </a:rPr>
                            <a:t>Silicone sealant</a:t>
                          </a:r>
                          <a:endParaRPr lang="en-US" sz="2000" b="1">
                            <a:effectLst/>
                            <a:latin typeface="+mn-lt"/>
                            <a:ea typeface="宋体" panose="02010600030101010101" pitchFamily="2" charset="-122"/>
                          </a:endParaRPr>
                        </a:p>
                      </a:txBody>
                      <a:tcPr marL="44450" marR="44450" marT="0" marB="0" anchor="ctr"/>
                    </a:tc>
                    <a:tc>
                      <a:txBody>
                        <a:bodyPr/>
                        <a:lstStyle/>
                        <a:p>
                          <a:pPr marL="0" marR="0" indent="0" algn="ctr" fontAlgn="auto" hangingPunct="1">
                            <a:lnSpc>
                              <a:spcPts val="1800"/>
                            </a:lnSpc>
                            <a:spcBef>
                              <a:spcPts val="0"/>
                            </a:spcBef>
                            <a:spcAft>
                              <a:spcPts val="0"/>
                            </a:spcAft>
                          </a:pPr>
                          <a:r>
                            <a:rPr lang="en-US" sz="1800" b="1" kern="100" dirty="0">
                              <a:effectLst/>
                              <a:latin typeface="+mn-lt"/>
                            </a:rPr>
                            <a:t>2.3 </a:t>
                          </a:r>
                          <a:r>
                            <a:rPr lang="en-US" sz="1800" b="1" kern="100" dirty="0" err="1">
                              <a:effectLst/>
                              <a:latin typeface="+mn-lt"/>
                            </a:rPr>
                            <a:t>MPa</a:t>
                          </a:r>
                          <a:endParaRPr lang="en-US" sz="2000" b="1" dirty="0">
                            <a:effectLst/>
                            <a:latin typeface="+mn-lt"/>
                            <a:ea typeface="宋体" panose="02010600030101010101" pitchFamily="2" charset="-122"/>
                          </a:endParaRPr>
                        </a:p>
                      </a:txBody>
                      <a:tcPr marL="44450" marR="44450" marT="0" marB="0" anchor="ctr"/>
                    </a:tc>
                    <a:tc>
                      <a:txBody>
                        <a:bodyPr/>
                        <a:lstStyle/>
                        <a:p>
                          <a:pPr marL="0" marR="0" indent="0" algn="ctr" fontAlgn="auto" hangingPunct="1">
                            <a:lnSpc>
                              <a:spcPts val="1800"/>
                            </a:lnSpc>
                            <a:spcBef>
                              <a:spcPts val="0"/>
                            </a:spcBef>
                            <a:spcAft>
                              <a:spcPts val="0"/>
                            </a:spcAft>
                          </a:pPr>
                          <a:r>
                            <a:rPr lang="en-US" sz="1800" b="1" kern="100" dirty="0">
                              <a:effectLst/>
                              <a:latin typeface="+mn-lt"/>
                            </a:rPr>
                            <a:t>0.495</a:t>
                          </a:r>
                          <a:endParaRPr lang="en-US" sz="2000" b="1" dirty="0">
                            <a:effectLst/>
                            <a:latin typeface="+mn-lt"/>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800" b="1" kern="100" dirty="0">
                              <a:effectLst/>
                              <a:latin typeface="+mn-lt"/>
                            </a:rPr>
                            <a:t>1.1 g/</a:t>
                          </a:r>
                          <a14:m>
                            <m:oMath xmlns:m="http://schemas.openxmlformats.org/officeDocument/2006/math">
                              <m:sSup>
                                <m:sSupPr>
                                  <m:ctrlPr>
                                    <a:rPr lang="en-US" sz="1800" b="1" i="1" kern="100">
                                      <a:effectLst/>
                                      <a:latin typeface="Cambria Math" panose="02040503050406030204" pitchFamily="18" charset="0"/>
                                    </a:rPr>
                                  </m:ctrlPr>
                                </m:sSupPr>
                                <m:e>
                                  <m:r>
                                    <a:rPr lang="en-US" sz="1800" b="1" kern="100">
                                      <a:effectLst/>
                                      <a:latin typeface="Cambria Math" panose="02040503050406030204" pitchFamily="18" charset="0"/>
                                    </a:rPr>
                                    <m:t>𝐜𝐦</m:t>
                                  </m:r>
                                </m:e>
                                <m:sup>
                                  <m:r>
                                    <a:rPr lang="en-US" sz="1800" b="1" kern="100">
                                      <a:effectLst/>
                                      <a:latin typeface="Cambria Math" panose="02040503050406030204" pitchFamily="18" charset="0"/>
                                    </a:rPr>
                                    <m:t>𝟑</m:t>
                                  </m:r>
                                </m:sup>
                              </m:sSup>
                            </m:oMath>
                          </a14:m>
                          <a:endParaRPr lang="en-US" sz="2000" b="1" dirty="0">
                            <a:effectLst/>
                            <a:latin typeface="+mn-lt"/>
                            <a:ea typeface="宋体" panose="02010600030101010101" pitchFamily="2" charset="-122"/>
                          </a:endParaRPr>
                        </a:p>
                      </a:txBody>
                      <a:tcPr marL="44450" marR="44450" marT="0" marB="0"/>
                    </a:tc>
                    <a:extLst>
                      <a:ext uri="{0D108BD9-81ED-4DB2-BD59-A6C34878D82A}">
                        <a16:rowId xmlns:a16="http://schemas.microsoft.com/office/drawing/2014/main" val="10002"/>
                      </a:ext>
                    </a:extLst>
                  </a:tr>
                  <a:tr h="202907">
                    <a:tc>
                      <a:txBody>
                        <a:bodyPr/>
                        <a:lstStyle/>
                        <a:p>
                          <a:pPr marL="0" marR="0" indent="0" algn="ctr" fontAlgn="auto" hangingPunct="1">
                            <a:lnSpc>
                              <a:spcPts val="1800"/>
                            </a:lnSpc>
                            <a:spcBef>
                              <a:spcPts val="0"/>
                            </a:spcBef>
                            <a:spcAft>
                              <a:spcPts val="0"/>
                            </a:spcAft>
                          </a:pPr>
                          <a:r>
                            <a:rPr lang="en-US" sz="1800" b="1" kern="100" dirty="0">
                              <a:solidFill>
                                <a:srgbClr val="FF0000"/>
                              </a:solidFill>
                              <a:effectLst/>
                              <a:latin typeface="+mn-lt"/>
                            </a:rPr>
                            <a:t>Epoxy resin</a:t>
                          </a:r>
                          <a:endParaRPr lang="en-US" sz="2000" b="1" dirty="0">
                            <a:solidFill>
                              <a:srgbClr val="FF0000"/>
                            </a:solidFill>
                            <a:effectLst/>
                            <a:latin typeface="+mn-lt"/>
                            <a:ea typeface="宋体" panose="02010600030101010101" pitchFamily="2" charset="-122"/>
                          </a:endParaRPr>
                        </a:p>
                      </a:txBody>
                      <a:tcPr marL="44450" marR="44450" marT="0" marB="0" anchor="ctr"/>
                    </a:tc>
                    <a:tc>
                      <a:txBody>
                        <a:bodyPr/>
                        <a:lstStyle/>
                        <a:p>
                          <a:pPr marL="0" marR="0" indent="0" algn="ctr" fontAlgn="auto" hangingPunct="1">
                            <a:lnSpc>
                              <a:spcPts val="1800"/>
                            </a:lnSpc>
                            <a:spcBef>
                              <a:spcPts val="0"/>
                            </a:spcBef>
                            <a:spcAft>
                              <a:spcPts val="0"/>
                            </a:spcAft>
                          </a:pPr>
                          <a:r>
                            <a:rPr lang="en-US" sz="1800" b="1" kern="100" dirty="0">
                              <a:solidFill>
                                <a:srgbClr val="FF0000"/>
                              </a:solidFill>
                              <a:effectLst/>
                              <a:latin typeface="+mn-lt"/>
                            </a:rPr>
                            <a:t>3.8 </a:t>
                          </a:r>
                          <a:r>
                            <a:rPr lang="en-US" sz="1800" b="1" kern="100" dirty="0" err="1">
                              <a:solidFill>
                                <a:srgbClr val="FF0000"/>
                              </a:solidFill>
                              <a:effectLst/>
                              <a:latin typeface="+mn-lt"/>
                            </a:rPr>
                            <a:t>GPa</a:t>
                          </a:r>
                          <a:endParaRPr lang="en-US" sz="2000" b="1" dirty="0">
                            <a:solidFill>
                              <a:srgbClr val="FF0000"/>
                            </a:solidFill>
                            <a:effectLst/>
                            <a:latin typeface="+mn-lt"/>
                            <a:ea typeface="宋体" panose="02010600030101010101" pitchFamily="2" charset="-122"/>
                          </a:endParaRPr>
                        </a:p>
                      </a:txBody>
                      <a:tcPr marL="44450" marR="44450" marT="0" marB="0" anchor="ctr"/>
                    </a:tc>
                    <a:tc>
                      <a:txBody>
                        <a:bodyPr/>
                        <a:lstStyle/>
                        <a:p>
                          <a:pPr marL="0" marR="0" indent="0" algn="ctr" fontAlgn="auto" hangingPunct="1">
                            <a:lnSpc>
                              <a:spcPts val="1800"/>
                            </a:lnSpc>
                            <a:spcBef>
                              <a:spcPts val="0"/>
                            </a:spcBef>
                            <a:spcAft>
                              <a:spcPts val="0"/>
                            </a:spcAft>
                          </a:pPr>
                          <a:r>
                            <a:rPr lang="en-US" sz="1800" b="1" kern="100" dirty="0">
                              <a:effectLst/>
                              <a:latin typeface="+mn-lt"/>
                            </a:rPr>
                            <a:t>0.380</a:t>
                          </a:r>
                          <a:endParaRPr lang="en-US" sz="2000" b="1" dirty="0">
                            <a:effectLst/>
                            <a:latin typeface="+mn-lt"/>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800" b="1" kern="100">
                              <a:effectLst/>
                              <a:latin typeface="+mn-lt"/>
                            </a:rPr>
                            <a:t>1.2 g/</a:t>
                          </a:r>
                          <a14:m>
                            <m:oMath xmlns:m="http://schemas.openxmlformats.org/officeDocument/2006/math">
                              <m:sSup>
                                <m:sSupPr>
                                  <m:ctrlPr>
                                    <a:rPr lang="en-US" sz="1800" b="1" i="1" kern="100">
                                      <a:effectLst/>
                                      <a:latin typeface="Cambria Math" panose="02040503050406030204" pitchFamily="18" charset="0"/>
                                    </a:rPr>
                                  </m:ctrlPr>
                                </m:sSupPr>
                                <m:e>
                                  <m:r>
                                    <a:rPr lang="en-US" sz="1800" b="1" kern="100">
                                      <a:effectLst/>
                                      <a:latin typeface="Cambria Math" panose="02040503050406030204" pitchFamily="18" charset="0"/>
                                    </a:rPr>
                                    <m:t>𝐜𝐦</m:t>
                                  </m:r>
                                </m:e>
                                <m:sup>
                                  <m:r>
                                    <a:rPr lang="en-US" sz="1800" b="1" kern="100">
                                      <a:effectLst/>
                                      <a:latin typeface="Cambria Math" panose="02040503050406030204" pitchFamily="18" charset="0"/>
                                    </a:rPr>
                                    <m:t>𝟑</m:t>
                                  </m:r>
                                </m:sup>
                              </m:sSup>
                            </m:oMath>
                          </a14:m>
                          <a:endParaRPr lang="en-US" sz="2000" b="1">
                            <a:effectLst/>
                            <a:latin typeface="+mn-lt"/>
                            <a:ea typeface="宋体" panose="02010600030101010101" pitchFamily="2" charset="-122"/>
                          </a:endParaRPr>
                        </a:p>
                      </a:txBody>
                      <a:tcPr marL="44450" marR="44450" marT="0" marB="0"/>
                    </a:tc>
                    <a:extLst>
                      <a:ext uri="{0D108BD9-81ED-4DB2-BD59-A6C34878D82A}">
                        <a16:rowId xmlns:a16="http://schemas.microsoft.com/office/drawing/2014/main" val="10003"/>
                      </a:ext>
                    </a:extLst>
                  </a:tr>
                  <a:tr h="200763">
                    <a:tc>
                      <a:txBody>
                        <a:bodyPr/>
                        <a:lstStyle/>
                        <a:p>
                          <a:pPr marL="0" marR="0" indent="0" algn="ctr" fontAlgn="auto" hangingPunct="1">
                            <a:lnSpc>
                              <a:spcPts val="1800"/>
                            </a:lnSpc>
                            <a:spcBef>
                              <a:spcPts val="0"/>
                            </a:spcBef>
                            <a:spcAft>
                              <a:spcPts val="0"/>
                            </a:spcAft>
                          </a:pPr>
                          <a:r>
                            <a:rPr lang="en-US" sz="1800" b="1" kern="100" dirty="0">
                              <a:solidFill>
                                <a:srgbClr val="FFC000"/>
                              </a:solidFill>
                              <a:effectLst/>
                              <a:latin typeface="+mn-lt"/>
                            </a:rPr>
                            <a:t>PDMS</a:t>
                          </a:r>
                          <a:endParaRPr lang="en-US" sz="2000" b="1" dirty="0">
                            <a:solidFill>
                              <a:srgbClr val="FFC000"/>
                            </a:solidFill>
                            <a:effectLst/>
                            <a:latin typeface="+mn-lt"/>
                            <a:ea typeface="宋体" panose="02010600030101010101" pitchFamily="2" charset="-122"/>
                          </a:endParaRPr>
                        </a:p>
                      </a:txBody>
                      <a:tcPr marL="44450" marR="44450" marT="0" marB="0" anchor="ctr"/>
                    </a:tc>
                    <a:tc>
                      <a:txBody>
                        <a:bodyPr/>
                        <a:lstStyle/>
                        <a:p>
                          <a:pPr marL="0" marR="0" indent="0" algn="ctr" fontAlgn="auto" hangingPunct="1">
                            <a:lnSpc>
                              <a:spcPts val="1800"/>
                            </a:lnSpc>
                            <a:spcBef>
                              <a:spcPts val="0"/>
                            </a:spcBef>
                            <a:spcAft>
                              <a:spcPts val="0"/>
                            </a:spcAft>
                          </a:pPr>
                          <a:r>
                            <a:rPr lang="en-US" sz="1800" b="1" kern="100" dirty="0">
                              <a:solidFill>
                                <a:srgbClr val="FFC000"/>
                              </a:solidFill>
                              <a:effectLst/>
                              <a:latin typeface="+mn-lt"/>
                            </a:rPr>
                            <a:t>1.8 </a:t>
                          </a:r>
                          <a:r>
                            <a:rPr lang="en-US" sz="1800" b="1" kern="100" dirty="0" err="1">
                              <a:solidFill>
                                <a:srgbClr val="FFC000"/>
                              </a:solidFill>
                              <a:effectLst/>
                              <a:latin typeface="+mn-lt"/>
                            </a:rPr>
                            <a:t>MPa</a:t>
                          </a:r>
                          <a:endParaRPr lang="en-US" sz="2000" b="1" dirty="0">
                            <a:solidFill>
                              <a:srgbClr val="FFC000"/>
                            </a:solidFill>
                            <a:effectLst/>
                            <a:latin typeface="+mn-lt"/>
                            <a:ea typeface="宋体" panose="02010600030101010101" pitchFamily="2" charset="-122"/>
                          </a:endParaRPr>
                        </a:p>
                      </a:txBody>
                      <a:tcPr marL="44450" marR="44450" marT="0" marB="0" anchor="ctr"/>
                    </a:tc>
                    <a:tc>
                      <a:txBody>
                        <a:bodyPr/>
                        <a:lstStyle/>
                        <a:p>
                          <a:pPr marL="0" marR="0" indent="0" algn="ctr" fontAlgn="auto" hangingPunct="1">
                            <a:lnSpc>
                              <a:spcPts val="1800"/>
                            </a:lnSpc>
                            <a:spcBef>
                              <a:spcPts val="0"/>
                            </a:spcBef>
                            <a:spcAft>
                              <a:spcPts val="0"/>
                            </a:spcAft>
                          </a:pPr>
                          <a:r>
                            <a:rPr lang="en-US" sz="1800" b="1" kern="100" dirty="0">
                              <a:effectLst/>
                              <a:latin typeface="+mn-lt"/>
                            </a:rPr>
                            <a:t>0.421</a:t>
                          </a:r>
                          <a:endParaRPr lang="en-US" sz="2000" b="1" dirty="0">
                            <a:effectLst/>
                            <a:latin typeface="+mn-lt"/>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800" b="1" kern="100" dirty="0">
                              <a:effectLst/>
                              <a:latin typeface="+mn-lt"/>
                            </a:rPr>
                            <a:t>1.0 g/</a:t>
                          </a:r>
                          <a14:m>
                            <m:oMath xmlns:m="http://schemas.openxmlformats.org/officeDocument/2006/math">
                              <m:sSup>
                                <m:sSupPr>
                                  <m:ctrlPr>
                                    <a:rPr lang="en-US" sz="1800" b="1" i="1" kern="100">
                                      <a:effectLst/>
                                      <a:latin typeface="Cambria Math" panose="02040503050406030204" pitchFamily="18" charset="0"/>
                                    </a:rPr>
                                  </m:ctrlPr>
                                </m:sSupPr>
                                <m:e>
                                  <m:r>
                                    <a:rPr lang="en-US" sz="1800" b="1" kern="100">
                                      <a:effectLst/>
                                      <a:latin typeface="Cambria Math" panose="02040503050406030204" pitchFamily="18" charset="0"/>
                                    </a:rPr>
                                    <m:t>𝐜𝐦</m:t>
                                  </m:r>
                                </m:e>
                                <m:sup>
                                  <m:r>
                                    <a:rPr lang="en-US" sz="1800" b="1" kern="100">
                                      <a:effectLst/>
                                      <a:latin typeface="Cambria Math" panose="02040503050406030204" pitchFamily="18" charset="0"/>
                                    </a:rPr>
                                    <m:t>𝟑</m:t>
                                  </m:r>
                                </m:sup>
                              </m:sSup>
                            </m:oMath>
                          </a14:m>
                          <a:endParaRPr lang="en-US" sz="2000" b="1" dirty="0">
                            <a:effectLst/>
                            <a:latin typeface="+mn-lt"/>
                            <a:ea typeface="宋体" panose="02010600030101010101" pitchFamily="2" charset="-122"/>
                          </a:endParaRPr>
                        </a:p>
                      </a:txBody>
                      <a:tcPr marL="44450" marR="44450" marT="0" marB="0"/>
                    </a:tc>
                    <a:extLst>
                      <a:ext uri="{0D108BD9-81ED-4DB2-BD59-A6C34878D82A}">
                        <a16:rowId xmlns:a16="http://schemas.microsoft.com/office/drawing/2014/main" val="10004"/>
                      </a:ext>
                    </a:extLst>
                  </a:tr>
                  <a:tr h="342941">
                    <a:tc>
                      <a:txBody>
                        <a:bodyPr/>
                        <a:lstStyle/>
                        <a:p>
                          <a:pPr marL="0" marR="0" indent="0" algn="ctr" fontAlgn="auto" hangingPunct="1">
                            <a:lnSpc>
                              <a:spcPts val="1800"/>
                            </a:lnSpc>
                            <a:spcBef>
                              <a:spcPts val="0"/>
                            </a:spcBef>
                            <a:spcAft>
                              <a:spcPts val="0"/>
                            </a:spcAft>
                          </a:pPr>
                          <a:r>
                            <a:rPr lang="en-US" sz="1800" b="1" kern="100" dirty="0">
                              <a:effectLst/>
                              <a:latin typeface="+mn-lt"/>
                            </a:rPr>
                            <a:t>The outer casing</a:t>
                          </a:r>
                          <a:endParaRPr lang="en-US" sz="2000" b="1" dirty="0">
                            <a:effectLst/>
                            <a:latin typeface="+mn-lt"/>
                            <a:ea typeface="宋体" panose="02010600030101010101" pitchFamily="2" charset="-122"/>
                          </a:endParaRPr>
                        </a:p>
                      </a:txBody>
                      <a:tcPr marL="44450" marR="44450" marT="0" marB="0" anchor="ctr"/>
                    </a:tc>
                    <a:tc>
                      <a:txBody>
                        <a:bodyPr/>
                        <a:lstStyle/>
                        <a:p>
                          <a:pPr marL="0" marR="0" indent="0" algn="ctr" fontAlgn="auto" hangingPunct="1">
                            <a:lnSpc>
                              <a:spcPts val="1800"/>
                            </a:lnSpc>
                            <a:spcBef>
                              <a:spcPts val="0"/>
                            </a:spcBef>
                            <a:spcAft>
                              <a:spcPts val="0"/>
                            </a:spcAft>
                          </a:pPr>
                          <a:r>
                            <a:rPr lang="en-US" sz="1800" b="1" kern="100" dirty="0">
                              <a:effectLst/>
                              <a:latin typeface="+mn-lt"/>
                            </a:rPr>
                            <a:t>2.7 </a:t>
                          </a:r>
                          <a:r>
                            <a:rPr lang="en-US" sz="1800" b="1" kern="100" dirty="0" err="1">
                              <a:effectLst/>
                              <a:latin typeface="+mn-lt"/>
                            </a:rPr>
                            <a:t>GPa</a:t>
                          </a:r>
                          <a:endParaRPr lang="en-US" sz="2000" b="1" dirty="0">
                            <a:effectLst/>
                            <a:latin typeface="+mn-lt"/>
                            <a:ea typeface="宋体" panose="02010600030101010101" pitchFamily="2" charset="-122"/>
                          </a:endParaRPr>
                        </a:p>
                      </a:txBody>
                      <a:tcPr marL="44450" marR="44450" marT="0" marB="0" anchor="ctr"/>
                    </a:tc>
                    <a:tc>
                      <a:txBody>
                        <a:bodyPr/>
                        <a:lstStyle/>
                        <a:p>
                          <a:pPr marL="0" marR="0" indent="0" algn="ctr" fontAlgn="auto" hangingPunct="1">
                            <a:lnSpc>
                              <a:spcPts val="1800"/>
                            </a:lnSpc>
                            <a:spcBef>
                              <a:spcPts val="0"/>
                            </a:spcBef>
                            <a:spcAft>
                              <a:spcPts val="0"/>
                            </a:spcAft>
                          </a:pPr>
                          <a:r>
                            <a:rPr lang="en-US" sz="1800" b="1" kern="100" dirty="0">
                              <a:effectLst/>
                              <a:latin typeface="+mn-lt"/>
                            </a:rPr>
                            <a:t>0.380</a:t>
                          </a:r>
                          <a:endParaRPr lang="en-US" sz="2000" b="1" dirty="0">
                            <a:effectLst/>
                            <a:latin typeface="+mn-lt"/>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800" b="1" kern="100" dirty="0">
                              <a:effectLst/>
                              <a:latin typeface="+mn-lt"/>
                            </a:rPr>
                            <a:t>1.1 g/</a:t>
                          </a:r>
                          <a14:m>
                            <m:oMath xmlns:m="http://schemas.openxmlformats.org/officeDocument/2006/math">
                              <m:sSup>
                                <m:sSupPr>
                                  <m:ctrlPr>
                                    <a:rPr lang="en-US" sz="1800" b="1" i="1" kern="100">
                                      <a:effectLst/>
                                      <a:latin typeface="Cambria Math" panose="02040503050406030204" pitchFamily="18" charset="0"/>
                                    </a:rPr>
                                  </m:ctrlPr>
                                </m:sSupPr>
                                <m:e>
                                  <m:r>
                                    <a:rPr lang="en-US" sz="1800" b="1" kern="100">
                                      <a:effectLst/>
                                      <a:latin typeface="Cambria Math" panose="02040503050406030204" pitchFamily="18" charset="0"/>
                                    </a:rPr>
                                    <m:t>𝐜𝐦</m:t>
                                  </m:r>
                                </m:e>
                                <m:sup>
                                  <m:r>
                                    <a:rPr lang="en-US" sz="1800" b="1" kern="100">
                                      <a:effectLst/>
                                      <a:latin typeface="Cambria Math" panose="02040503050406030204" pitchFamily="18" charset="0"/>
                                    </a:rPr>
                                    <m:t>𝟑</m:t>
                                  </m:r>
                                </m:sup>
                              </m:sSup>
                            </m:oMath>
                          </a14:m>
                          <a:endParaRPr lang="en-US" sz="2000" b="1" dirty="0">
                            <a:effectLst/>
                            <a:latin typeface="+mn-lt"/>
                            <a:ea typeface="宋体" panose="02010600030101010101" pitchFamily="2" charset="-122"/>
                          </a:endParaRPr>
                        </a:p>
                      </a:txBody>
                      <a:tcPr marL="44450" marR="44450" marT="0" marB="0"/>
                    </a:tc>
                    <a:extLst>
                      <a:ext uri="{0D108BD9-81ED-4DB2-BD59-A6C34878D82A}">
                        <a16:rowId xmlns:a16="http://schemas.microsoft.com/office/drawing/2014/main" val="10005"/>
                      </a:ext>
                    </a:extLst>
                  </a:tr>
                </a:tbl>
              </a:graphicData>
            </a:graphic>
          </p:graphicFrame>
        </mc:Choice>
        <mc:Fallback xmlns="">
          <p:graphicFrame>
            <p:nvGraphicFramePr>
              <p:cNvPr id="49" name="Table 73">
                <a:extLst>
                  <a:ext uri="{FF2B5EF4-FFF2-40B4-BE49-F238E27FC236}">
                    <a16:creationId xmlns:a16="http://schemas.microsoft.com/office/drawing/2014/main" id="{BE65FAE5-97D9-AF80-1774-11C64E308780}"/>
                  </a:ext>
                </a:extLst>
              </p:cNvPr>
              <p:cNvGraphicFramePr>
                <a:graphicFrameLocks noGrp="1"/>
              </p:cNvGraphicFramePr>
              <p:nvPr>
                <p:extLst>
                  <p:ext uri="{D42A27DB-BD31-4B8C-83A1-F6EECF244321}">
                    <p14:modId xmlns:p14="http://schemas.microsoft.com/office/powerpoint/2010/main" val="974501520"/>
                  </p:ext>
                </p:extLst>
              </p:nvPr>
            </p:nvGraphicFramePr>
            <p:xfrm>
              <a:off x="374572" y="3992098"/>
              <a:ext cx="5955984" cy="2286000"/>
            </p:xfrm>
            <a:graphic>
              <a:graphicData uri="http://schemas.openxmlformats.org/drawingml/2006/table">
                <a:tbl>
                  <a:tblPr>
                    <a:tableStyleId>{5C22544A-7EE6-4342-B048-85BDC9FD1C3A}</a:tableStyleId>
                  </a:tblPr>
                  <a:tblGrid>
                    <a:gridCol w="1488996">
                      <a:extLst>
                        <a:ext uri="{9D8B030D-6E8A-4147-A177-3AD203B41FA5}">
                          <a16:colId xmlns:a16="http://schemas.microsoft.com/office/drawing/2014/main" val="20000"/>
                        </a:ext>
                      </a:extLst>
                    </a:gridCol>
                    <a:gridCol w="1488996">
                      <a:extLst>
                        <a:ext uri="{9D8B030D-6E8A-4147-A177-3AD203B41FA5}">
                          <a16:colId xmlns:a16="http://schemas.microsoft.com/office/drawing/2014/main" val="20001"/>
                        </a:ext>
                      </a:extLst>
                    </a:gridCol>
                    <a:gridCol w="1488996">
                      <a:extLst>
                        <a:ext uri="{9D8B030D-6E8A-4147-A177-3AD203B41FA5}">
                          <a16:colId xmlns:a16="http://schemas.microsoft.com/office/drawing/2014/main" val="20002"/>
                        </a:ext>
                      </a:extLst>
                    </a:gridCol>
                    <a:gridCol w="1488996">
                      <a:extLst>
                        <a:ext uri="{9D8B030D-6E8A-4147-A177-3AD203B41FA5}">
                          <a16:colId xmlns:a16="http://schemas.microsoft.com/office/drawing/2014/main" val="20003"/>
                        </a:ext>
                      </a:extLst>
                    </a:gridCol>
                  </a:tblGrid>
                  <a:tr h="457200">
                    <a:tc>
                      <a:txBody>
                        <a:bodyPr/>
                        <a:lstStyle/>
                        <a:p>
                          <a:pPr marL="0" marR="0" indent="0" algn="ctr" fontAlgn="auto" hangingPunct="1">
                            <a:lnSpc>
                              <a:spcPts val="1800"/>
                            </a:lnSpc>
                            <a:spcBef>
                              <a:spcPts val="0"/>
                            </a:spcBef>
                            <a:spcAft>
                              <a:spcPts val="0"/>
                            </a:spcAft>
                          </a:pPr>
                          <a:r>
                            <a:rPr lang="en-US" sz="1800" b="1" kern="100" dirty="0">
                              <a:effectLst/>
                              <a:latin typeface="+mn-lt"/>
                            </a:rPr>
                            <a:t>Material</a:t>
                          </a:r>
                          <a:endParaRPr lang="en-US" sz="2000" b="1" dirty="0">
                            <a:effectLst/>
                            <a:latin typeface="+mn-lt"/>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800" b="1" kern="100" dirty="0">
                              <a:effectLst/>
                              <a:latin typeface="+mn-lt"/>
                            </a:rPr>
                            <a:t>Young’s modulus</a:t>
                          </a:r>
                          <a:endParaRPr lang="en-US" sz="2000" b="1" dirty="0">
                            <a:effectLst/>
                            <a:latin typeface="+mn-lt"/>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800" b="1" kern="100" dirty="0">
                              <a:effectLst/>
                              <a:latin typeface="+mn-lt"/>
                            </a:rPr>
                            <a:t>Poisson’s Ratio</a:t>
                          </a:r>
                          <a:endParaRPr lang="en-US" sz="2000" b="1" dirty="0">
                            <a:effectLst/>
                            <a:latin typeface="+mn-lt"/>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800" b="1" kern="100" dirty="0">
                              <a:effectLst/>
                              <a:latin typeface="+mn-lt"/>
                            </a:rPr>
                            <a:t>Density</a:t>
                          </a:r>
                          <a:endParaRPr lang="en-US" sz="2000" b="1" dirty="0">
                            <a:effectLst/>
                            <a:latin typeface="+mn-lt"/>
                            <a:ea typeface="宋体" panose="02010600030101010101" pitchFamily="2" charset="-122"/>
                          </a:endParaRPr>
                        </a:p>
                      </a:txBody>
                      <a:tcPr marL="44450" marR="44450" marT="0" marB="0"/>
                    </a:tc>
                    <a:extLst>
                      <a:ext uri="{0D108BD9-81ED-4DB2-BD59-A6C34878D82A}">
                        <a16:rowId xmlns:a16="http://schemas.microsoft.com/office/drawing/2014/main" val="10000"/>
                      </a:ext>
                    </a:extLst>
                  </a:tr>
                  <a:tr h="457200">
                    <a:tc>
                      <a:txBody>
                        <a:bodyPr/>
                        <a:lstStyle/>
                        <a:p>
                          <a:pPr marL="0" marR="0" indent="0" algn="ctr" fontAlgn="auto" hangingPunct="1">
                            <a:lnSpc>
                              <a:spcPts val="1800"/>
                            </a:lnSpc>
                            <a:spcBef>
                              <a:spcPts val="0"/>
                            </a:spcBef>
                            <a:spcAft>
                              <a:spcPts val="0"/>
                            </a:spcAft>
                          </a:pPr>
                          <a:r>
                            <a:rPr lang="en-US" sz="1800" b="1" kern="100" dirty="0">
                              <a:effectLst/>
                              <a:latin typeface="+mn-lt"/>
                            </a:rPr>
                            <a:t>Silicone rubber</a:t>
                          </a:r>
                          <a:endParaRPr lang="en-US" sz="2000" b="1" dirty="0">
                            <a:effectLst/>
                            <a:latin typeface="+mn-lt"/>
                            <a:ea typeface="宋体" panose="02010600030101010101" pitchFamily="2" charset="-122"/>
                          </a:endParaRPr>
                        </a:p>
                      </a:txBody>
                      <a:tcPr marL="44450" marR="44450" marT="0" marB="0" anchor="ctr"/>
                    </a:tc>
                    <a:tc>
                      <a:txBody>
                        <a:bodyPr/>
                        <a:lstStyle/>
                        <a:p>
                          <a:pPr marL="0" marR="0" indent="0" algn="ctr" fontAlgn="auto" hangingPunct="1">
                            <a:lnSpc>
                              <a:spcPts val="1800"/>
                            </a:lnSpc>
                            <a:spcBef>
                              <a:spcPts val="0"/>
                            </a:spcBef>
                            <a:spcAft>
                              <a:spcPts val="0"/>
                            </a:spcAft>
                          </a:pPr>
                          <a:r>
                            <a:rPr lang="en-US" sz="1800" b="1" kern="100" dirty="0">
                              <a:effectLst/>
                              <a:latin typeface="+mn-lt"/>
                            </a:rPr>
                            <a:t>2.0 </a:t>
                          </a:r>
                          <a:r>
                            <a:rPr lang="en-US" sz="1800" b="1" kern="100" dirty="0" err="1">
                              <a:effectLst/>
                              <a:latin typeface="+mn-lt"/>
                            </a:rPr>
                            <a:t>MPa</a:t>
                          </a:r>
                          <a:endParaRPr lang="en-US" sz="2000" b="1" dirty="0">
                            <a:effectLst/>
                            <a:latin typeface="+mn-lt"/>
                            <a:ea typeface="宋体" panose="02010600030101010101" pitchFamily="2" charset="-122"/>
                          </a:endParaRPr>
                        </a:p>
                      </a:txBody>
                      <a:tcPr marL="44450" marR="44450" marT="0" marB="0" anchor="ctr"/>
                    </a:tc>
                    <a:tc>
                      <a:txBody>
                        <a:bodyPr/>
                        <a:lstStyle/>
                        <a:p>
                          <a:pPr marL="0" marR="0" indent="0" algn="ctr" fontAlgn="auto" hangingPunct="1">
                            <a:lnSpc>
                              <a:spcPts val="1800"/>
                            </a:lnSpc>
                            <a:spcBef>
                              <a:spcPts val="0"/>
                            </a:spcBef>
                            <a:spcAft>
                              <a:spcPts val="0"/>
                            </a:spcAft>
                          </a:pPr>
                          <a:r>
                            <a:rPr lang="en-US" sz="1800" b="1" kern="100" dirty="0">
                              <a:effectLst/>
                              <a:latin typeface="+mn-lt"/>
                            </a:rPr>
                            <a:t>0.480</a:t>
                          </a:r>
                          <a:endParaRPr lang="en-US" sz="2000" b="1" dirty="0">
                            <a:effectLst/>
                            <a:latin typeface="+mn-lt"/>
                            <a:ea typeface="宋体" panose="02010600030101010101" pitchFamily="2" charset="-122"/>
                          </a:endParaRPr>
                        </a:p>
                      </a:txBody>
                      <a:tcPr marL="44450" marR="44450" marT="0" marB="0"/>
                    </a:tc>
                    <a:tc>
                      <a:txBody>
                        <a:bodyPr/>
                        <a:lstStyle/>
                        <a:p>
                          <a:endParaRPr lang="zh-CN"/>
                        </a:p>
                      </a:txBody>
                      <a:tcPr marL="44450" marR="44450" marT="0" marB="0">
                        <a:blipFill>
                          <a:blip r:embed="rId5"/>
                          <a:stretch>
                            <a:fillRect l="-301230" t="-125333" r="-820" b="-332000"/>
                          </a:stretch>
                        </a:blipFill>
                      </a:tcPr>
                    </a:tc>
                    <a:extLst>
                      <a:ext uri="{0D108BD9-81ED-4DB2-BD59-A6C34878D82A}">
                        <a16:rowId xmlns:a16="http://schemas.microsoft.com/office/drawing/2014/main" val="10001"/>
                      </a:ext>
                    </a:extLst>
                  </a:tr>
                  <a:tr h="457200">
                    <a:tc>
                      <a:txBody>
                        <a:bodyPr/>
                        <a:lstStyle/>
                        <a:p>
                          <a:pPr marL="0" marR="0" indent="0" algn="ctr" fontAlgn="auto" hangingPunct="1">
                            <a:lnSpc>
                              <a:spcPts val="1800"/>
                            </a:lnSpc>
                            <a:spcBef>
                              <a:spcPts val="0"/>
                            </a:spcBef>
                            <a:spcAft>
                              <a:spcPts val="0"/>
                            </a:spcAft>
                          </a:pPr>
                          <a:r>
                            <a:rPr lang="en-US" sz="1800" b="1" kern="100">
                              <a:effectLst/>
                              <a:latin typeface="+mn-lt"/>
                            </a:rPr>
                            <a:t>Silicone sealant</a:t>
                          </a:r>
                          <a:endParaRPr lang="en-US" sz="2000" b="1">
                            <a:effectLst/>
                            <a:latin typeface="+mn-lt"/>
                            <a:ea typeface="宋体" panose="02010600030101010101" pitchFamily="2" charset="-122"/>
                          </a:endParaRPr>
                        </a:p>
                      </a:txBody>
                      <a:tcPr marL="44450" marR="44450" marT="0" marB="0" anchor="ctr"/>
                    </a:tc>
                    <a:tc>
                      <a:txBody>
                        <a:bodyPr/>
                        <a:lstStyle/>
                        <a:p>
                          <a:pPr marL="0" marR="0" indent="0" algn="ctr" fontAlgn="auto" hangingPunct="1">
                            <a:lnSpc>
                              <a:spcPts val="1800"/>
                            </a:lnSpc>
                            <a:spcBef>
                              <a:spcPts val="0"/>
                            </a:spcBef>
                            <a:spcAft>
                              <a:spcPts val="0"/>
                            </a:spcAft>
                          </a:pPr>
                          <a:r>
                            <a:rPr lang="en-US" sz="1800" b="1" kern="100" dirty="0">
                              <a:effectLst/>
                              <a:latin typeface="+mn-lt"/>
                            </a:rPr>
                            <a:t>2.3 </a:t>
                          </a:r>
                          <a:r>
                            <a:rPr lang="en-US" sz="1800" b="1" kern="100" dirty="0" err="1">
                              <a:effectLst/>
                              <a:latin typeface="+mn-lt"/>
                            </a:rPr>
                            <a:t>MPa</a:t>
                          </a:r>
                          <a:endParaRPr lang="en-US" sz="2000" b="1" dirty="0">
                            <a:effectLst/>
                            <a:latin typeface="+mn-lt"/>
                            <a:ea typeface="宋体" panose="02010600030101010101" pitchFamily="2" charset="-122"/>
                          </a:endParaRPr>
                        </a:p>
                      </a:txBody>
                      <a:tcPr marL="44450" marR="44450" marT="0" marB="0" anchor="ctr"/>
                    </a:tc>
                    <a:tc>
                      <a:txBody>
                        <a:bodyPr/>
                        <a:lstStyle/>
                        <a:p>
                          <a:pPr marL="0" marR="0" indent="0" algn="ctr" fontAlgn="auto" hangingPunct="1">
                            <a:lnSpc>
                              <a:spcPts val="1800"/>
                            </a:lnSpc>
                            <a:spcBef>
                              <a:spcPts val="0"/>
                            </a:spcBef>
                            <a:spcAft>
                              <a:spcPts val="0"/>
                            </a:spcAft>
                          </a:pPr>
                          <a:r>
                            <a:rPr lang="en-US" sz="1800" b="1" kern="100" dirty="0">
                              <a:effectLst/>
                              <a:latin typeface="+mn-lt"/>
                            </a:rPr>
                            <a:t>0.495</a:t>
                          </a:r>
                          <a:endParaRPr lang="en-US" sz="2000" b="1" dirty="0">
                            <a:effectLst/>
                            <a:latin typeface="+mn-lt"/>
                            <a:ea typeface="宋体" panose="02010600030101010101" pitchFamily="2" charset="-122"/>
                          </a:endParaRPr>
                        </a:p>
                      </a:txBody>
                      <a:tcPr marL="44450" marR="44450" marT="0" marB="0"/>
                    </a:tc>
                    <a:tc>
                      <a:txBody>
                        <a:bodyPr/>
                        <a:lstStyle/>
                        <a:p>
                          <a:endParaRPr lang="zh-CN"/>
                        </a:p>
                      </a:txBody>
                      <a:tcPr marL="44450" marR="44450" marT="0" marB="0">
                        <a:blipFill>
                          <a:blip r:embed="rId5"/>
                          <a:stretch>
                            <a:fillRect l="-301230" t="-222368" r="-820" b="-227632"/>
                          </a:stretch>
                        </a:blipFill>
                      </a:tcPr>
                    </a:tc>
                    <a:extLst>
                      <a:ext uri="{0D108BD9-81ED-4DB2-BD59-A6C34878D82A}">
                        <a16:rowId xmlns:a16="http://schemas.microsoft.com/office/drawing/2014/main" val="10002"/>
                      </a:ext>
                    </a:extLst>
                  </a:tr>
                  <a:tr h="228600">
                    <a:tc>
                      <a:txBody>
                        <a:bodyPr/>
                        <a:lstStyle/>
                        <a:p>
                          <a:pPr marL="0" marR="0" indent="0" algn="ctr" fontAlgn="auto" hangingPunct="1">
                            <a:lnSpc>
                              <a:spcPts val="1800"/>
                            </a:lnSpc>
                            <a:spcBef>
                              <a:spcPts val="0"/>
                            </a:spcBef>
                            <a:spcAft>
                              <a:spcPts val="0"/>
                            </a:spcAft>
                          </a:pPr>
                          <a:r>
                            <a:rPr lang="en-US" sz="1800" b="1" kern="100" dirty="0">
                              <a:solidFill>
                                <a:srgbClr val="FF0000"/>
                              </a:solidFill>
                              <a:effectLst/>
                              <a:latin typeface="+mn-lt"/>
                            </a:rPr>
                            <a:t>Epoxy resin</a:t>
                          </a:r>
                          <a:endParaRPr lang="en-US" sz="2000" b="1" dirty="0">
                            <a:solidFill>
                              <a:srgbClr val="FF0000"/>
                            </a:solidFill>
                            <a:effectLst/>
                            <a:latin typeface="+mn-lt"/>
                            <a:ea typeface="宋体" panose="02010600030101010101" pitchFamily="2" charset="-122"/>
                          </a:endParaRPr>
                        </a:p>
                      </a:txBody>
                      <a:tcPr marL="44450" marR="44450" marT="0" marB="0" anchor="ctr"/>
                    </a:tc>
                    <a:tc>
                      <a:txBody>
                        <a:bodyPr/>
                        <a:lstStyle/>
                        <a:p>
                          <a:pPr marL="0" marR="0" indent="0" algn="ctr" fontAlgn="auto" hangingPunct="1">
                            <a:lnSpc>
                              <a:spcPts val="1800"/>
                            </a:lnSpc>
                            <a:spcBef>
                              <a:spcPts val="0"/>
                            </a:spcBef>
                            <a:spcAft>
                              <a:spcPts val="0"/>
                            </a:spcAft>
                          </a:pPr>
                          <a:r>
                            <a:rPr lang="en-US" sz="1800" b="1" kern="100" dirty="0">
                              <a:solidFill>
                                <a:srgbClr val="FF0000"/>
                              </a:solidFill>
                              <a:effectLst/>
                              <a:latin typeface="+mn-lt"/>
                            </a:rPr>
                            <a:t>3.8 </a:t>
                          </a:r>
                          <a:r>
                            <a:rPr lang="en-US" sz="1800" b="1" kern="100" dirty="0" err="1">
                              <a:solidFill>
                                <a:srgbClr val="FF0000"/>
                              </a:solidFill>
                              <a:effectLst/>
                              <a:latin typeface="+mn-lt"/>
                            </a:rPr>
                            <a:t>GPa</a:t>
                          </a:r>
                          <a:endParaRPr lang="en-US" sz="2000" b="1" dirty="0">
                            <a:solidFill>
                              <a:srgbClr val="FF0000"/>
                            </a:solidFill>
                            <a:effectLst/>
                            <a:latin typeface="+mn-lt"/>
                            <a:ea typeface="宋体" panose="02010600030101010101" pitchFamily="2" charset="-122"/>
                          </a:endParaRPr>
                        </a:p>
                      </a:txBody>
                      <a:tcPr marL="44450" marR="44450" marT="0" marB="0" anchor="ctr"/>
                    </a:tc>
                    <a:tc>
                      <a:txBody>
                        <a:bodyPr/>
                        <a:lstStyle/>
                        <a:p>
                          <a:pPr marL="0" marR="0" indent="0" algn="ctr" fontAlgn="auto" hangingPunct="1">
                            <a:lnSpc>
                              <a:spcPts val="1800"/>
                            </a:lnSpc>
                            <a:spcBef>
                              <a:spcPts val="0"/>
                            </a:spcBef>
                            <a:spcAft>
                              <a:spcPts val="0"/>
                            </a:spcAft>
                          </a:pPr>
                          <a:r>
                            <a:rPr lang="en-US" sz="1800" b="1" kern="100" dirty="0">
                              <a:effectLst/>
                              <a:latin typeface="+mn-lt"/>
                            </a:rPr>
                            <a:t>0.380</a:t>
                          </a:r>
                          <a:endParaRPr lang="en-US" sz="2000" b="1" dirty="0">
                            <a:effectLst/>
                            <a:latin typeface="+mn-lt"/>
                            <a:ea typeface="宋体" panose="02010600030101010101" pitchFamily="2" charset="-122"/>
                          </a:endParaRPr>
                        </a:p>
                      </a:txBody>
                      <a:tcPr marL="44450" marR="44450" marT="0" marB="0"/>
                    </a:tc>
                    <a:tc>
                      <a:txBody>
                        <a:bodyPr/>
                        <a:lstStyle/>
                        <a:p>
                          <a:endParaRPr lang="zh-CN"/>
                        </a:p>
                      </a:txBody>
                      <a:tcPr marL="44450" marR="44450" marT="0" marB="0">
                        <a:blipFill>
                          <a:blip r:embed="rId5"/>
                          <a:stretch>
                            <a:fillRect l="-301230" t="-662162" r="-820" b="-367568"/>
                          </a:stretch>
                        </a:blipFill>
                      </a:tcPr>
                    </a:tc>
                    <a:extLst>
                      <a:ext uri="{0D108BD9-81ED-4DB2-BD59-A6C34878D82A}">
                        <a16:rowId xmlns:a16="http://schemas.microsoft.com/office/drawing/2014/main" val="10003"/>
                      </a:ext>
                    </a:extLst>
                  </a:tr>
                  <a:tr h="228600">
                    <a:tc>
                      <a:txBody>
                        <a:bodyPr/>
                        <a:lstStyle/>
                        <a:p>
                          <a:pPr marL="0" marR="0" indent="0" algn="ctr" fontAlgn="auto" hangingPunct="1">
                            <a:lnSpc>
                              <a:spcPts val="1800"/>
                            </a:lnSpc>
                            <a:spcBef>
                              <a:spcPts val="0"/>
                            </a:spcBef>
                            <a:spcAft>
                              <a:spcPts val="0"/>
                            </a:spcAft>
                          </a:pPr>
                          <a:r>
                            <a:rPr lang="en-US" sz="1800" b="1" kern="100" dirty="0">
                              <a:solidFill>
                                <a:srgbClr val="FFC000"/>
                              </a:solidFill>
                              <a:effectLst/>
                              <a:latin typeface="+mn-lt"/>
                            </a:rPr>
                            <a:t>PDMS</a:t>
                          </a:r>
                          <a:endParaRPr lang="en-US" sz="2000" b="1" dirty="0">
                            <a:solidFill>
                              <a:srgbClr val="FFC000"/>
                            </a:solidFill>
                            <a:effectLst/>
                            <a:latin typeface="+mn-lt"/>
                            <a:ea typeface="宋体" panose="02010600030101010101" pitchFamily="2" charset="-122"/>
                          </a:endParaRPr>
                        </a:p>
                      </a:txBody>
                      <a:tcPr marL="44450" marR="44450" marT="0" marB="0" anchor="ctr"/>
                    </a:tc>
                    <a:tc>
                      <a:txBody>
                        <a:bodyPr/>
                        <a:lstStyle/>
                        <a:p>
                          <a:pPr marL="0" marR="0" indent="0" algn="ctr" fontAlgn="auto" hangingPunct="1">
                            <a:lnSpc>
                              <a:spcPts val="1800"/>
                            </a:lnSpc>
                            <a:spcBef>
                              <a:spcPts val="0"/>
                            </a:spcBef>
                            <a:spcAft>
                              <a:spcPts val="0"/>
                            </a:spcAft>
                          </a:pPr>
                          <a:r>
                            <a:rPr lang="en-US" sz="1800" b="1" kern="100" dirty="0">
                              <a:solidFill>
                                <a:srgbClr val="FFC000"/>
                              </a:solidFill>
                              <a:effectLst/>
                              <a:latin typeface="+mn-lt"/>
                            </a:rPr>
                            <a:t>1.8 </a:t>
                          </a:r>
                          <a:r>
                            <a:rPr lang="en-US" sz="1800" b="1" kern="100" dirty="0" err="1">
                              <a:solidFill>
                                <a:srgbClr val="FFC000"/>
                              </a:solidFill>
                              <a:effectLst/>
                              <a:latin typeface="+mn-lt"/>
                            </a:rPr>
                            <a:t>MPa</a:t>
                          </a:r>
                          <a:endParaRPr lang="en-US" sz="2000" b="1" dirty="0">
                            <a:solidFill>
                              <a:srgbClr val="FFC000"/>
                            </a:solidFill>
                            <a:effectLst/>
                            <a:latin typeface="+mn-lt"/>
                            <a:ea typeface="宋体" panose="02010600030101010101" pitchFamily="2" charset="-122"/>
                          </a:endParaRPr>
                        </a:p>
                      </a:txBody>
                      <a:tcPr marL="44450" marR="44450" marT="0" marB="0" anchor="ctr"/>
                    </a:tc>
                    <a:tc>
                      <a:txBody>
                        <a:bodyPr/>
                        <a:lstStyle/>
                        <a:p>
                          <a:pPr marL="0" marR="0" indent="0" algn="ctr" fontAlgn="auto" hangingPunct="1">
                            <a:lnSpc>
                              <a:spcPts val="1800"/>
                            </a:lnSpc>
                            <a:spcBef>
                              <a:spcPts val="0"/>
                            </a:spcBef>
                            <a:spcAft>
                              <a:spcPts val="0"/>
                            </a:spcAft>
                          </a:pPr>
                          <a:r>
                            <a:rPr lang="en-US" sz="1800" b="1" kern="100" dirty="0">
                              <a:effectLst/>
                              <a:latin typeface="+mn-lt"/>
                            </a:rPr>
                            <a:t>0.421</a:t>
                          </a:r>
                          <a:endParaRPr lang="en-US" sz="2000" b="1" dirty="0">
                            <a:effectLst/>
                            <a:latin typeface="+mn-lt"/>
                            <a:ea typeface="宋体" panose="02010600030101010101" pitchFamily="2" charset="-122"/>
                          </a:endParaRPr>
                        </a:p>
                      </a:txBody>
                      <a:tcPr marL="44450" marR="44450" marT="0" marB="0"/>
                    </a:tc>
                    <a:tc>
                      <a:txBody>
                        <a:bodyPr/>
                        <a:lstStyle/>
                        <a:p>
                          <a:endParaRPr lang="zh-CN"/>
                        </a:p>
                      </a:txBody>
                      <a:tcPr marL="44450" marR="44450" marT="0" marB="0">
                        <a:blipFill>
                          <a:blip r:embed="rId5"/>
                          <a:stretch>
                            <a:fillRect l="-301230" t="-742105" r="-820" b="-257895"/>
                          </a:stretch>
                        </a:blipFill>
                      </a:tcPr>
                    </a:tc>
                    <a:extLst>
                      <a:ext uri="{0D108BD9-81ED-4DB2-BD59-A6C34878D82A}">
                        <a16:rowId xmlns:a16="http://schemas.microsoft.com/office/drawing/2014/main" val="10004"/>
                      </a:ext>
                    </a:extLst>
                  </a:tr>
                  <a:tr h="457200">
                    <a:tc>
                      <a:txBody>
                        <a:bodyPr/>
                        <a:lstStyle/>
                        <a:p>
                          <a:pPr marL="0" marR="0" indent="0" algn="ctr" fontAlgn="auto" hangingPunct="1">
                            <a:lnSpc>
                              <a:spcPts val="1800"/>
                            </a:lnSpc>
                            <a:spcBef>
                              <a:spcPts val="0"/>
                            </a:spcBef>
                            <a:spcAft>
                              <a:spcPts val="0"/>
                            </a:spcAft>
                          </a:pPr>
                          <a:r>
                            <a:rPr lang="en-US" sz="1800" b="1" kern="100" dirty="0">
                              <a:effectLst/>
                              <a:latin typeface="+mn-lt"/>
                            </a:rPr>
                            <a:t>The outer casing</a:t>
                          </a:r>
                          <a:endParaRPr lang="en-US" sz="2000" b="1" dirty="0">
                            <a:effectLst/>
                            <a:latin typeface="+mn-lt"/>
                            <a:ea typeface="宋体" panose="02010600030101010101" pitchFamily="2" charset="-122"/>
                          </a:endParaRPr>
                        </a:p>
                      </a:txBody>
                      <a:tcPr marL="44450" marR="44450" marT="0" marB="0" anchor="ctr"/>
                    </a:tc>
                    <a:tc>
                      <a:txBody>
                        <a:bodyPr/>
                        <a:lstStyle/>
                        <a:p>
                          <a:pPr marL="0" marR="0" indent="0" algn="ctr" fontAlgn="auto" hangingPunct="1">
                            <a:lnSpc>
                              <a:spcPts val="1800"/>
                            </a:lnSpc>
                            <a:spcBef>
                              <a:spcPts val="0"/>
                            </a:spcBef>
                            <a:spcAft>
                              <a:spcPts val="0"/>
                            </a:spcAft>
                          </a:pPr>
                          <a:r>
                            <a:rPr lang="en-US" sz="1800" b="1" kern="100" dirty="0">
                              <a:effectLst/>
                              <a:latin typeface="+mn-lt"/>
                            </a:rPr>
                            <a:t>2.7 </a:t>
                          </a:r>
                          <a:r>
                            <a:rPr lang="en-US" sz="1800" b="1" kern="100" dirty="0" err="1">
                              <a:effectLst/>
                              <a:latin typeface="+mn-lt"/>
                            </a:rPr>
                            <a:t>GPa</a:t>
                          </a:r>
                          <a:endParaRPr lang="en-US" sz="2000" b="1" dirty="0">
                            <a:effectLst/>
                            <a:latin typeface="+mn-lt"/>
                            <a:ea typeface="宋体" panose="02010600030101010101" pitchFamily="2" charset="-122"/>
                          </a:endParaRPr>
                        </a:p>
                      </a:txBody>
                      <a:tcPr marL="44450" marR="44450" marT="0" marB="0" anchor="ctr"/>
                    </a:tc>
                    <a:tc>
                      <a:txBody>
                        <a:bodyPr/>
                        <a:lstStyle/>
                        <a:p>
                          <a:pPr marL="0" marR="0" indent="0" algn="ctr" fontAlgn="auto" hangingPunct="1">
                            <a:lnSpc>
                              <a:spcPts val="1800"/>
                            </a:lnSpc>
                            <a:spcBef>
                              <a:spcPts val="0"/>
                            </a:spcBef>
                            <a:spcAft>
                              <a:spcPts val="0"/>
                            </a:spcAft>
                          </a:pPr>
                          <a:r>
                            <a:rPr lang="en-US" sz="1800" b="1" kern="100" dirty="0">
                              <a:effectLst/>
                              <a:latin typeface="+mn-lt"/>
                            </a:rPr>
                            <a:t>0.380</a:t>
                          </a:r>
                          <a:endParaRPr lang="en-US" sz="2000" b="1" dirty="0">
                            <a:effectLst/>
                            <a:latin typeface="+mn-lt"/>
                            <a:ea typeface="宋体" panose="02010600030101010101" pitchFamily="2" charset="-122"/>
                          </a:endParaRPr>
                        </a:p>
                      </a:txBody>
                      <a:tcPr marL="44450" marR="44450" marT="0" marB="0"/>
                    </a:tc>
                    <a:tc>
                      <a:txBody>
                        <a:bodyPr/>
                        <a:lstStyle/>
                        <a:p>
                          <a:endParaRPr lang="zh-CN"/>
                        </a:p>
                      </a:txBody>
                      <a:tcPr marL="44450" marR="44450" marT="0" marB="0">
                        <a:blipFill>
                          <a:blip r:embed="rId5"/>
                          <a:stretch>
                            <a:fillRect l="-301230" t="-426667" r="-820" b="-30667"/>
                          </a:stretch>
                        </a:blipFill>
                      </a:tcPr>
                    </a:tc>
                    <a:extLst>
                      <a:ext uri="{0D108BD9-81ED-4DB2-BD59-A6C34878D82A}">
                        <a16:rowId xmlns:a16="http://schemas.microsoft.com/office/drawing/2014/main" val="10005"/>
                      </a:ext>
                    </a:extLst>
                  </a:tr>
                </a:tbl>
              </a:graphicData>
            </a:graphic>
          </p:graphicFrame>
        </mc:Fallback>
      </mc:AlternateContent>
      <p:sp>
        <p:nvSpPr>
          <p:cNvPr id="50" name="Rounded Rectangle 36">
            <a:extLst>
              <a:ext uri="{FF2B5EF4-FFF2-40B4-BE49-F238E27FC236}">
                <a16:creationId xmlns:a16="http://schemas.microsoft.com/office/drawing/2014/main" id="{0875C790-42EC-5EA4-5445-60EEE112AB5E}"/>
              </a:ext>
            </a:extLst>
          </p:cNvPr>
          <p:cNvSpPr/>
          <p:nvPr/>
        </p:nvSpPr>
        <p:spPr>
          <a:xfrm>
            <a:off x="2115715" y="4487531"/>
            <a:ext cx="1074632" cy="1387892"/>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4231074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6FD9F-E5A4-E971-D913-C7802106057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F352A7-E6F1-6D3B-D637-30375A4393F5}"/>
              </a:ext>
            </a:extLst>
          </p:cNvPr>
          <p:cNvSpPr>
            <a:spLocks noGrp="1"/>
          </p:cNvSpPr>
          <p:nvPr>
            <p:ph type="sldNum" sz="quarter" idx="12"/>
          </p:nvPr>
        </p:nvSpPr>
        <p:spPr/>
        <p:txBody>
          <a:bodyPr/>
          <a:lstStyle/>
          <a:p>
            <a:fld id="{5DD3DB80-B894-403A-B48E-6FDC1A72010E}" type="slidenum">
              <a:rPr lang="zh-CN" altLang="en-US" smtClean="0"/>
              <a:pPr/>
              <a:t>17</a:t>
            </a:fld>
            <a:endParaRPr lang="zh-CN" altLang="en-US" dirty="0"/>
          </a:p>
        </p:txBody>
      </p:sp>
      <p:sp>
        <p:nvSpPr>
          <p:cNvPr id="3" name="Text Placeholder 2">
            <a:extLst>
              <a:ext uri="{FF2B5EF4-FFF2-40B4-BE49-F238E27FC236}">
                <a16:creationId xmlns:a16="http://schemas.microsoft.com/office/drawing/2014/main" id="{BC92DCE8-A8E0-16F4-3735-FA6402A9F475}"/>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0FDCF346-AC40-8FE4-28A1-9A11EA1C84BA}"/>
              </a:ext>
            </a:extLst>
          </p:cNvPr>
          <p:cNvSpPr>
            <a:spLocks noGrp="1"/>
          </p:cNvSpPr>
          <p:nvPr>
            <p:ph type="body" sz="quarter" idx="16"/>
          </p:nvPr>
        </p:nvSpPr>
        <p:spPr/>
        <p:txBody>
          <a:bodyPr/>
          <a:lstStyle/>
          <a:p>
            <a:endParaRPr lang="zh-CN" altLang="en-US" sz="1800" dirty="0"/>
          </a:p>
        </p:txBody>
      </p:sp>
      <p:sp>
        <p:nvSpPr>
          <p:cNvPr id="8" name="Text Placeholder 3">
            <a:extLst>
              <a:ext uri="{FF2B5EF4-FFF2-40B4-BE49-F238E27FC236}">
                <a16:creationId xmlns:a16="http://schemas.microsoft.com/office/drawing/2014/main" id="{495918C5-F7BB-9AD1-0334-DE228DAEEE3A}"/>
              </a:ext>
            </a:extLst>
          </p:cNvPr>
          <p:cNvSpPr>
            <a:spLocks noGrp="1"/>
          </p:cNvSpPr>
          <p:nvPr>
            <p:ph type="body" sz="quarter" idx="15"/>
          </p:nvPr>
        </p:nvSpPr>
        <p:spPr>
          <a:xfrm>
            <a:off x="635012" y="189303"/>
            <a:ext cx="9183902" cy="495575"/>
          </a:xfrm>
        </p:spPr>
        <p:txBody>
          <a:bodyPr/>
          <a:lstStyle/>
          <a:p>
            <a:r>
              <a:rPr lang="zh-CN" altLang="en-US" sz="2400" dirty="0"/>
              <a:t>3. </a:t>
            </a:r>
            <a:r>
              <a:rPr lang="en-US" altLang="zh-CN" sz="2400" dirty="0"/>
              <a:t>Corrosion monitoring of reinforced concrete structures</a:t>
            </a:r>
            <a:endParaRPr lang="zh-CN" altLang="en-US" sz="2400" dirty="0"/>
          </a:p>
          <a:p>
            <a:endParaRPr lang="en-US" sz="2400" dirty="0"/>
          </a:p>
        </p:txBody>
      </p:sp>
      <p:pic>
        <p:nvPicPr>
          <p:cNvPr id="4" name="内容占位符 4">
            <a:extLst>
              <a:ext uri="{FF2B5EF4-FFF2-40B4-BE49-F238E27FC236}">
                <a16:creationId xmlns:a16="http://schemas.microsoft.com/office/drawing/2014/main" id="{A777DE7C-39DC-CF67-EBEB-A498B86FE541}"/>
              </a:ext>
            </a:extLst>
          </p:cNvPr>
          <p:cNvPicPr/>
          <p:nvPr/>
        </p:nvPicPr>
        <p:blipFill rotWithShape="1">
          <a:blip r:embed="rId3" cstate="print">
            <a:extLst>
              <a:ext uri="{28A0092B-C50C-407E-A947-70E740481C1C}">
                <a14:useLocalDpi xmlns:a14="http://schemas.microsoft.com/office/drawing/2010/main" val="0"/>
              </a:ext>
            </a:extLst>
          </a:blip>
          <a:srcRect t="17217" r="3126" b="19456"/>
          <a:stretch/>
        </p:blipFill>
        <p:spPr bwMode="auto">
          <a:xfrm>
            <a:off x="3458185" y="3450967"/>
            <a:ext cx="4796932" cy="2351113"/>
          </a:xfrm>
          <a:prstGeom prst="rect">
            <a:avLst/>
          </a:prstGeom>
          <a:ln>
            <a:noFill/>
          </a:ln>
          <a:extLst>
            <a:ext uri="{53640926-AAD7-44D8-BBD7-CCE9431645EC}">
              <a14:shadowObscured xmlns:a14="http://schemas.microsoft.com/office/drawing/2010/main"/>
            </a:ext>
          </a:extLst>
        </p:spPr>
      </p:pic>
      <p:sp>
        <p:nvSpPr>
          <p:cNvPr id="6" name="Content Placeholder 2">
            <a:extLst>
              <a:ext uri="{FF2B5EF4-FFF2-40B4-BE49-F238E27FC236}">
                <a16:creationId xmlns:a16="http://schemas.microsoft.com/office/drawing/2014/main" id="{E02C7F43-3823-094D-27B7-2588281C96A5}"/>
              </a:ext>
            </a:extLst>
          </p:cNvPr>
          <p:cNvSpPr txBox="1">
            <a:spLocks/>
          </p:cNvSpPr>
          <p:nvPr/>
        </p:nvSpPr>
        <p:spPr>
          <a:xfrm>
            <a:off x="861469" y="1614390"/>
            <a:ext cx="10515600" cy="163686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EMI response of sensors with different waterproof materials</a:t>
            </a:r>
          </a:p>
          <a:p>
            <a:pPr marL="285750" indent="-285750" algn="l">
              <a:buFont typeface="Arial" panose="020B0604020202020204" pitchFamily="34" charset="0"/>
              <a:buChar char="•"/>
            </a:pPr>
            <a:r>
              <a:rPr lang="en-US" sz="1800" dirty="0"/>
              <a:t>A 3D-printed outer casing was designed to waterproof the corrosion sensor to reduce interference from the external loading or environmental factors. </a:t>
            </a:r>
          </a:p>
          <a:p>
            <a:pPr marL="285750" indent="-285750" algn="l">
              <a:buFont typeface="Arial" panose="020B0604020202020204" pitchFamily="34" charset="0"/>
              <a:buChar char="•"/>
            </a:pPr>
            <a:r>
              <a:rPr lang="en-US" sz="1800" dirty="0"/>
              <a:t>Four types waterproof materials: </a:t>
            </a:r>
            <a:r>
              <a:rPr lang="en-US" sz="1800" b="1" dirty="0"/>
              <a:t>silicone rubber, silicone sealant, epoxy resin, and PDMS</a:t>
            </a:r>
            <a:r>
              <a:rPr lang="en-US" sz="1800" dirty="0"/>
              <a:t>.</a:t>
            </a:r>
          </a:p>
          <a:p>
            <a:pPr marL="285750" indent="-285750" algn="l">
              <a:buFont typeface="Arial" panose="020B0604020202020204" pitchFamily="34" charset="0"/>
              <a:buChar char="•"/>
            </a:pPr>
            <a:endParaRPr lang="en-US" sz="1800" dirty="0"/>
          </a:p>
        </p:txBody>
      </p:sp>
    </p:spTree>
    <p:extLst>
      <p:ext uri="{BB962C8B-B14F-4D97-AF65-F5344CB8AC3E}">
        <p14:creationId xmlns:p14="http://schemas.microsoft.com/office/powerpoint/2010/main" val="294838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D3DB80-B894-403A-B48E-6FDC1A72010E}" type="slidenum">
              <a:rPr lang="zh-CN" altLang="en-US" smtClean="0"/>
              <a:pPr/>
              <a:t>18</a:t>
            </a:fld>
            <a:endParaRPr lang="zh-CN" altLang="en-US" dirty="0"/>
          </a:p>
        </p:txBody>
      </p:sp>
      <p:sp>
        <p:nvSpPr>
          <p:cNvPr id="3" name="Text Placeholder 2"/>
          <p:cNvSpPr>
            <a:spLocks noGrp="1"/>
          </p:cNvSpPr>
          <p:nvPr>
            <p:ph type="body" sz="quarter" idx="14"/>
          </p:nvPr>
        </p:nvSpPr>
        <p:spPr/>
        <p:txBody>
          <a:bodyPr/>
          <a:lstStyle/>
          <a:p>
            <a:endParaRPr lang="en-US"/>
          </a:p>
        </p:txBody>
      </p:sp>
      <p:sp>
        <p:nvSpPr>
          <p:cNvPr id="9" name="Text Placeholder 3">
            <a:extLst>
              <a:ext uri="{FF2B5EF4-FFF2-40B4-BE49-F238E27FC236}">
                <a16:creationId xmlns:a16="http://schemas.microsoft.com/office/drawing/2014/main" id="{B1E4E8E3-298C-085A-56BD-E1A860D546AB}"/>
              </a:ext>
            </a:extLst>
          </p:cNvPr>
          <p:cNvSpPr>
            <a:spLocks noGrp="1"/>
          </p:cNvSpPr>
          <p:nvPr>
            <p:ph type="body" sz="quarter" idx="15"/>
          </p:nvPr>
        </p:nvSpPr>
        <p:spPr>
          <a:xfrm>
            <a:off x="635012" y="189303"/>
            <a:ext cx="9183902" cy="495575"/>
          </a:xfrm>
        </p:spPr>
        <p:txBody>
          <a:bodyPr/>
          <a:lstStyle/>
          <a:p>
            <a:r>
              <a:rPr lang="zh-CN" altLang="en-US" sz="2400" dirty="0"/>
              <a:t>3. </a:t>
            </a:r>
            <a:r>
              <a:rPr lang="en-US" altLang="zh-CN" sz="2400" dirty="0"/>
              <a:t>Corrosion monitoring of reinforced concrete structures</a:t>
            </a:r>
            <a:endParaRPr lang="zh-CN" altLang="en-US" sz="2400" dirty="0"/>
          </a:p>
          <a:p>
            <a:endParaRPr lang="en-US" sz="2400" dirty="0"/>
          </a:p>
        </p:txBody>
      </p:sp>
      <p:sp>
        <p:nvSpPr>
          <p:cNvPr id="12" name="Content Placeholder 2">
            <a:extLst>
              <a:ext uri="{FF2B5EF4-FFF2-40B4-BE49-F238E27FC236}">
                <a16:creationId xmlns:a16="http://schemas.microsoft.com/office/drawing/2014/main" id="{131D045B-675D-7E92-EFFE-8D830B4D1979}"/>
              </a:ext>
            </a:extLst>
          </p:cNvPr>
          <p:cNvSpPr txBox="1">
            <a:spLocks/>
          </p:cNvSpPr>
          <p:nvPr/>
        </p:nvSpPr>
        <p:spPr>
          <a:xfrm>
            <a:off x="838200" y="1198918"/>
            <a:ext cx="10515600" cy="1636864"/>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zh-CN" sz="2000" dirty="0"/>
              <a:t>T</a:t>
            </a:r>
            <a:r>
              <a:rPr lang="en-US" sz="2000" dirty="0"/>
              <a:t>he conductance signatures of the sensor packaged with silicone rubber, silicone sealant, and PDMS.</a:t>
            </a:r>
          </a:p>
        </p:txBody>
      </p:sp>
      <p:sp>
        <p:nvSpPr>
          <p:cNvPr id="13" name="文本框 25">
            <a:extLst>
              <a:ext uri="{FF2B5EF4-FFF2-40B4-BE49-F238E27FC236}">
                <a16:creationId xmlns:a16="http://schemas.microsoft.com/office/drawing/2014/main" id="{062FEBCE-6805-9AE5-B8FA-17E451BDAB06}"/>
              </a:ext>
            </a:extLst>
          </p:cNvPr>
          <p:cNvSpPr txBox="1"/>
          <p:nvPr/>
        </p:nvSpPr>
        <p:spPr>
          <a:xfrm>
            <a:off x="2515122" y="2400207"/>
            <a:ext cx="1626870" cy="25011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indent="144145" hangingPunct="0">
              <a:lnSpc>
                <a:spcPts val="1200"/>
              </a:lnSpc>
            </a:pPr>
            <a:r>
              <a:rPr lang="en-US" sz="2000" b="1" dirty="0">
                <a:ea typeface="宋体" panose="02010600030101010101" pitchFamily="2" charset="-122"/>
                <a:cs typeface="宋体" panose="02010600030101010101" pitchFamily="2" charset="-122"/>
              </a:rPr>
              <a:t>by FEM</a:t>
            </a:r>
            <a:endParaRPr lang="en-US" sz="2400" b="1" dirty="0">
              <a:effectLst/>
              <a:ea typeface="宋体" panose="02010600030101010101" pitchFamily="2" charset="-122"/>
              <a:cs typeface="宋体" panose="02010600030101010101" pitchFamily="2" charset="-122"/>
            </a:endParaRPr>
          </a:p>
        </p:txBody>
      </p:sp>
      <p:sp>
        <p:nvSpPr>
          <p:cNvPr id="14" name="文本框 25">
            <a:extLst>
              <a:ext uri="{FF2B5EF4-FFF2-40B4-BE49-F238E27FC236}">
                <a16:creationId xmlns:a16="http://schemas.microsoft.com/office/drawing/2014/main" id="{2D6F7FEC-20B9-33A0-4DBB-85054D3FF3A3}"/>
              </a:ext>
            </a:extLst>
          </p:cNvPr>
          <p:cNvSpPr txBox="1"/>
          <p:nvPr/>
        </p:nvSpPr>
        <p:spPr>
          <a:xfrm>
            <a:off x="7582114" y="2400208"/>
            <a:ext cx="2330772" cy="2501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indent="144145" hangingPunct="0">
              <a:lnSpc>
                <a:spcPts val="1200"/>
              </a:lnSpc>
            </a:pPr>
            <a:r>
              <a:rPr lang="en-US" sz="2000" b="1" dirty="0">
                <a:ea typeface="宋体" panose="02010600030101010101" pitchFamily="2" charset="-122"/>
                <a:cs typeface="宋体" panose="02010600030101010101" pitchFamily="2" charset="-122"/>
              </a:rPr>
              <a:t>by Experiments</a:t>
            </a:r>
            <a:endParaRPr lang="en-US" sz="2400" b="1" dirty="0">
              <a:effectLst/>
              <a:ea typeface="宋体" panose="02010600030101010101" pitchFamily="2" charset="-122"/>
              <a:cs typeface="宋体" panose="02010600030101010101" pitchFamily="2" charset="-122"/>
            </a:endParaRPr>
          </a:p>
        </p:txBody>
      </p:sp>
      <p:pic>
        <p:nvPicPr>
          <p:cNvPr id="15" name="图片 270">
            <a:extLst>
              <a:ext uri="{FF2B5EF4-FFF2-40B4-BE49-F238E27FC236}">
                <a16:creationId xmlns:a16="http://schemas.microsoft.com/office/drawing/2014/main" id="{5BB2C029-8C2A-7B0A-A484-5FBFCD1A935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85248" y="2360097"/>
            <a:ext cx="4686617" cy="3120178"/>
          </a:xfrm>
          <a:prstGeom prst="rect">
            <a:avLst/>
          </a:prstGeom>
          <a:noFill/>
          <a:ln>
            <a:noFill/>
          </a:ln>
        </p:spPr>
      </p:pic>
      <p:pic>
        <p:nvPicPr>
          <p:cNvPr id="16" name="图片 265">
            <a:extLst>
              <a:ext uri="{FF2B5EF4-FFF2-40B4-BE49-F238E27FC236}">
                <a16:creationId xmlns:a16="http://schemas.microsoft.com/office/drawing/2014/main" id="{7F00A561-A6B0-62E1-A317-CB9BD22893A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448420" y="2383276"/>
            <a:ext cx="4686617" cy="3120178"/>
          </a:xfrm>
          <a:prstGeom prst="rect">
            <a:avLst/>
          </a:prstGeom>
          <a:noFill/>
          <a:ln>
            <a:noFill/>
          </a:ln>
        </p:spPr>
      </p:pic>
      <p:sp>
        <p:nvSpPr>
          <p:cNvPr id="17" name="文本框 25">
            <a:extLst>
              <a:ext uri="{FF2B5EF4-FFF2-40B4-BE49-F238E27FC236}">
                <a16:creationId xmlns:a16="http://schemas.microsoft.com/office/drawing/2014/main" id="{F00E4AC2-6030-6BB3-1435-8AB04FBE6DBB}"/>
              </a:ext>
            </a:extLst>
          </p:cNvPr>
          <p:cNvSpPr txBox="1"/>
          <p:nvPr/>
        </p:nvSpPr>
        <p:spPr>
          <a:xfrm>
            <a:off x="1622156" y="3334886"/>
            <a:ext cx="1172358" cy="25986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144145" hangingPunct="0">
              <a:lnSpc>
                <a:spcPts val="1200"/>
              </a:lnSpc>
              <a:spcBef>
                <a:spcPts val="0"/>
              </a:spcBef>
              <a:spcAft>
                <a:spcPts val="0"/>
              </a:spcAft>
            </a:pPr>
            <a:r>
              <a:rPr lang="en-US" b="1" dirty="0">
                <a:solidFill>
                  <a:schemeClr val="accent1"/>
                </a:solidFill>
                <a:effectLst/>
                <a:ea typeface="宋体" panose="02010600030101010101" pitchFamily="2" charset="-122"/>
                <a:cs typeface="宋体" panose="02010600030101010101" pitchFamily="2" charset="-122"/>
              </a:rPr>
              <a:t>Mode 1</a:t>
            </a:r>
            <a:endParaRPr lang="en-US" sz="2000" b="1" dirty="0">
              <a:solidFill>
                <a:schemeClr val="accent1"/>
              </a:solidFill>
              <a:effectLst/>
              <a:ea typeface="宋体" panose="02010600030101010101" pitchFamily="2" charset="-122"/>
              <a:cs typeface="宋体" panose="02010600030101010101" pitchFamily="2" charset="-122"/>
            </a:endParaRPr>
          </a:p>
        </p:txBody>
      </p:sp>
      <p:sp>
        <p:nvSpPr>
          <p:cNvPr id="18" name="文本框 25">
            <a:extLst>
              <a:ext uri="{FF2B5EF4-FFF2-40B4-BE49-F238E27FC236}">
                <a16:creationId xmlns:a16="http://schemas.microsoft.com/office/drawing/2014/main" id="{DE205B2E-9FAD-DB27-8566-9AF448084AF6}"/>
              </a:ext>
            </a:extLst>
          </p:cNvPr>
          <p:cNvSpPr txBox="1"/>
          <p:nvPr/>
        </p:nvSpPr>
        <p:spPr>
          <a:xfrm>
            <a:off x="3859876" y="3342738"/>
            <a:ext cx="1139113" cy="2520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144145" hangingPunct="0">
              <a:lnSpc>
                <a:spcPts val="1200"/>
              </a:lnSpc>
              <a:spcBef>
                <a:spcPts val="0"/>
              </a:spcBef>
              <a:spcAft>
                <a:spcPts val="0"/>
              </a:spcAft>
            </a:pPr>
            <a:r>
              <a:rPr lang="en-US" b="1" dirty="0">
                <a:solidFill>
                  <a:schemeClr val="accent1"/>
                </a:solidFill>
                <a:effectLst/>
                <a:ea typeface="宋体" panose="02010600030101010101" pitchFamily="2" charset="-122"/>
                <a:cs typeface="宋体" panose="02010600030101010101" pitchFamily="2" charset="-122"/>
              </a:rPr>
              <a:t>Mode 2</a:t>
            </a:r>
            <a:endParaRPr lang="en-US" sz="2000" b="1" dirty="0">
              <a:solidFill>
                <a:schemeClr val="accent1"/>
              </a:solidFill>
              <a:effectLst/>
              <a:ea typeface="宋体" panose="02010600030101010101" pitchFamily="2" charset="-122"/>
              <a:cs typeface="宋体" panose="02010600030101010101" pitchFamily="2" charset="-122"/>
            </a:endParaRPr>
          </a:p>
        </p:txBody>
      </p:sp>
      <p:sp>
        <p:nvSpPr>
          <p:cNvPr id="19" name="文本框 25">
            <a:extLst>
              <a:ext uri="{FF2B5EF4-FFF2-40B4-BE49-F238E27FC236}">
                <a16:creationId xmlns:a16="http://schemas.microsoft.com/office/drawing/2014/main" id="{A4915B2D-21A1-A911-99E7-D52FEBAF0E27}"/>
              </a:ext>
            </a:extLst>
          </p:cNvPr>
          <p:cNvSpPr txBox="1"/>
          <p:nvPr/>
        </p:nvSpPr>
        <p:spPr>
          <a:xfrm>
            <a:off x="7012563" y="3332051"/>
            <a:ext cx="1172358" cy="25986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144145" hangingPunct="0">
              <a:lnSpc>
                <a:spcPts val="1200"/>
              </a:lnSpc>
              <a:spcBef>
                <a:spcPts val="0"/>
              </a:spcBef>
              <a:spcAft>
                <a:spcPts val="0"/>
              </a:spcAft>
            </a:pPr>
            <a:r>
              <a:rPr lang="en-US" b="1" dirty="0">
                <a:solidFill>
                  <a:schemeClr val="accent1"/>
                </a:solidFill>
                <a:effectLst/>
                <a:ea typeface="宋体" panose="02010600030101010101" pitchFamily="2" charset="-122"/>
                <a:cs typeface="宋体" panose="02010600030101010101" pitchFamily="2" charset="-122"/>
              </a:rPr>
              <a:t>Mode 1</a:t>
            </a:r>
            <a:endParaRPr lang="en-US" sz="2000" b="1" dirty="0">
              <a:solidFill>
                <a:schemeClr val="accent1"/>
              </a:solidFill>
              <a:effectLst/>
              <a:ea typeface="宋体" panose="02010600030101010101" pitchFamily="2" charset="-122"/>
              <a:cs typeface="宋体" panose="02010600030101010101" pitchFamily="2" charset="-122"/>
            </a:endParaRPr>
          </a:p>
        </p:txBody>
      </p:sp>
      <p:sp>
        <p:nvSpPr>
          <p:cNvPr id="20" name="文本框 19">
            <a:extLst>
              <a:ext uri="{FF2B5EF4-FFF2-40B4-BE49-F238E27FC236}">
                <a16:creationId xmlns:a16="http://schemas.microsoft.com/office/drawing/2014/main" id="{670E03F9-6A31-51AB-C03F-B4212D0ED691}"/>
              </a:ext>
            </a:extLst>
          </p:cNvPr>
          <p:cNvSpPr txBox="1"/>
          <p:nvPr/>
        </p:nvSpPr>
        <p:spPr>
          <a:xfrm>
            <a:off x="9343329" y="3342738"/>
            <a:ext cx="1139113" cy="2520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144145" hangingPunct="0">
              <a:lnSpc>
                <a:spcPts val="1200"/>
              </a:lnSpc>
              <a:spcBef>
                <a:spcPts val="0"/>
              </a:spcBef>
              <a:spcAft>
                <a:spcPts val="0"/>
              </a:spcAft>
            </a:pPr>
            <a:r>
              <a:rPr lang="en-US" b="1" dirty="0">
                <a:solidFill>
                  <a:schemeClr val="accent1"/>
                </a:solidFill>
                <a:effectLst/>
                <a:ea typeface="宋体" panose="02010600030101010101" pitchFamily="2" charset="-122"/>
                <a:cs typeface="宋体" panose="02010600030101010101" pitchFamily="2" charset="-122"/>
              </a:rPr>
              <a:t>Mode 2</a:t>
            </a:r>
            <a:endParaRPr lang="en-US" sz="2000" b="1" dirty="0">
              <a:solidFill>
                <a:schemeClr val="accent1"/>
              </a:solidFill>
              <a:effectLst/>
              <a:ea typeface="宋体" panose="02010600030101010101" pitchFamily="2" charset="-122"/>
              <a:cs typeface="宋体" panose="02010600030101010101" pitchFamily="2" charset="-122"/>
            </a:endParaRPr>
          </a:p>
        </p:txBody>
      </p:sp>
    </p:spTree>
    <p:extLst>
      <p:ext uri="{BB962C8B-B14F-4D97-AF65-F5344CB8AC3E}">
        <p14:creationId xmlns:p14="http://schemas.microsoft.com/office/powerpoint/2010/main" val="2950001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D3DB80-B894-403A-B48E-6FDC1A72010E}" type="slidenum">
              <a:rPr lang="zh-CN" altLang="en-US" smtClean="0"/>
              <a:pPr/>
              <a:t>19</a:t>
            </a:fld>
            <a:endParaRPr lang="zh-CN" altLang="en-US" dirty="0"/>
          </a:p>
        </p:txBody>
      </p:sp>
      <p:sp>
        <p:nvSpPr>
          <p:cNvPr id="3" name="Text Placeholder 2"/>
          <p:cNvSpPr>
            <a:spLocks noGrp="1"/>
          </p:cNvSpPr>
          <p:nvPr>
            <p:ph type="body" sz="quarter" idx="14"/>
          </p:nvPr>
        </p:nvSpPr>
        <p:spPr/>
        <p:txBody>
          <a:bodyPr/>
          <a:lstStyle/>
          <a:p>
            <a:endParaRPr lang="en-US" dirty="0"/>
          </a:p>
        </p:txBody>
      </p:sp>
      <p:sp>
        <p:nvSpPr>
          <p:cNvPr id="5" name="Text Placeholder 4"/>
          <p:cNvSpPr>
            <a:spLocks noGrp="1"/>
          </p:cNvSpPr>
          <p:nvPr>
            <p:ph type="body" sz="quarter" idx="16"/>
          </p:nvPr>
        </p:nvSpPr>
        <p:spPr/>
        <p:txBody>
          <a:bodyPr/>
          <a:lstStyle/>
          <a:p>
            <a:r>
              <a:rPr lang="zh-CN" altLang="en-US" dirty="0"/>
              <a:t>Encapsulation material impact analysis</a:t>
            </a:r>
          </a:p>
        </p:txBody>
      </p:sp>
      <p:sp>
        <p:nvSpPr>
          <p:cNvPr id="8" name="Text Placeholder 3">
            <a:extLst>
              <a:ext uri="{FF2B5EF4-FFF2-40B4-BE49-F238E27FC236}">
                <a16:creationId xmlns:a16="http://schemas.microsoft.com/office/drawing/2014/main" id="{F67E9CBB-EF18-1228-8DAD-28328E2D9037}"/>
              </a:ext>
            </a:extLst>
          </p:cNvPr>
          <p:cNvSpPr>
            <a:spLocks noGrp="1"/>
          </p:cNvSpPr>
          <p:nvPr>
            <p:ph type="body" sz="quarter" idx="15"/>
          </p:nvPr>
        </p:nvSpPr>
        <p:spPr>
          <a:xfrm>
            <a:off x="635012" y="189303"/>
            <a:ext cx="9183902" cy="495575"/>
          </a:xfrm>
        </p:spPr>
        <p:txBody>
          <a:bodyPr/>
          <a:lstStyle/>
          <a:p>
            <a:r>
              <a:rPr lang="zh-CN" altLang="en-US" sz="2400" dirty="0"/>
              <a:t>3. </a:t>
            </a:r>
            <a:r>
              <a:rPr lang="en-US" altLang="zh-CN" sz="2400" dirty="0"/>
              <a:t>Corrosion monitoring of reinforced concrete structures</a:t>
            </a:r>
            <a:endParaRPr lang="zh-CN" altLang="en-US" sz="2400" dirty="0"/>
          </a:p>
          <a:p>
            <a:endParaRPr lang="en-US" sz="2400" dirty="0"/>
          </a:p>
        </p:txBody>
      </p:sp>
      <p:sp>
        <p:nvSpPr>
          <p:cNvPr id="12" name="Content Placeholder 2">
            <a:extLst>
              <a:ext uri="{FF2B5EF4-FFF2-40B4-BE49-F238E27FC236}">
                <a16:creationId xmlns:a16="http://schemas.microsoft.com/office/drawing/2014/main" id="{BC14A5E5-100D-697E-FF57-4E234AAC10A5}"/>
              </a:ext>
            </a:extLst>
          </p:cNvPr>
          <p:cNvSpPr txBox="1">
            <a:spLocks/>
          </p:cNvSpPr>
          <p:nvPr/>
        </p:nvSpPr>
        <p:spPr>
          <a:xfrm>
            <a:off x="838200" y="1458852"/>
            <a:ext cx="10515600" cy="1636864"/>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t>Comparison of different waterproof packaging materials</a:t>
            </a:r>
          </a:p>
          <a:p>
            <a:pPr marL="285750" indent="-285750" algn="l">
              <a:buFont typeface="Arial" panose="020B0604020202020204" pitchFamily="34" charset="0"/>
              <a:buChar char="•"/>
            </a:pPr>
            <a:r>
              <a:rPr lang="en-US" altLang="zh-CN" sz="1600" dirty="0"/>
              <a:t>The comparison of data before and after waterproof packaging.</a:t>
            </a:r>
          </a:p>
          <a:p>
            <a:pPr marL="285750" indent="-285750" algn="l">
              <a:buFont typeface="Arial" panose="020B0604020202020204" pitchFamily="34" charset="0"/>
              <a:buChar char="•"/>
            </a:pPr>
            <a:r>
              <a:rPr lang="en-US" altLang="zh-CN" sz="1600" dirty="0"/>
              <a:t>The maximum error of simulation is 2.13 %, and the errors of experiment are between 0.70 % and 3.56 %.</a:t>
            </a:r>
          </a:p>
          <a:p>
            <a:pPr marL="285750" indent="-285750" algn="l">
              <a:buFont typeface="Arial" panose="020B0604020202020204" pitchFamily="34" charset="0"/>
              <a:buChar char="•"/>
            </a:pPr>
            <a:r>
              <a:rPr lang="en-US" altLang="zh-CN" sz="1600" dirty="0"/>
              <a:t>Among the three waterproof materials, PDMS has the best waterproof packaging effect.</a:t>
            </a:r>
          </a:p>
        </p:txBody>
      </p:sp>
      <p:graphicFrame>
        <p:nvGraphicFramePr>
          <p:cNvPr id="13" name="Table 2">
            <a:extLst>
              <a:ext uri="{FF2B5EF4-FFF2-40B4-BE49-F238E27FC236}">
                <a16:creationId xmlns:a16="http://schemas.microsoft.com/office/drawing/2014/main" id="{C4EF4B4C-CEED-2827-2D5B-985128FC640D}"/>
              </a:ext>
            </a:extLst>
          </p:cNvPr>
          <p:cNvGraphicFramePr>
            <a:graphicFrameLocks noGrp="1"/>
          </p:cNvGraphicFramePr>
          <p:nvPr>
            <p:extLst>
              <p:ext uri="{D42A27DB-BD31-4B8C-83A1-F6EECF244321}">
                <p14:modId xmlns:p14="http://schemas.microsoft.com/office/powerpoint/2010/main" val="3785875341"/>
              </p:ext>
            </p:extLst>
          </p:nvPr>
        </p:nvGraphicFramePr>
        <p:xfrm>
          <a:off x="220801" y="3706547"/>
          <a:ext cx="5340928" cy="2255148"/>
        </p:xfrm>
        <a:graphic>
          <a:graphicData uri="http://schemas.openxmlformats.org/drawingml/2006/table">
            <a:tbl>
              <a:tblPr>
                <a:tableStyleId>{5C22544A-7EE6-4342-B048-85BDC9FD1C3A}</a:tableStyleId>
              </a:tblPr>
              <a:tblGrid>
                <a:gridCol w="1543028">
                  <a:extLst>
                    <a:ext uri="{9D8B030D-6E8A-4147-A177-3AD203B41FA5}">
                      <a16:colId xmlns:a16="http://schemas.microsoft.com/office/drawing/2014/main" val="20000"/>
                    </a:ext>
                  </a:extLst>
                </a:gridCol>
                <a:gridCol w="949475">
                  <a:extLst>
                    <a:ext uri="{9D8B030D-6E8A-4147-A177-3AD203B41FA5}">
                      <a16:colId xmlns:a16="http://schemas.microsoft.com/office/drawing/2014/main" val="20001"/>
                    </a:ext>
                  </a:extLst>
                </a:gridCol>
                <a:gridCol w="949475">
                  <a:extLst>
                    <a:ext uri="{9D8B030D-6E8A-4147-A177-3AD203B41FA5}">
                      <a16:colId xmlns:a16="http://schemas.microsoft.com/office/drawing/2014/main" val="20002"/>
                    </a:ext>
                  </a:extLst>
                </a:gridCol>
                <a:gridCol w="949475">
                  <a:extLst>
                    <a:ext uri="{9D8B030D-6E8A-4147-A177-3AD203B41FA5}">
                      <a16:colId xmlns:a16="http://schemas.microsoft.com/office/drawing/2014/main" val="20003"/>
                    </a:ext>
                  </a:extLst>
                </a:gridCol>
                <a:gridCol w="949475">
                  <a:extLst>
                    <a:ext uri="{9D8B030D-6E8A-4147-A177-3AD203B41FA5}">
                      <a16:colId xmlns:a16="http://schemas.microsoft.com/office/drawing/2014/main" val="20004"/>
                    </a:ext>
                  </a:extLst>
                </a:gridCol>
              </a:tblGrid>
              <a:tr h="290490">
                <a:tc>
                  <a:txBody>
                    <a:bodyPr/>
                    <a:lstStyle/>
                    <a:p>
                      <a:pPr marL="0" marR="0" indent="0" algn="ctr" fontAlgn="auto" hangingPunct="1">
                        <a:lnSpc>
                          <a:spcPts val="1800"/>
                        </a:lnSpc>
                        <a:spcBef>
                          <a:spcPts val="0"/>
                        </a:spcBef>
                        <a:spcAft>
                          <a:spcPts val="0"/>
                        </a:spcAft>
                      </a:pPr>
                      <a:r>
                        <a:rPr lang="en-US" sz="1400" b="1" kern="100" dirty="0">
                          <a:effectLst/>
                        </a:rPr>
                        <a:t> </a:t>
                      </a:r>
                      <a:endParaRPr lang="en-US" sz="1600" b="1" dirty="0">
                        <a:effectLst/>
                        <a:latin typeface="Times New Roman" panose="02020603050405020304" pitchFamily="18" charset="0"/>
                        <a:ea typeface="宋体" panose="02010600030101010101" pitchFamily="2" charset="-122"/>
                      </a:endParaRPr>
                    </a:p>
                  </a:txBody>
                  <a:tcPr marL="44450" marR="44450" marT="0" marB="0"/>
                </a:tc>
                <a:tc gridSpan="4">
                  <a:txBody>
                    <a:bodyPr/>
                    <a:lstStyle/>
                    <a:p>
                      <a:pPr marL="0" marR="0" indent="0" algn="ctr" fontAlgn="auto" hangingPunct="1">
                        <a:lnSpc>
                          <a:spcPts val="1800"/>
                        </a:lnSpc>
                        <a:spcBef>
                          <a:spcPts val="0"/>
                        </a:spcBef>
                        <a:spcAft>
                          <a:spcPts val="0"/>
                        </a:spcAft>
                      </a:pPr>
                      <a:r>
                        <a:rPr lang="en-US" sz="1400" b="1" kern="100">
                          <a:effectLst/>
                        </a:rPr>
                        <a:t>Peak Frequency (kHz)</a:t>
                      </a:r>
                      <a:endParaRPr lang="en-US" sz="1600" b="1">
                        <a:effectLst/>
                        <a:latin typeface="Times New Roman" panose="02020603050405020304" pitchFamily="18" charset="0"/>
                        <a:ea typeface="宋体" panose="02010600030101010101" pitchFamily="2" charset="-122"/>
                      </a:endParaRPr>
                    </a:p>
                  </a:txBody>
                  <a:tcPr marL="44450" marR="4445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90490">
                <a:tc rowSpan="2">
                  <a:txBody>
                    <a:bodyPr/>
                    <a:lstStyle/>
                    <a:p>
                      <a:pPr marL="0" marR="0" indent="0" algn="ctr" fontAlgn="auto" hangingPunct="1">
                        <a:lnSpc>
                          <a:spcPts val="1800"/>
                        </a:lnSpc>
                        <a:spcBef>
                          <a:spcPts val="0"/>
                        </a:spcBef>
                        <a:spcAft>
                          <a:spcPts val="0"/>
                        </a:spcAft>
                      </a:pPr>
                      <a:r>
                        <a:rPr lang="en-US" sz="1400" b="1" kern="100" dirty="0">
                          <a:effectLst/>
                        </a:rPr>
                        <a:t>Material</a:t>
                      </a:r>
                      <a:endParaRPr lang="en-US" sz="1600" b="1" dirty="0">
                        <a:effectLst/>
                        <a:latin typeface="Times New Roman" panose="02020603050405020304" pitchFamily="18" charset="0"/>
                        <a:ea typeface="宋体" panose="02010600030101010101" pitchFamily="2" charset="-122"/>
                      </a:endParaRPr>
                    </a:p>
                  </a:txBody>
                  <a:tcPr marL="44450" marR="44450" marT="0" marB="0"/>
                </a:tc>
                <a:tc gridSpan="2">
                  <a:txBody>
                    <a:bodyPr/>
                    <a:lstStyle/>
                    <a:p>
                      <a:pPr marL="0" marR="0" indent="0" algn="ctr" fontAlgn="auto" hangingPunct="1">
                        <a:lnSpc>
                          <a:spcPts val="1800"/>
                        </a:lnSpc>
                        <a:spcBef>
                          <a:spcPts val="0"/>
                        </a:spcBef>
                        <a:spcAft>
                          <a:spcPts val="0"/>
                        </a:spcAft>
                      </a:pPr>
                      <a:r>
                        <a:rPr lang="en-US" sz="1400" b="1" kern="100">
                          <a:effectLst/>
                        </a:rPr>
                        <a:t>FEM</a:t>
                      </a:r>
                      <a:endParaRPr lang="en-US" sz="1600" b="1">
                        <a:effectLst/>
                        <a:latin typeface="Times New Roman" panose="02020603050405020304" pitchFamily="18" charset="0"/>
                        <a:ea typeface="宋体" panose="02010600030101010101" pitchFamily="2" charset="-122"/>
                      </a:endParaRPr>
                    </a:p>
                  </a:txBody>
                  <a:tcPr marL="44450" marR="44450" marT="0" marB="0"/>
                </a:tc>
                <a:tc hMerge="1">
                  <a:txBody>
                    <a:bodyPr/>
                    <a:lstStyle/>
                    <a:p>
                      <a:endParaRPr lang="en-US"/>
                    </a:p>
                  </a:txBody>
                  <a:tcPr/>
                </a:tc>
                <a:tc gridSpan="2">
                  <a:txBody>
                    <a:bodyPr/>
                    <a:lstStyle/>
                    <a:p>
                      <a:pPr marL="0" marR="0" indent="0" algn="ctr" fontAlgn="auto" hangingPunct="1">
                        <a:lnSpc>
                          <a:spcPts val="1800"/>
                        </a:lnSpc>
                        <a:spcBef>
                          <a:spcPts val="0"/>
                        </a:spcBef>
                        <a:spcAft>
                          <a:spcPts val="0"/>
                        </a:spcAft>
                      </a:pPr>
                      <a:r>
                        <a:rPr lang="en-US" sz="1400" b="1" kern="100">
                          <a:effectLst/>
                        </a:rPr>
                        <a:t>Error</a:t>
                      </a:r>
                      <a:endParaRPr lang="en-US" sz="1600" b="1">
                        <a:effectLst/>
                        <a:latin typeface="Times New Roman" panose="02020603050405020304" pitchFamily="18" charset="0"/>
                        <a:ea typeface="宋体" panose="02010600030101010101" pitchFamily="2" charset="-122"/>
                      </a:endParaRPr>
                    </a:p>
                  </a:txBody>
                  <a:tcPr marL="44450" marR="44450" marT="0" marB="0"/>
                </a:tc>
                <a:tc hMerge="1">
                  <a:txBody>
                    <a:bodyPr/>
                    <a:lstStyle/>
                    <a:p>
                      <a:endParaRPr lang="en-US"/>
                    </a:p>
                  </a:txBody>
                  <a:tcPr/>
                </a:tc>
                <a:extLst>
                  <a:ext uri="{0D108BD9-81ED-4DB2-BD59-A6C34878D82A}">
                    <a16:rowId xmlns:a16="http://schemas.microsoft.com/office/drawing/2014/main" val="10001"/>
                  </a:ext>
                </a:extLst>
              </a:tr>
              <a:tr h="290490">
                <a:tc vMerge="1">
                  <a:txBody>
                    <a:bodyPr/>
                    <a:lstStyle/>
                    <a:p>
                      <a:endParaRPr lang="en-US"/>
                    </a:p>
                  </a:txBody>
                  <a:tcPr/>
                </a:tc>
                <a:tc>
                  <a:txBody>
                    <a:bodyPr/>
                    <a:lstStyle/>
                    <a:p>
                      <a:pPr marL="0" marR="0" indent="0" algn="ctr" fontAlgn="auto" hangingPunct="1">
                        <a:lnSpc>
                          <a:spcPts val="1800"/>
                        </a:lnSpc>
                        <a:spcBef>
                          <a:spcPts val="0"/>
                        </a:spcBef>
                        <a:spcAft>
                          <a:spcPts val="0"/>
                        </a:spcAft>
                      </a:pPr>
                      <a:r>
                        <a:rPr lang="en-US" sz="1400" b="1" kern="100" dirty="0">
                          <a:effectLst/>
                        </a:rPr>
                        <a:t>Mode1</a:t>
                      </a:r>
                      <a:endParaRPr lang="en-US" sz="1600" b="1" dirty="0">
                        <a:effectLst/>
                        <a:latin typeface="Times New Roman" panose="02020603050405020304" pitchFamily="18" charset="0"/>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400" b="1" kern="100">
                          <a:effectLst/>
                        </a:rPr>
                        <a:t>Mode2</a:t>
                      </a:r>
                      <a:endParaRPr lang="en-US" sz="1600" b="1">
                        <a:effectLst/>
                        <a:latin typeface="Times New Roman" panose="02020603050405020304" pitchFamily="18" charset="0"/>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400" b="1" kern="100">
                          <a:effectLst/>
                        </a:rPr>
                        <a:t>Mode1</a:t>
                      </a:r>
                      <a:endParaRPr lang="en-US" sz="1600" b="1">
                        <a:effectLst/>
                        <a:latin typeface="Times New Roman" panose="02020603050405020304" pitchFamily="18" charset="0"/>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400" b="1" kern="100">
                          <a:effectLst/>
                        </a:rPr>
                        <a:t>Mode2</a:t>
                      </a:r>
                      <a:endParaRPr lang="en-US" sz="1600" b="1">
                        <a:effectLst/>
                        <a:latin typeface="Times New Roman" panose="02020603050405020304" pitchFamily="18" charset="0"/>
                        <a:ea typeface="宋体" panose="02010600030101010101" pitchFamily="2" charset="-122"/>
                      </a:endParaRPr>
                    </a:p>
                  </a:txBody>
                  <a:tcPr marL="44450" marR="44450" marT="0" marB="0"/>
                </a:tc>
                <a:extLst>
                  <a:ext uri="{0D108BD9-81ED-4DB2-BD59-A6C34878D82A}">
                    <a16:rowId xmlns:a16="http://schemas.microsoft.com/office/drawing/2014/main" val="10002"/>
                  </a:ext>
                </a:extLst>
              </a:tr>
              <a:tr h="290490">
                <a:tc>
                  <a:txBody>
                    <a:bodyPr/>
                    <a:lstStyle/>
                    <a:p>
                      <a:pPr marL="0" marR="0" indent="0" algn="ctr" fontAlgn="auto" hangingPunct="1">
                        <a:lnSpc>
                          <a:spcPts val="1800"/>
                        </a:lnSpc>
                        <a:spcBef>
                          <a:spcPts val="0"/>
                        </a:spcBef>
                        <a:spcAft>
                          <a:spcPts val="0"/>
                        </a:spcAft>
                      </a:pPr>
                      <a:r>
                        <a:rPr lang="en-US" sz="1400" b="1" kern="100">
                          <a:effectLst/>
                        </a:rPr>
                        <a:t>Silicone rubber</a:t>
                      </a:r>
                      <a:endParaRPr lang="en-US" sz="1600" b="1">
                        <a:effectLst/>
                        <a:latin typeface="Times New Roman" panose="02020603050405020304" pitchFamily="18" charset="0"/>
                        <a:ea typeface="宋体" panose="02010600030101010101" pitchFamily="2" charset="-122"/>
                      </a:endParaRPr>
                    </a:p>
                  </a:txBody>
                  <a:tcPr marL="44450" marR="44450" marT="0" marB="0" anchor="ctr"/>
                </a:tc>
                <a:tc>
                  <a:txBody>
                    <a:bodyPr/>
                    <a:lstStyle/>
                    <a:p>
                      <a:pPr marL="0" marR="0" indent="0" algn="ctr" fontAlgn="auto" hangingPunct="1">
                        <a:lnSpc>
                          <a:spcPts val="1800"/>
                        </a:lnSpc>
                        <a:spcBef>
                          <a:spcPts val="0"/>
                        </a:spcBef>
                        <a:spcAft>
                          <a:spcPts val="0"/>
                        </a:spcAft>
                      </a:pPr>
                      <a:r>
                        <a:rPr lang="en-US" sz="1400" b="1" kern="100" dirty="0">
                          <a:effectLst/>
                        </a:rPr>
                        <a:t>28.8</a:t>
                      </a:r>
                      <a:endParaRPr lang="en-US" sz="1600" b="1" dirty="0">
                        <a:effectLst/>
                        <a:latin typeface="Times New Roman" panose="02020603050405020304" pitchFamily="18" charset="0"/>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400" b="1" kern="100" dirty="0">
                          <a:effectLst/>
                        </a:rPr>
                        <a:t>102.2</a:t>
                      </a:r>
                      <a:endParaRPr lang="en-US" sz="1600" b="1" dirty="0">
                        <a:effectLst/>
                        <a:latin typeface="Times New Roman" panose="02020603050405020304" pitchFamily="18" charset="0"/>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400" b="1" kern="100">
                          <a:effectLst/>
                        </a:rPr>
                        <a:t>2.13 %</a:t>
                      </a:r>
                      <a:endParaRPr lang="en-US" sz="1600" b="1">
                        <a:effectLst/>
                        <a:latin typeface="Times New Roman" panose="02020603050405020304" pitchFamily="18" charset="0"/>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400" b="1" kern="100">
                          <a:effectLst/>
                        </a:rPr>
                        <a:t>0.97 %</a:t>
                      </a:r>
                      <a:endParaRPr lang="en-US" sz="1600" b="1">
                        <a:effectLst/>
                        <a:latin typeface="Times New Roman" panose="02020603050405020304" pitchFamily="18" charset="0"/>
                        <a:ea typeface="宋体" panose="02010600030101010101" pitchFamily="2" charset="-122"/>
                      </a:endParaRPr>
                    </a:p>
                  </a:txBody>
                  <a:tcPr marL="44450" marR="44450" marT="0" marB="0"/>
                </a:tc>
                <a:extLst>
                  <a:ext uri="{0D108BD9-81ED-4DB2-BD59-A6C34878D82A}">
                    <a16:rowId xmlns:a16="http://schemas.microsoft.com/office/drawing/2014/main" val="10003"/>
                  </a:ext>
                </a:extLst>
              </a:tr>
              <a:tr h="364396">
                <a:tc>
                  <a:txBody>
                    <a:bodyPr/>
                    <a:lstStyle/>
                    <a:p>
                      <a:pPr marL="0" marR="0" indent="0" algn="ctr" fontAlgn="auto" hangingPunct="1">
                        <a:lnSpc>
                          <a:spcPts val="1800"/>
                        </a:lnSpc>
                        <a:spcBef>
                          <a:spcPts val="0"/>
                        </a:spcBef>
                        <a:spcAft>
                          <a:spcPts val="0"/>
                        </a:spcAft>
                      </a:pPr>
                      <a:r>
                        <a:rPr lang="en-US" sz="1400" b="1" kern="100">
                          <a:effectLst/>
                        </a:rPr>
                        <a:t>Silicone sealant</a:t>
                      </a:r>
                      <a:endParaRPr lang="en-US" sz="1600" b="1">
                        <a:effectLst/>
                        <a:latin typeface="Times New Roman" panose="02020603050405020304" pitchFamily="18" charset="0"/>
                        <a:ea typeface="宋体" panose="02010600030101010101" pitchFamily="2" charset="-122"/>
                      </a:endParaRPr>
                    </a:p>
                  </a:txBody>
                  <a:tcPr marL="44450" marR="44450" marT="0" marB="0" anchor="ctr"/>
                </a:tc>
                <a:tc>
                  <a:txBody>
                    <a:bodyPr/>
                    <a:lstStyle/>
                    <a:p>
                      <a:pPr marL="0" marR="0" indent="0" algn="ctr" fontAlgn="auto" hangingPunct="1">
                        <a:lnSpc>
                          <a:spcPts val="1800"/>
                        </a:lnSpc>
                        <a:spcBef>
                          <a:spcPts val="0"/>
                        </a:spcBef>
                        <a:spcAft>
                          <a:spcPts val="0"/>
                        </a:spcAft>
                      </a:pPr>
                      <a:r>
                        <a:rPr lang="en-US" sz="1400" b="1" kern="100">
                          <a:effectLst/>
                        </a:rPr>
                        <a:t>27.6</a:t>
                      </a:r>
                      <a:endParaRPr lang="en-US" sz="1600" b="1">
                        <a:effectLst/>
                        <a:latin typeface="Times New Roman" panose="02020603050405020304" pitchFamily="18" charset="0"/>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400" b="1" kern="100" dirty="0">
                          <a:effectLst/>
                        </a:rPr>
                        <a:t>103.0</a:t>
                      </a:r>
                      <a:endParaRPr lang="en-US" sz="1600" b="1" dirty="0">
                        <a:effectLst/>
                        <a:latin typeface="Times New Roman" panose="02020603050405020304" pitchFamily="18" charset="0"/>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400" b="1" kern="100" dirty="0">
                          <a:effectLst/>
                        </a:rPr>
                        <a:t>2.13 %</a:t>
                      </a:r>
                      <a:endParaRPr lang="en-US" sz="1600" b="1" dirty="0">
                        <a:effectLst/>
                        <a:latin typeface="Times New Roman" panose="02020603050405020304" pitchFamily="18" charset="0"/>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400" b="1" kern="100">
                          <a:effectLst/>
                        </a:rPr>
                        <a:t>0.19 %</a:t>
                      </a:r>
                      <a:endParaRPr lang="en-US" sz="1600" b="1">
                        <a:effectLst/>
                        <a:latin typeface="Times New Roman" panose="02020603050405020304" pitchFamily="18" charset="0"/>
                        <a:ea typeface="宋体" panose="02010600030101010101" pitchFamily="2" charset="-122"/>
                      </a:endParaRPr>
                    </a:p>
                  </a:txBody>
                  <a:tcPr marL="44450" marR="44450" marT="0" marB="0"/>
                </a:tc>
                <a:extLst>
                  <a:ext uri="{0D108BD9-81ED-4DB2-BD59-A6C34878D82A}">
                    <a16:rowId xmlns:a16="http://schemas.microsoft.com/office/drawing/2014/main" val="10004"/>
                  </a:ext>
                </a:extLst>
              </a:tr>
              <a:tr h="364396">
                <a:tc>
                  <a:txBody>
                    <a:bodyPr/>
                    <a:lstStyle/>
                    <a:p>
                      <a:pPr marL="0" marR="0" indent="0" algn="ctr" fontAlgn="auto" hangingPunct="1">
                        <a:lnSpc>
                          <a:spcPts val="1800"/>
                        </a:lnSpc>
                        <a:spcBef>
                          <a:spcPts val="0"/>
                        </a:spcBef>
                        <a:spcAft>
                          <a:spcPts val="0"/>
                        </a:spcAft>
                      </a:pPr>
                      <a:r>
                        <a:rPr lang="en-US" sz="1400" b="1" kern="100">
                          <a:effectLst/>
                        </a:rPr>
                        <a:t>PDMS</a:t>
                      </a:r>
                      <a:endParaRPr lang="en-US" sz="1600" b="1">
                        <a:effectLst/>
                        <a:latin typeface="Times New Roman" panose="02020603050405020304" pitchFamily="18" charset="0"/>
                        <a:ea typeface="宋体" panose="02010600030101010101" pitchFamily="2" charset="-122"/>
                      </a:endParaRPr>
                    </a:p>
                  </a:txBody>
                  <a:tcPr marL="44450" marR="44450" marT="0" marB="0" anchor="ctr"/>
                </a:tc>
                <a:tc>
                  <a:txBody>
                    <a:bodyPr/>
                    <a:lstStyle/>
                    <a:p>
                      <a:pPr marL="0" marR="0" indent="0" algn="ctr" fontAlgn="auto" hangingPunct="1">
                        <a:lnSpc>
                          <a:spcPts val="1800"/>
                        </a:lnSpc>
                        <a:spcBef>
                          <a:spcPts val="0"/>
                        </a:spcBef>
                        <a:spcAft>
                          <a:spcPts val="0"/>
                        </a:spcAft>
                      </a:pPr>
                      <a:r>
                        <a:rPr lang="en-US" sz="1400" b="1" kern="100">
                          <a:effectLst/>
                        </a:rPr>
                        <a:t>28.2</a:t>
                      </a:r>
                      <a:endParaRPr lang="en-US" sz="1600" b="1">
                        <a:effectLst/>
                        <a:latin typeface="Times New Roman" panose="02020603050405020304" pitchFamily="18" charset="0"/>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400" b="1" kern="100">
                          <a:effectLst/>
                        </a:rPr>
                        <a:t>102.2</a:t>
                      </a:r>
                      <a:endParaRPr lang="en-US" sz="1600" b="1">
                        <a:effectLst/>
                        <a:latin typeface="Times New Roman" panose="02020603050405020304" pitchFamily="18" charset="0"/>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400" b="1" kern="100" dirty="0">
                          <a:effectLst/>
                        </a:rPr>
                        <a:t>0.00 %</a:t>
                      </a:r>
                      <a:endParaRPr lang="en-US" sz="1600" b="1" dirty="0">
                        <a:effectLst/>
                        <a:latin typeface="Times New Roman" panose="02020603050405020304" pitchFamily="18" charset="0"/>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400" b="1" kern="100">
                          <a:effectLst/>
                        </a:rPr>
                        <a:t>0.97 %</a:t>
                      </a:r>
                      <a:endParaRPr lang="en-US" sz="1600" b="1">
                        <a:effectLst/>
                        <a:latin typeface="Times New Roman" panose="02020603050405020304" pitchFamily="18" charset="0"/>
                        <a:ea typeface="宋体" panose="02010600030101010101" pitchFamily="2" charset="-122"/>
                      </a:endParaRPr>
                    </a:p>
                  </a:txBody>
                  <a:tcPr marL="44450" marR="44450" marT="0" marB="0"/>
                </a:tc>
                <a:extLst>
                  <a:ext uri="{0D108BD9-81ED-4DB2-BD59-A6C34878D82A}">
                    <a16:rowId xmlns:a16="http://schemas.microsoft.com/office/drawing/2014/main" val="10005"/>
                  </a:ext>
                </a:extLst>
              </a:tr>
              <a:tr h="364396">
                <a:tc>
                  <a:txBody>
                    <a:bodyPr/>
                    <a:lstStyle/>
                    <a:p>
                      <a:pPr marL="0" marR="0" indent="0" algn="ctr" fontAlgn="auto" hangingPunct="1">
                        <a:lnSpc>
                          <a:spcPts val="1800"/>
                        </a:lnSpc>
                        <a:spcBef>
                          <a:spcPts val="0"/>
                        </a:spcBef>
                        <a:spcAft>
                          <a:spcPts val="0"/>
                        </a:spcAft>
                      </a:pPr>
                      <a:r>
                        <a:rPr lang="en-US" sz="1400" b="1" kern="100">
                          <a:effectLst/>
                        </a:rPr>
                        <a:t>Unwrapped</a:t>
                      </a:r>
                      <a:endParaRPr lang="en-US" sz="1600" b="1">
                        <a:effectLst/>
                        <a:latin typeface="Times New Roman" panose="02020603050405020304" pitchFamily="18" charset="0"/>
                        <a:ea typeface="宋体" panose="02010600030101010101" pitchFamily="2" charset="-122"/>
                      </a:endParaRPr>
                    </a:p>
                  </a:txBody>
                  <a:tcPr marL="44450" marR="44450" marT="0" marB="0" anchor="ctr"/>
                </a:tc>
                <a:tc>
                  <a:txBody>
                    <a:bodyPr/>
                    <a:lstStyle/>
                    <a:p>
                      <a:pPr marL="0" marR="0" indent="0" algn="ctr" fontAlgn="auto" hangingPunct="1">
                        <a:lnSpc>
                          <a:spcPts val="1800"/>
                        </a:lnSpc>
                        <a:spcBef>
                          <a:spcPts val="0"/>
                        </a:spcBef>
                        <a:spcAft>
                          <a:spcPts val="0"/>
                        </a:spcAft>
                      </a:pPr>
                      <a:r>
                        <a:rPr lang="en-US" sz="1400" b="1" kern="100">
                          <a:effectLst/>
                        </a:rPr>
                        <a:t>28.2</a:t>
                      </a:r>
                      <a:endParaRPr lang="en-US" sz="1600" b="1">
                        <a:effectLst/>
                        <a:latin typeface="Times New Roman" panose="02020603050405020304" pitchFamily="18" charset="0"/>
                        <a:ea typeface="宋体" panose="02010600030101010101" pitchFamily="2" charset="-122"/>
                      </a:endParaRPr>
                    </a:p>
                  </a:txBody>
                  <a:tcPr marL="44450" marR="44450" marT="0" marB="0" anchor="b"/>
                </a:tc>
                <a:tc>
                  <a:txBody>
                    <a:bodyPr/>
                    <a:lstStyle/>
                    <a:p>
                      <a:pPr marL="0" marR="0" indent="0" algn="ctr" fontAlgn="auto" hangingPunct="1">
                        <a:lnSpc>
                          <a:spcPts val="1800"/>
                        </a:lnSpc>
                        <a:spcBef>
                          <a:spcPts val="0"/>
                        </a:spcBef>
                        <a:spcAft>
                          <a:spcPts val="0"/>
                        </a:spcAft>
                      </a:pPr>
                      <a:r>
                        <a:rPr lang="en-US" sz="1400" b="1" kern="100">
                          <a:effectLst/>
                        </a:rPr>
                        <a:t>103.2</a:t>
                      </a:r>
                      <a:endParaRPr lang="en-US" sz="1600" b="1">
                        <a:effectLst/>
                        <a:latin typeface="Times New Roman" panose="02020603050405020304" pitchFamily="18" charset="0"/>
                        <a:ea typeface="宋体" panose="02010600030101010101" pitchFamily="2" charset="-122"/>
                      </a:endParaRPr>
                    </a:p>
                  </a:txBody>
                  <a:tcPr marL="44450" marR="44450" marT="0" marB="0" anchor="b"/>
                </a:tc>
                <a:tc>
                  <a:txBody>
                    <a:bodyPr/>
                    <a:lstStyle/>
                    <a:p>
                      <a:pPr marL="0" marR="0" indent="0" algn="ctr" fontAlgn="auto" hangingPunct="1">
                        <a:lnSpc>
                          <a:spcPts val="1800"/>
                        </a:lnSpc>
                        <a:spcBef>
                          <a:spcPts val="0"/>
                        </a:spcBef>
                        <a:spcAft>
                          <a:spcPts val="0"/>
                        </a:spcAft>
                      </a:pPr>
                      <a:r>
                        <a:rPr lang="en-US" sz="1400" b="1" kern="100">
                          <a:effectLst/>
                        </a:rPr>
                        <a:t>0.00 %</a:t>
                      </a:r>
                      <a:endParaRPr lang="en-US" sz="1600" b="1">
                        <a:effectLst/>
                        <a:latin typeface="Times New Roman" panose="02020603050405020304" pitchFamily="18" charset="0"/>
                        <a:ea typeface="宋体" panose="02010600030101010101" pitchFamily="2" charset="-122"/>
                      </a:endParaRPr>
                    </a:p>
                  </a:txBody>
                  <a:tcPr marL="44450" marR="44450" marT="0" marB="0" anchor="b"/>
                </a:tc>
                <a:tc>
                  <a:txBody>
                    <a:bodyPr/>
                    <a:lstStyle/>
                    <a:p>
                      <a:pPr marL="0" marR="0" indent="0" algn="ctr" fontAlgn="auto" hangingPunct="1">
                        <a:lnSpc>
                          <a:spcPts val="1800"/>
                        </a:lnSpc>
                        <a:spcBef>
                          <a:spcPts val="0"/>
                        </a:spcBef>
                        <a:spcAft>
                          <a:spcPts val="0"/>
                        </a:spcAft>
                      </a:pPr>
                      <a:r>
                        <a:rPr lang="en-US" sz="1400" b="1" kern="100" dirty="0">
                          <a:effectLst/>
                        </a:rPr>
                        <a:t>0.00 %</a:t>
                      </a:r>
                      <a:endParaRPr lang="en-US" sz="1600" b="1" dirty="0">
                        <a:effectLst/>
                        <a:latin typeface="Times New Roman" panose="02020603050405020304" pitchFamily="18" charset="0"/>
                        <a:ea typeface="宋体" panose="02010600030101010101" pitchFamily="2" charset="-122"/>
                      </a:endParaRPr>
                    </a:p>
                  </a:txBody>
                  <a:tcPr marL="44450" marR="44450" marT="0" marB="0" anchor="b"/>
                </a:tc>
                <a:extLst>
                  <a:ext uri="{0D108BD9-81ED-4DB2-BD59-A6C34878D82A}">
                    <a16:rowId xmlns:a16="http://schemas.microsoft.com/office/drawing/2014/main" val="10006"/>
                  </a:ext>
                </a:extLst>
              </a:tr>
            </a:tbl>
          </a:graphicData>
        </a:graphic>
      </p:graphicFrame>
      <p:sp>
        <p:nvSpPr>
          <p:cNvPr id="14" name="Rectangle 4">
            <a:extLst>
              <a:ext uri="{FF2B5EF4-FFF2-40B4-BE49-F238E27FC236}">
                <a16:creationId xmlns:a16="http://schemas.microsoft.com/office/drawing/2014/main" id="{024900A3-E6E0-33DB-6FCB-58E9FDCE4D41}"/>
              </a:ext>
            </a:extLst>
          </p:cNvPr>
          <p:cNvSpPr/>
          <p:nvPr/>
        </p:nvSpPr>
        <p:spPr>
          <a:xfrm>
            <a:off x="838200" y="3025073"/>
            <a:ext cx="4802918" cy="584775"/>
          </a:xfrm>
          <a:prstGeom prst="rect">
            <a:avLst/>
          </a:prstGeom>
        </p:spPr>
        <p:txBody>
          <a:bodyPr wrap="none">
            <a:spAutoFit/>
          </a:bodyPr>
          <a:lstStyle/>
          <a:p>
            <a:r>
              <a:rPr lang="en-US" sz="1600" b="1" dirty="0">
                <a:ea typeface="等线" panose="02010600030101010101" pitchFamily="2" charset="-122"/>
              </a:rPr>
              <a:t>Peak frequency before and after encapsulation </a:t>
            </a:r>
          </a:p>
          <a:p>
            <a:pPr algn="ctr"/>
            <a:r>
              <a:rPr lang="en-US" sz="1600" b="1" dirty="0">
                <a:ea typeface="等线" panose="02010600030101010101" pitchFamily="2" charset="-122"/>
              </a:rPr>
              <a:t>by FEM</a:t>
            </a:r>
            <a:endParaRPr lang="en-US" sz="1600" b="1" dirty="0"/>
          </a:p>
        </p:txBody>
      </p:sp>
      <p:sp>
        <p:nvSpPr>
          <p:cNvPr id="15" name="Rectangle 27">
            <a:extLst>
              <a:ext uri="{FF2B5EF4-FFF2-40B4-BE49-F238E27FC236}">
                <a16:creationId xmlns:a16="http://schemas.microsoft.com/office/drawing/2014/main" id="{0D566F75-20AF-BD88-53A4-0B23A85D0A42}"/>
              </a:ext>
            </a:extLst>
          </p:cNvPr>
          <p:cNvSpPr/>
          <p:nvPr/>
        </p:nvSpPr>
        <p:spPr>
          <a:xfrm>
            <a:off x="6502719" y="3025072"/>
            <a:ext cx="4802918" cy="584775"/>
          </a:xfrm>
          <a:prstGeom prst="rect">
            <a:avLst/>
          </a:prstGeom>
        </p:spPr>
        <p:txBody>
          <a:bodyPr wrap="none">
            <a:spAutoFit/>
          </a:bodyPr>
          <a:lstStyle/>
          <a:p>
            <a:r>
              <a:rPr lang="en-US" sz="1600" b="1" dirty="0">
                <a:ea typeface="等线" panose="02010600030101010101" pitchFamily="2" charset="-122"/>
              </a:rPr>
              <a:t>Peak frequency before and after encapsulation </a:t>
            </a:r>
          </a:p>
          <a:p>
            <a:pPr algn="ctr"/>
            <a:r>
              <a:rPr lang="en-US" sz="1600" b="1" dirty="0">
                <a:ea typeface="等线" panose="02010600030101010101" pitchFamily="2" charset="-122"/>
              </a:rPr>
              <a:t>by experiment</a:t>
            </a:r>
            <a:endParaRPr lang="en-US" sz="1600" b="1" dirty="0"/>
          </a:p>
        </p:txBody>
      </p:sp>
      <p:graphicFrame>
        <p:nvGraphicFramePr>
          <p:cNvPr id="16" name="Table 6">
            <a:extLst>
              <a:ext uri="{FF2B5EF4-FFF2-40B4-BE49-F238E27FC236}">
                <a16:creationId xmlns:a16="http://schemas.microsoft.com/office/drawing/2014/main" id="{8C94903C-7CD8-59F0-47BE-AAB473C22934}"/>
              </a:ext>
            </a:extLst>
          </p:cNvPr>
          <p:cNvGraphicFramePr>
            <a:graphicFrameLocks noGrp="1"/>
          </p:cNvGraphicFramePr>
          <p:nvPr>
            <p:extLst>
              <p:ext uri="{D42A27DB-BD31-4B8C-83A1-F6EECF244321}">
                <p14:modId xmlns:p14="http://schemas.microsoft.com/office/powerpoint/2010/main" val="138725014"/>
              </p:ext>
            </p:extLst>
          </p:nvPr>
        </p:nvGraphicFramePr>
        <p:xfrm>
          <a:off x="5808566" y="3752762"/>
          <a:ext cx="5966083" cy="2171038"/>
        </p:xfrm>
        <a:graphic>
          <a:graphicData uri="http://schemas.openxmlformats.org/drawingml/2006/table">
            <a:tbl>
              <a:tblPr>
                <a:tableStyleId>{5C22544A-7EE6-4342-B048-85BDC9FD1C3A}</a:tableStyleId>
              </a:tblPr>
              <a:tblGrid>
                <a:gridCol w="1271545">
                  <a:extLst>
                    <a:ext uri="{9D8B030D-6E8A-4147-A177-3AD203B41FA5}">
                      <a16:colId xmlns:a16="http://schemas.microsoft.com/office/drawing/2014/main" val="20000"/>
                    </a:ext>
                  </a:extLst>
                </a:gridCol>
                <a:gridCol w="782423">
                  <a:extLst>
                    <a:ext uri="{9D8B030D-6E8A-4147-A177-3AD203B41FA5}">
                      <a16:colId xmlns:a16="http://schemas.microsoft.com/office/drawing/2014/main" val="20001"/>
                    </a:ext>
                  </a:extLst>
                </a:gridCol>
                <a:gridCol w="782423">
                  <a:extLst>
                    <a:ext uri="{9D8B030D-6E8A-4147-A177-3AD203B41FA5}">
                      <a16:colId xmlns:a16="http://schemas.microsoft.com/office/drawing/2014/main" val="20002"/>
                    </a:ext>
                  </a:extLst>
                </a:gridCol>
                <a:gridCol w="782423">
                  <a:extLst>
                    <a:ext uri="{9D8B030D-6E8A-4147-A177-3AD203B41FA5}">
                      <a16:colId xmlns:a16="http://schemas.microsoft.com/office/drawing/2014/main" val="20003"/>
                    </a:ext>
                  </a:extLst>
                </a:gridCol>
                <a:gridCol w="782423">
                  <a:extLst>
                    <a:ext uri="{9D8B030D-6E8A-4147-A177-3AD203B41FA5}">
                      <a16:colId xmlns:a16="http://schemas.microsoft.com/office/drawing/2014/main" val="20004"/>
                    </a:ext>
                  </a:extLst>
                </a:gridCol>
                <a:gridCol w="782423">
                  <a:extLst>
                    <a:ext uri="{9D8B030D-6E8A-4147-A177-3AD203B41FA5}">
                      <a16:colId xmlns:a16="http://schemas.microsoft.com/office/drawing/2014/main" val="20005"/>
                    </a:ext>
                  </a:extLst>
                </a:gridCol>
                <a:gridCol w="782423">
                  <a:extLst>
                    <a:ext uri="{9D8B030D-6E8A-4147-A177-3AD203B41FA5}">
                      <a16:colId xmlns:a16="http://schemas.microsoft.com/office/drawing/2014/main" val="20006"/>
                    </a:ext>
                  </a:extLst>
                </a:gridCol>
              </a:tblGrid>
              <a:tr h="0">
                <a:tc>
                  <a:txBody>
                    <a:bodyPr/>
                    <a:lstStyle/>
                    <a:p>
                      <a:pPr marL="0" marR="0" indent="0" algn="ctr" fontAlgn="auto" hangingPunct="1">
                        <a:lnSpc>
                          <a:spcPts val="1800"/>
                        </a:lnSpc>
                        <a:spcBef>
                          <a:spcPts val="0"/>
                        </a:spcBef>
                        <a:spcAft>
                          <a:spcPts val="0"/>
                        </a:spcAft>
                      </a:pPr>
                      <a:r>
                        <a:rPr lang="en-US" sz="1600" b="1" kern="100" dirty="0">
                          <a:effectLst/>
                        </a:rPr>
                        <a:t> </a:t>
                      </a:r>
                      <a:endParaRPr lang="en-US" sz="1800" b="1" dirty="0">
                        <a:effectLst/>
                        <a:latin typeface="Times New Roman" panose="02020603050405020304" pitchFamily="18" charset="0"/>
                        <a:ea typeface="宋体" panose="02010600030101010101" pitchFamily="2" charset="-122"/>
                      </a:endParaRPr>
                    </a:p>
                  </a:txBody>
                  <a:tcPr marL="44450" marR="44450" marT="0" marB="0"/>
                </a:tc>
                <a:tc gridSpan="6">
                  <a:txBody>
                    <a:bodyPr/>
                    <a:lstStyle/>
                    <a:p>
                      <a:pPr marL="0" marR="0" indent="0" algn="ctr" fontAlgn="auto" hangingPunct="1">
                        <a:lnSpc>
                          <a:spcPts val="1800"/>
                        </a:lnSpc>
                        <a:spcBef>
                          <a:spcPts val="0"/>
                        </a:spcBef>
                        <a:spcAft>
                          <a:spcPts val="0"/>
                        </a:spcAft>
                      </a:pPr>
                      <a:r>
                        <a:rPr lang="en-US" sz="1600" b="1" kern="100">
                          <a:effectLst/>
                        </a:rPr>
                        <a:t>Peak Frequency (kHz)</a:t>
                      </a:r>
                      <a:endParaRPr lang="en-US" sz="1800" b="1">
                        <a:effectLst/>
                        <a:latin typeface="Times New Roman" panose="02020603050405020304" pitchFamily="18" charset="0"/>
                        <a:ea typeface="宋体" panose="02010600030101010101" pitchFamily="2" charset="-122"/>
                      </a:endParaRPr>
                    </a:p>
                  </a:txBody>
                  <a:tcPr marL="44450" marR="4445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70409">
                <a:tc rowSpan="2">
                  <a:txBody>
                    <a:bodyPr/>
                    <a:lstStyle/>
                    <a:p>
                      <a:pPr marL="0" marR="0" indent="0" algn="ctr" fontAlgn="auto" hangingPunct="1">
                        <a:lnSpc>
                          <a:spcPts val="1800"/>
                        </a:lnSpc>
                        <a:spcBef>
                          <a:spcPts val="0"/>
                        </a:spcBef>
                        <a:spcAft>
                          <a:spcPts val="0"/>
                        </a:spcAft>
                      </a:pPr>
                      <a:r>
                        <a:rPr lang="en-US" sz="1600" b="1" kern="100" dirty="0">
                          <a:effectLst/>
                        </a:rPr>
                        <a:t>Material</a:t>
                      </a:r>
                      <a:endParaRPr lang="en-US" sz="1800" b="1" dirty="0">
                        <a:effectLst/>
                        <a:latin typeface="Times New Roman" panose="02020603050405020304" pitchFamily="18" charset="0"/>
                        <a:ea typeface="宋体" panose="02010600030101010101" pitchFamily="2" charset="-122"/>
                      </a:endParaRPr>
                    </a:p>
                  </a:txBody>
                  <a:tcPr marL="44450" marR="44450" marT="0" marB="0"/>
                </a:tc>
                <a:tc gridSpan="2">
                  <a:txBody>
                    <a:bodyPr/>
                    <a:lstStyle/>
                    <a:p>
                      <a:pPr marL="0" marR="0" indent="0" algn="ctr" fontAlgn="auto" hangingPunct="1">
                        <a:lnSpc>
                          <a:spcPts val="1800"/>
                        </a:lnSpc>
                        <a:spcBef>
                          <a:spcPts val="0"/>
                        </a:spcBef>
                        <a:spcAft>
                          <a:spcPts val="0"/>
                        </a:spcAft>
                      </a:pPr>
                      <a:r>
                        <a:rPr lang="en-US" sz="1600" b="1" kern="100">
                          <a:effectLst/>
                        </a:rPr>
                        <a:t>Unwrapped</a:t>
                      </a:r>
                      <a:endParaRPr lang="en-US" sz="1800" b="1">
                        <a:effectLst/>
                        <a:latin typeface="Times New Roman" panose="02020603050405020304" pitchFamily="18" charset="0"/>
                        <a:ea typeface="宋体" panose="02010600030101010101" pitchFamily="2" charset="-122"/>
                      </a:endParaRPr>
                    </a:p>
                  </a:txBody>
                  <a:tcPr marL="44450" marR="44450" marT="0" marB="0"/>
                </a:tc>
                <a:tc hMerge="1">
                  <a:txBody>
                    <a:bodyPr/>
                    <a:lstStyle/>
                    <a:p>
                      <a:endParaRPr lang="en-US"/>
                    </a:p>
                  </a:txBody>
                  <a:tcPr/>
                </a:tc>
                <a:tc gridSpan="2">
                  <a:txBody>
                    <a:bodyPr/>
                    <a:lstStyle/>
                    <a:p>
                      <a:pPr marL="0" marR="0" indent="0" algn="ctr" fontAlgn="auto" hangingPunct="1">
                        <a:lnSpc>
                          <a:spcPts val="1800"/>
                        </a:lnSpc>
                        <a:spcBef>
                          <a:spcPts val="0"/>
                        </a:spcBef>
                        <a:spcAft>
                          <a:spcPts val="0"/>
                        </a:spcAft>
                      </a:pPr>
                      <a:r>
                        <a:rPr lang="en-US" sz="1600" b="1" kern="100">
                          <a:effectLst/>
                        </a:rPr>
                        <a:t>wrapped</a:t>
                      </a:r>
                      <a:endParaRPr lang="en-US" sz="1800" b="1">
                        <a:effectLst/>
                        <a:latin typeface="Times New Roman" panose="02020603050405020304" pitchFamily="18" charset="0"/>
                        <a:ea typeface="宋体" panose="02010600030101010101" pitchFamily="2" charset="-122"/>
                      </a:endParaRPr>
                    </a:p>
                  </a:txBody>
                  <a:tcPr marL="44450" marR="44450" marT="0" marB="0"/>
                </a:tc>
                <a:tc hMerge="1">
                  <a:txBody>
                    <a:bodyPr/>
                    <a:lstStyle/>
                    <a:p>
                      <a:endParaRPr lang="en-US"/>
                    </a:p>
                  </a:txBody>
                  <a:tcPr/>
                </a:tc>
                <a:tc gridSpan="2">
                  <a:txBody>
                    <a:bodyPr/>
                    <a:lstStyle/>
                    <a:p>
                      <a:pPr marL="0" marR="0" indent="0" algn="ctr" fontAlgn="auto" hangingPunct="1">
                        <a:lnSpc>
                          <a:spcPts val="1800"/>
                        </a:lnSpc>
                        <a:spcBef>
                          <a:spcPts val="0"/>
                        </a:spcBef>
                        <a:spcAft>
                          <a:spcPts val="0"/>
                        </a:spcAft>
                      </a:pPr>
                      <a:r>
                        <a:rPr lang="en-US" sz="1600" b="1" kern="100">
                          <a:effectLst/>
                        </a:rPr>
                        <a:t>Error</a:t>
                      </a:r>
                      <a:endParaRPr lang="en-US" sz="1800" b="1">
                        <a:effectLst/>
                        <a:latin typeface="Times New Roman" panose="02020603050405020304" pitchFamily="18" charset="0"/>
                        <a:ea typeface="宋体" panose="02010600030101010101" pitchFamily="2" charset="-122"/>
                      </a:endParaRPr>
                    </a:p>
                  </a:txBody>
                  <a:tcPr marL="44450" marR="44450" marT="0" marB="0"/>
                </a:tc>
                <a:tc hMerge="1">
                  <a:txBody>
                    <a:bodyPr/>
                    <a:lstStyle/>
                    <a:p>
                      <a:endParaRPr lang="en-US"/>
                    </a:p>
                  </a:txBody>
                  <a:tcPr/>
                </a:tc>
                <a:extLst>
                  <a:ext uri="{0D108BD9-81ED-4DB2-BD59-A6C34878D82A}">
                    <a16:rowId xmlns:a16="http://schemas.microsoft.com/office/drawing/2014/main" val="10001"/>
                  </a:ext>
                </a:extLst>
              </a:tr>
              <a:tr h="270409">
                <a:tc vMerge="1">
                  <a:txBody>
                    <a:bodyPr/>
                    <a:lstStyle/>
                    <a:p>
                      <a:endParaRPr lang="en-US"/>
                    </a:p>
                  </a:txBody>
                  <a:tcPr/>
                </a:tc>
                <a:tc>
                  <a:txBody>
                    <a:bodyPr/>
                    <a:lstStyle/>
                    <a:p>
                      <a:pPr marL="0" marR="0" indent="0" algn="ctr" fontAlgn="auto" hangingPunct="1">
                        <a:lnSpc>
                          <a:spcPts val="1800"/>
                        </a:lnSpc>
                        <a:spcBef>
                          <a:spcPts val="0"/>
                        </a:spcBef>
                        <a:spcAft>
                          <a:spcPts val="0"/>
                        </a:spcAft>
                      </a:pPr>
                      <a:r>
                        <a:rPr lang="en-US" sz="1600" b="1" kern="100" dirty="0">
                          <a:effectLst/>
                        </a:rPr>
                        <a:t>Mode1</a:t>
                      </a:r>
                      <a:endParaRPr lang="en-US" sz="1800" b="1" dirty="0">
                        <a:effectLst/>
                        <a:latin typeface="Times New Roman" panose="02020603050405020304" pitchFamily="18" charset="0"/>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600" b="1" kern="100">
                          <a:effectLst/>
                        </a:rPr>
                        <a:t>Mode2</a:t>
                      </a:r>
                      <a:endParaRPr lang="en-US" sz="1800" b="1">
                        <a:effectLst/>
                        <a:latin typeface="Times New Roman" panose="02020603050405020304" pitchFamily="18" charset="0"/>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600" b="1" kern="100">
                          <a:effectLst/>
                        </a:rPr>
                        <a:t>Mode1</a:t>
                      </a:r>
                      <a:endParaRPr lang="en-US" sz="1800" b="1">
                        <a:effectLst/>
                        <a:latin typeface="Times New Roman" panose="02020603050405020304" pitchFamily="18" charset="0"/>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600" b="1" kern="100">
                          <a:effectLst/>
                        </a:rPr>
                        <a:t>Mode2</a:t>
                      </a:r>
                      <a:endParaRPr lang="en-US" sz="1800" b="1">
                        <a:effectLst/>
                        <a:latin typeface="Times New Roman" panose="02020603050405020304" pitchFamily="18" charset="0"/>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600" b="1" kern="100">
                          <a:effectLst/>
                        </a:rPr>
                        <a:t>Mode1</a:t>
                      </a:r>
                      <a:endParaRPr lang="en-US" sz="1800" b="1">
                        <a:effectLst/>
                        <a:latin typeface="Times New Roman" panose="02020603050405020304" pitchFamily="18" charset="0"/>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600" b="1" kern="100">
                          <a:effectLst/>
                        </a:rPr>
                        <a:t>Mode2</a:t>
                      </a:r>
                      <a:endParaRPr lang="en-US" sz="1800" b="1">
                        <a:effectLst/>
                        <a:latin typeface="Times New Roman" panose="02020603050405020304" pitchFamily="18" charset="0"/>
                        <a:ea typeface="宋体" panose="02010600030101010101" pitchFamily="2" charset="-122"/>
                      </a:endParaRPr>
                    </a:p>
                  </a:txBody>
                  <a:tcPr marL="44450" marR="44450" marT="0" marB="0"/>
                </a:tc>
                <a:extLst>
                  <a:ext uri="{0D108BD9-81ED-4DB2-BD59-A6C34878D82A}">
                    <a16:rowId xmlns:a16="http://schemas.microsoft.com/office/drawing/2014/main" val="10002"/>
                  </a:ext>
                </a:extLst>
              </a:tr>
              <a:tr h="540818">
                <a:tc>
                  <a:txBody>
                    <a:bodyPr/>
                    <a:lstStyle/>
                    <a:p>
                      <a:pPr marL="0" marR="0" indent="0" algn="ctr" fontAlgn="auto" hangingPunct="1">
                        <a:lnSpc>
                          <a:spcPts val="1800"/>
                        </a:lnSpc>
                        <a:spcBef>
                          <a:spcPts val="0"/>
                        </a:spcBef>
                        <a:spcAft>
                          <a:spcPts val="0"/>
                        </a:spcAft>
                      </a:pPr>
                      <a:r>
                        <a:rPr lang="en-US" sz="1600" b="1" kern="100">
                          <a:effectLst/>
                        </a:rPr>
                        <a:t>Silicone rubber</a:t>
                      </a:r>
                      <a:endParaRPr lang="en-US" sz="1800" b="1">
                        <a:effectLst/>
                        <a:latin typeface="Times New Roman" panose="02020603050405020304" pitchFamily="18" charset="0"/>
                        <a:ea typeface="宋体" panose="02010600030101010101" pitchFamily="2" charset="-122"/>
                      </a:endParaRPr>
                    </a:p>
                  </a:txBody>
                  <a:tcPr marL="44450" marR="44450" marT="0" marB="0" anchor="ctr"/>
                </a:tc>
                <a:tc>
                  <a:txBody>
                    <a:bodyPr/>
                    <a:lstStyle/>
                    <a:p>
                      <a:pPr marL="0" marR="0" indent="0" algn="ctr" fontAlgn="auto" hangingPunct="1">
                        <a:lnSpc>
                          <a:spcPts val="1800"/>
                        </a:lnSpc>
                        <a:spcBef>
                          <a:spcPts val="0"/>
                        </a:spcBef>
                        <a:spcAft>
                          <a:spcPts val="0"/>
                        </a:spcAft>
                      </a:pPr>
                      <a:r>
                        <a:rPr lang="en-US" sz="1600" b="1" kern="100" dirty="0">
                          <a:effectLst/>
                        </a:rPr>
                        <a:t>28</a:t>
                      </a:r>
                      <a:endParaRPr lang="en-US" sz="1800" b="1" dirty="0">
                        <a:effectLst/>
                        <a:latin typeface="Times New Roman" panose="02020603050405020304" pitchFamily="18" charset="0"/>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600" b="1" kern="100" dirty="0">
                          <a:effectLst/>
                        </a:rPr>
                        <a:t>100.6</a:t>
                      </a:r>
                      <a:endParaRPr lang="en-US" sz="1800" b="1" dirty="0">
                        <a:effectLst/>
                        <a:latin typeface="Times New Roman" panose="02020603050405020304" pitchFamily="18" charset="0"/>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600" b="1" kern="100" dirty="0">
                          <a:effectLst/>
                        </a:rPr>
                        <a:t>27.2</a:t>
                      </a:r>
                      <a:endParaRPr lang="en-US" sz="1800" b="1" dirty="0">
                        <a:effectLst/>
                        <a:latin typeface="Times New Roman" panose="02020603050405020304" pitchFamily="18" charset="0"/>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600" b="1" kern="100">
                          <a:effectLst/>
                        </a:rPr>
                        <a:t>98.4</a:t>
                      </a:r>
                      <a:endParaRPr lang="en-US" sz="1800" b="1">
                        <a:effectLst/>
                        <a:latin typeface="Times New Roman" panose="02020603050405020304" pitchFamily="18" charset="0"/>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600" b="1" kern="100">
                          <a:effectLst/>
                        </a:rPr>
                        <a:t>2.86 %</a:t>
                      </a:r>
                      <a:endParaRPr lang="en-US" sz="1800" b="1">
                        <a:effectLst/>
                        <a:latin typeface="Times New Roman" panose="02020603050405020304" pitchFamily="18" charset="0"/>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600" b="1" kern="100">
                          <a:effectLst/>
                        </a:rPr>
                        <a:t>2.19 %</a:t>
                      </a:r>
                      <a:endParaRPr lang="en-US" sz="1800" b="1">
                        <a:effectLst/>
                        <a:latin typeface="Times New Roman" panose="02020603050405020304" pitchFamily="18" charset="0"/>
                        <a:ea typeface="宋体" panose="02010600030101010101" pitchFamily="2" charset="-122"/>
                      </a:endParaRPr>
                    </a:p>
                  </a:txBody>
                  <a:tcPr marL="44450" marR="44450" marT="0" marB="0"/>
                </a:tc>
                <a:extLst>
                  <a:ext uri="{0D108BD9-81ED-4DB2-BD59-A6C34878D82A}">
                    <a16:rowId xmlns:a16="http://schemas.microsoft.com/office/drawing/2014/main" val="10003"/>
                  </a:ext>
                </a:extLst>
              </a:tr>
              <a:tr h="540818">
                <a:tc>
                  <a:txBody>
                    <a:bodyPr/>
                    <a:lstStyle/>
                    <a:p>
                      <a:pPr marL="0" marR="0" indent="0" algn="ctr" fontAlgn="auto" hangingPunct="1">
                        <a:lnSpc>
                          <a:spcPts val="1800"/>
                        </a:lnSpc>
                        <a:spcBef>
                          <a:spcPts val="0"/>
                        </a:spcBef>
                        <a:spcAft>
                          <a:spcPts val="0"/>
                        </a:spcAft>
                      </a:pPr>
                      <a:r>
                        <a:rPr lang="en-US" sz="1600" b="1" kern="100">
                          <a:effectLst/>
                        </a:rPr>
                        <a:t>Silicone sealant</a:t>
                      </a:r>
                      <a:endParaRPr lang="en-US" sz="1800" b="1">
                        <a:effectLst/>
                        <a:latin typeface="Times New Roman" panose="02020603050405020304" pitchFamily="18" charset="0"/>
                        <a:ea typeface="宋体" panose="02010600030101010101" pitchFamily="2" charset="-122"/>
                      </a:endParaRPr>
                    </a:p>
                  </a:txBody>
                  <a:tcPr marL="44450" marR="44450" marT="0" marB="0" anchor="ctr"/>
                </a:tc>
                <a:tc>
                  <a:txBody>
                    <a:bodyPr/>
                    <a:lstStyle/>
                    <a:p>
                      <a:pPr marL="0" marR="0" indent="0" algn="ctr" fontAlgn="auto" hangingPunct="1">
                        <a:lnSpc>
                          <a:spcPts val="1800"/>
                        </a:lnSpc>
                        <a:spcBef>
                          <a:spcPts val="0"/>
                        </a:spcBef>
                        <a:spcAft>
                          <a:spcPts val="0"/>
                        </a:spcAft>
                      </a:pPr>
                      <a:r>
                        <a:rPr lang="en-US" sz="1600" b="1" kern="100">
                          <a:effectLst/>
                        </a:rPr>
                        <a:t>28</a:t>
                      </a:r>
                      <a:endParaRPr lang="en-US" sz="1800" b="1">
                        <a:effectLst/>
                        <a:latin typeface="Times New Roman" panose="02020603050405020304" pitchFamily="18" charset="0"/>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600" b="1" kern="100">
                          <a:effectLst/>
                        </a:rPr>
                        <a:t>101.0</a:t>
                      </a:r>
                      <a:endParaRPr lang="en-US" sz="1800" b="1">
                        <a:effectLst/>
                        <a:latin typeface="Times New Roman" panose="02020603050405020304" pitchFamily="18" charset="0"/>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600" b="1" kern="100" dirty="0">
                          <a:effectLst/>
                        </a:rPr>
                        <a:t>27.4</a:t>
                      </a:r>
                      <a:endParaRPr lang="en-US" sz="1800" b="1" dirty="0">
                        <a:effectLst/>
                        <a:latin typeface="Times New Roman" panose="02020603050405020304" pitchFamily="18" charset="0"/>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600" b="1" kern="100" dirty="0">
                          <a:effectLst/>
                        </a:rPr>
                        <a:t>97.4</a:t>
                      </a:r>
                      <a:endParaRPr lang="en-US" sz="1800" b="1" dirty="0">
                        <a:effectLst/>
                        <a:latin typeface="Times New Roman" panose="02020603050405020304" pitchFamily="18" charset="0"/>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600" b="1" kern="100" dirty="0">
                          <a:effectLst/>
                        </a:rPr>
                        <a:t>2.14 %</a:t>
                      </a:r>
                      <a:endParaRPr lang="en-US" sz="1800" b="1" dirty="0">
                        <a:effectLst/>
                        <a:latin typeface="Times New Roman" panose="02020603050405020304" pitchFamily="18" charset="0"/>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600" b="1" kern="100" dirty="0">
                          <a:effectLst/>
                        </a:rPr>
                        <a:t>3.56 %</a:t>
                      </a:r>
                      <a:endParaRPr lang="en-US" sz="1800" b="1" dirty="0">
                        <a:effectLst/>
                        <a:latin typeface="Times New Roman" panose="02020603050405020304" pitchFamily="18" charset="0"/>
                        <a:ea typeface="宋体" panose="02010600030101010101" pitchFamily="2" charset="-122"/>
                      </a:endParaRPr>
                    </a:p>
                  </a:txBody>
                  <a:tcPr marL="44450" marR="44450" marT="0" marB="0"/>
                </a:tc>
                <a:extLst>
                  <a:ext uri="{0D108BD9-81ED-4DB2-BD59-A6C34878D82A}">
                    <a16:rowId xmlns:a16="http://schemas.microsoft.com/office/drawing/2014/main" val="10004"/>
                  </a:ext>
                </a:extLst>
              </a:tr>
              <a:tr h="319984">
                <a:tc>
                  <a:txBody>
                    <a:bodyPr/>
                    <a:lstStyle/>
                    <a:p>
                      <a:pPr marL="0" marR="0" indent="0" algn="ctr" fontAlgn="auto" hangingPunct="1">
                        <a:lnSpc>
                          <a:spcPts val="1800"/>
                        </a:lnSpc>
                        <a:spcBef>
                          <a:spcPts val="0"/>
                        </a:spcBef>
                        <a:spcAft>
                          <a:spcPts val="0"/>
                        </a:spcAft>
                      </a:pPr>
                      <a:r>
                        <a:rPr lang="en-US" sz="1600" b="1" kern="100">
                          <a:effectLst/>
                        </a:rPr>
                        <a:t>PDMS</a:t>
                      </a:r>
                      <a:endParaRPr lang="en-US" sz="1800" b="1">
                        <a:effectLst/>
                        <a:latin typeface="Times New Roman" panose="02020603050405020304" pitchFamily="18" charset="0"/>
                        <a:ea typeface="宋体" panose="02010600030101010101" pitchFamily="2" charset="-122"/>
                      </a:endParaRPr>
                    </a:p>
                  </a:txBody>
                  <a:tcPr marL="44450" marR="44450" marT="0" marB="0" anchor="ctr"/>
                </a:tc>
                <a:tc>
                  <a:txBody>
                    <a:bodyPr/>
                    <a:lstStyle/>
                    <a:p>
                      <a:pPr marL="0" marR="0" indent="0" algn="ctr" fontAlgn="auto" hangingPunct="1">
                        <a:lnSpc>
                          <a:spcPts val="1800"/>
                        </a:lnSpc>
                        <a:spcBef>
                          <a:spcPts val="0"/>
                        </a:spcBef>
                        <a:spcAft>
                          <a:spcPts val="0"/>
                        </a:spcAft>
                      </a:pPr>
                      <a:r>
                        <a:rPr lang="en-US" sz="1600" b="1" kern="100">
                          <a:effectLst/>
                        </a:rPr>
                        <a:t>28.4</a:t>
                      </a:r>
                      <a:endParaRPr lang="en-US" sz="1800" b="1">
                        <a:effectLst/>
                        <a:latin typeface="Times New Roman" panose="02020603050405020304" pitchFamily="18" charset="0"/>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600" b="1" kern="100" dirty="0">
                          <a:effectLst/>
                        </a:rPr>
                        <a:t>99.2</a:t>
                      </a:r>
                      <a:endParaRPr lang="en-US" sz="1800" b="1" dirty="0">
                        <a:effectLst/>
                        <a:latin typeface="Times New Roman" panose="02020603050405020304" pitchFamily="18" charset="0"/>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600" b="1" kern="100">
                          <a:effectLst/>
                        </a:rPr>
                        <a:t>28.6</a:t>
                      </a:r>
                      <a:endParaRPr lang="en-US" sz="1800" b="1">
                        <a:effectLst/>
                        <a:latin typeface="Times New Roman" panose="02020603050405020304" pitchFamily="18" charset="0"/>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600" b="1" kern="100">
                          <a:effectLst/>
                        </a:rPr>
                        <a:t>95.8</a:t>
                      </a:r>
                      <a:endParaRPr lang="en-US" sz="1800" b="1">
                        <a:effectLst/>
                        <a:latin typeface="Times New Roman" panose="02020603050405020304" pitchFamily="18" charset="0"/>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600" b="1" kern="100">
                          <a:effectLst/>
                        </a:rPr>
                        <a:t>0.70 %</a:t>
                      </a:r>
                      <a:endParaRPr lang="en-US" sz="1800" b="1">
                        <a:effectLst/>
                        <a:latin typeface="Times New Roman" panose="02020603050405020304" pitchFamily="18" charset="0"/>
                        <a:ea typeface="宋体" panose="02010600030101010101" pitchFamily="2" charset="-122"/>
                      </a:endParaRPr>
                    </a:p>
                  </a:txBody>
                  <a:tcPr marL="44450" marR="44450" marT="0" marB="0"/>
                </a:tc>
                <a:tc>
                  <a:txBody>
                    <a:bodyPr/>
                    <a:lstStyle/>
                    <a:p>
                      <a:pPr marL="0" marR="0" indent="0" algn="ctr" fontAlgn="auto" hangingPunct="1">
                        <a:lnSpc>
                          <a:spcPts val="1800"/>
                        </a:lnSpc>
                        <a:spcBef>
                          <a:spcPts val="0"/>
                        </a:spcBef>
                        <a:spcAft>
                          <a:spcPts val="0"/>
                        </a:spcAft>
                      </a:pPr>
                      <a:r>
                        <a:rPr lang="en-US" sz="1600" b="1" kern="100" dirty="0">
                          <a:effectLst/>
                        </a:rPr>
                        <a:t>3.43 %</a:t>
                      </a:r>
                      <a:endParaRPr lang="en-US" sz="1800" b="1" dirty="0">
                        <a:effectLst/>
                        <a:latin typeface="Times New Roman" panose="02020603050405020304" pitchFamily="18" charset="0"/>
                        <a:ea typeface="宋体" panose="02010600030101010101" pitchFamily="2" charset="-122"/>
                      </a:endParaRPr>
                    </a:p>
                  </a:txBody>
                  <a:tcPr marL="44450" marR="44450" marT="0" marB="0"/>
                </a:tc>
                <a:extLst>
                  <a:ext uri="{0D108BD9-81ED-4DB2-BD59-A6C34878D82A}">
                    <a16:rowId xmlns:a16="http://schemas.microsoft.com/office/drawing/2014/main" val="10005"/>
                  </a:ext>
                </a:extLst>
              </a:tr>
            </a:tbl>
          </a:graphicData>
        </a:graphic>
      </p:graphicFrame>
      <p:sp>
        <p:nvSpPr>
          <p:cNvPr id="17" name="Rounded Rectangle 28">
            <a:extLst>
              <a:ext uri="{FF2B5EF4-FFF2-40B4-BE49-F238E27FC236}">
                <a16:creationId xmlns:a16="http://schemas.microsoft.com/office/drawing/2014/main" id="{E356EB6B-24D0-D0E2-A2E6-C81F2BE80788}"/>
              </a:ext>
            </a:extLst>
          </p:cNvPr>
          <p:cNvSpPr/>
          <p:nvPr/>
        </p:nvSpPr>
        <p:spPr>
          <a:xfrm>
            <a:off x="515596" y="5189325"/>
            <a:ext cx="5046133" cy="448734"/>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 name="Rounded Rectangle 29">
            <a:extLst>
              <a:ext uri="{FF2B5EF4-FFF2-40B4-BE49-F238E27FC236}">
                <a16:creationId xmlns:a16="http://schemas.microsoft.com/office/drawing/2014/main" id="{C5466F98-3375-71B7-1A38-E64106770651}"/>
              </a:ext>
            </a:extLst>
          </p:cNvPr>
          <p:cNvSpPr/>
          <p:nvPr/>
        </p:nvSpPr>
        <p:spPr>
          <a:xfrm>
            <a:off x="6011881" y="5547918"/>
            <a:ext cx="5668312" cy="448734"/>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2295346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DD3DB80-B894-403A-B48E-6FDC1A72010E}" type="slidenum">
              <a:rPr lang="zh-CN" altLang="en-US" smtClean="0"/>
              <a:pPr/>
              <a:t>2</a:t>
            </a:fld>
            <a:endParaRPr lang="zh-CN" altLang="en-US" dirty="0"/>
          </a:p>
        </p:txBody>
      </p:sp>
      <p:sp>
        <p:nvSpPr>
          <p:cNvPr id="6" name="Text Placeholder 5"/>
          <p:cNvSpPr>
            <a:spLocks noGrp="1"/>
          </p:cNvSpPr>
          <p:nvPr>
            <p:ph type="body" sz="quarter" idx="14"/>
          </p:nvPr>
        </p:nvSpPr>
        <p:spPr/>
        <p:txBody>
          <a:bodyPr/>
          <a:lstStyle/>
          <a:p>
            <a:endParaRPr lang="en-US" dirty="0"/>
          </a:p>
        </p:txBody>
      </p:sp>
      <p:sp>
        <p:nvSpPr>
          <p:cNvPr id="7" name="Text Placeholder 6"/>
          <p:cNvSpPr>
            <a:spLocks noGrp="1"/>
          </p:cNvSpPr>
          <p:nvPr>
            <p:ph type="body" sz="quarter" idx="15"/>
          </p:nvPr>
        </p:nvSpPr>
        <p:spPr/>
        <p:txBody>
          <a:bodyPr/>
          <a:lstStyle/>
          <a:p>
            <a:r>
              <a:rPr lang="zh-CN" altLang="en-US" dirty="0"/>
              <a:t>Contents</a:t>
            </a:r>
            <a:endParaRPr lang="en-US" dirty="0"/>
          </a:p>
        </p:txBody>
      </p:sp>
      <p:sp>
        <p:nvSpPr>
          <p:cNvPr id="13" name="Rounded Rectangle 12"/>
          <p:cNvSpPr/>
          <p:nvPr/>
        </p:nvSpPr>
        <p:spPr>
          <a:xfrm>
            <a:off x="2297151" y="1266074"/>
            <a:ext cx="7597698" cy="570160"/>
          </a:xfrm>
          <a:prstGeom prst="roundRect">
            <a:avLst/>
          </a:prstGeom>
          <a:solidFill>
            <a:srgbClr val="3399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a:t>1. Background and significance of corrosion research on </a:t>
            </a:r>
            <a:r>
              <a:rPr lang="en-US" altLang="zh-CN" sz="2000" b="1" dirty="0"/>
              <a:t>steel</a:t>
            </a:r>
            <a:r>
              <a:rPr lang="zh-CN" altLang="en-US" sz="2000" b="1" dirty="0"/>
              <a:t> structures</a:t>
            </a:r>
          </a:p>
        </p:txBody>
      </p:sp>
      <p:sp>
        <p:nvSpPr>
          <p:cNvPr id="22" name="Rounded Rectangle 21"/>
          <p:cNvSpPr/>
          <p:nvPr/>
        </p:nvSpPr>
        <p:spPr>
          <a:xfrm>
            <a:off x="2297151" y="2128435"/>
            <a:ext cx="7597698" cy="570160"/>
          </a:xfrm>
          <a:prstGeom prst="roundRect">
            <a:avLst/>
          </a:prstGeom>
          <a:solidFill>
            <a:srgbClr val="3399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a:t>2. </a:t>
            </a:r>
            <a:r>
              <a:rPr lang="en-US" altLang="zh-CN" sz="2000" b="1" dirty="0"/>
              <a:t>Piezoelectric impedance intelligent sensing method</a:t>
            </a:r>
            <a:endParaRPr lang="zh-CN" altLang="en-US" sz="2000" b="1" dirty="0"/>
          </a:p>
        </p:txBody>
      </p:sp>
      <p:sp>
        <p:nvSpPr>
          <p:cNvPr id="23" name="Rounded Rectangle 22"/>
          <p:cNvSpPr/>
          <p:nvPr/>
        </p:nvSpPr>
        <p:spPr>
          <a:xfrm>
            <a:off x="2297151" y="2990796"/>
            <a:ext cx="7597698" cy="570160"/>
          </a:xfrm>
          <a:prstGeom prst="roundRect">
            <a:avLst/>
          </a:prstGeom>
          <a:solidFill>
            <a:srgbClr val="3399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a:t>3. </a:t>
            </a:r>
            <a:r>
              <a:rPr lang="en-US" altLang="zh-CN" sz="2000" b="1" dirty="0"/>
              <a:t>C</a:t>
            </a:r>
            <a:r>
              <a:rPr lang="zh-CN" altLang="en-US" sz="2000" b="1" dirty="0"/>
              <a:t>orrosion monitoring of reinforced concrete structures</a:t>
            </a:r>
          </a:p>
        </p:txBody>
      </p:sp>
      <p:sp>
        <p:nvSpPr>
          <p:cNvPr id="24" name="Rounded Rectangle 23"/>
          <p:cNvSpPr/>
          <p:nvPr/>
        </p:nvSpPr>
        <p:spPr>
          <a:xfrm>
            <a:off x="2297151" y="3847552"/>
            <a:ext cx="7597698" cy="570160"/>
          </a:xfrm>
          <a:prstGeom prst="roundRect">
            <a:avLst/>
          </a:prstGeom>
          <a:solidFill>
            <a:srgbClr val="3399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b="1" dirty="0"/>
              <a:t>4.</a:t>
            </a:r>
            <a:r>
              <a:rPr lang="zh-CN" altLang="en-US" sz="2000" b="1" dirty="0"/>
              <a:t> </a:t>
            </a:r>
            <a:r>
              <a:rPr lang="en-US" altLang="zh-CN" sz="2000" b="1" dirty="0"/>
              <a:t>C</a:t>
            </a:r>
            <a:r>
              <a:rPr lang="zh-CN" altLang="en-US" sz="2000" b="1" dirty="0"/>
              <a:t>orrosion monitoring research of pipelines</a:t>
            </a:r>
          </a:p>
        </p:txBody>
      </p:sp>
      <p:sp>
        <p:nvSpPr>
          <p:cNvPr id="25" name="Rounded Rectangle 24"/>
          <p:cNvSpPr/>
          <p:nvPr/>
        </p:nvSpPr>
        <p:spPr>
          <a:xfrm>
            <a:off x="2297151" y="4704308"/>
            <a:ext cx="7597698" cy="570160"/>
          </a:xfrm>
          <a:prstGeom prst="roundRect">
            <a:avLst/>
          </a:prstGeom>
          <a:solidFill>
            <a:srgbClr val="3399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b="1" dirty="0"/>
              <a:t>5</a:t>
            </a:r>
            <a:r>
              <a:rPr lang="zh-CN" altLang="en-US" sz="2000" b="1" dirty="0"/>
              <a:t>. Conclusions and prospects</a:t>
            </a:r>
          </a:p>
        </p:txBody>
      </p:sp>
    </p:spTree>
    <p:extLst>
      <p:ext uri="{BB962C8B-B14F-4D97-AF65-F5344CB8AC3E}">
        <p14:creationId xmlns:p14="http://schemas.microsoft.com/office/powerpoint/2010/main" val="3241387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D3DB80-B894-403A-B48E-6FDC1A72010E}" type="slidenum">
              <a:rPr lang="zh-CN" altLang="en-US" smtClean="0"/>
              <a:pPr/>
              <a:t>20</a:t>
            </a:fld>
            <a:endParaRPr lang="zh-CN" altLang="en-US" dirty="0"/>
          </a:p>
        </p:txBody>
      </p:sp>
      <p:sp>
        <p:nvSpPr>
          <p:cNvPr id="3" name="Text Placeholder 2"/>
          <p:cNvSpPr>
            <a:spLocks noGrp="1"/>
          </p:cNvSpPr>
          <p:nvPr>
            <p:ph type="body" sz="quarter" idx="14"/>
          </p:nvPr>
        </p:nvSpPr>
        <p:spPr/>
        <p:txBody>
          <a:bodyPr/>
          <a:lstStyle/>
          <a:p>
            <a:endParaRPr lang="en-US"/>
          </a:p>
        </p:txBody>
      </p:sp>
      <p:sp>
        <p:nvSpPr>
          <p:cNvPr id="5" name="Text Placeholder 4"/>
          <p:cNvSpPr>
            <a:spLocks noGrp="1"/>
          </p:cNvSpPr>
          <p:nvPr>
            <p:ph type="body" sz="quarter" idx="16"/>
          </p:nvPr>
        </p:nvSpPr>
        <p:spPr/>
        <p:txBody>
          <a:bodyPr/>
          <a:lstStyle/>
          <a:p>
            <a:r>
              <a:rPr lang="zh-CN" altLang="en-US" dirty="0"/>
              <a:t>Temperature Effects Analysis</a:t>
            </a:r>
          </a:p>
        </p:txBody>
      </p:sp>
      <p:pic>
        <p:nvPicPr>
          <p:cNvPr id="41" name="图片 18">
            <a:extLst>
              <a:ext uri="{FF2B5EF4-FFF2-40B4-BE49-F238E27FC236}">
                <a16:creationId xmlns:a16="http://schemas.microsoft.com/office/drawing/2014/main" id="{935983D9-70F0-40DC-A324-89F6E256F1EB}"/>
              </a:ext>
            </a:extLst>
          </p:cNvPr>
          <p:cNvPicPr/>
          <p:nvPr/>
        </p:nvPicPr>
        <p:blipFill>
          <a:blip r:embed="rId3">
            <a:clrChange>
              <a:clrFrom>
                <a:srgbClr val="FFFFFF"/>
              </a:clrFrom>
              <a:clrTo>
                <a:srgbClr val="FFFFFF">
                  <a:alpha val="0"/>
                </a:srgbClr>
              </a:clrTo>
            </a:clrChange>
          </a:blip>
          <a:stretch>
            <a:fillRect/>
          </a:stretch>
        </p:blipFill>
        <p:spPr>
          <a:xfrm>
            <a:off x="1997549" y="1889363"/>
            <a:ext cx="3782765" cy="2640175"/>
          </a:xfrm>
          <a:prstGeom prst="rect">
            <a:avLst/>
          </a:prstGeom>
        </p:spPr>
      </p:pic>
      <p:pic>
        <p:nvPicPr>
          <p:cNvPr id="42" name="图片 19">
            <a:extLst>
              <a:ext uri="{FF2B5EF4-FFF2-40B4-BE49-F238E27FC236}">
                <a16:creationId xmlns:a16="http://schemas.microsoft.com/office/drawing/2014/main" id="{9FB0E8BF-1220-46D1-8FBA-3BC85476BEF7}"/>
              </a:ext>
            </a:extLst>
          </p:cNvPr>
          <p:cNvPicPr/>
          <p:nvPr/>
        </p:nvPicPr>
        <p:blipFill>
          <a:blip r:embed="rId4">
            <a:clrChange>
              <a:clrFrom>
                <a:srgbClr val="FFFFFF"/>
              </a:clrFrom>
              <a:clrTo>
                <a:srgbClr val="FFFFFF">
                  <a:alpha val="0"/>
                </a:srgbClr>
              </a:clrTo>
            </a:clrChange>
          </a:blip>
          <a:stretch>
            <a:fillRect/>
          </a:stretch>
        </p:blipFill>
        <p:spPr>
          <a:xfrm>
            <a:off x="6340368" y="1943791"/>
            <a:ext cx="3478546" cy="2541839"/>
          </a:xfrm>
          <a:prstGeom prst="rect">
            <a:avLst/>
          </a:prstGeom>
        </p:spPr>
      </p:pic>
      <p:sp>
        <p:nvSpPr>
          <p:cNvPr id="44" name="矩形 5">
            <a:extLst>
              <a:ext uri="{FF2B5EF4-FFF2-40B4-BE49-F238E27FC236}">
                <a16:creationId xmlns:a16="http://schemas.microsoft.com/office/drawing/2014/main" id="{0504FC7A-EE31-4D2A-A766-27E94137C709}"/>
              </a:ext>
            </a:extLst>
          </p:cNvPr>
          <p:cNvSpPr/>
          <p:nvPr/>
        </p:nvSpPr>
        <p:spPr>
          <a:xfrm>
            <a:off x="798297" y="4571415"/>
            <a:ext cx="10845768" cy="1823576"/>
          </a:xfrm>
          <a:prstGeom prst="rect">
            <a:avLst/>
          </a:prstGeom>
        </p:spPr>
        <p:txBody>
          <a:bodyPr wrap="square">
            <a:spAutoFit/>
          </a:bodyPr>
          <a:lstStyle/>
          <a:p>
            <a:pPr marL="285750" indent="-285750">
              <a:lnSpc>
                <a:spcPct val="125000"/>
              </a:lnSpc>
              <a:buFont typeface="Arial" panose="020B0604020202020204" pitchFamily="34" charset="0"/>
              <a:buChar char="•"/>
            </a:pPr>
            <a:r>
              <a:rPr lang="zh-CN" altLang="zh-CN" kern="100" dirty="0">
                <a:solidFill>
                  <a:srgbClr val="0D1E55"/>
                </a:solidFill>
                <a:ea typeface="华文楷体" panose="02010600040101010101" pitchFamily="2" charset="-122"/>
                <a:cs typeface="Times New Roman" panose="02020603050405020304" pitchFamily="18" charset="0"/>
              </a:rPr>
              <a:t>The greater the temperature change, the greater the frequency offset.</a:t>
            </a:r>
            <a:endParaRPr lang="en-US" altLang="zh-CN" kern="100" dirty="0">
              <a:solidFill>
                <a:srgbClr val="0D1E55"/>
              </a:solidFill>
              <a:ea typeface="华文楷体" panose="02010600040101010101" pitchFamily="2" charset="-122"/>
              <a:cs typeface="Times New Roman" panose="02020603050405020304" pitchFamily="18" charset="0"/>
            </a:endParaRPr>
          </a:p>
          <a:p>
            <a:pPr marL="285750" indent="-285750">
              <a:lnSpc>
                <a:spcPct val="125000"/>
              </a:lnSpc>
              <a:buFont typeface="Arial" panose="020B0604020202020204" pitchFamily="34" charset="0"/>
              <a:buChar char="•"/>
            </a:pPr>
            <a:r>
              <a:rPr lang="zh-CN" altLang="zh-CN" kern="100" dirty="0">
                <a:solidFill>
                  <a:srgbClr val="0D1E55"/>
                </a:solidFill>
                <a:ea typeface="华文楷体" panose="02010600040101010101" pitchFamily="2" charset="-122"/>
                <a:cs typeface="Times New Roman" panose="02020603050405020304" pitchFamily="18" charset="0"/>
              </a:rPr>
              <a:t>The second-order frequency offset is significantly larger than the first-order frequency offset.</a:t>
            </a:r>
            <a:endParaRPr lang="en-US" altLang="zh-CN" kern="100" dirty="0">
              <a:solidFill>
                <a:srgbClr val="0D1E55"/>
              </a:solidFill>
              <a:ea typeface="华文楷体" panose="02010600040101010101" pitchFamily="2" charset="-122"/>
              <a:cs typeface="Times New Roman" panose="02020603050405020304" pitchFamily="18" charset="0"/>
            </a:endParaRPr>
          </a:p>
          <a:p>
            <a:pPr>
              <a:lnSpc>
                <a:spcPct val="125000"/>
              </a:lnSpc>
            </a:pPr>
            <a:r>
              <a:rPr lang="zh-CN" altLang="zh-CN" kern="100" dirty="0">
                <a:solidFill>
                  <a:srgbClr val="0D1E55"/>
                </a:solidFill>
                <a:ea typeface="华文楷体" panose="02010600040101010101" pitchFamily="2" charset="-122"/>
                <a:cs typeface="Times New Roman" panose="02020603050405020304" pitchFamily="18" charset="0"/>
              </a:rPr>
              <a:t>The variation range of the first-order frequency offset rate is about 1.2%, while the variation range of the second-order frequency offset rate is less than 0.8%.</a:t>
            </a:r>
            <a:endParaRPr lang="en-US" altLang="zh-CN" kern="100" dirty="0">
              <a:solidFill>
                <a:srgbClr val="0D1E55"/>
              </a:solidFill>
              <a:ea typeface="华文楷体" panose="02010600040101010101" pitchFamily="2" charset="-122"/>
              <a:cs typeface="Times New Roman" panose="02020603050405020304" pitchFamily="18" charset="0"/>
            </a:endParaRPr>
          </a:p>
          <a:p>
            <a:pPr marL="285750" indent="-285750">
              <a:lnSpc>
                <a:spcPct val="125000"/>
              </a:lnSpc>
              <a:buFont typeface="Arial" panose="020B0604020202020204" pitchFamily="34" charset="0"/>
              <a:buChar char="•"/>
            </a:pPr>
            <a:r>
              <a:rPr lang="zh-CN" altLang="en-US" b="1" kern="100" dirty="0">
                <a:solidFill>
                  <a:srgbClr val="AF1E16"/>
                </a:solidFill>
                <a:ea typeface="华文楷体" panose="02010600040101010101" pitchFamily="2" charset="-122"/>
                <a:cs typeface="Times New Roman" panose="02020603050405020304" pitchFamily="18" charset="0"/>
              </a:rPr>
              <a:t>Good temperature stability</a:t>
            </a:r>
            <a:endParaRPr lang="en-US" altLang="zh-CN" b="1" kern="100" dirty="0">
              <a:solidFill>
                <a:srgbClr val="AF1E16"/>
              </a:solidFill>
              <a:ea typeface="华文楷体" panose="02010600040101010101" pitchFamily="2" charset="-122"/>
              <a:cs typeface="Times New Roman" panose="02020603050405020304" pitchFamily="18" charset="0"/>
            </a:endParaRPr>
          </a:p>
        </p:txBody>
      </p:sp>
      <p:sp>
        <p:nvSpPr>
          <p:cNvPr id="13" name="Rectangle 12"/>
          <p:cNvSpPr/>
          <p:nvPr/>
        </p:nvSpPr>
        <p:spPr>
          <a:xfrm>
            <a:off x="5095129" y="1553521"/>
            <a:ext cx="1930424" cy="369332"/>
          </a:xfrm>
          <a:prstGeom prst="rect">
            <a:avLst/>
          </a:prstGeom>
          <a:solidFill>
            <a:srgbClr val="FFC000"/>
          </a:solidFill>
        </p:spPr>
        <p:txBody>
          <a:bodyPr wrap="square">
            <a:spAutoFit/>
          </a:bodyPr>
          <a:lstStyle/>
          <a:p>
            <a:pPr algn="ctr"/>
            <a:r>
              <a:rPr lang="en-US" altLang="zh-CN" b="1" dirty="0">
                <a:solidFill>
                  <a:srgbClr val="0D1E55"/>
                </a:solidFill>
              </a:rPr>
              <a:t>-10°C - 50°C</a:t>
            </a:r>
            <a:endParaRPr lang="zh-CN" altLang="en-US" b="1" dirty="0">
              <a:solidFill>
                <a:srgbClr val="0D1E55"/>
              </a:solidFill>
            </a:endParaRPr>
          </a:p>
        </p:txBody>
      </p:sp>
      <p:sp>
        <p:nvSpPr>
          <p:cNvPr id="8" name="Text Placeholder 3">
            <a:extLst>
              <a:ext uri="{FF2B5EF4-FFF2-40B4-BE49-F238E27FC236}">
                <a16:creationId xmlns:a16="http://schemas.microsoft.com/office/drawing/2014/main" id="{71B9CC7F-3FEA-E4EE-91D0-FDBA5CEAE248}"/>
              </a:ext>
            </a:extLst>
          </p:cNvPr>
          <p:cNvSpPr>
            <a:spLocks noGrp="1"/>
          </p:cNvSpPr>
          <p:nvPr>
            <p:ph type="body" sz="quarter" idx="15"/>
          </p:nvPr>
        </p:nvSpPr>
        <p:spPr>
          <a:xfrm>
            <a:off x="635012" y="189303"/>
            <a:ext cx="9183902" cy="495575"/>
          </a:xfrm>
        </p:spPr>
        <p:txBody>
          <a:bodyPr/>
          <a:lstStyle/>
          <a:p>
            <a:r>
              <a:rPr lang="zh-CN" altLang="en-US" sz="2400" dirty="0"/>
              <a:t>3. </a:t>
            </a:r>
            <a:r>
              <a:rPr lang="en-US" altLang="zh-CN" sz="2400" dirty="0"/>
              <a:t>Corrosion monitoring of reinforced concrete structures</a:t>
            </a:r>
            <a:endParaRPr lang="zh-CN" altLang="en-US" sz="2400" dirty="0"/>
          </a:p>
          <a:p>
            <a:endParaRPr lang="en-US" sz="2400" dirty="0"/>
          </a:p>
        </p:txBody>
      </p:sp>
      <p:sp>
        <p:nvSpPr>
          <p:cNvPr id="9" name="文本框 8">
            <a:extLst>
              <a:ext uri="{FF2B5EF4-FFF2-40B4-BE49-F238E27FC236}">
                <a16:creationId xmlns:a16="http://schemas.microsoft.com/office/drawing/2014/main" id="{090B4152-76A3-0072-5696-0DE7134D5F4F}"/>
              </a:ext>
            </a:extLst>
          </p:cNvPr>
          <p:cNvSpPr txBox="1"/>
          <p:nvPr/>
        </p:nvSpPr>
        <p:spPr>
          <a:xfrm>
            <a:off x="7407492" y="4313511"/>
            <a:ext cx="1867137" cy="338554"/>
          </a:xfrm>
          <a:prstGeom prst="rect">
            <a:avLst/>
          </a:prstGeom>
          <a:solidFill>
            <a:schemeClr val="bg1"/>
          </a:solidFill>
        </p:spPr>
        <p:txBody>
          <a:bodyPr wrap="square" rtlCol="0">
            <a:spAutoFit/>
          </a:bodyPr>
          <a:lstStyle/>
          <a:p>
            <a:r>
              <a:rPr lang="en-US" altLang="zh-CN" sz="1600" dirty="0"/>
              <a:t>frequency (kHz)</a:t>
            </a:r>
            <a:endParaRPr lang="zh-CN" altLang="en-US" sz="1600" dirty="0"/>
          </a:p>
        </p:txBody>
      </p:sp>
      <p:sp>
        <p:nvSpPr>
          <p:cNvPr id="10" name="文本框 9">
            <a:extLst>
              <a:ext uri="{FF2B5EF4-FFF2-40B4-BE49-F238E27FC236}">
                <a16:creationId xmlns:a16="http://schemas.microsoft.com/office/drawing/2014/main" id="{80A1A03B-CA76-542F-4A69-7C3830898B15}"/>
              </a:ext>
            </a:extLst>
          </p:cNvPr>
          <p:cNvSpPr txBox="1"/>
          <p:nvPr/>
        </p:nvSpPr>
        <p:spPr>
          <a:xfrm>
            <a:off x="3273125" y="4313511"/>
            <a:ext cx="1867137" cy="338554"/>
          </a:xfrm>
          <a:prstGeom prst="rect">
            <a:avLst/>
          </a:prstGeom>
          <a:solidFill>
            <a:schemeClr val="bg1"/>
          </a:solidFill>
        </p:spPr>
        <p:txBody>
          <a:bodyPr wrap="square" rtlCol="0">
            <a:spAutoFit/>
          </a:bodyPr>
          <a:lstStyle/>
          <a:p>
            <a:r>
              <a:rPr lang="en-US" altLang="zh-CN" sz="1600" dirty="0"/>
              <a:t>frequency (kHz)</a:t>
            </a:r>
            <a:endParaRPr lang="zh-CN" altLang="en-US" sz="1600" dirty="0"/>
          </a:p>
        </p:txBody>
      </p:sp>
      <p:sp>
        <p:nvSpPr>
          <p:cNvPr id="11" name="文本框 10">
            <a:extLst>
              <a:ext uri="{FF2B5EF4-FFF2-40B4-BE49-F238E27FC236}">
                <a16:creationId xmlns:a16="http://schemas.microsoft.com/office/drawing/2014/main" id="{9BC3BF95-5111-CF7B-91AB-A00328191342}"/>
              </a:ext>
            </a:extLst>
          </p:cNvPr>
          <p:cNvSpPr txBox="1"/>
          <p:nvPr/>
        </p:nvSpPr>
        <p:spPr>
          <a:xfrm rot="16200000">
            <a:off x="1155615" y="2994886"/>
            <a:ext cx="1867137" cy="338554"/>
          </a:xfrm>
          <a:prstGeom prst="rect">
            <a:avLst/>
          </a:prstGeom>
          <a:solidFill>
            <a:schemeClr val="bg1"/>
          </a:solidFill>
        </p:spPr>
        <p:txBody>
          <a:bodyPr wrap="square" rtlCol="0">
            <a:spAutoFit/>
          </a:bodyPr>
          <a:lstStyle/>
          <a:p>
            <a:r>
              <a:rPr lang="en-US" altLang="zh-CN" sz="1600" dirty="0"/>
              <a:t>conductance (s)</a:t>
            </a:r>
            <a:endParaRPr lang="zh-CN" altLang="en-US" sz="1600" dirty="0"/>
          </a:p>
        </p:txBody>
      </p:sp>
      <p:sp>
        <p:nvSpPr>
          <p:cNvPr id="14" name="文本框 13">
            <a:extLst>
              <a:ext uri="{FF2B5EF4-FFF2-40B4-BE49-F238E27FC236}">
                <a16:creationId xmlns:a16="http://schemas.microsoft.com/office/drawing/2014/main" id="{7A590BB0-BF4A-6E26-1A0F-256562A18261}"/>
              </a:ext>
            </a:extLst>
          </p:cNvPr>
          <p:cNvSpPr txBox="1"/>
          <p:nvPr/>
        </p:nvSpPr>
        <p:spPr>
          <a:xfrm rot="16200000">
            <a:off x="5406800" y="2872125"/>
            <a:ext cx="1867137" cy="338554"/>
          </a:xfrm>
          <a:prstGeom prst="rect">
            <a:avLst/>
          </a:prstGeom>
          <a:solidFill>
            <a:schemeClr val="bg1"/>
          </a:solidFill>
        </p:spPr>
        <p:txBody>
          <a:bodyPr wrap="square" rtlCol="0">
            <a:spAutoFit/>
          </a:bodyPr>
          <a:lstStyle/>
          <a:p>
            <a:r>
              <a:rPr lang="en-US" altLang="zh-CN" sz="1600" dirty="0"/>
              <a:t>conductance (s)</a:t>
            </a:r>
            <a:endParaRPr lang="zh-CN" altLang="en-US" sz="1600" dirty="0"/>
          </a:p>
        </p:txBody>
      </p:sp>
    </p:spTree>
    <p:extLst>
      <p:ext uri="{BB962C8B-B14F-4D97-AF65-F5344CB8AC3E}">
        <p14:creationId xmlns:p14="http://schemas.microsoft.com/office/powerpoint/2010/main" val="41558448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D3DB80-B894-403A-B48E-6FDC1A72010E}" type="slidenum">
              <a:rPr lang="zh-CN" altLang="en-US" smtClean="0"/>
              <a:pPr/>
              <a:t>21</a:t>
            </a:fld>
            <a:endParaRPr lang="zh-CN" altLang="en-US" dirty="0"/>
          </a:p>
        </p:txBody>
      </p:sp>
      <p:sp>
        <p:nvSpPr>
          <p:cNvPr id="3" name="Text Placeholder 2"/>
          <p:cNvSpPr>
            <a:spLocks noGrp="1"/>
          </p:cNvSpPr>
          <p:nvPr>
            <p:ph type="body" sz="quarter" idx="14"/>
          </p:nvPr>
        </p:nvSpPr>
        <p:spPr/>
        <p:txBody>
          <a:bodyPr/>
          <a:lstStyle/>
          <a:p>
            <a:endParaRPr lang="en-US"/>
          </a:p>
        </p:txBody>
      </p:sp>
      <p:grpSp>
        <p:nvGrpSpPr>
          <p:cNvPr id="46" name="组合 11"/>
          <p:cNvGrpSpPr/>
          <p:nvPr/>
        </p:nvGrpSpPr>
        <p:grpSpPr>
          <a:xfrm>
            <a:off x="2051432" y="2335406"/>
            <a:ext cx="4206518" cy="1472170"/>
            <a:chOff x="4865" y="2234"/>
            <a:chExt cx="11338" cy="3968"/>
          </a:xfrm>
        </p:grpSpPr>
        <p:pic>
          <p:nvPicPr>
            <p:cNvPr id="47" name="图片 6" descr="装配体"/>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15" y="2517"/>
              <a:ext cx="4818" cy="3402"/>
            </a:xfrm>
            <a:prstGeom prst="rect">
              <a:avLst/>
            </a:prstGeom>
          </p:spPr>
        </p:pic>
        <p:pic>
          <p:nvPicPr>
            <p:cNvPr id="48" name="图片 9" descr="3D打印外壳"/>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90" y="2517"/>
              <a:ext cx="4535" cy="3402"/>
            </a:xfrm>
            <a:prstGeom prst="rect">
              <a:avLst/>
            </a:prstGeom>
          </p:spPr>
        </p:pic>
        <p:sp>
          <p:nvSpPr>
            <p:cNvPr id="49" name="文本框 10"/>
            <p:cNvSpPr txBox="1"/>
            <p:nvPr/>
          </p:nvSpPr>
          <p:spPr>
            <a:xfrm>
              <a:off x="4865" y="2234"/>
              <a:ext cx="11339" cy="3969"/>
            </a:xfrm>
            <a:prstGeom prst="rect">
              <a:avLst/>
            </a:prstGeom>
            <a:noFill/>
            <a:ln w="28575">
              <a:solidFill>
                <a:srgbClr val="84ACB6">
                  <a:lumMod val="50000"/>
                </a:srgbClr>
              </a:solidFill>
              <a:prstDash val="lgDash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solidFill>
                    <a:srgbClr val="FF0000"/>
                  </a:solidFill>
                  <a:prstDash val="sysDash"/>
                </a:ln>
                <a:solidFill>
                  <a:prstClr val="black"/>
                </a:solidFill>
                <a:effectLst/>
                <a:uLnTx/>
                <a:uFillTx/>
                <a:latin typeface="等线"/>
                <a:ea typeface="等线" panose="02010600030101010101" pitchFamily="2" charset="-122"/>
              </a:endParaRPr>
            </a:p>
          </p:txBody>
        </p:sp>
      </p:grpSp>
      <p:grpSp>
        <p:nvGrpSpPr>
          <p:cNvPr id="50" name="组合 19"/>
          <p:cNvGrpSpPr/>
          <p:nvPr/>
        </p:nvGrpSpPr>
        <p:grpSpPr>
          <a:xfrm>
            <a:off x="2033175" y="4017677"/>
            <a:ext cx="4225146" cy="1478932"/>
            <a:chOff x="5170" y="6201"/>
            <a:chExt cx="11339" cy="3969"/>
          </a:xfrm>
        </p:grpSpPr>
        <p:pic>
          <p:nvPicPr>
            <p:cNvPr id="51" name="图片 498" descr="微信图片_2020101611210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4" y="6487"/>
              <a:ext cx="3391" cy="3402"/>
            </a:xfrm>
            <a:prstGeom prst="rect">
              <a:avLst/>
            </a:prstGeom>
          </p:spPr>
        </p:pic>
        <p:pic>
          <p:nvPicPr>
            <p:cNvPr id="52" name="图片 8" descr="传感器入模"/>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0839" y="6788"/>
              <a:ext cx="5139" cy="2800"/>
            </a:xfrm>
            <a:prstGeom prst="rect">
              <a:avLst/>
            </a:prstGeom>
          </p:spPr>
        </p:pic>
        <p:sp>
          <p:nvSpPr>
            <p:cNvPr id="53" name="文本框 18"/>
            <p:cNvSpPr txBox="1"/>
            <p:nvPr/>
          </p:nvSpPr>
          <p:spPr>
            <a:xfrm>
              <a:off x="5170" y="6201"/>
              <a:ext cx="11339" cy="3969"/>
            </a:xfrm>
            <a:prstGeom prst="rect">
              <a:avLst/>
            </a:prstGeom>
            <a:noFill/>
            <a:ln w="28575">
              <a:solidFill>
                <a:srgbClr val="84ACB6">
                  <a:lumMod val="50000"/>
                </a:srgbClr>
              </a:solidFill>
              <a:prstDash val="lgDash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solidFill>
                    <a:srgbClr val="FF0000"/>
                  </a:solidFill>
                  <a:prstDash val="sysDash"/>
                </a:ln>
                <a:solidFill>
                  <a:prstClr val="black"/>
                </a:solidFill>
                <a:effectLst/>
                <a:uLnTx/>
                <a:uFillTx/>
                <a:latin typeface="等线"/>
                <a:ea typeface="等线" panose="02010600030101010101" pitchFamily="2" charset="-122"/>
              </a:endParaRPr>
            </a:p>
          </p:txBody>
        </p:sp>
      </p:grpSp>
      <p:sp>
        <p:nvSpPr>
          <p:cNvPr id="54" name="TextBox 6"/>
          <p:cNvSpPr txBox="1"/>
          <p:nvPr/>
        </p:nvSpPr>
        <p:spPr>
          <a:xfrm>
            <a:off x="3236876" y="3377222"/>
            <a:ext cx="1836000" cy="466269"/>
          </a:xfrm>
          <a:prstGeom prst="rect">
            <a:avLst/>
          </a:prstGeom>
          <a:solidFill>
            <a:srgbClr val="FFC000"/>
          </a:solidFill>
          <a:effectLst>
            <a:softEdge rad="63500"/>
          </a:effectLst>
        </p:spPr>
        <p:txBody>
          <a:bodyPr wrap="square" lIns="0" tIns="48000" rIns="0" bIns="48000" rtlCol="0" anchor="ctr" anchorCtr="1">
            <a:spAutoFit/>
          </a:bodyPr>
          <a:lstStyle/>
          <a:p>
            <a:pPr algn="ctr"/>
            <a:r>
              <a:rPr lang="en-US" altLang="zh-CN" sz="1200" b="1" dirty="0">
                <a:solidFill>
                  <a:srgbClr val="373545"/>
                </a:solidFill>
                <a:effectLst>
                  <a:outerShdw blurRad="38100" dist="19050" dir="2700000" algn="tl" rotWithShape="0">
                    <a:prstClr val="black">
                      <a:alpha val="40000"/>
                    </a:prstClr>
                  </a:outerShdw>
                </a:effectLst>
                <a:latin typeface="微软雅黑" panose="020B0503020204020204" pitchFamily="34" charset="-122"/>
              </a:rPr>
              <a:t>3D printed protective enclosure</a:t>
            </a:r>
          </a:p>
        </p:txBody>
      </p:sp>
      <p:sp>
        <p:nvSpPr>
          <p:cNvPr id="55" name="TextBox 6"/>
          <p:cNvSpPr txBox="1"/>
          <p:nvPr/>
        </p:nvSpPr>
        <p:spPr>
          <a:xfrm>
            <a:off x="3236876" y="5158218"/>
            <a:ext cx="1836000" cy="281603"/>
          </a:xfrm>
          <a:prstGeom prst="rect">
            <a:avLst/>
          </a:prstGeom>
          <a:solidFill>
            <a:srgbClr val="FFC000"/>
          </a:solidFill>
          <a:effectLst>
            <a:softEdge rad="63500"/>
          </a:effectLst>
        </p:spPr>
        <p:txBody>
          <a:bodyPr wrap="square" lIns="0" tIns="48000" rIns="0" bIns="48000" rtlCol="0" anchor="ctr" anchorCtr="1">
            <a:spAutoFit/>
          </a:bodyPr>
          <a:lstStyle/>
          <a:p>
            <a:pPr algn="ctr"/>
            <a:r>
              <a:rPr lang="zh-CN" altLang="en-US" sz="1200" b="1" dirty="0">
                <a:solidFill>
                  <a:srgbClr val="373545"/>
                </a:solidFill>
                <a:effectLst>
                  <a:outerShdw blurRad="38100" dist="19050" dir="2700000" algn="tl" rotWithShape="0">
                    <a:prstClr val="black">
                      <a:alpha val="40000"/>
                    </a:prstClr>
                  </a:outerShdw>
                </a:effectLst>
                <a:latin typeface="微软雅黑" panose="020B0503020204020204" pitchFamily="34" charset="-122"/>
              </a:rPr>
              <a:t>Sensor mounting</a:t>
            </a:r>
          </a:p>
        </p:txBody>
      </p:sp>
      <p:pic>
        <p:nvPicPr>
          <p:cNvPr id="60" name="图片 18">
            <a:extLst>
              <a:ext uri="{FF2B5EF4-FFF2-40B4-BE49-F238E27FC236}">
                <a16:creationId xmlns:a16="http://schemas.microsoft.com/office/drawing/2014/main" id="{6C7399A6-0A7A-46D4-8E64-0D32C0542834}"/>
              </a:ext>
            </a:extLst>
          </p:cNvPr>
          <p:cNvPicPr/>
          <p:nvPr/>
        </p:nvPicPr>
        <p:blipFill>
          <a:blip r:embed="rId7"/>
          <a:stretch>
            <a:fillRect/>
          </a:stretch>
        </p:blipFill>
        <p:spPr>
          <a:xfrm rot="16200000">
            <a:off x="7384129" y="3639074"/>
            <a:ext cx="1755312" cy="2457436"/>
          </a:xfrm>
          <a:prstGeom prst="rect">
            <a:avLst/>
          </a:prstGeom>
        </p:spPr>
      </p:pic>
      <p:pic>
        <p:nvPicPr>
          <p:cNvPr id="61" name="图片 500" descr="微信图片_20201028002125"/>
          <p:cNvPicPr>
            <a:picLocks noChangeAspect="1"/>
          </p:cNvPicPr>
          <p:nvPr/>
        </p:nvPicPr>
        <p:blipFill rotWithShape="1">
          <a:blip r:embed="rId8" cstate="screen">
            <a:extLst>
              <a:ext uri="{28A0092B-C50C-407E-A947-70E740481C1C}">
                <a14:useLocalDpi xmlns:a14="http://schemas.microsoft.com/office/drawing/2010/main"/>
              </a:ext>
            </a:extLst>
          </a:blip>
          <a:srcRect t="39" b="39"/>
          <a:stretch/>
        </p:blipFill>
        <p:spPr>
          <a:xfrm>
            <a:off x="7033067" y="1825773"/>
            <a:ext cx="2457436" cy="1962612"/>
          </a:xfrm>
          <a:prstGeom prst="rect">
            <a:avLst/>
          </a:prstGeom>
          <a:ln>
            <a:noFill/>
          </a:ln>
          <a:effectLst>
            <a:outerShdw blurRad="292100" dist="139700" dir="2700000" algn="tl" rotWithShape="0">
              <a:srgbClr val="333333">
                <a:alpha val="65000"/>
              </a:srgbClr>
            </a:outerShdw>
          </a:effectLst>
        </p:spPr>
      </p:pic>
      <p:sp>
        <p:nvSpPr>
          <p:cNvPr id="62" name="TextBox 6"/>
          <p:cNvSpPr txBox="1"/>
          <p:nvPr/>
        </p:nvSpPr>
        <p:spPr>
          <a:xfrm>
            <a:off x="7343785" y="3377221"/>
            <a:ext cx="1836000" cy="466269"/>
          </a:xfrm>
          <a:prstGeom prst="rect">
            <a:avLst/>
          </a:prstGeom>
          <a:solidFill>
            <a:srgbClr val="FFC000"/>
          </a:solidFill>
          <a:effectLst>
            <a:softEdge rad="63500"/>
          </a:effectLst>
        </p:spPr>
        <p:txBody>
          <a:bodyPr wrap="square" lIns="0" tIns="48000" rIns="0" bIns="48000" rtlCol="0" anchor="ctr" anchorCtr="1">
            <a:spAutoFit/>
          </a:bodyPr>
          <a:lstStyle/>
          <a:p>
            <a:pPr algn="ctr"/>
            <a:r>
              <a:rPr lang="zh-CN" altLang="en-US" sz="1200" b="1" dirty="0">
                <a:solidFill>
                  <a:srgbClr val="373545"/>
                </a:solidFill>
                <a:effectLst>
                  <a:outerShdw blurRad="38100" dist="19050" dir="2700000" algn="tl" rotWithShape="0">
                    <a:prstClr val="black">
                      <a:alpha val="40000"/>
                    </a:prstClr>
                  </a:outerShdw>
                </a:effectLst>
                <a:latin typeface="微软雅黑" panose="020B0503020204020204" pitchFamily="34" charset="-122"/>
              </a:rPr>
              <a:t>Electricity accelerates corrosion</a:t>
            </a:r>
          </a:p>
        </p:txBody>
      </p:sp>
      <p:sp>
        <p:nvSpPr>
          <p:cNvPr id="63" name="TextBox 6"/>
          <p:cNvSpPr txBox="1"/>
          <p:nvPr/>
        </p:nvSpPr>
        <p:spPr>
          <a:xfrm>
            <a:off x="7343785" y="5296086"/>
            <a:ext cx="1836000" cy="466269"/>
          </a:xfrm>
          <a:prstGeom prst="rect">
            <a:avLst/>
          </a:prstGeom>
          <a:solidFill>
            <a:srgbClr val="FFC000"/>
          </a:solidFill>
          <a:effectLst>
            <a:softEdge rad="63500"/>
          </a:effectLst>
        </p:spPr>
        <p:txBody>
          <a:bodyPr wrap="square" lIns="0" tIns="48000" rIns="0" bIns="48000" rtlCol="0" anchor="ctr" anchorCtr="1">
            <a:spAutoFit/>
          </a:bodyPr>
          <a:lstStyle/>
          <a:p>
            <a:pPr algn="ctr"/>
            <a:r>
              <a:rPr lang="zh-CN" altLang="en-US" sz="1200" b="1" dirty="0">
                <a:solidFill>
                  <a:srgbClr val="373545"/>
                </a:solidFill>
                <a:effectLst>
                  <a:outerShdw blurRad="38100" dist="19050" dir="2700000" algn="tl" rotWithShape="0">
                    <a:prstClr val="black">
                      <a:alpha val="40000"/>
                    </a:prstClr>
                  </a:outerShdw>
                </a:effectLst>
                <a:latin typeface="微软雅黑" panose="020B0503020204020204" pitchFamily="34" charset="-122"/>
              </a:rPr>
              <a:t>Electricity accelerates corrosion</a:t>
            </a:r>
          </a:p>
        </p:txBody>
      </p:sp>
      <p:sp>
        <p:nvSpPr>
          <p:cNvPr id="8" name="Text Placeholder 3">
            <a:extLst>
              <a:ext uri="{FF2B5EF4-FFF2-40B4-BE49-F238E27FC236}">
                <a16:creationId xmlns:a16="http://schemas.microsoft.com/office/drawing/2014/main" id="{3DB3EED0-DC6C-79E1-582A-F8F66A70A0F4}"/>
              </a:ext>
            </a:extLst>
          </p:cNvPr>
          <p:cNvSpPr>
            <a:spLocks noGrp="1"/>
          </p:cNvSpPr>
          <p:nvPr>
            <p:ph type="body" sz="quarter" idx="15"/>
          </p:nvPr>
        </p:nvSpPr>
        <p:spPr>
          <a:xfrm>
            <a:off x="635012" y="189303"/>
            <a:ext cx="9183902" cy="495575"/>
          </a:xfrm>
        </p:spPr>
        <p:txBody>
          <a:bodyPr/>
          <a:lstStyle/>
          <a:p>
            <a:r>
              <a:rPr lang="zh-CN" altLang="en-US" sz="2400" dirty="0"/>
              <a:t>3. </a:t>
            </a:r>
            <a:r>
              <a:rPr lang="en-US" altLang="zh-CN" sz="2400" dirty="0"/>
              <a:t>Corrosion monitoring of reinforced concrete structures</a:t>
            </a:r>
            <a:endParaRPr lang="zh-CN" altLang="en-US" sz="2400" dirty="0"/>
          </a:p>
          <a:p>
            <a:endParaRPr lang="en-US" sz="2400" dirty="0"/>
          </a:p>
        </p:txBody>
      </p:sp>
      <p:sp>
        <p:nvSpPr>
          <p:cNvPr id="10" name="文本占位符 9">
            <a:extLst>
              <a:ext uri="{FF2B5EF4-FFF2-40B4-BE49-F238E27FC236}">
                <a16:creationId xmlns:a16="http://schemas.microsoft.com/office/drawing/2014/main" id="{726672EA-070D-D991-3CA6-CCBE40B99A57}"/>
              </a:ext>
            </a:extLst>
          </p:cNvPr>
          <p:cNvSpPr>
            <a:spLocks noGrp="1"/>
          </p:cNvSpPr>
          <p:nvPr>
            <p:ph type="body" sz="quarter" idx="16"/>
          </p:nvPr>
        </p:nvSpPr>
        <p:spPr/>
        <p:txBody>
          <a:bodyPr/>
          <a:lstStyle/>
          <a:p>
            <a:endParaRPr lang="zh-CN" altLang="en-US"/>
          </a:p>
        </p:txBody>
      </p:sp>
    </p:spTree>
    <p:extLst>
      <p:ext uri="{BB962C8B-B14F-4D97-AF65-F5344CB8AC3E}">
        <p14:creationId xmlns:p14="http://schemas.microsoft.com/office/powerpoint/2010/main" val="2063027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D3DB80-B894-403A-B48E-6FDC1A72010E}" type="slidenum">
              <a:rPr lang="zh-CN" altLang="en-US" sz="1200" smtClean="0"/>
              <a:pPr/>
              <a:t>22</a:t>
            </a:fld>
            <a:endParaRPr lang="zh-CN" altLang="en-US" sz="1200" dirty="0"/>
          </a:p>
        </p:txBody>
      </p:sp>
      <p:sp>
        <p:nvSpPr>
          <p:cNvPr id="3" name="Text Placeholder 2"/>
          <p:cNvSpPr>
            <a:spLocks noGrp="1"/>
          </p:cNvSpPr>
          <p:nvPr>
            <p:ph type="body" sz="quarter" idx="14"/>
          </p:nvPr>
        </p:nvSpPr>
        <p:spPr/>
        <p:txBody>
          <a:bodyPr/>
          <a:lstStyle/>
          <a:p>
            <a:endParaRPr lang="en-US"/>
          </a:p>
        </p:txBody>
      </p:sp>
      <p:sp>
        <p:nvSpPr>
          <p:cNvPr id="5" name="Text Placeholder 4"/>
          <p:cNvSpPr>
            <a:spLocks noGrp="1"/>
          </p:cNvSpPr>
          <p:nvPr>
            <p:ph type="body" sz="quarter" idx="16"/>
          </p:nvPr>
        </p:nvSpPr>
        <p:spPr/>
        <p:txBody>
          <a:bodyPr/>
          <a:lstStyle/>
          <a:p>
            <a:r>
              <a:rPr lang="zh-CN" altLang="en-US" sz="1800" dirty="0"/>
              <a:t>Analysis of corrosion monitoring results of reinforced concrete structures</a:t>
            </a:r>
          </a:p>
          <a:p>
            <a:endParaRPr lang="en-US" sz="1800" dirty="0"/>
          </a:p>
        </p:txBody>
      </p:sp>
      <p:sp>
        <p:nvSpPr>
          <p:cNvPr id="39" name="矩形 54"/>
          <p:cNvSpPr/>
          <p:nvPr>
            <p:custDataLst>
              <p:tags r:id="rId1"/>
            </p:custDataLst>
          </p:nvPr>
        </p:nvSpPr>
        <p:spPr>
          <a:xfrm>
            <a:off x="2026582" y="1362085"/>
            <a:ext cx="4159885" cy="377411"/>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0D1E55"/>
                </a:solidFill>
                <a:effectLst/>
                <a:uLnTx/>
                <a:uFillTx/>
                <a:latin typeface="微软雅黑" panose="020B0503020204020204" pitchFamily="34" charset="-122"/>
                <a:ea typeface="微软雅黑" panose="020B0503020204020204" pitchFamily="34" charset="-122"/>
              </a:rPr>
              <a:t>10-500kHz conductance spectroscopy</a:t>
            </a:r>
          </a:p>
        </p:txBody>
      </p:sp>
      <p:pic>
        <p:nvPicPr>
          <p:cNvPr id="41" name="图片 56" descr="9-2  八天"/>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85889" y="1932165"/>
            <a:ext cx="4496887" cy="2724076"/>
          </a:xfrm>
          <a:prstGeom prst="rect">
            <a:avLst/>
          </a:prstGeom>
        </p:spPr>
      </p:pic>
      <p:sp>
        <p:nvSpPr>
          <p:cNvPr id="43" name="矩形 58"/>
          <p:cNvSpPr/>
          <p:nvPr>
            <p:custDataLst>
              <p:tags r:id="rId2"/>
            </p:custDataLst>
          </p:nvPr>
        </p:nvSpPr>
        <p:spPr>
          <a:xfrm>
            <a:off x="6559602" y="1590221"/>
            <a:ext cx="4159885" cy="377411"/>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zh-CN" altLang="en-US" sz="1400" b="1" kern="0" dirty="0">
                <a:solidFill>
                  <a:srgbClr val="0D1E55"/>
                </a:solidFill>
                <a:latin typeface="微软雅黑" panose="020B0503020204020204" pitchFamily="34" charset="-122"/>
                <a:ea typeface="微软雅黑" panose="020B0503020204020204" pitchFamily="34" charset="-122"/>
              </a:rPr>
              <a:t>Peak frequency offset rate vs. mass loss rate</a:t>
            </a:r>
          </a:p>
        </p:txBody>
      </p:sp>
      <p:cxnSp>
        <p:nvCxnSpPr>
          <p:cNvPr id="33" name="直接箭头连接符 59"/>
          <p:cNvCxnSpPr>
            <a:stCxn id="34" idx="5"/>
          </p:cNvCxnSpPr>
          <p:nvPr/>
        </p:nvCxnSpPr>
        <p:spPr>
          <a:xfrm flipV="1">
            <a:off x="3188718" y="3068542"/>
            <a:ext cx="243556" cy="332795"/>
          </a:xfrm>
          <a:prstGeom prst="straightConnector1">
            <a:avLst/>
          </a:prstGeom>
          <a:noFill/>
          <a:ln w="12700" cap="flat" cmpd="sng" algn="ctr">
            <a:solidFill>
              <a:srgbClr val="C00000"/>
            </a:solidFill>
            <a:prstDash val="solid"/>
            <a:miter lim="800000"/>
            <a:tailEnd type="triangle"/>
          </a:ln>
          <a:effectLst/>
        </p:spPr>
      </p:cxnSp>
      <p:sp>
        <p:nvSpPr>
          <p:cNvPr id="34" name="椭圆 60"/>
          <p:cNvSpPr/>
          <p:nvPr>
            <p:custDataLst>
              <p:tags r:id="rId3"/>
            </p:custDataLst>
          </p:nvPr>
        </p:nvSpPr>
        <p:spPr>
          <a:xfrm rot="16200000">
            <a:off x="2375600" y="3312881"/>
            <a:ext cx="1000760" cy="884555"/>
          </a:xfrm>
          <a:prstGeom prst="ellipse">
            <a:avLst/>
          </a:prstGeom>
          <a:noFill/>
          <a:ln w="28575"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35" name="图片 178" descr="9-2传感器通电0-8天导纳图——一阶"/>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2989996" y="1964614"/>
            <a:ext cx="1789933" cy="1302952"/>
          </a:xfrm>
          <a:prstGeom prst="ellipse">
            <a:avLst/>
          </a:prstGeom>
          <a:ln w="19050" cmpd="sng">
            <a:solidFill>
              <a:srgbClr val="3494BA">
                <a:shade val="50000"/>
              </a:srgbClr>
            </a:solidFill>
            <a:prstDash val="dash"/>
          </a:ln>
        </p:spPr>
      </p:pic>
      <p:pic>
        <p:nvPicPr>
          <p:cNvPr id="44" name="图片 520" descr="9-2一阶"/>
          <p:cNvPicPr/>
          <p:nvPr/>
        </p:nvPicPr>
        <p:blipFill>
          <a:blip r:embed="rId8"/>
          <a:stretch>
            <a:fillRect/>
          </a:stretch>
        </p:blipFill>
        <p:spPr>
          <a:xfrm>
            <a:off x="6335485" y="1964252"/>
            <a:ext cx="4668134" cy="2719769"/>
          </a:xfrm>
          <a:prstGeom prst="rect">
            <a:avLst/>
          </a:prstGeom>
        </p:spPr>
      </p:pic>
      <p:sp>
        <p:nvSpPr>
          <p:cNvPr id="46" name="TextBox 45"/>
          <p:cNvSpPr txBox="1"/>
          <p:nvPr/>
        </p:nvSpPr>
        <p:spPr>
          <a:xfrm>
            <a:off x="827315" y="4943462"/>
            <a:ext cx="10711542" cy="1569660"/>
          </a:xfrm>
          <a:prstGeom prst="rect">
            <a:avLst/>
          </a:prstGeom>
          <a:noFill/>
        </p:spPr>
        <p:txBody>
          <a:bodyPr wrap="square" rtlCol="0">
            <a:spAutoFit/>
          </a:bodyPr>
          <a:lstStyle/>
          <a:p>
            <a:pPr marL="285750" indent="-285750">
              <a:buFont typeface="Arial" panose="020B0604020202020204" pitchFamily="34" charset="0"/>
              <a:buChar char="•"/>
            </a:pPr>
            <a:r>
              <a:rPr lang="zh-CN" altLang="en-US" sz="1600" b="1" dirty="0">
                <a:solidFill>
                  <a:srgbClr val="0D1E55"/>
                </a:solidFill>
                <a:latin typeface="微软雅黑" panose="020B0503020204020204" pitchFamily="34" charset="-122"/>
                <a:ea typeface="微软雅黑" panose="020B0503020204020204" pitchFamily="34" charset="-122"/>
              </a:rPr>
              <a:t>The corrosion quality loss of steel bars is judged by the relationship between the frequency offset rate and the corrosion loss rate</a:t>
            </a:r>
            <a:endParaRPr lang="en-US" altLang="zh-CN" sz="1600" b="1" dirty="0">
              <a:solidFill>
                <a:srgbClr val="0D1E55"/>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1600" b="1" dirty="0">
                <a:solidFill>
                  <a:srgbClr val="0D1E55"/>
                </a:solidFill>
                <a:latin typeface="微软雅黑" panose="020B0503020204020204" pitchFamily="34" charset="-122"/>
                <a:ea typeface="微软雅黑" panose="020B0503020204020204" pitchFamily="34" charset="-122"/>
              </a:rPr>
              <a:t>Using the actual frequency offset rate of the sensor, the mass loss rate is 22.64%</a:t>
            </a:r>
          </a:p>
          <a:p>
            <a:pPr marL="285750" indent="-285750">
              <a:buFont typeface="Arial" panose="020B0604020202020204" pitchFamily="34" charset="0"/>
              <a:buChar char="•"/>
            </a:pPr>
            <a:r>
              <a:rPr lang="zh-CN" altLang="en-US" sz="1600" b="1" dirty="0">
                <a:solidFill>
                  <a:srgbClr val="0D1E55"/>
                </a:solidFill>
                <a:latin typeface="微软雅黑" panose="020B0503020204020204" pitchFamily="34" charset="-122"/>
                <a:ea typeface="微软雅黑" panose="020B0503020204020204" pitchFamily="34" charset="-122"/>
              </a:rPr>
              <a:t>After the test, the actual mass loss rate of the sensor was 23.61%, and the results were similar</a:t>
            </a:r>
            <a:endParaRPr lang="en-US" altLang="zh-CN" sz="1600" b="1" dirty="0">
              <a:solidFill>
                <a:srgbClr val="0D1E55"/>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1600" b="1" dirty="0">
                <a:solidFill>
                  <a:srgbClr val="0D1E55"/>
                </a:solidFill>
                <a:latin typeface="微软雅黑" panose="020B0503020204020204" pitchFamily="34" charset="-122"/>
                <a:ea typeface="微软雅黑" panose="020B0503020204020204" pitchFamily="34" charset="-122"/>
              </a:rPr>
              <a:t>According to Faraday's law, the mass loss of reinforcement is about 20%, which is consistent with the sensor monitoring data</a:t>
            </a:r>
            <a:endParaRPr lang="en-US" sz="1600" b="1" dirty="0">
              <a:solidFill>
                <a:srgbClr val="0D1E55"/>
              </a:solidFill>
              <a:latin typeface="微软雅黑" panose="020B0503020204020204" pitchFamily="34" charset="-122"/>
              <a:ea typeface="微软雅黑" panose="020B0503020204020204" pitchFamily="34" charset="-122"/>
            </a:endParaRPr>
          </a:p>
        </p:txBody>
      </p:sp>
      <p:sp>
        <p:nvSpPr>
          <p:cNvPr id="8" name="Text Placeholder 3">
            <a:extLst>
              <a:ext uri="{FF2B5EF4-FFF2-40B4-BE49-F238E27FC236}">
                <a16:creationId xmlns:a16="http://schemas.microsoft.com/office/drawing/2014/main" id="{E434B1F8-8E3D-D6BD-0EDA-5E7E707C7843}"/>
              </a:ext>
            </a:extLst>
          </p:cNvPr>
          <p:cNvSpPr>
            <a:spLocks noGrp="1"/>
          </p:cNvSpPr>
          <p:nvPr>
            <p:ph type="body" sz="quarter" idx="15"/>
          </p:nvPr>
        </p:nvSpPr>
        <p:spPr>
          <a:xfrm>
            <a:off x="635012" y="189303"/>
            <a:ext cx="9183902" cy="495575"/>
          </a:xfrm>
        </p:spPr>
        <p:txBody>
          <a:bodyPr/>
          <a:lstStyle/>
          <a:p>
            <a:r>
              <a:rPr lang="zh-CN" altLang="en-US" sz="2400" dirty="0"/>
              <a:t>3. </a:t>
            </a:r>
            <a:r>
              <a:rPr lang="en-US" altLang="zh-CN" sz="2400" dirty="0"/>
              <a:t>Corrosion monitoring of reinforced concrete structures</a:t>
            </a:r>
            <a:endParaRPr lang="zh-CN" altLang="en-US" sz="2400" dirty="0"/>
          </a:p>
          <a:p>
            <a:endParaRPr lang="en-US" sz="2400" dirty="0"/>
          </a:p>
        </p:txBody>
      </p:sp>
      <p:sp>
        <p:nvSpPr>
          <p:cNvPr id="9" name="文本框 8">
            <a:extLst>
              <a:ext uri="{FF2B5EF4-FFF2-40B4-BE49-F238E27FC236}">
                <a16:creationId xmlns:a16="http://schemas.microsoft.com/office/drawing/2014/main" id="{59F07D0F-4DDA-A457-BD6B-7563C08CD7B1}"/>
              </a:ext>
            </a:extLst>
          </p:cNvPr>
          <p:cNvSpPr txBox="1"/>
          <p:nvPr/>
        </p:nvSpPr>
        <p:spPr>
          <a:xfrm>
            <a:off x="7846733" y="4423582"/>
            <a:ext cx="1867137" cy="338554"/>
          </a:xfrm>
          <a:prstGeom prst="rect">
            <a:avLst/>
          </a:prstGeom>
          <a:solidFill>
            <a:schemeClr val="bg1"/>
          </a:solidFill>
        </p:spPr>
        <p:txBody>
          <a:bodyPr wrap="square" rtlCol="0">
            <a:spAutoFit/>
          </a:bodyPr>
          <a:lstStyle/>
          <a:p>
            <a:r>
              <a:rPr lang="en-US" altLang="zh-CN" sz="1600" dirty="0"/>
              <a:t>mass loss rate</a:t>
            </a:r>
            <a:endParaRPr lang="zh-CN" altLang="en-US" sz="1600" dirty="0"/>
          </a:p>
        </p:txBody>
      </p:sp>
      <p:sp>
        <p:nvSpPr>
          <p:cNvPr id="10" name="文本框 9">
            <a:extLst>
              <a:ext uri="{FF2B5EF4-FFF2-40B4-BE49-F238E27FC236}">
                <a16:creationId xmlns:a16="http://schemas.microsoft.com/office/drawing/2014/main" id="{E83AB009-8499-9581-0659-C80788E63F0C}"/>
              </a:ext>
            </a:extLst>
          </p:cNvPr>
          <p:cNvSpPr txBox="1"/>
          <p:nvPr/>
        </p:nvSpPr>
        <p:spPr>
          <a:xfrm rot="16200000">
            <a:off x="953349" y="3013347"/>
            <a:ext cx="1867137" cy="338554"/>
          </a:xfrm>
          <a:prstGeom prst="rect">
            <a:avLst/>
          </a:prstGeom>
          <a:solidFill>
            <a:schemeClr val="bg1"/>
          </a:solidFill>
        </p:spPr>
        <p:txBody>
          <a:bodyPr wrap="square" rtlCol="0">
            <a:spAutoFit/>
          </a:bodyPr>
          <a:lstStyle/>
          <a:p>
            <a:r>
              <a:rPr lang="en-US" altLang="zh-CN" sz="1600" dirty="0"/>
              <a:t>conductance (s)</a:t>
            </a:r>
            <a:endParaRPr lang="zh-CN" altLang="en-US" sz="1600" dirty="0"/>
          </a:p>
        </p:txBody>
      </p:sp>
      <p:sp>
        <p:nvSpPr>
          <p:cNvPr id="11" name="文本框 10">
            <a:extLst>
              <a:ext uri="{FF2B5EF4-FFF2-40B4-BE49-F238E27FC236}">
                <a16:creationId xmlns:a16="http://schemas.microsoft.com/office/drawing/2014/main" id="{5C559E99-4EAA-FFF3-ADA4-2C52AD1521D9}"/>
              </a:ext>
            </a:extLst>
          </p:cNvPr>
          <p:cNvSpPr txBox="1"/>
          <p:nvPr/>
        </p:nvSpPr>
        <p:spPr>
          <a:xfrm rot="16200000">
            <a:off x="2121600" y="2275642"/>
            <a:ext cx="1572799" cy="338554"/>
          </a:xfrm>
          <a:prstGeom prst="rect">
            <a:avLst/>
          </a:prstGeom>
          <a:solidFill>
            <a:schemeClr val="bg1"/>
          </a:solidFill>
        </p:spPr>
        <p:txBody>
          <a:bodyPr wrap="square" rtlCol="0">
            <a:spAutoFit/>
          </a:bodyPr>
          <a:lstStyle/>
          <a:p>
            <a:r>
              <a:rPr lang="en-US" altLang="zh-CN" sz="1600" dirty="0"/>
              <a:t>corrosion days</a:t>
            </a:r>
            <a:endParaRPr lang="zh-CN" altLang="en-US" sz="1600" dirty="0"/>
          </a:p>
        </p:txBody>
      </p:sp>
      <p:sp>
        <p:nvSpPr>
          <p:cNvPr id="12" name="文本框 11">
            <a:extLst>
              <a:ext uri="{FF2B5EF4-FFF2-40B4-BE49-F238E27FC236}">
                <a16:creationId xmlns:a16="http://schemas.microsoft.com/office/drawing/2014/main" id="{52AF6794-EB5B-291F-B107-9D0EC31EC55B}"/>
              </a:ext>
            </a:extLst>
          </p:cNvPr>
          <p:cNvSpPr txBox="1"/>
          <p:nvPr/>
        </p:nvSpPr>
        <p:spPr>
          <a:xfrm>
            <a:off x="3327551" y="4476794"/>
            <a:ext cx="1867137" cy="338554"/>
          </a:xfrm>
          <a:prstGeom prst="rect">
            <a:avLst/>
          </a:prstGeom>
          <a:solidFill>
            <a:schemeClr val="bg1"/>
          </a:solidFill>
        </p:spPr>
        <p:txBody>
          <a:bodyPr wrap="square" rtlCol="0">
            <a:spAutoFit/>
          </a:bodyPr>
          <a:lstStyle/>
          <a:p>
            <a:r>
              <a:rPr lang="en-US" altLang="zh-CN" sz="1600" dirty="0"/>
              <a:t>frequency (kHz)</a:t>
            </a:r>
            <a:endParaRPr lang="zh-CN" altLang="en-US" sz="1600" dirty="0"/>
          </a:p>
        </p:txBody>
      </p:sp>
      <p:sp>
        <p:nvSpPr>
          <p:cNvPr id="13" name="文本框 12">
            <a:extLst>
              <a:ext uri="{FF2B5EF4-FFF2-40B4-BE49-F238E27FC236}">
                <a16:creationId xmlns:a16="http://schemas.microsoft.com/office/drawing/2014/main" id="{8E6D114B-D308-ACC8-BF60-FFE5893534CD}"/>
              </a:ext>
            </a:extLst>
          </p:cNvPr>
          <p:cNvSpPr txBox="1"/>
          <p:nvPr/>
        </p:nvSpPr>
        <p:spPr>
          <a:xfrm rot="16200000">
            <a:off x="5538735" y="3012935"/>
            <a:ext cx="1867137" cy="584775"/>
          </a:xfrm>
          <a:prstGeom prst="rect">
            <a:avLst/>
          </a:prstGeom>
          <a:solidFill>
            <a:schemeClr val="bg1"/>
          </a:solidFill>
        </p:spPr>
        <p:txBody>
          <a:bodyPr wrap="square" rtlCol="0">
            <a:spAutoFit/>
          </a:bodyPr>
          <a:lstStyle/>
          <a:p>
            <a:r>
              <a:rPr lang="en-US" altLang="zh-CN" sz="1600" dirty="0"/>
              <a:t>peak frequency offset rate</a:t>
            </a:r>
            <a:endParaRPr lang="zh-CN" altLang="en-US" sz="1600" dirty="0"/>
          </a:p>
        </p:txBody>
      </p:sp>
    </p:spTree>
    <p:extLst>
      <p:ext uri="{BB962C8B-B14F-4D97-AF65-F5344CB8AC3E}">
        <p14:creationId xmlns:p14="http://schemas.microsoft.com/office/powerpoint/2010/main" val="36904640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图片 43">
            <a:extLst>
              <a:ext uri="{FF2B5EF4-FFF2-40B4-BE49-F238E27FC236}">
                <a16:creationId xmlns:a16="http://schemas.microsoft.com/office/drawing/2014/main" id="{6B82C2D2-433C-863E-8A0F-327C75A52FF9}"/>
              </a:ext>
            </a:extLst>
          </p:cNvPr>
          <p:cNvPicPr>
            <a:picLocks noChangeAspect="1"/>
          </p:cNvPicPr>
          <p:nvPr/>
        </p:nvPicPr>
        <p:blipFill>
          <a:blip r:embed="rId3"/>
          <a:stretch>
            <a:fillRect/>
          </a:stretch>
        </p:blipFill>
        <p:spPr>
          <a:xfrm>
            <a:off x="906946" y="3921816"/>
            <a:ext cx="3004199" cy="2285461"/>
          </a:xfrm>
          <a:prstGeom prst="rect">
            <a:avLst/>
          </a:prstGeom>
        </p:spPr>
      </p:pic>
      <p:pic>
        <p:nvPicPr>
          <p:cNvPr id="43" name="图片 42">
            <a:extLst>
              <a:ext uri="{FF2B5EF4-FFF2-40B4-BE49-F238E27FC236}">
                <a16:creationId xmlns:a16="http://schemas.microsoft.com/office/drawing/2014/main" id="{2522C5F1-5276-0B68-3DC3-724396F7AF69}"/>
              </a:ext>
            </a:extLst>
          </p:cNvPr>
          <p:cNvPicPr>
            <a:picLocks noChangeAspect="1"/>
          </p:cNvPicPr>
          <p:nvPr/>
        </p:nvPicPr>
        <p:blipFill>
          <a:blip r:embed="rId4"/>
          <a:stretch>
            <a:fillRect/>
          </a:stretch>
        </p:blipFill>
        <p:spPr>
          <a:xfrm>
            <a:off x="664510" y="1588610"/>
            <a:ext cx="4301404" cy="1947712"/>
          </a:xfrm>
          <a:prstGeom prst="rect">
            <a:avLst/>
          </a:prstGeom>
        </p:spPr>
      </p:pic>
      <p:sp>
        <p:nvSpPr>
          <p:cNvPr id="2" name="Slide Number Placeholder 1"/>
          <p:cNvSpPr>
            <a:spLocks noGrp="1"/>
          </p:cNvSpPr>
          <p:nvPr>
            <p:ph type="sldNum" sz="quarter" idx="12"/>
          </p:nvPr>
        </p:nvSpPr>
        <p:spPr/>
        <p:txBody>
          <a:bodyPr/>
          <a:lstStyle/>
          <a:p>
            <a:fld id="{5DD3DB80-B894-403A-B48E-6FDC1A72010E}" type="slidenum">
              <a:rPr lang="zh-CN" altLang="en-US" smtClean="0"/>
              <a:pPr/>
              <a:t>23</a:t>
            </a:fld>
            <a:endParaRPr lang="zh-CN" altLang="en-US" dirty="0"/>
          </a:p>
        </p:txBody>
      </p:sp>
      <p:sp>
        <p:nvSpPr>
          <p:cNvPr id="3" name="Text Placeholder 2"/>
          <p:cNvSpPr>
            <a:spLocks noGrp="1"/>
          </p:cNvSpPr>
          <p:nvPr>
            <p:ph type="body" sz="quarter" idx="14"/>
          </p:nvPr>
        </p:nvSpPr>
        <p:spPr/>
        <p:txBody>
          <a:bodyPr/>
          <a:lstStyle/>
          <a:p>
            <a:endParaRPr lang="en-US"/>
          </a:p>
        </p:txBody>
      </p:sp>
      <p:sp>
        <p:nvSpPr>
          <p:cNvPr id="5" name="Text Placeholder 4"/>
          <p:cNvSpPr>
            <a:spLocks noGrp="1"/>
          </p:cNvSpPr>
          <p:nvPr>
            <p:ph type="body" sz="quarter" idx="16"/>
          </p:nvPr>
        </p:nvSpPr>
        <p:spPr/>
        <p:txBody>
          <a:bodyPr/>
          <a:lstStyle/>
          <a:p>
            <a:r>
              <a:rPr lang="zh-CN" altLang="en-US" sz="1800" dirty="0"/>
              <a:t>Piezoelectric impedance pipeline corrosion monitoring study: piezoelectric stack-corrosion probe</a:t>
            </a:r>
          </a:p>
        </p:txBody>
      </p:sp>
      <p:sp>
        <p:nvSpPr>
          <p:cNvPr id="12" name="文本框 9">
            <a:extLst>
              <a:ext uri="{FF2B5EF4-FFF2-40B4-BE49-F238E27FC236}">
                <a16:creationId xmlns:a16="http://schemas.microsoft.com/office/drawing/2014/main" id="{731249B4-9524-1CF7-0188-9B399654C4F7}"/>
              </a:ext>
            </a:extLst>
          </p:cNvPr>
          <p:cNvSpPr txBox="1"/>
          <p:nvPr/>
        </p:nvSpPr>
        <p:spPr>
          <a:xfrm>
            <a:off x="3044841" y="3413378"/>
            <a:ext cx="2709396" cy="307777"/>
          </a:xfrm>
          <a:prstGeom prst="rect">
            <a:avLst/>
          </a:prstGeom>
          <a:noFill/>
        </p:spPr>
        <p:txBody>
          <a:bodyPr wrap="none" rtlCol="0">
            <a:spAutoFit/>
          </a:bodyPr>
          <a:lstStyle/>
          <a:p>
            <a:r>
              <a:rPr lang="zh-CN" altLang="en-US" sz="1400" b="1" dirty="0"/>
              <a:t>Accelerated corrosion testing</a:t>
            </a:r>
          </a:p>
        </p:txBody>
      </p:sp>
      <p:sp>
        <p:nvSpPr>
          <p:cNvPr id="13" name="矩形 16">
            <a:extLst>
              <a:ext uri="{FF2B5EF4-FFF2-40B4-BE49-F238E27FC236}">
                <a16:creationId xmlns:a16="http://schemas.microsoft.com/office/drawing/2014/main" id="{1F3A2495-5AAF-A7E6-605A-B7E99823A03F}"/>
              </a:ext>
            </a:extLst>
          </p:cNvPr>
          <p:cNvSpPr/>
          <p:nvPr/>
        </p:nvSpPr>
        <p:spPr>
          <a:xfrm>
            <a:off x="6482189" y="1458852"/>
            <a:ext cx="4922948" cy="4798829"/>
          </a:xfrm>
          <a:prstGeom prst="rect">
            <a:avLst/>
          </a:prstGeom>
          <a:noFill/>
          <a:ln w="127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4" name="矩形 17">
            <a:extLst>
              <a:ext uri="{FF2B5EF4-FFF2-40B4-BE49-F238E27FC236}">
                <a16:creationId xmlns:a16="http://schemas.microsoft.com/office/drawing/2014/main" id="{7E3BDA23-0904-296D-B622-DAE0A3B03C11}"/>
              </a:ext>
            </a:extLst>
          </p:cNvPr>
          <p:cNvSpPr/>
          <p:nvPr/>
        </p:nvSpPr>
        <p:spPr>
          <a:xfrm>
            <a:off x="949118" y="1458853"/>
            <a:ext cx="5376090" cy="4798829"/>
          </a:xfrm>
          <a:prstGeom prst="rect">
            <a:avLst/>
          </a:prstGeom>
          <a:noFill/>
          <a:ln w="127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16" name="图片 6">
            <a:extLst>
              <a:ext uri="{FF2B5EF4-FFF2-40B4-BE49-F238E27FC236}">
                <a16:creationId xmlns:a16="http://schemas.microsoft.com/office/drawing/2014/main" id="{B10DBCD1-0E4A-7547-F602-F8C1E0704F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6048" y="1776875"/>
            <a:ext cx="1465128" cy="1847696"/>
          </a:xfrm>
          <a:prstGeom prst="rect">
            <a:avLst/>
          </a:prstGeom>
        </p:spPr>
      </p:pic>
      <p:pic>
        <p:nvPicPr>
          <p:cNvPr id="18" name="图片 7">
            <a:extLst>
              <a:ext uri="{FF2B5EF4-FFF2-40B4-BE49-F238E27FC236}">
                <a16:creationId xmlns:a16="http://schemas.microsoft.com/office/drawing/2014/main" id="{AC3EF498-730C-2EDD-D55B-86542A9DE3FA}"/>
              </a:ext>
            </a:extLst>
          </p:cNvPr>
          <p:cNvPicPr>
            <a:picLocks noChangeAspect="1"/>
          </p:cNvPicPr>
          <p:nvPr/>
        </p:nvPicPr>
        <p:blipFill>
          <a:blip r:embed="rId6" cstate="print">
            <a:extLst>
              <a:ext uri="{28A0092B-C50C-407E-A947-70E740481C1C}">
                <a14:useLocalDpi xmlns:a14="http://schemas.microsoft.com/office/drawing/2010/main" val="0"/>
              </a:ext>
            </a:extLst>
          </a:blip>
          <a:srcRect l="32826" r="31206" b="7225"/>
          <a:stretch>
            <a:fillRect/>
          </a:stretch>
        </p:blipFill>
        <p:spPr bwMode="auto">
          <a:xfrm>
            <a:off x="4153491" y="4289797"/>
            <a:ext cx="922020" cy="1799590"/>
          </a:xfrm>
          <a:prstGeom prst="rect">
            <a:avLst/>
          </a:prstGeom>
          <a:noFill/>
          <a:ln>
            <a:noFill/>
          </a:ln>
        </p:spPr>
      </p:pic>
      <p:pic>
        <p:nvPicPr>
          <p:cNvPr id="19" name="图片 10">
            <a:extLst>
              <a:ext uri="{FF2B5EF4-FFF2-40B4-BE49-F238E27FC236}">
                <a16:creationId xmlns:a16="http://schemas.microsoft.com/office/drawing/2014/main" id="{97FB629B-D6B6-0961-94B4-A8D5D3336708}"/>
              </a:ext>
            </a:extLst>
          </p:cNvPr>
          <p:cNvPicPr>
            <a:picLocks noChangeAspect="1"/>
          </p:cNvPicPr>
          <p:nvPr/>
        </p:nvPicPr>
        <p:blipFill>
          <a:blip r:embed="rId7" cstate="print">
            <a:extLst>
              <a:ext uri="{28A0092B-C50C-407E-A947-70E740481C1C}">
                <a14:useLocalDpi xmlns:a14="http://schemas.microsoft.com/office/drawing/2010/main" val="0"/>
              </a:ext>
            </a:extLst>
          </a:blip>
          <a:srcRect l="30322" r="32585"/>
          <a:stretch>
            <a:fillRect/>
          </a:stretch>
        </p:blipFill>
        <p:spPr bwMode="auto">
          <a:xfrm rot="10800000">
            <a:off x="5271975" y="4302037"/>
            <a:ext cx="826770" cy="1799590"/>
          </a:xfrm>
          <a:prstGeom prst="rect">
            <a:avLst/>
          </a:prstGeom>
          <a:noFill/>
          <a:ln>
            <a:noFill/>
          </a:ln>
        </p:spPr>
      </p:pic>
      <p:sp>
        <p:nvSpPr>
          <p:cNvPr id="20" name="文本框 13">
            <a:extLst>
              <a:ext uri="{FF2B5EF4-FFF2-40B4-BE49-F238E27FC236}">
                <a16:creationId xmlns:a16="http://schemas.microsoft.com/office/drawing/2014/main" id="{667AC58F-3C7E-5380-ABF6-87960AAAA683}"/>
              </a:ext>
            </a:extLst>
          </p:cNvPr>
          <p:cNvSpPr txBox="1"/>
          <p:nvPr/>
        </p:nvSpPr>
        <p:spPr>
          <a:xfrm>
            <a:off x="6683700" y="4297213"/>
            <a:ext cx="4526893" cy="1875578"/>
          </a:xfrm>
          <a:prstGeom prst="rect">
            <a:avLst/>
          </a:prstGeom>
          <a:noFill/>
        </p:spPr>
        <p:txBody>
          <a:bodyPr wrap="square" rtlCol="0">
            <a:spAutoFit/>
          </a:bodyPr>
          <a:lstStyle/>
          <a:p>
            <a:pPr algn="ctr"/>
            <a:r>
              <a:rPr lang="zh-CN" altLang="en-US" sz="1400" b="1" dirty="0">
                <a:latin typeface="+mn-ea"/>
              </a:rPr>
              <a:t>Numerical simulation of artificial uniform corrosion</a:t>
            </a:r>
            <a:endParaRPr lang="en-US" altLang="zh-CN" sz="1400" b="1" dirty="0">
              <a:latin typeface="+mn-ea"/>
            </a:endParaRPr>
          </a:p>
          <a:p>
            <a:pPr>
              <a:lnSpc>
                <a:spcPct val="150000"/>
              </a:lnSpc>
            </a:pPr>
            <a:r>
              <a:rPr lang="zh-CN" altLang="en-US" sz="1200" dirty="0">
                <a:latin typeface="+mn-ea"/>
              </a:rPr>
              <a:t>The lengths of the probe models were set to 16 cm, 15 cm, 14 cm, 13 cm, and 12 cm, respectively, and the length loss caused by corrosion was simulated by reducing the length of the probe, and the conductance spectrum was calculated by harmonic reaction analysis</a:t>
            </a:r>
            <a:endParaRPr lang="en-US" altLang="zh-CN" sz="1200" dirty="0">
              <a:latin typeface="+mn-ea"/>
            </a:endParaRPr>
          </a:p>
        </p:txBody>
      </p:sp>
      <p:sp>
        <p:nvSpPr>
          <p:cNvPr id="21" name="矩形 21">
            <a:extLst>
              <a:ext uri="{FF2B5EF4-FFF2-40B4-BE49-F238E27FC236}">
                <a16:creationId xmlns:a16="http://schemas.microsoft.com/office/drawing/2014/main" id="{0599E65C-16B7-9159-64DF-5FE015EAE093}"/>
              </a:ext>
            </a:extLst>
          </p:cNvPr>
          <p:cNvSpPr/>
          <p:nvPr/>
        </p:nvSpPr>
        <p:spPr>
          <a:xfrm>
            <a:off x="1029168" y="3402492"/>
            <a:ext cx="5253558" cy="2766924"/>
          </a:xfrm>
          <a:prstGeom prst="rect">
            <a:avLst/>
          </a:prstGeom>
          <a:noFill/>
          <a:ln w="127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cxnSp>
        <p:nvCxnSpPr>
          <p:cNvPr id="22" name="直接连接符 23">
            <a:extLst>
              <a:ext uri="{FF2B5EF4-FFF2-40B4-BE49-F238E27FC236}">
                <a16:creationId xmlns:a16="http://schemas.microsoft.com/office/drawing/2014/main" id="{2756CF7C-15EA-596B-2A93-28494B7ED08B}"/>
              </a:ext>
            </a:extLst>
          </p:cNvPr>
          <p:cNvCxnSpPr/>
          <p:nvPr/>
        </p:nvCxnSpPr>
        <p:spPr>
          <a:xfrm>
            <a:off x="1029168" y="3796878"/>
            <a:ext cx="5296040" cy="0"/>
          </a:xfrm>
          <a:prstGeom prst="line">
            <a:avLst/>
          </a:prstGeom>
          <a:noFill/>
          <a:ln w="127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cxnSp>
      <p:pic>
        <p:nvPicPr>
          <p:cNvPr id="23" name="图片 24">
            <a:extLst>
              <a:ext uri="{FF2B5EF4-FFF2-40B4-BE49-F238E27FC236}">
                <a16:creationId xmlns:a16="http://schemas.microsoft.com/office/drawing/2014/main" id="{CF5FA664-44C7-4FD8-C51A-EDBBA763C5F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826" r="48025" b="7225"/>
          <a:stretch/>
        </p:blipFill>
        <p:spPr bwMode="auto">
          <a:xfrm>
            <a:off x="4679948" y="1540786"/>
            <a:ext cx="461858" cy="1710936"/>
          </a:xfrm>
          <a:prstGeom prst="rect">
            <a:avLst/>
          </a:prstGeom>
          <a:noFill/>
          <a:ln>
            <a:noFill/>
          </a:ln>
          <a:effectLst>
            <a:outerShdw blurRad="50800" dist="50800" dir="5400000" algn="ctr" rotWithShape="0">
              <a:srgbClr val="000000">
                <a:alpha val="40000"/>
              </a:srgbClr>
            </a:outerShdw>
          </a:effectLst>
        </p:spPr>
      </p:pic>
      <p:cxnSp>
        <p:nvCxnSpPr>
          <p:cNvPr id="24" name="直接箭头连接符 26">
            <a:extLst>
              <a:ext uri="{FF2B5EF4-FFF2-40B4-BE49-F238E27FC236}">
                <a16:creationId xmlns:a16="http://schemas.microsoft.com/office/drawing/2014/main" id="{41942C7A-F1DA-C1D5-260D-C00FE851CBBE}"/>
              </a:ext>
            </a:extLst>
          </p:cNvPr>
          <p:cNvCxnSpPr>
            <a:cxnSpLocks/>
          </p:cNvCxnSpPr>
          <p:nvPr/>
        </p:nvCxnSpPr>
        <p:spPr>
          <a:xfrm>
            <a:off x="3811269" y="1847598"/>
            <a:ext cx="902123" cy="4556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29">
            <a:extLst>
              <a:ext uri="{FF2B5EF4-FFF2-40B4-BE49-F238E27FC236}">
                <a16:creationId xmlns:a16="http://schemas.microsoft.com/office/drawing/2014/main" id="{45053629-3A2F-8639-501F-9B31B4B33D67}"/>
              </a:ext>
            </a:extLst>
          </p:cNvPr>
          <p:cNvSpPr txBox="1"/>
          <p:nvPr/>
        </p:nvSpPr>
        <p:spPr>
          <a:xfrm>
            <a:off x="6970073" y="3602292"/>
            <a:ext cx="1717137" cy="276999"/>
          </a:xfrm>
          <a:prstGeom prst="rect">
            <a:avLst/>
          </a:prstGeom>
          <a:noFill/>
        </p:spPr>
        <p:txBody>
          <a:bodyPr wrap="none" rtlCol="0">
            <a:spAutoFit/>
          </a:bodyPr>
          <a:lstStyle/>
          <a:p>
            <a:r>
              <a:rPr lang="zh-CN" altLang="en-US" sz="1200" b="1" dirty="0"/>
              <a:t>Finite element model</a:t>
            </a:r>
          </a:p>
        </p:txBody>
      </p:sp>
      <p:sp>
        <p:nvSpPr>
          <p:cNvPr id="28" name="箭头: 右 33">
            <a:extLst>
              <a:ext uri="{FF2B5EF4-FFF2-40B4-BE49-F238E27FC236}">
                <a16:creationId xmlns:a16="http://schemas.microsoft.com/office/drawing/2014/main" id="{7A152D1B-AAF3-A0DB-2240-882B0E859EDA}"/>
              </a:ext>
            </a:extLst>
          </p:cNvPr>
          <p:cNvSpPr/>
          <p:nvPr/>
        </p:nvSpPr>
        <p:spPr>
          <a:xfrm>
            <a:off x="3728117" y="4894989"/>
            <a:ext cx="344257" cy="37147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29" name="文本框 37">
            <a:extLst>
              <a:ext uri="{FF2B5EF4-FFF2-40B4-BE49-F238E27FC236}">
                <a16:creationId xmlns:a16="http://schemas.microsoft.com/office/drawing/2014/main" id="{0120E0B1-061E-AE50-9A65-788896009C9A}"/>
              </a:ext>
            </a:extLst>
          </p:cNvPr>
          <p:cNvSpPr txBox="1"/>
          <p:nvPr/>
        </p:nvSpPr>
        <p:spPr>
          <a:xfrm>
            <a:off x="3911145" y="3919017"/>
            <a:ext cx="2711301" cy="276999"/>
          </a:xfrm>
          <a:prstGeom prst="rect">
            <a:avLst/>
          </a:prstGeom>
          <a:noFill/>
        </p:spPr>
        <p:txBody>
          <a:bodyPr wrap="square">
            <a:spAutoFit/>
          </a:bodyPr>
          <a:lstStyle/>
          <a:p>
            <a:r>
              <a:rPr lang="zh-CN" altLang="en-US" sz="1200" dirty="0">
                <a:latin typeface="+mn-ea"/>
              </a:rPr>
              <a:t>Before corrosion After corrosion</a:t>
            </a:r>
            <a:endParaRPr lang="zh-CN" altLang="en-US" sz="1200" dirty="0"/>
          </a:p>
        </p:txBody>
      </p:sp>
      <p:sp>
        <p:nvSpPr>
          <p:cNvPr id="30" name="箭头: 右 41">
            <a:extLst>
              <a:ext uri="{FF2B5EF4-FFF2-40B4-BE49-F238E27FC236}">
                <a16:creationId xmlns:a16="http://schemas.microsoft.com/office/drawing/2014/main" id="{21FF404E-0805-0EDF-1526-9BAFCA8E84C3}"/>
              </a:ext>
            </a:extLst>
          </p:cNvPr>
          <p:cNvSpPr/>
          <p:nvPr/>
        </p:nvSpPr>
        <p:spPr>
          <a:xfrm>
            <a:off x="8626005" y="2690687"/>
            <a:ext cx="446468" cy="3708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FF0000"/>
              </a:solidFill>
            </a:endParaRPr>
          </a:p>
        </p:txBody>
      </p:sp>
      <p:sp>
        <p:nvSpPr>
          <p:cNvPr id="31" name="文本框 43">
            <a:extLst>
              <a:ext uri="{FF2B5EF4-FFF2-40B4-BE49-F238E27FC236}">
                <a16:creationId xmlns:a16="http://schemas.microsoft.com/office/drawing/2014/main" id="{159729C8-DFF0-DB83-BFAB-21E3AF9757D5}"/>
              </a:ext>
            </a:extLst>
          </p:cNvPr>
          <p:cNvSpPr txBox="1"/>
          <p:nvPr/>
        </p:nvSpPr>
        <p:spPr>
          <a:xfrm>
            <a:off x="8464090" y="2171228"/>
            <a:ext cx="941167" cy="461665"/>
          </a:xfrm>
          <a:prstGeom prst="rect">
            <a:avLst/>
          </a:prstGeom>
          <a:noFill/>
        </p:spPr>
        <p:txBody>
          <a:bodyPr wrap="square">
            <a:spAutoFit/>
          </a:bodyPr>
          <a:lstStyle/>
          <a:p>
            <a:r>
              <a:rPr lang="zh-CN" altLang="en-US" sz="1200" dirty="0">
                <a:latin typeface="+mn-ea"/>
              </a:rPr>
              <a:t>Modal analysis</a:t>
            </a:r>
            <a:endParaRPr lang="zh-CN" altLang="en-US" sz="1200" dirty="0"/>
          </a:p>
        </p:txBody>
      </p:sp>
      <p:sp>
        <p:nvSpPr>
          <p:cNvPr id="32" name="矩形 44">
            <a:extLst>
              <a:ext uri="{FF2B5EF4-FFF2-40B4-BE49-F238E27FC236}">
                <a16:creationId xmlns:a16="http://schemas.microsoft.com/office/drawing/2014/main" id="{B7AD16FD-E721-9623-1118-8F5790BF899D}"/>
              </a:ext>
            </a:extLst>
          </p:cNvPr>
          <p:cNvSpPr/>
          <p:nvPr/>
        </p:nvSpPr>
        <p:spPr>
          <a:xfrm>
            <a:off x="9167725" y="1739095"/>
            <a:ext cx="2042868" cy="2159593"/>
          </a:xfrm>
          <a:prstGeom prst="rect">
            <a:avLst/>
          </a:prstGeom>
          <a:noFill/>
          <a:ln>
            <a:solidFill>
              <a:srgbClr val="0000E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33" name="矩形 45">
            <a:extLst>
              <a:ext uri="{FF2B5EF4-FFF2-40B4-BE49-F238E27FC236}">
                <a16:creationId xmlns:a16="http://schemas.microsoft.com/office/drawing/2014/main" id="{0972FDA9-958D-4F04-71E9-756A83DA2FD5}"/>
              </a:ext>
            </a:extLst>
          </p:cNvPr>
          <p:cNvSpPr/>
          <p:nvPr/>
        </p:nvSpPr>
        <p:spPr>
          <a:xfrm>
            <a:off x="6863465" y="1739096"/>
            <a:ext cx="1745900" cy="2166498"/>
          </a:xfrm>
          <a:prstGeom prst="rect">
            <a:avLst/>
          </a:prstGeom>
          <a:noFill/>
          <a:ln>
            <a:solidFill>
              <a:srgbClr val="0000E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34" name="矩形 47">
            <a:extLst>
              <a:ext uri="{FF2B5EF4-FFF2-40B4-BE49-F238E27FC236}">
                <a16:creationId xmlns:a16="http://schemas.microsoft.com/office/drawing/2014/main" id="{DEB1AB72-FD48-59A1-534C-EC4C88E3A153}"/>
              </a:ext>
            </a:extLst>
          </p:cNvPr>
          <p:cNvSpPr/>
          <p:nvPr/>
        </p:nvSpPr>
        <p:spPr>
          <a:xfrm>
            <a:off x="6528331" y="4297213"/>
            <a:ext cx="4815552" cy="1869556"/>
          </a:xfrm>
          <a:prstGeom prst="rect">
            <a:avLst/>
          </a:prstGeom>
          <a:noFill/>
          <a:ln>
            <a:solidFill>
              <a:srgbClr val="0000E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35" name="箭头: 下 49">
            <a:extLst>
              <a:ext uri="{FF2B5EF4-FFF2-40B4-BE49-F238E27FC236}">
                <a16:creationId xmlns:a16="http://schemas.microsoft.com/office/drawing/2014/main" id="{2EC800A4-A28C-C184-6662-21C916C48A60}"/>
              </a:ext>
            </a:extLst>
          </p:cNvPr>
          <p:cNvSpPr/>
          <p:nvPr/>
        </p:nvSpPr>
        <p:spPr>
          <a:xfrm>
            <a:off x="7398616" y="3971964"/>
            <a:ext cx="388800" cy="29981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36" name="文本框 51">
            <a:extLst>
              <a:ext uri="{FF2B5EF4-FFF2-40B4-BE49-F238E27FC236}">
                <a16:creationId xmlns:a16="http://schemas.microsoft.com/office/drawing/2014/main" id="{BF5E4217-5AF9-FF57-40E5-940C5277E474}"/>
              </a:ext>
            </a:extLst>
          </p:cNvPr>
          <p:cNvSpPr txBox="1"/>
          <p:nvPr/>
        </p:nvSpPr>
        <p:spPr>
          <a:xfrm>
            <a:off x="7882667" y="3953617"/>
            <a:ext cx="2970389" cy="276999"/>
          </a:xfrm>
          <a:prstGeom prst="rect">
            <a:avLst/>
          </a:prstGeom>
          <a:noFill/>
        </p:spPr>
        <p:txBody>
          <a:bodyPr wrap="square">
            <a:spAutoFit/>
          </a:bodyPr>
          <a:lstStyle/>
          <a:p>
            <a:r>
              <a:rPr lang="zh-CN" altLang="en-US" sz="1200" dirty="0">
                <a:latin typeface="+mn-ea"/>
              </a:rPr>
              <a:t>Harmonic response analysis</a:t>
            </a:r>
            <a:endParaRPr lang="zh-CN" altLang="en-US" sz="1200" dirty="0"/>
          </a:p>
        </p:txBody>
      </p:sp>
      <p:sp>
        <p:nvSpPr>
          <p:cNvPr id="8" name="Text Placeholder 3">
            <a:extLst>
              <a:ext uri="{FF2B5EF4-FFF2-40B4-BE49-F238E27FC236}">
                <a16:creationId xmlns:a16="http://schemas.microsoft.com/office/drawing/2014/main" id="{DC6BD955-1CAF-DC1D-CA68-515103187EB9}"/>
              </a:ext>
            </a:extLst>
          </p:cNvPr>
          <p:cNvSpPr>
            <a:spLocks noGrp="1"/>
          </p:cNvSpPr>
          <p:nvPr>
            <p:ph type="body" sz="quarter" idx="15"/>
          </p:nvPr>
        </p:nvSpPr>
        <p:spPr>
          <a:xfrm>
            <a:off x="635012" y="189303"/>
            <a:ext cx="8524227" cy="495575"/>
          </a:xfrm>
        </p:spPr>
        <p:txBody>
          <a:bodyPr/>
          <a:lstStyle/>
          <a:p>
            <a:r>
              <a:rPr lang="en-US" altLang="zh-CN" sz="2400" dirty="0"/>
              <a:t>4.</a:t>
            </a:r>
            <a:r>
              <a:rPr lang="zh-CN" altLang="en-US" sz="2400" dirty="0"/>
              <a:t> </a:t>
            </a:r>
            <a:r>
              <a:rPr lang="en-US" altLang="zh-CN" sz="2400" dirty="0"/>
              <a:t>C</a:t>
            </a:r>
            <a:r>
              <a:rPr lang="zh-CN" altLang="en-US" sz="2400" dirty="0"/>
              <a:t>orrosion monitoring research of pipelines</a:t>
            </a:r>
          </a:p>
          <a:p>
            <a:endParaRPr lang="en-US" sz="2400" dirty="0"/>
          </a:p>
        </p:txBody>
      </p:sp>
      <p:pic>
        <p:nvPicPr>
          <p:cNvPr id="45" name="图片 44">
            <a:extLst>
              <a:ext uri="{FF2B5EF4-FFF2-40B4-BE49-F238E27FC236}">
                <a16:creationId xmlns:a16="http://schemas.microsoft.com/office/drawing/2014/main" id="{6B6B2727-B724-B8F0-D085-A4A5A7034A75}"/>
              </a:ext>
            </a:extLst>
          </p:cNvPr>
          <p:cNvPicPr>
            <a:picLocks noChangeAspect="1"/>
          </p:cNvPicPr>
          <p:nvPr/>
        </p:nvPicPr>
        <p:blipFill>
          <a:blip r:embed="rId8"/>
          <a:stretch>
            <a:fillRect/>
          </a:stretch>
        </p:blipFill>
        <p:spPr>
          <a:xfrm>
            <a:off x="9130641" y="1630630"/>
            <a:ext cx="2245898" cy="2243225"/>
          </a:xfrm>
          <a:prstGeom prst="rect">
            <a:avLst/>
          </a:prstGeom>
        </p:spPr>
      </p:pic>
    </p:spTree>
    <p:extLst>
      <p:ext uri="{BB962C8B-B14F-4D97-AF65-F5344CB8AC3E}">
        <p14:creationId xmlns:p14="http://schemas.microsoft.com/office/powerpoint/2010/main" val="1068778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D3DB80-B894-403A-B48E-6FDC1A72010E}" type="slidenum">
              <a:rPr lang="zh-CN" altLang="en-US" smtClean="0"/>
              <a:pPr/>
              <a:t>24</a:t>
            </a:fld>
            <a:endParaRPr lang="zh-CN" altLang="en-US" dirty="0"/>
          </a:p>
        </p:txBody>
      </p:sp>
      <p:sp>
        <p:nvSpPr>
          <p:cNvPr id="3" name="Text Placeholder 2"/>
          <p:cNvSpPr>
            <a:spLocks noGrp="1"/>
          </p:cNvSpPr>
          <p:nvPr>
            <p:ph type="body" sz="quarter" idx="14"/>
          </p:nvPr>
        </p:nvSpPr>
        <p:spPr/>
        <p:txBody>
          <a:bodyPr/>
          <a:lstStyle/>
          <a:p>
            <a:endParaRPr lang="en-US"/>
          </a:p>
        </p:txBody>
      </p:sp>
      <p:sp>
        <p:nvSpPr>
          <p:cNvPr id="5" name="Text Placeholder 4"/>
          <p:cNvSpPr>
            <a:spLocks noGrp="1"/>
          </p:cNvSpPr>
          <p:nvPr>
            <p:ph type="body" sz="quarter" idx="16"/>
          </p:nvPr>
        </p:nvSpPr>
        <p:spPr/>
        <p:txBody>
          <a:bodyPr/>
          <a:lstStyle/>
          <a:p>
            <a:r>
              <a:rPr lang="zh-CN" altLang="en-US" sz="2000" dirty="0"/>
              <a:t>Piezoelectric impedance pipeline corrosion monitoring study: piezoelectric stack-corrosion probe</a:t>
            </a:r>
          </a:p>
          <a:p>
            <a:endParaRPr lang="zh-CN" altLang="en-US" sz="2000" dirty="0"/>
          </a:p>
        </p:txBody>
      </p:sp>
      <p:sp>
        <p:nvSpPr>
          <p:cNvPr id="6" name="Text Placeholder 5"/>
          <p:cNvSpPr>
            <a:spLocks noGrp="1"/>
          </p:cNvSpPr>
          <p:nvPr>
            <p:ph type="body" sz="quarter" idx="17"/>
          </p:nvPr>
        </p:nvSpPr>
        <p:spPr/>
        <p:txBody>
          <a:bodyPr/>
          <a:lstStyle/>
          <a:p>
            <a:r>
              <a:rPr lang="zh-CN" altLang="en-US" sz="1800" dirty="0"/>
              <a:t>Axial Vibration: The peak frequency increases relatively uniformly with increasing corrosion days/length loss</a:t>
            </a:r>
          </a:p>
          <a:p>
            <a:endParaRPr lang="en-US" sz="1800" dirty="0"/>
          </a:p>
        </p:txBody>
      </p:sp>
      <p:sp>
        <p:nvSpPr>
          <p:cNvPr id="11" name="文本框 9">
            <a:extLst>
              <a:ext uri="{FF2B5EF4-FFF2-40B4-BE49-F238E27FC236}">
                <a16:creationId xmlns:a16="http://schemas.microsoft.com/office/drawing/2014/main" id="{731249B4-9524-1CF7-0188-9B399654C4F7}"/>
              </a:ext>
            </a:extLst>
          </p:cNvPr>
          <p:cNvSpPr txBox="1"/>
          <p:nvPr/>
        </p:nvSpPr>
        <p:spPr>
          <a:xfrm>
            <a:off x="838434" y="3010780"/>
            <a:ext cx="1286281" cy="738664"/>
          </a:xfrm>
          <a:prstGeom prst="rect">
            <a:avLst/>
          </a:prstGeom>
          <a:noFill/>
        </p:spPr>
        <p:txBody>
          <a:bodyPr wrap="square" rtlCol="0">
            <a:spAutoFit/>
          </a:bodyPr>
          <a:lstStyle/>
          <a:p>
            <a:r>
              <a:rPr lang="zh-CN" altLang="en-US" sz="1400" b="1" dirty="0"/>
              <a:t>Accelerated corrosion testing</a:t>
            </a:r>
          </a:p>
        </p:txBody>
      </p:sp>
      <p:sp>
        <p:nvSpPr>
          <p:cNvPr id="12" name="文本框 14">
            <a:extLst>
              <a:ext uri="{FF2B5EF4-FFF2-40B4-BE49-F238E27FC236}">
                <a16:creationId xmlns:a16="http://schemas.microsoft.com/office/drawing/2014/main" id="{30D4A70B-0589-5D0E-23EF-F3F32A7EE3AE}"/>
              </a:ext>
            </a:extLst>
          </p:cNvPr>
          <p:cNvSpPr txBox="1"/>
          <p:nvPr/>
        </p:nvSpPr>
        <p:spPr>
          <a:xfrm>
            <a:off x="5875569" y="2953826"/>
            <a:ext cx="1121226" cy="1015663"/>
          </a:xfrm>
          <a:prstGeom prst="rect">
            <a:avLst/>
          </a:prstGeom>
          <a:noFill/>
        </p:spPr>
        <p:txBody>
          <a:bodyPr wrap="square">
            <a:spAutoFit/>
          </a:bodyPr>
          <a:lstStyle/>
          <a:p>
            <a:r>
              <a:rPr lang="zh-CN" altLang="en-US" sz="1200" b="1" dirty="0">
                <a:effectLst/>
                <a:latin typeface="微软雅黑" panose="020B0503020204020204" pitchFamily="34" charset="-122"/>
                <a:ea typeface="微软雅黑" panose="020B0503020204020204" pitchFamily="34" charset="-122"/>
                <a:cs typeface="Times New Roman" panose="02020603050405020304" pitchFamily="18" charset="0"/>
              </a:rPr>
              <a:t>Numerical simulation of artificial uniform corrosion</a:t>
            </a:r>
            <a:endParaRPr lang="zh-CN" altLang="en-US" sz="1200" b="1" dirty="0">
              <a:latin typeface="微软雅黑" panose="020B0503020204020204" pitchFamily="34" charset="-122"/>
              <a:ea typeface="微软雅黑" panose="020B0503020204020204" pitchFamily="34" charset="-122"/>
            </a:endParaRPr>
          </a:p>
        </p:txBody>
      </p:sp>
      <p:sp>
        <p:nvSpPr>
          <p:cNvPr id="13" name="矩形 16">
            <a:extLst>
              <a:ext uri="{FF2B5EF4-FFF2-40B4-BE49-F238E27FC236}">
                <a16:creationId xmlns:a16="http://schemas.microsoft.com/office/drawing/2014/main" id="{1F3A2495-5AAF-A7E6-605A-B7E99823A03F}"/>
              </a:ext>
            </a:extLst>
          </p:cNvPr>
          <p:cNvSpPr/>
          <p:nvPr/>
        </p:nvSpPr>
        <p:spPr>
          <a:xfrm>
            <a:off x="6915912" y="1510685"/>
            <a:ext cx="3807438" cy="4321064"/>
          </a:xfrm>
          <a:prstGeom prst="rect">
            <a:avLst/>
          </a:prstGeom>
          <a:noFill/>
          <a:ln w="127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4" name="矩形 17">
            <a:extLst>
              <a:ext uri="{FF2B5EF4-FFF2-40B4-BE49-F238E27FC236}">
                <a16:creationId xmlns:a16="http://schemas.microsoft.com/office/drawing/2014/main" id="{7E3BDA23-0904-296D-B622-DAE0A3B03C11}"/>
              </a:ext>
            </a:extLst>
          </p:cNvPr>
          <p:cNvSpPr/>
          <p:nvPr/>
        </p:nvSpPr>
        <p:spPr>
          <a:xfrm>
            <a:off x="1879381" y="1555235"/>
            <a:ext cx="3832895" cy="4276514"/>
          </a:xfrm>
          <a:prstGeom prst="rect">
            <a:avLst/>
          </a:prstGeom>
          <a:noFill/>
          <a:ln w="127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15" name="图片 7">
            <a:extLst>
              <a:ext uri="{FF2B5EF4-FFF2-40B4-BE49-F238E27FC236}">
                <a16:creationId xmlns:a16="http://schemas.microsoft.com/office/drawing/2014/main" id="{BE1C9623-89AD-AFB4-B39B-14C05259FE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43304" y="1458852"/>
            <a:ext cx="3226037" cy="2418696"/>
          </a:xfrm>
          <a:prstGeom prst="rect">
            <a:avLst/>
          </a:prstGeom>
          <a:noFill/>
          <a:ln>
            <a:noFill/>
          </a:ln>
        </p:spPr>
      </p:pic>
      <p:pic>
        <p:nvPicPr>
          <p:cNvPr id="16" name="图片 10">
            <a:extLst>
              <a:ext uri="{FF2B5EF4-FFF2-40B4-BE49-F238E27FC236}">
                <a16:creationId xmlns:a16="http://schemas.microsoft.com/office/drawing/2014/main" id="{CE42FC94-EA7F-DC45-B14E-8DE0E58804D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76301" y="1510685"/>
            <a:ext cx="3365875" cy="2242371"/>
          </a:xfrm>
          <a:prstGeom prst="rect">
            <a:avLst/>
          </a:prstGeom>
          <a:noFill/>
          <a:ln>
            <a:noFill/>
          </a:ln>
        </p:spPr>
      </p:pic>
      <p:pic>
        <p:nvPicPr>
          <p:cNvPr id="17" name="图片 11">
            <a:extLst>
              <a:ext uri="{FF2B5EF4-FFF2-40B4-BE49-F238E27FC236}">
                <a16:creationId xmlns:a16="http://schemas.microsoft.com/office/drawing/2014/main" id="{E12C0318-6203-E42E-1235-607B140D663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03272" y="3728448"/>
            <a:ext cx="3309004" cy="2103300"/>
          </a:xfrm>
          <a:prstGeom prst="rect">
            <a:avLst/>
          </a:prstGeom>
          <a:noFill/>
          <a:ln>
            <a:noFill/>
          </a:ln>
        </p:spPr>
      </p:pic>
      <p:pic>
        <p:nvPicPr>
          <p:cNvPr id="18" name="图片 12">
            <a:extLst>
              <a:ext uri="{FF2B5EF4-FFF2-40B4-BE49-F238E27FC236}">
                <a16:creationId xmlns:a16="http://schemas.microsoft.com/office/drawing/2014/main" id="{C9EA5A0B-8333-8C50-3D72-4C416A5BB23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71583" y="3669975"/>
            <a:ext cx="3370593" cy="2142750"/>
          </a:xfrm>
          <a:prstGeom prst="rect">
            <a:avLst/>
          </a:prstGeom>
          <a:noFill/>
          <a:ln>
            <a:noFill/>
          </a:ln>
        </p:spPr>
      </p:pic>
      <p:cxnSp>
        <p:nvCxnSpPr>
          <p:cNvPr id="19" name="直接连接符 18">
            <a:extLst>
              <a:ext uri="{FF2B5EF4-FFF2-40B4-BE49-F238E27FC236}">
                <a16:creationId xmlns:a16="http://schemas.microsoft.com/office/drawing/2014/main" id="{E2A8B8BE-81E9-9052-4E82-71968EAD7E1F}"/>
              </a:ext>
            </a:extLst>
          </p:cNvPr>
          <p:cNvCxnSpPr/>
          <p:nvPr/>
        </p:nvCxnSpPr>
        <p:spPr>
          <a:xfrm flipV="1">
            <a:off x="2370049" y="1555234"/>
            <a:ext cx="0" cy="4276514"/>
          </a:xfrm>
          <a:prstGeom prst="line">
            <a:avLst/>
          </a:prstGeom>
          <a:noFill/>
          <a:ln w="127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cxnSp>
      <p:cxnSp>
        <p:nvCxnSpPr>
          <p:cNvPr id="20" name="直接连接符 19">
            <a:extLst>
              <a:ext uri="{FF2B5EF4-FFF2-40B4-BE49-F238E27FC236}">
                <a16:creationId xmlns:a16="http://schemas.microsoft.com/office/drawing/2014/main" id="{BEE7BC48-F290-C441-025C-11646E5A6961}"/>
              </a:ext>
            </a:extLst>
          </p:cNvPr>
          <p:cNvCxnSpPr/>
          <p:nvPr/>
        </p:nvCxnSpPr>
        <p:spPr>
          <a:xfrm flipV="1">
            <a:off x="7406580" y="1510685"/>
            <a:ext cx="0" cy="4302040"/>
          </a:xfrm>
          <a:prstGeom prst="line">
            <a:avLst/>
          </a:prstGeom>
          <a:noFill/>
          <a:ln w="127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cxnSp>
      <p:sp>
        <p:nvSpPr>
          <p:cNvPr id="9" name="Text Placeholder 3">
            <a:extLst>
              <a:ext uri="{FF2B5EF4-FFF2-40B4-BE49-F238E27FC236}">
                <a16:creationId xmlns:a16="http://schemas.microsoft.com/office/drawing/2014/main" id="{5B14C909-88EF-F36A-6A4B-1E0A83BFA3A2}"/>
              </a:ext>
            </a:extLst>
          </p:cNvPr>
          <p:cNvSpPr>
            <a:spLocks noGrp="1"/>
          </p:cNvSpPr>
          <p:nvPr>
            <p:ph type="body" sz="quarter" idx="15"/>
          </p:nvPr>
        </p:nvSpPr>
        <p:spPr>
          <a:xfrm>
            <a:off x="635012" y="189303"/>
            <a:ext cx="8524227" cy="495575"/>
          </a:xfrm>
        </p:spPr>
        <p:txBody>
          <a:bodyPr/>
          <a:lstStyle/>
          <a:p>
            <a:r>
              <a:rPr lang="en-US" altLang="zh-CN" sz="2400" dirty="0"/>
              <a:t>4.</a:t>
            </a:r>
            <a:r>
              <a:rPr lang="zh-CN" altLang="en-US" sz="2400" dirty="0"/>
              <a:t> </a:t>
            </a:r>
            <a:r>
              <a:rPr lang="en-US" altLang="zh-CN" sz="2400" dirty="0"/>
              <a:t>C</a:t>
            </a:r>
            <a:r>
              <a:rPr lang="zh-CN" altLang="en-US" sz="2400" dirty="0"/>
              <a:t>orrosion monitoring research of pipelines</a:t>
            </a:r>
          </a:p>
          <a:p>
            <a:endParaRPr lang="en-US" sz="2400" dirty="0"/>
          </a:p>
        </p:txBody>
      </p:sp>
    </p:spTree>
    <p:extLst>
      <p:ext uri="{BB962C8B-B14F-4D97-AF65-F5344CB8AC3E}">
        <p14:creationId xmlns:p14="http://schemas.microsoft.com/office/powerpoint/2010/main" val="3789709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D3DB80-B894-403A-B48E-6FDC1A72010E}" type="slidenum">
              <a:rPr lang="zh-CN" altLang="en-US" smtClean="0"/>
              <a:pPr/>
              <a:t>25</a:t>
            </a:fld>
            <a:endParaRPr lang="zh-CN" altLang="en-US" dirty="0"/>
          </a:p>
        </p:txBody>
      </p:sp>
      <p:sp>
        <p:nvSpPr>
          <p:cNvPr id="3" name="Text Placeholder 2"/>
          <p:cNvSpPr>
            <a:spLocks noGrp="1"/>
          </p:cNvSpPr>
          <p:nvPr>
            <p:ph type="body" sz="quarter" idx="14"/>
          </p:nvPr>
        </p:nvSpPr>
        <p:spPr/>
        <p:txBody>
          <a:bodyPr/>
          <a:lstStyle/>
          <a:p>
            <a:endParaRPr lang="en-US"/>
          </a:p>
        </p:txBody>
      </p:sp>
      <p:sp>
        <p:nvSpPr>
          <p:cNvPr id="5" name="Text Placeholder 4"/>
          <p:cNvSpPr>
            <a:spLocks noGrp="1"/>
          </p:cNvSpPr>
          <p:nvPr>
            <p:ph type="body" sz="quarter" idx="16"/>
          </p:nvPr>
        </p:nvSpPr>
        <p:spPr/>
        <p:txBody>
          <a:bodyPr/>
          <a:lstStyle/>
          <a:p>
            <a:r>
              <a:rPr lang="zh-CN" altLang="en-US" sz="1800" dirty="0"/>
              <a:t>Piezo electrical impedance (Piezoelectrical Impedance Pipeline Corrosion Monitoring): Analysis of the Effect of Preload</a:t>
            </a:r>
          </a:p>
          <a:p>
            <a:endParaRPr lang="en-US" sz="1800" dirty="0"/>
          </a:p>
        </p:txBody>
      </p:sp>
      <p:sp>
        <p:nvSpPr>
          <p:cNvPr id="6" name="Text Placeholder 5"/>
          <p:cNvSpPr>
            <a:spLocks noGrp="1"/>
          </p:cNvSpPr>
          <p:nvPr>
            <p:ph type="body" sz="quarter" idx="17"/>
          </p:nvPr>
        </p:nvSpPr>
        <p:spPr/>
        <p:txBody>
          <a:bodyPr/>
          <a:lstStyle/>
          <a:p>
            <a:r>
              <a:rPr lang="zh-CN" altLang="en-US" sz="1800" dirty="0"/>
              <a:t>The conductance spectrum is very messy under the preload, and the effects of the preload must be overcome in order to obtain a clear peak frequency</a:t>
            </a:r>
          </a:p>
        </p:txBody>
      </p:sp>
      <p:sp>
        <p:nvSpPr>
          <p:cNvPr id="11" name="文本框 9">
            <a:extLst>
              <a:ext uri="{FF2B5EF4-FFF2-40B4-BE49-F238E27FC236}">
                <a16:creationId xmlns:a16="http://schemas.microsoft.com/office/drawing/2014/main" id="{731249B4-9524-1CF7-0188-9B399654C4F7}"/>
              </a:ext>
            </a:extLst>
          </p:cNvPr>
          <p:cNvSpPr txBox="1"/>
          <p:nvPr/>
        </p:nvSpPr>
        <p:spPr>
          <a:xfrm>
            <a:off x="2161216" y="4004737"/>
            <a:ext cx="4003465" cy="1767856"/>
          </a:xfrm>
          <a:prstGeom prst="rect">
            <a:avLst/>
          </a:prstGeom>
          <a:noFill/>
        </p:spPr>
        <p:txBody>
          <a:bodyPr wrap="square" rtlCol="0">
            <a:spAutoFit/>
          </a:bodyPr>
          <a:lstStyle/>
          <a:p>
            <a:pPr algn="ctr">
              <a:lnSpc>
                <a:spcPct val="150000"/>
              </a:lnSpc>
            </a:pPr>
            <a:r>
              <a:rPr lang="zh-CN" altLang="en-US" sz="1400" b="1" dirty="0">
                <a:latin typeface="+mn-ea"/>
              </a:rPr>
              <a:t>Preload effect test</a:t>
            </a:r>
            <a:endParaRPr lang="en-US" altLang="zh-CN" sz="1400" b="1" dirty="0">
              <a:latin typeface="+mn-ea"/>
            </a:endParaRPr>
          </a:p>
          <a:p>
            <a:pPr>
              <a:lnSpc>
                <a:spcPct val="150000"/>
              </a:lnSpc>
            </a:pPr>
            <a:r>
              <a:rPr lang="zh-CN" altLang="zh-CN" sz="1200" dirty="0">
                <a:effectLst/>
                <a:latin typeface="+mn-ea"/>
                <a:cs typeface="Times New Roman" panose="02020603050405020304" pitchFamily="18" charset="0"/>
              </a:rPr>
              <a:t>Use a torque indicator wrench to tighten the threads to set different preloads, and measure the piezoelectrical impedance characteristics of the corrosion monitoring probe by an impedance analyzer</a:t>
            </a:r>
            <a:endParaRPr lang="zh-CN" altLang="en-US" sz="1200" b="1" dirty="0">
              <a:latin typeface="+mn-ea"/>
            </a:endParaRPr>
          </a:p>
        </p:txBody>
      </p:sp>
      <p:sp>
        <p:nvSpPr>
          <p:cNvPr id="12" name="矩形 16">
            <a:extLst>
              <a:ext uri="{FF2B5EF4-FFF2-40B4-BE49-F238E27FC236}">
                <a16:creationId xmlns:a16="http://schemas.microsoft.com/office/drawing/2014/main" id="{1F3A2495-5AAF-A7E6-605A-B7E99823A03F}"/>
              </a:ext>
            </a:extLst>
          </p:cNvPr>
          <p:cNvSpPr/>
          <p:nvPr/>
        </p:nvSpPr>
        <p:spPr>
          <a:xfrm>
            <a:off x="7101195" y="1694361"/>
            <a:ext cx="3077713" cy="4058883"/>
          </a:xfrm>
          <a:prstGeom prst="rect">
            <a:avLst/>
          </a:prstGeom>
          <a:noFill/>
          <a:ln w="127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3" name="矩形 17">
            <a:extLst>
              <a:ext uri="{FF2B5EF4-FFF2-40B4-BE49-F238E27FC236}">
                <a16:creationId xmlns:a16="http://schemas.microsoft.com/office/drawing/2014/main" id="{7E3BDA23-0904-296D-B622-DAE0A3B03C11}"/>
              </a:ext>
            </a:extLst>
          </p:cNvPr>
          <p:cNvSpPr/>
          <p:nvPr/>
        </p:nvSpPr>
        <p:spPr>
          <a:xfrm>
            <a:off x="1935124" y="1694361"/>
            <a:ext cx="4437767" cy="4058883"/>
          </a:xfrm>
          <a:prstGeom prst="rect">
            <a:avLst/>
          </a:prstGeom>
          <a:noFill/>
          <a:ln w="127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14" name="图片 5">
            <a:extLst>
              <a:ext uri="{FF2B5EF4-FFF2-40B4-BE49-F238E27FC236}">
                <a16:creationId xmlns:a16="http://schemas.microsoft.com/office/drawing/2014/main" id="{8FD8B3A1-BA80-20D1-0371-74BA5A6B63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01197" y="1619371"/>
            <a:ext cx="3077712" cy="2050510"/>
          </a:xfrm>
          <a:prstGeom prst="rect">
            <a:avLst/>
          </a:prstGeom>
          <a:noFill/>
          <a:ln>
            <a:noFill/>
          </a:ln>
        </p:spPr>
      </p:pic>
      <p:pic>
        <p:nvPicPr>
          <p:cNvPr id="15" name="图片 6">
            <a:extLst>
              <a:ext uri="{FF2B5EF4-FFF2-40B4-BE49-F238E27FC236}">
                <a16:creationId xmlns:a16="http://schemas.microsoft.com/office/drawing/2014/main" id="{C7BC2CE4-6794-BA96-A252-3DA25C38F27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01195" y="3635596"/>
            <a:ext cx="3077713" cy="2050511"/>
          </a:xfrm>
          <a:prstGeom prst="rect">
            <a:avLst/>
          </a:prstGeom>
          <a:noFill/>
          <a:ln>
            <a:noFill/>
          </a:ln>
        </p:spPr>
      </p:pic>
      <p:sp>
        <p:nvSpPr>
          <p:cNvPr id="17" name="箭头: 右 25">
            <a:extLst>
              <a:ext uri="{FF2B5EF4-FFF2-40B4-BE49-F238E27FC236}">
                <a16:creationId xmlns:a16="http://schemas.microsoft.com/office/drawing/2014/main" id="{D099CFB3-8E4D-6197-41F7-42A77E16139D}"/>
              </a:ext>
            </a:extLst>
          </p:cNvPr>
          <p:cNvSpPr/>
          <p:nvPr/>
        </p:nvSpPr>
        <p:spPr>
          <a:xfrm>
            <a:off x="6484597" y="3522102"/>
            <a:ext cx="495774" cy="457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8" name="矩形 26">
            <a:extLst>
              <a:ext uri="{FF2B5EF4-FFF2-40B4-BE49-F238E27FC236}">
                <a16:creationId xmlns:a16="http://schemas.microsoft.com/office/drawing/2014/main" id="{BC793CFA-7117-2629-60AF-49A6C455406C}"/>
              </a:ext>
            </a:extLst>
          </p:cNvPr>
          <p:cNvSpPr/>
          <p:nvPr/>
        </p:nvSpPr>
        <p:spPr>
          <a:xfrm>
            <a:off x="2066826" y="3956272"/>
            <a:ext cx="4192246" cy="1669285"/>
          </a:xfrm>
          <a:prstGeom prst="rect">
            <a:avLst/>
          </a:prstGeom>
          <a:noFill/>
          <a:ln>
            <a:solidFill>
              <a:srgbClr val="0000E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0" name="Text Placeholder 3">
            <a:extLst>
              <a:ext uri="{FF2B5EF4-FFF2-40B4-BE49-F238E27FC236}">
                <a16:creationId xmlns:a16="http://schemas.microsoft.com/office/drawing/2014/main" id="{845ACAD4-A0FC-87F5-6FFA-F5722317CBB8}"/>
              </a:ext>
            </a:extLst>
          </p:cNvPr>
          <p:cNvSpPr>
            <a:spLocks noGrp="1"/>
          </p:cNvSpPr>
          <p:nvPr>
            <p:ph type="body" sz="quarter" idx="15"/>
          </p:nvPr>
        </p:nvSpPr>
        <p:spPr>
          <a:xfrm>
            <a:off x="635012" y="189303"/>
            <a:ext cx="8524227" cy="495575"/>
          </a:xfrm>
        </p:spPr>
        <p:txBody>
          <a:bodyPr/>
          <a:lstStyle/>
          <a:p>
            <a:r>
              <a:rPr lang="en-US" altLang="zh-CN" sz="2400" dirty="0"/>
              <a:t>4.</a:t>
            </a:r>
            <a:r>
              <a:rPr lang="zh-CN" altLang="en-US" sz="2400" dirty="0"/>
              <a:t> </a:t>
            </a:r>
            <a:r>
              <a:rPr lang="en-US" altLang="zh-CN" sz="2400" dirty="0"/>
              <a:t>C</a:t>
            </a:r>
            <a:r>
              <a:rPr lang="zh-CN" altLang="en-US" sz="2400" dirty="0"/>
              <a:t>orrosion monitoring research of pipelines</a:t>
            </a:r>
          </a:p>
          <a:p>
            <a:endParaRPr lang="en-US" sz="2400" dirty="0"/>
          </a:p>
        </p:txBody>
      </p:sp>
      <p:pic>
        <p:nvPicPr>
          <p:cNvPr id="19" name="图片 18">
            <a:extLst>
              <a:ext uri="{FF2B5EF4-FFF2-40B4-BE49-F238E27FC236}">
                <a16:creationId xmlns:a16="http://schemas.microsoft.com/office/drawing/2014/main" id="{A8E4EBCD-BEE9-7F7A-3319-1A84F265D760}"/>
              </a:ext>
            </a:extLst>
          </p:cNvPr>
          <p:cNvPicPr>
            <a:picLocks noChangeAspect="1"/>
          </p:cNvPicPr>
          <p:nvPr/>
        </p:nvPicPr>
        <p:blipFill>
          <a:blip r:embed="rId5"/>
          <a:stretch>
            <a:fillRect/>
          </a:stretch>
        </p:blipFill>
        <p:spPr>
          <a:xfrm>
            <a:off x="1531000" y="1820020"/>
            <a:ext cx="5263896" cy="1987296"/>
          </a:xfrm>
          <a:prstGeom prst="rect">
            <a:avLst/>
          </a:prstGeom>
        </p:spPr>
      </p:pic>
    </p:spTree>
    <p:extLst>
      <p:ext uri="{BB962C8B-B14F-4D97-AF65-F5344CB8AC3E}">
        <p14:creationId xmlns:p14="http://schemas.microsoft.com/office/powerpoint/2010/main" val="3063619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D3DB80-B894-403A-B48E-6FDC1A72010E}" type="slidenum">
              <a:rPr lang="zh-CN" altLang="en-US" smtClean="0"/>
              <a:pPr/>
              <a:t>26</a:t>
            </a:fld>
            <a:endParaRPr lang="zh-CN" altLang="en-US" dirty="0"/>
          </a:p>
        </p:txBody>
      </p:sp>
      <p:sp>
        <p:nvSpPr>
          <p:cNvPr id="3" name="Text Placeholder 2"/>
          <p:cNvSpPr>
            <a:spLocks noGrp="1"/>
          </p:cNvSpPr>
          <p:nvPr>
            <p:ph type="body" sz="quarter" idx="14"/>
          </p:nvPr>
        </p:nvSpPr>
        <p:spPr/>
        <p:txBody>
          <a:bodyPr/>
          <a:lstStyle/>
          <a:p>
            <a:endParaRPr lang="en-US"/>
          </a:p>
        </p:txBody>
      </p:sp>
      <p:sp>
        <p:nvSpPr>
          <p:cNvPr id="5" name="Text Placeholder 4"/>
          <p:cNvSpPr>
            <a:spLocks noGrp="1"/>
          </p:cNvSpPr>
          <p:nvPr>
            <p:ph type="body" sz="quarter" idx="16"/>
          </p:nvPr>
        </p:nvSpPr>
        <p:spPr/>
        <p:txBody>
          <a:bodyPr/>
          <a:lstStyle/>
          <a:p>
            <a:r>
              <a:rPr lang="zh-CN" altLang="en-US" sz="1800" dirty="0"/>
              <a:t>Corrosion monitoring study in piezoelectrical impedance pipelines: optimization of connection mechanism</a:t>
            </a:r>
            <a:endParaRPr lang="en-US" sz="1800" dirty="0"/>
          </a:p>
        </p:txBody>
      </p:sp>
      <p:sp>
        <p:nvSpPr>
          <p:cNvPr id="6" name="Text Placeholder 5"/>
          <p:cNvSpPr>
            <a:spLocks noGrp="1"/>
          </p:cNvSpPr>
          <p:nvPr>
            <p:ph type="body" sz="quarter" idx="17"/>
          </p:nvPr>
        </p:nvSpPr>
        <p:spPr/>
        <p:txBody>
          <a:bodyPr/>
          <a:lstStyle/>
          <a:p>
            <a:r>
              <a:rPr lang="zh-CN" altLang="en-US" sz="1800" dirty="0"/>
              <a:t>The overcoming of the preload allows the probe to obtain a clear conductance spectrum of the peak frequency</a:t>
            </a:r>
          </a:p>
          <a:p>
            <a:endParaRPr lang="en-US" sz="1800" dirty="0"/>
          </a:p>
        </p:txBody>
      </p:sp>
      <p:sp>
        <p:nvSpPr>
          <p:cNvPr id="11" name="矩形 16">
            <a:extLst>
              <a:ext uri="{FF2B5EF4-FFF2-40B4-BE49-F238E27FC236}">
                <a16:creationId xmlns:a16="http://schemas.microsoft.com/office/drawing/2014/main" id="{1F3A2495-5AAF-A7E6-605A-B7E99823A03F}"/>
              </a:ext>
            </a:extLst>
          </p:cNvPr>
          <p:cNvSpPr/>
          <p:nvPr/>
        </p:nvSpPr>
        <p:spPr>
          <a:xfrm>
            <a:off x="6390389" y="1542337"/>
            <a:ext cx="5628822" cy="4287695"/>
          </a:xfrm>
          <a:prstGeom prst="rect">
            <a:avLst/>
          </a:prstGeom>
          <a:noFill/>
          <a:ln w="127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7">
            <a:extLst>
              <a:ext uri="{FF2B5EF4-FFF2-40B4-BE49-F238E27FC236}">
                <a16:creationId xmlns:a16="http://schemas.microsoft.com/office/drawing/2014/main" id="{7E3BDA23-0904-296D-B622-DAE0A3B03C11}"/>
              </a:ext>
            </a:extLst>
          </p:cNvPr>
          <p:cNvSpPr/>
          <p:nvPr/>
        </p:nvSpPr>
        <p:spPr>
          <a:xfrm>
            <a:off x="275339" y="1542337"/>
            <a:ext cx="5753101" cy="4287695"/>
          </a:xfrm>
          <a:prstGeom prst="rect">
            <a:avLst/>
          </a:prstGeom>
          <a:noFill/>
          <a:ln w="127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5" name="文本框 12">
            <a:extLst>
              <a:ext uri="{FF2B5EF4-FFF2-40B4-BE49-F238E27FC236}">
                <a16:creationId xmlns:a16="http://schemas.microsoft.com/office/drawing/2014/main" id="{3E2656D9-5078-C3DD-7C56-5AE9794DA4CA}"/>
              </a:ext>
            </a:extLst>
          </p:cNvPr>
          <p:cNvSpPr txBox="1"/>
          <p:nvPr/>
        </p:nvSpPr>
        <p:spPr>
          <a:xfrm>
            <a:off x="713378" y="4196903"/>
            <a:ext cx="5127602" cy="1444691"/>
          </a:xfrm>
          <a:prstGeom prst="rect">
            <a:avLst/>
          </a:prstGeom>
          <a:noFill/>
        </p:spPr>
        <p:txBody>
          <a:bodyPr wrap="square">
            <a:spAutoFit/>
          </a:bodyPr>
          <a:lstStyle/>
          <a:p>
            <a:pPr>
              <a:lnSpc>
                <a:spcPct val="150000"/>
              </a:lnSpc>
            </a:pPr>
            <a:r>
              <a:rPr lang="zh-CN" altLang="en-US" sz="1200" b="1" dirty="0">
                <a:effectLst/>
                <a:latin typeface="微软雅黑" panose="020B0503020204020204" pitchFamily="34" charset="-122"/>
                <a:ea typeface="微软雅黑" panose="020B0503020204020204" pitchFamily="34" charset="-122"/>
                <a:cs typeface="Times New Roman" panose="02020603050405020304" pitchFamily="18" charset="0"/>
              </a:rPr>
              <a:t>Optimization: The connection between the probe and the connection mechanism does not adopt threaded coupling connection, but adopts the design of the card slot, which ensures that the two systems of the probe and the pipeline are independent of each other, so that the probe can vibrate freely</a:t>
            </a:r>
            <a:endParaRPr lang="zh-CN" altLang="en-US" sz="1200" dirty="0">
              <a:latin typeface="微软雅黑" panose="020B0503020204020204" pitchFamily="34" charset="-122"/>
              <a:ea typeface="微软雅黑" panose="020B0503020204020204" pitchFamily="34" charset="-122"/>
            </a:endParaRPr>
          </a:p>
        </p:txBody>
      </p:sp>
      <p:sp>
        <p:nvSpPr>
          <p:cNvPr id="16" name="矩形 13">
            <a:extLst>
              <a:ext uri="{FF2B5EF4-FFF2-40B4-BE49-F238E27FC236}">
                <a16:creationId xmlns:a16="http://schemas.microsoft.com/office/drawing/2014/main" id="{537851B4-CD32-D235-B38E-FDE9181B7290}"/>
              </a:ext>
            </a:extLst>
          </p:cNvPr>
          <p:cNvSpPr/>
          <p:nvPr/>
        </p:nvSpPr>
        <p:spPr>
          <a:xfrm>
            <a:off x="747778" y="4295062"/>
            <a:ext cx="4966336" cy="1292758"/>
          </a:xfrm>
          <a:prstGeom prst="rect">
            <a:avLst/>
          </a:prstGeom>
          <a:noFill/>
          <a:ln>
            <a:solidFill>
              <a:srgbClr val="0000E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7" name="文本框 19">
            <a:extLst>
              <a:ext uri="{FF2B5EF4-FFF2-40B4-BE49-F238E27FC236}">
                <a16:creationId xmlns:a16="http://schemas.microsoft.com/office/drawing/2014/main" id="{7D1E7C0A-B76E-21E2-F329-6E360EC9A9B0}"/>
              </a:ext>
            </a:extLst>
          </p:cNvPr>
          <p:cNvSpPr txBox="1"/>
          <p:nvPr/>
        </p:nvSpPr>
        <p:spPr>
          <a:xfrm>
            <a:off x="6500879" y="4028634"/>
            <a:ext cx="2345450" cy="1536703"/>
          </a:xfrm>
          <a:prstGeom prst="rect">
            <a:avLst/>
          </a:prstGeom>
          <a:noFill/>
        </p:spPr>
        <p:txBody>
          <a:bodyPr wrap="square">
            <a:spAutoFit/>
          </a:bodyPr>
          <a:lstStyle/>
          <a:p>
            <a:pPr algn="ctr">
              <a:lnSpc>
                <a:spcPct val="150000"/>
              </a:lnSpc>
            </a:pPr>
            <a:r>
              <a:rPr lang="zh-CN" altLang="en-US" sz="1400" b="1" dirty="0">
                <a:effectLst/>
                <a:latin typeface="微软雅黑" panose="020B0503020204020204" pitchFamily="34" charset="-122"/>
                <a:ea typeface="微软雅黑" panose="020B0503020204020204" pitchFamily="34" charset="-122"/>
                <a:cs typeface="Times New Roman" panose="02020603050405020304" pitchFamily="18" charset="0"/>
              </a:rPr>
              <a:t>Accelerated corrosion testing</a:t>
            </a:r>
            <a:endParaRPr lang="en-US" altLang="zh-CN" sz="1400" b="1" dirty="0">
              <a:effectLst/>
              <a:latin typeface="微软雅黑" panose="020B0503020204020204" pitchFamily="34" charset="-122"/>
              <a:ea typeface="微软雅黑" panose="020B0503020204020204" pitchFamily="34" charset="-122"/>
              <a:cs typeface="Times New Roman" panose="02020603050405020304" pitchFamily="18" charset="0"/>
            </a:endParaRPr>
          </a:p>
          <a:p>
            <a:pPr algn="ctr">
              <a:lnSpc>
                <a:spcPct val="150000"/>
              </a:lnSpc>
            </a:pP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Current: 2A</a:t>
            </a:r>
          </a:p>
          <a:p>
            <a:pPr algn="ctr">
              <a:lnSpc>
                <a:spcPct val="150000"/>
              </a:lnSpc>
            </a:pP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Duration: 14 days</a:t>
            </a:r>
            <a:endParaRPr lang="en-US" altLang="zh-CN" sz="1200" dirty="0">
              <a:latin typeface="微软雅黑" panose="020B0503020204020204" pitchFamily="34" charset="-122"/>
              <a:ea typeface="微软雅黑" panose="020B0503020204020204" pitchFamily="34" charset="-122"/>
              <a:cs typeface="Times New Roman" panose="02020603050405020304" pitchFamily="18" charset="0"/>
            </a:endParaRPr>
          </a:p>
          <a:p>
            <a:pPr algn="ctr">
              <a:lnSpc>
                <a:spcPct val="150000"/>
              </a:lnSpc>
            </a:pP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Mass loss per day: 50g</a:t>
            </a:r>
            <a:endParaRPr lang="zh-CN" altLang="en-US" sz="1200" dirty="0"/>
          </a:p>
        </p:txBody>
      </p:sp>
      <p:sp>
        <p:nvSpPr>
          <p:cNvPr id="18" name="文本框 20">
            <a:extLst>
              <a:ext uri="{FF2B5EF4-FFF2-40B4-BE49-F238E27FC236}">
                <a16:creationId xmlns:a16="http://schemas.microsoft.com/office/drawing/2014/main" id="{59690170-99F6-7CAF-DD5C-1218792462CA}"/>
              </a:ext>
            </a:extLst>
          </p:cNvPr>
          <p:cNvSpPr txBox="1"/>
          <p:nvPr/>
        </p:nvSpPr>
        <p:spPr>
          <a:xfrm>
            <a:off x="9747459" y="4458989"/>
            <a:ext cx="1611853" cy="1167371"/>
          </a:xfrm>
          <a:prstGeom prst="rect">
            <a:avLst/>
          </a:prstGeom>
          <a:noFill/>
        </p:spPr>
        <p:txBody>
          <a:bodyPr wrap="square">
            <a:spAutoFit/>
          </a:bodyPr>
          <a:lstStyle/>
          <a:p>
            <a:pPr algn="ctr">
              <a:lnSpc>
                <a:spcPct val="150000"/>
              </a:lnSpc>
            </a:pP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Corrosion monitoring performance of the probe</a:t>
            </a:r>
            <a:endParaRPr lang="zh-CN" altLang="en-US" sz="1200" dirty="0"/>
          </a:p>
        </p:txBody>
      </p:sp>
      <p:sp>
        <p:nvSpPr>
          <p:cNvPr id="19" name="矩形 21">
            <a:extLst>
              <a:ext uri="{FF2B5EF4-FFF2-40B4-BE49-F238E27FC236}">
                <a16:creationId xmlns:a16="http://schemas.microsoft.com/office/drawing/2014/main" id="{D1B2871E-D7D9-DC14-CB72-0769CCC82C30}"/>
              </a:ext>
            </a:extLst>
          </p:cNvPr>
          <p:cNvSpPr/>
          <p:nvPr/>
        </p:nvSpPr>
        <p:spPr>
          <a:xfrm>
            <a:off x="6626451" y="4074251"/>
            <a:ext cx="2049938" cy="1601239"/>
          </a:xfrm>
          <a:prstGeom prst="rect">
            <a:avLst/>
          </a:prstGeom>
          <a:noFill/>
          <a:ln>
            <a:solidFill>
              <a:srgbClr val="0000E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0" name="矩形 22">
            <a:extLst>
              <a:ext uri="{FF2B5EF4-FFF2-40B4-BE49-F238E27FC236}">
                <a16:creationId xmlns:a16="http://schemas.microsoft.com/office/drawing/2014/main" id="{2F74C214-021F-A66E-5C2C-D18B161C3835}"/>
              </a:ext>
            </a:extLst>
          </p:cNvPr>
          <p:cNvSpPr/>
          <p:nvPr/>
        </p:nvSpPr>
        <p:spPr>
          <a:xfrm>
            <a:off x="9781861" y="4413796"/>
            <a:ext cx="1543051" cy="1212563"/>
          </a:xfrm>
          <a:prstGeom prst="rect">
            <a:avLst/>
          </a:prstGeom>
          <a:noFill/>
          <a:ln>
            <a:solidFill>
              <a:srgbClr val="0000E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1" name="箭头: 右 28">
            <a:extLst>
              <a:ext uri="{FF2B5EF4-FFF2-40B4-BE49-F238E27FC236}">
                <a16:creationId xmlns:a16="http://schemas.microsoft.com/office/drawing/2014/main" id="{4C7DF493-B53B-A3A3-1DCD-83CAD96F1420}"/>
              </a:ext>
            </a:extLst>
          </p:cNvPr>
          <p:cNvSpPr/>
          <p:nvPr/>
        </p:nvSpPr>
        <p:spPr>
          <a:xfrm>
            <a:off x="9071995" y="4727055"/>
            <a:ext cx="480938" cy="29562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2" name="文本框 29">
            <a:extLst>
              <a:ext uri="{FF2B5EF4-FFF2-40B4-BE49-F238E27FC236}">
                <a16:creationId xmlns:a16="http://schemas.microsoft.com/office/drawing/2014/main" id="{37812FC5-5551-5CD1-EC7B-1A9EEDE63172}"/>
              </a:ext>
            </a:extLst>
          </p:cNvPr>
          <p:cNvSpPr txBox="1"/>
          <p:nvPr/>
        </p:nvSpPr>
        <p:spPr>
          <a:xfrm>
            <a:off x="8970721" y="4413797"/>
            <a:ext cx="593432" cy="276999"/>
          </a:xfrm>
          <a:prstGeom prst="rect">
            <a:avLst/>
          </a:prstGeom>
          <a:noFill/>
        </p:spPr>
        <p:txBody>
          <a:bodyPr wrap="none" rtlCol="0">
            <a:spAutoFit/>
          </a:bodyPr>
          <a:lstStyle/>
          <a:p>
            <a:r>
              <a:rPr lang="zh-CN" altLang="en-US" sz="1200" b="1" dirty="0"/>
              <a:t>verify</a:t>
            </a:r>
          </a:p>
        </p:txBody>
      </p:sp>
      <p:sp>
        <p:nvSpPr>
          <p:cNvPr id="9" name="Text Placeholder 3">
            <a:extLst>
              <a:ext uri="{FF2B5EF4-FFF2-40B4-BE49-F238E27FC236}">
                <a16:creationId xmlns:a16="http://schemas.microsoft.com/office/drawing/2014/main" id="{18F7DE6B-8712-5584-7A6E-6507BA60E037}"/>
              </a:ext>
            </a:extLst>
          </p:cNvPr>
          <p:cNvSpPr>
            <a:spLocks noGrp="1"/>
          </p:cNvSpPr>
          <p:nvPr>
            <p:ph type="body" sz="quarter" idx="15"/>
          </p:nvPr>
        </p:nvSpPr>
        <p:spPr>
          <a:xfrm>
            <a:off x="635012" y="189303"/>
            <a:ext cx="8524227" cy="495575"/>
          </a:xfrm>
        </p:spPr>
        <p:txBody>
          <a:bodyPr/>
          <a:lstStyle/>
          <a:p>
            <a:r>
              <a:rPr lang="en-US" altLang="zh-CN" sz="2400" dirty="0"/>
              <a:t>4.</a:t>
            </a:r>
            <a:r>
              <a:rPr lang="zh-CN" altLang="en-US" sz="2400" dirty="0"/>
              <a:t> </a:t>
            </a:r>
            <a:r>
              <a:rPr lang="en-US" altLang="zh-CN" sz="2400" dirty="0"/>
              <a:t>C</a:t>
            </a:r>
            <a:r>
              <a:rPr lang="zh-CN" altLang="en-US" sz="2400" dirty="0"/>
              <a:t>orrosion monitoring of pipelines</a:t>
            </a:r>
          </a:p>
          <a:p>
            <a:endParaRPr lang="en-US" sz="2400" dirty="0"/>
          </a:p>
        </p:txBody>
      </p:sp>
      <p:pic>
        <p:nvPicPr>
          <p:cNvPr id="10" name="图片 9">
            <a:extLst>
              <a:ext uri="{FF2B5EF4-FFF2-40B4-BE49-F238E27FC236}">
                <a16:creationId xmlns:a16="http://schemas.microsoft.com/office/drawing/2014/main" id="{E98CE1D9-AD48-81BE-9834-C63E9B9F2B2C}"/>
              </a:ext>
            </a:extLst>
          </p:cNvPr>
          <p:cNvPicPr>
            <a:picLocks noChangeAspect="1"/>
          </p:cNvPicPr>
          <p:nvPr/>
        </p:nvPicPr>
        <p:blipFill>
          <a:blip r:embed="rId3"/>
          <a:stretch>
            <a:fillRect/>
          </a:stretch>
        </p:blipFill>
        <p:spPr>
          <a:xfrm>
            <a:off x="668018" y="1814066"/>
            <a:ext cx="5495544" cy="2185416"/>
          </a:xfrm>
          <a:prstGeom prst="rect">
            <a:avLst/>
          </a:prstGeom>
        </p:spPr>
      </p:pic>
      <p:pic>
        <p:nvPicPr>
          <p:cNvPr id="23" name="图片 22">
            <a:extLst>
              <a:ext uri="{FF2B5EF4-FFF2-40B4-BE49-F238E27FC236}">
                <a16:creationId xmlns:a16="http://schemas.microsoft.com/office/drawing/2014/main" id="{007A4012-2EE6-F38B-3365-DD3CE908A222}"/>
              </a:ext>
            </a:extLst>
          </p:cNvPr>
          <p:cNvPicPr>
            <a:picLocks noChangeAspect="1"/>
          </p:cNvPicPr>
          <p:nvPr/>
        </p:nvPicPr>
        <p:blipFill>
          <a:blip r:embed="rId4"/>
          <a:stretch>
            <a:fillRect/>
          </a:stretch>
        </p:blipFill>
        <p:spPr>
          <a:xfrm>
            <a:off x="6163562" y="1737173"/>
            <a:ext cx="5628822" cy="1701358"/>
          </a:xfrm>
          <a:prstGeom prst="rect">
            <a:avLst/>
          </a:prstGeom>
        </p:spPr>
      </p:pic>
    </p:spTree>
    <p:extLst>
      <p:ext uri="{BB962C8B-B14F-4D97-AF65-F5344CB8AC3E}">
        <p14:creationId xmlns:p14="http://schemas.microsoft.com/office/powerpoint/2010/main" val="9961990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D3DB80-B894-403A-B48E-6FDC1A72010E}" type="slidenum">
              <a:rPr lang="zh-CN" altLang="en-US" smtClean="0"/>
              <a:pPr/>
              <a:t>27</a:t>
            </a:fld>
            <a:endParaRPr lang="zh-CN" altLang="en-US" dirty="0"/>
          </a:p>
        </p:txBody>
      </p:sp>
      <p:sp>
        <p:nvSpPr>
          <p:cNvPr id="3" name="Text Placeholder 2"/>
          <p:cNvSpPr>
            <a:spLocks noGrp="1"/>
          </p:cNvSpPr>
          <p:nvPr>
            <p:ph type="body" sz="quarter" idx="14"/>
          </p:nvPr>
        </p:nvSpPr>
        <p:spPr/>
        <p:txBody>
          <a:bodyPr/>
          <a:lstStyle/>
          <a:p>
            <a:endParaRPr lang="en-US"/>
          </a:p>
        </p:txBody>
      </p:sp>
      <p:sp>
        <p:nvSpPr>
          <p:cNvPr id="6" name="Text Placeholder 5"/>
          <p:cNvSpPr>
            <a:spLocks noGrp="1"/>
          </p:cNvSpPr>
          <p:nvPr>
            <p:ph type="body" sz="quarter" idx="17"/>
          </p:nvPr>
        </p:nvSpPr>
        <p:spPr/>
        <p:txBody>
          <a:bodyPr/>
          <a:lstStyle/>
          <a:p>
            <a:r>
              <a:rPr lang="zh-CN" altLang="en-US" sz="1800" dirty="0"/>
              <a:t>Quantitative monitoring of corrosion in pipelines: The peak frequency increases relatively evenly with the increase in corrosion days</a:t>
            </a:r>
          </a:p>
        </p:txBody>
      </p:sp>
      <p:sp>
        <p:nvSpPr>
          <p:cNvPr id="12" name="Text Placeholder 4"/>
          <p:cNvSpPr>
            <a:spLocks noGrp="1"/>
          </p:cNvSpPr>
          <p:nvPr>
            <p:ph type="body" sz="quarter" idx="16"/>
          </p:nvPr>
        </p:nvSpPr>
        <p:spPr>
          <a:xfrm>
            <a:off x="949118" y="1051799"/>
            <a:ext cx="10261007" cy="407053"/>
          </a:xfrm>
        </p:spPr>
        <p:txBody>
          <a:bodyPr/>
          <a:lstStyle/>
          <a:p>
            <a:r>
              <a:rPr lang="zh-CN" altLang="en-US" sz="1800" dirty="0"/>
              <a:t>Corrosion monitoring study in piezoelectrical impedance pipelines: optimization of connection mechanism</a:t>
            </a:r>
            <a:endParaRPr lang="en-US" sz="1800" dirty="0"/>
          </a:p>
        </p:txBody>
      </p:sp>
      <p:sp>
        <p:nvSpPr>
          <p:cNvPr id="13" name="矩形 17">
            <a:extLst>
              <a:ext uri="{FF2B5EF4-FFF2-40B4-BE49-F238E27FC236}">
                <a16:creationId xmlns:a16="http://schemas.microsoft.com/office/drawing/2014/main" id="{7E3BDA23-0904-296D-B622-DAE0A3B03C11}"/>
              </a:ext>
            </a:extLst>
          </p:cNvPr>
          <p:cNvSpPr/>
          <p:nvPr/>
        </p:nvSpPr>
        <p:spPr>
          <a:xfrm>
            <a:off x="850605" y="1597382"/>
            <a:ext cx="10288776" cy="4177852"/>
          </a:xfrm>
          <a:prstGeom prst="rect">
            <a:avLst/>
          </a:prstGeom>
          <a:noFill/>
          <a:ln w="127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14" name="图片 6">
            <a:extLst>
              <a:ext uri="{FF2B5EF4-FFF2-40B4-BE49-F238E27FC236}">
                <a16:creationId xmlns:a16="http://schemas.microsoft.com/office/drawing/2014/main" id="{842FD7E6-8C98-AA48-4E22-3EA89C07EB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13" y="1597382"/>
            <a:ext cx="4801852" cy="3600000"/>
          </a:xfrm>
          <a:prstGeom prst="rect">
            <a:avLst/>
          </a:prstGeom>
          <a:noFill/>
          <a:ln>
            <a:noFill/>
          </a:ln>
        </p:spPr>
      </p:pic>
      <p:pic>
        <p:nvPicPr>
          <p:cNvPr id="15" name="图片 7">
            <a:extLst>
              <a:ext uri="{FF2B5EF4-FFF2-40B4-BE49-F238E27FC236}">
                <a16:creationId xmlns:a16="http://schemas.microsoft.com/office/drawing/2014/main" id="{D464EDB7-A346-2BDB-7950-F9B1628F36C7}"/>
              </a:ext>
            </a:extLst>
          </p:cNvPr>
          <p:cNvPicPr>
            <a:picLocks noChangeAspect="1"/>
          </p:cNvPicPr>
          <p:nvPr/>
        </p:nvPicPr>
        <p:blipFill rotWithShape="1">
          <a:blip r:embed="rId4">
            <a:extLst>
              <a:ext uri="{28A0092B-C50C-407E-A947-70E740481C1C}">
                <a14:useLocalDpi xmlns:a14="http://schemas.microsoft.com/office/drawing/2010/main" val="0"/>
              </a:ext>
            </a:extLst>
          </a:blip>
          <a:srcRect r="6165"/>
          <a:stretch/>
        </p:blipFill>
        <p:spPr bwMode="auto">
          <a:xfrm>
            <a:off x="5652457" y="1801558"/>
            <a:ext cx="5313255" cy="3600000"/>
          </a:xfrm>
          <a:prstGeom prst="rect">
            <a:avLst/>
          </a:prstGeom>
          <a:noFill/>
          <a:ln>
            <a:noFill/>
          </a:ln>
        </p:spPr>
      </p:pic>
      <p:sp>
        <p:nvSpPr>
          <p:cNvPr id="16" name="矩形 9">
            <a:extLst>
              <a:ext uri="{FF2B5EF4-FFF2-40B4-BE49-F238E27FC236}">
                <a16:creationId xmlns:a16="http://schemas.microsoft.com/office/drawing/2014/main" id="{CA20DCA3-9F9C-DB7B-F4EF-0CA7D9933E59}"/>
              </a:ext>
            </a:extLst>
          </p:cNvPr>
          <p:cNvSpPr/>
          <p:nvPr/>
        </p:nvSpPr>
        <p:spPr>
          <a:xfrm>
            <a:off x="2610597" y="2596716"/>
            <a:ext cx="219075" cy="1914525"/>
          </a:xfrm>
          <a:prstGeom prst="rect">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cxnSp>
        <p:nvCxnSpPr>
          <p:cNvPr id="17" name="直接箭头连接符 11">
            <a:extLst>
              <a:ext uri="{FF2B5EF4-FFF2-40B4-BE49-F238E27FC236}">
                <a16:creationId xmlns:a16="http://schemas.microsoft.com/office/drawing/2014/main" id="{602103B7-4536-002E-6BA0-04C5A9164B4F}"/>
              </a:ext>
            </a:extLst>
          </p:cNvPr>
          <p:cNvCxnSpPr/>
          <p:nvPr/>
        </p:nvCxnSpPr>
        <p:spPr>
          <a:xfrm flipH="1">
            <a:off x="2372472" y="3406341"/>
            <a:ext cx="16192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文本框 13">
            <a:extLst>
              <a:ext uri="{FF2B5EF4-FFF2-40B4-BE49-F238E27FC236}">
                <a16:creationId xmlns:a16="http://schemas.microsoft.com/office/drawing/2014/main" id="{0FC23B26-1F72-A6D9-802B-30C8719795C8}"/>
              </a:ext>
            </a:extLst>
          </p:cNvPr>
          <p:cNvSpPr txBox="1"/>
          <p:nvPr/>
        </p:nvSpPr>
        <p:spPr>
          <a:xfrm>
            <a:off x="1265191" y="5325909"/>
            <a:ext cx="4213597" cy="276999"/>
          </a:xfrm>
          <a:prstGeom prst="rect">
            <a:avLst/>
          </a:prstGeom>
          <a:noFill/>
        </p:spPr>
        <p:txBody>
          <a:bodyPr wrap="square">
            <a:spAutoFit/>
          </a:bodyPr>
          <a:lstStyle/>
          <a:p>
            <a:r>
              <a:rPr lang="zh-CN" altLang="zh-CN" sz="1200" dirty="0">
                <a:effectLst/>
                <a:latin typeface="微软雅黑" panose="020B0503020204020204" pitchFamily="34" charset="-122"/>
                <a:ea typeface="微软雅黑" panose="020B0503020204020204" pitchFamily="34" charset="-122"/>
                <a:cs typeface="Times New Roman" panose="02020603050405020304" pitchFamily="18" charset="0"/>
              </a:rPr>
              <a:t>The probe's first-order peak frequency offset is 0.3kHz</a:t>
            </a:r>
            <a:endParaRPr lang="zh-CN" altLang="en-US" sz="1200" dirty="0">
              <a:latin typeface="微软雅黑" panose="020B0503020204020204" pitchFamily="34" charset="-122"/>
              <a:ea typeface="微软雅黑" panose="020B0503020204020204" pitchFamily="34" charset="-122"/>
            </a:endParaRPr>
          </a:p>
        </p:txBody>
      </p:sp>
      <p:sp>
        <p:nvSpPr>
          <p:cNvPr id="19" name="矩形 14">
            <a:extLst>
              <a:ext uri="{FF2B5EF4-FFF2-40B4-BE49-F238E27FC236}">
                <a16:creationId xmlns:a16="http://schemas.microsoft.com/office/drawing/2014/main" id="{2DA3655D-2677-E291-154B-50986C75EFB0}"/>
              </a:ext>
            </a:extLst>
          </p:cNvPr>
          <p:cNvSpPr/>
          <p:nvPr/>
        </p:nvSpPr>
        <p:spPr>
          <a:xfrm>
            <a:off x="6825190" y="3033905"/>
            <a:ext cx="895351" cy="266700"/>
          </a:xfrm>
          <a:prstGeom prst="rect">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0" name="文本框 4">
            <a:extLst>
              <a:ext uri="{FF2B5EF4-FFF2-40B4-BE49-F238E27FC236}">
                <a16:creationId xmlns:a16="http://schemas.microsoft.com/office/drawing/2014/main" id="{28068591-17EC-EABA-5E1E-BCADF4E5C25A}"/>
              </a:ext>
            </a:extLst>
          </p:cNvPr>
          <p:cNvSpPr txBox="1"/>
          <p:nvPr/>
        </p:nvSpPr>
        <p:spPr>
          <a:xfrm>
            <a:off x="1291377" y="2674600"/>
            <a:ext cx="1035861" cy="261610"/>
          </a:xfrm>
          <a:prstGeom prst="rect">
            <a:avLst/>
          </a:prstGeom>
          <a:noFill/>
        </p:spPr>
        <p:txBody>
          <a:bodyPr wrap="none" rtlCol="0">
            <a:spAutoFit/>
          </a:bodyPr>
          <a:lstStyle/>
          <a:p>
            <a:r>
              <a:rPr lang="zh-CN" altLang="en-US" sz="1100" dirty="0">
                <a:solidFill>
                  <a:srgbClr val="FF0000"/>
                </a:solidFill>
              </a:rPr>
              <a:t>Offset 0.3kHz</a:t>
            </a:r>
          </a:p>
        </p:txBody>
      </p:sp>
      <p:sp>
        <p:nvSpPr>
          <p:cNvPr id="7" name="Text Placeholder 3">
            <a:extLst>
              <a:ext uri="{FF2B5EF4-FFF2-40B4-BE49-F238E27FC236}">
                <a16:creationId xmlns:a16="http://schemas.microsoft.com/office/drawing/2014/main" id="{DDD2C687-2CC9-6594-FFCD-8F84084481F4}"/>
              </a:ext>
            </a:extLst>
          </p:cNvPr>
          <p:cNvSpPr>
            <a:spLocks noGrp="1"/>
          </p:cNvSpPr>
          <p:nvPr>
            <p:ph type="body" sz="quarter" idx="15"/>
          </p:nvPr>
        </p:nvSpPr>
        <p:spPr>
          <a:xfrm>
            <a:off x="635012" y="189303"/>
            <a:ext cx="8524227" cy="495575"/>
          </a:xfrm>
        </p:spPr>
        <p:txBody>
          <a:bodyPr/>
          <a:lstStyle/>
          <a:p>
            <a:r>
              <a:rPr lang="en-US" altLang="zh-CN" sz="2400" dirty="0"/>
              <a:t>4.</a:t>
            </a:r>
            <a:r>
              <a:rPr lang="zh-CN" altLang="en-US" sz="2400" dirty="0"/>
              <a:t> </a:t>
            </a:r>
            <a:r>
              <a:rPr lang="en-US" altLang="zh-CN" sz="2400" dirty="0"/>
              <a:t>C</a:t>
            </a:r>
            <a:r>
              <a:rPr lang="zh-CN" altLang="en-US" sz="2400" dirty="0"/>
              <a:t>orrosion monitoring of pipelines</a:t>
            </a:r>
          </a:p>
          <a:p>
            <a:endParaRPr lang="en-US" sz="2400" dirty="0"/>
          </a:p>
        </p:txBody>
      </p:sp>
      <p:sp>
        <p:nvSpPr>
          <p:cNvPr id="8" name="文本框 7">
            <a:extLst>
              <a:ext uri="{FF2B5EF4-FFF2-40B4-BE49-F238E27FC236}">
                <a16:creationId xmlns:a16="http://schemas.microsoft.com/office/drawing/2014/main" id="{E0008764-4395-EE96-7F02-A8FC5F12221C}"/>
              </a:ext>
            </a:extLst>
          </p:cNvPr>
          <p:cNvSpPr txBox="1"/>
          <p:nvPr/>
        </p:nvSpPr>
        <p:spPr>
          <a:xfrm>
            <a:off x="8096408" y="5137846"/>
            <a:ext cx="1114197" cy="369332"/>
          </a:xfrm>
          <a:prstGeom prst="rect">
            <a:avLst/>
          </a:prstGeom>
          <a:solidFill>
            <a:schemeClr val="bg1"/>
          </a:solidFill>
        </p:spPr>
        <p:txBody>
          <a:bodyPr wrap="square" rtlCol="0">
            <a:spAutoFit/>
          </a:bodyPr>
          <a:lstStyle/>
          <a:p>
            <a:r>
              <a:rPr lang="en-US" altLang="zh-CN" dirty="0"/>
              <a:t>days</a:t>
            </a:r>
            <a:endParaRPr lang="zh-CN" altLang="en-US" dirty="0"/>
          </a:p>
        </p:txBody>
      </p:sp>
      <p:sp>
        <p:nvSpPr>
          <p:cNvPr id="9" name="文本框 8">
            <a:extLst>
              <a:ext uri="{FF2B5EF4-FFF2-40B4-BE49-F238E27FC236}">
                <a16:creationId xmlns:a16="http://schemas.microsoft.com/office/drawing/2014/main" id="{0FD24BFF-F3BE-7F9E-9CCB-F523B6AD274D}"/>
              </a:ext>
            </a:extLst>
          </p:cNvPr>
          <p:cNvSpPr txBox="1"/>
          <p:nvPr/>
        </p:nvSpPr>
        <p:spPr>
          <a:xfrm rot="16200000">
            <a:off x="4607309" y="3206607"/>
            <a:ext cx="2225831" cy="369332"/>
          </a:xfrm>
          <a:prstGeom prst="rect">
            <a:avLst/>
          </a:prstGeom>
          <a:solidFill>
            <a:schemeClr val="bg1"/>
          </a:solidFill>
        </p:spPr>
        <p:txBody>
          <a:bodyPr wrap="square" rtlCol="0">
            <a:spAutoFit/>
          </a:bodyPr>
          <a:lstStyle/>
          <a:p>
            <a:r>
              <a:rPr lang="en-US" altLang="zh-CN" dirty="0"/>
              <a:t>peak frequency</a:t>
            </a:r>
            <a:endParaRPr lang="zh-CN" altLang="en-US" dirty="0"/>
          </a:p>
        </p:txBody>
      </p:sp>
      <p:sp>
        <p:nvSpPr>
          <p:cNvPr id="10" name="文本框 9">
            <a:extLst>
              <a:ext uri="{FF2B5EF4-FFF2-40B4-BE49-F238E27FC236}">
                <a16:creationId xmlns:a16="http://schemas.microsoft.com/office/drawing/2014/main" id="{8270B331-A004-07DA-DFB0-6CD172EB36CB}"/>
              </a:ext>
            </a:extLst>
          </p:cNvPr>
          <p:cNvSpPr txBox="1"/>
          <p:nvPr/>
        </p:nvSpPr>
        <p:spPr>
          <a:xfrm>
            <a:off x="2231473" y="4940520"/>
            <a:ext cx="2004968" cy="338554"/>
          </a:xfrm>
          <a:prstGeom prst="rect">
            <a:avLst/>
          </a:prstGeom>
          <a:solidFill>
            <a:schemeClr val="bg1"/>
          </a:solidFill>
        </p:spPr>
        <p:txBody>
          <a:bodyPr wrap="square" rtlCol="0">
            <a:spAutoFit/>
          </a:bodyPr>
          <a:lstStyle/>
          <a:p>
            <a:r>
              <a:rPr lang="en-US" altLang="zh-CN" sz="1600" dirty="0"/>
              <a:t>frequency (kHz) </a:t>
            </a:r>
            <a:endParaRPr lang="zh-CN" altLang="en-US" sz="1600" dirty="0"/>
          </a:p>
        </p:txBody>
      </p:sp>
      <p:sp>
        <p:nvSpPr>
          <p:cNvPr id="21" name="文本框 20">
            <a:extLst>
              <a:ext uri="{FF2B5EF4-FFF2-40B4-BE49-F238E27FC236}">
                <a16:creationId xmlns:a16="http://schemas.microsoft.com/office/drawing/2014/main" id="{43B57566-5005-735D-9671-434CFB4530CC}"/>
              </a:ext>
            </a:extLst>
          </p:cNvPr>
          <p:cNvSpPr txBox="1"/>
          <p:nvPr/>
        </p:nvSpPr>
        <p:spPr>
          <a:xfrm rot="16200000">
            <a:off x="20923" y="3162877"/>
            <a:ext cx="2004968" cy="338554"/>
          </a:xfrm>
          <a:prstGeom prst="rect">
            <a:avLst/>
          </a:prstGeom>
          <a:solidFill>
            <a:schemeClr val="bg1"/>
          </a:solidFill>
        </p:spPr>
        <p:txBody>
          <a:bodyPr wrap="square" rtlCol="0">
            <a:spAutoFit/>
          </a:bodyPr>
          <a:lstStyle/>
          <a:p>
            <a:r>
              <a:rPr lang="en-US" altLang="zh-CN" sz="1600" dirty="0"/>
              <a:t>conductance (</a:t>
            </a:r>
            <a:r>
              <a:rPr lang="en-US" altLang="zh-CN" sz="1600" dirty="0" err="1"/>
              <a:t>ms</a:t>
            </a:r>
            <a:r>
              <a:rPr lang="en-US" altLang="zh-CN" sz="1600" dirty="0"/>
              <a:t>)</a:t>
            </a:r>
            <a:endParaRPr lang="zh-CN" altLang="en-US" sz="1600" dirty="0"/>
          </a:p>
        </p:txBody>
      </p:sp>
      <p:sp>
        <p:nvSpPr>
          <p:cNvPr id="22" name="文本框 21">
            <a:extLst>
              <a:ext uri="{FF2B5EF4-FFF2-40B4-BE49-F238E27FC236}">
                <a16:creationId xmlns:a16="http://schemas.microsoft.com/office/drawing/2014/main" id="{B8ABA6D7-FFAA-780A-CF26-15156CA53489}"/>
              </a:ext>
            </a:extLst>
          </p:cNvPr>
          <p:cNvSpPr txBox="1"/>
          <p:nvPr/>
        </p:nvSpPr>
        <p:spPr>
          <a:xfrm>
            <a:off x="4781010" y="1935936"/>
            <a:ext cx="579072" cy="1169551"/>
          </a:xfrm>
          <a:prstGeom prst="rect">
            <a:avLst/>
          </a:prstGeom>
          <a:solidFill>
            <a:schemeClr val="bg1"/>
          </a:solidFill>
        </p:spPr>
        <p:txBody>
          <a:bodyPr wrap="square" rtlCol="0">
            <a:spAutoFit/>
          </a:bodyPr>
          <a:lstStyle/>
          <a:p>
            <a:endParaRPr lang="en-US" altLang="zh-CN" sz="1400" dirty="0"/>
          </a:p>
          <a:p>
            <a:endParaRPr lang="en-US" altLang="zh-CN" sz="1400" dirty="0"/>
          </a:p>
          <a:p>
            <a:r>
              <a:rPr lang="en-US" altLang="zh-CN" sz="1400" dirty="0"/>
              <a:t>days</a:t>
            </a:r>
          </a:p>
          <a:p>
            <a:endParaRPr lang="en-US" altLang="zh-CN" sz="1400" dirty="0"/>
          </a:p>
          <a:p>
            <a:endParaRPr lang="en-US" altLang="zh-CN" sz="1400" dirty="0"/>
          </a:p>
        </p:txBody>
      </p:sp>
    </p:spTree>
    <p:extLst>
      <p:ext uri="{BB962C8B-B14F-4D97-AF65-F5344CB8AC3E}">
        <p14:creationId xmlns:p14="http://schemas.microsoft.com/office/powerpoint/2010/main" val="1998910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D3DB80-B894-403A-B48E-6FDC1A72010E}" type="slidenum">
              <a:rPr lang="zh-CN" altLang="en-US" smtClean="0"/>
              <a:pPr/>
              <a:t>28</a:t>
            </a:fld>
            <a:endParaRPr lang="zh-CN" altLang="en-US" dirty="0"/>
          </a:p>
        </p:txBody>
      </p:sp>
      <p:sp>
        <p:nvSpPr>
          <p:cNvPr id="3" name="Text Placeholder 2"/>
          <p:cNvSpPr>
            <a:spLocks noGrp="1"/>
          </p:cNvSpPr>
          <p:nvPr>
            <p:ph type="body" sz="quarter" idx="14"/>
          </p:nvPr>
        </p:nvSpPr>
        <p:spPr/>
        <p:txBody>
          <a:bodyPr/>
          <a:lstStyle/>
          <a:p>
            <a:endParaRPr lang="en-US"/>
          </a:p>
        </p:txBody>
      </p:sp>
      <p:sp>
        <p:nvSpPr>
          <p:cNvPr id="5" name="Text Placeholder 4"/>
          <p:cNvSpPr>
            <a:spLocks noGrp="1"/>
          </p:cNvSpPr>
          <p:nvPr>
            <p:ph type="body" sz="quarter" idx="16"/>
          </p:nvPr>
        </p:nvSpPr>
        <p:spPr/>
        <p:txBody>
          <a:bodyPr/>
          <a:lstStyle/>
          <a:p>
            <a:r>
              <a:rPr lang="zh-CN" altLang="en-US" sz="1600" dirty="0"/>
              <a:t>Design of corrosion sensors for small pipe diameters</a:t>
            </a:r>
          </a:p>
        </p:txBody>
      </p:sp>
      <p:pic>
        <p:nvPicPr>
          <p:cNvPr id="12" name="图片 6">
            <a:extLst>
              <a:ext uri="{FF2B5EF4-FFF2-40B4-BE49-F238E27FC236}">
                <a16:creationId xmlns:a16="http://schemas.microsoft.com/office/drawing/2014/main" id="{F8926876-5F08-02F0-8775-87A99EEA7B6E}"/>
              </a:ext>
            </a:extLst>
          </p:cNvPr>
          <p:cNvPicPr>
            <a:picLocks noChangeAspect="1"/>
          </p:cNvPicPr>
          <p:nvPr/>
        </p:nvPicPr>
        <p:blipFill>
          <a:blip r:embed="rId3"/>
          <a:stretch>
            <a:fillRect/>
          </a:stretch>
        </p:blipFill>
        <p:spPr>
          <a:xfrm>
            <a:off x="774898" y="2523408"/>
            <a:ext cx="1390721" cy="1168460"/>
          </a:xfrm>
          <a:prstGeom prst="rect">
            <a:avLst/>
          </a:prstGeom>
        </p:spPr>
      </p:pic>
      <p:pic>
        <p:nvPicPr>
          <p:cNvPr id="13" name="Picture 2">
            <a:extLst>
              <a:ext uri="{FF2B5EF4-FFF2-40B4-BE49-F238E27FC236}">
                <a16:creationId xmlns:a16="http://schemas.microsoft.com/office/drawing/2014/main" id="{961A1996-B6D4-508D-ECAF-D299ABEC32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898" y="4244422"/>
            <a:ext cx="1429974" cy="154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9">
            <a:extLst>
              <a:ext uri="{FF2B5EF4-FFF2-40B4-BE49-F238E27FC236}">
                <a16:creationId xmlns:a16="http://schemas.microsoft.com/office/drawing/2014/main" id="{08BA6382-293A-DBBB-7F04-B36FB4DFB6BB}"/>
              </a:ext>
            </a:extLst>
          </p:cNvPr>
          <p:cNvPicPr>
            <a:picLocks noChangeAspect="1"/>
          </p:cNvPicPr>
          <p:nvPr/>
        </p:nvPicPr>
        <p:blipFill>
          <a:blip r:embed="rId5"/>
          <a:stretch>
            <a:fillRect/>
          </a:stretch>
        </p:blipFill>
        <p:spPr>
          <a:xfrm>
            <a:off x="3482854" y="2571440"/>
            <a:ext cx="1479626" cy="1143059"/>
          </a:xfrm>
          <a:prstGeom prst="rect">
            <a:avLst/>
          </a:prstGeom>
        </p:spPr>
      </p:pic>
      <p:pic>
        <p:nvPicPr>
          <p:cNvPr id="15" name="图片 11">
            <a:extLst>
              <a:ext uri="{FF2B5EF4-FFF2-40B4-BE49-F238E27FC236}">
                <a16:creationId xmlns:a16="http://schemas.microsoft.com/office/drawing/2014/main" id="{257C5BF8-ADE7-8A19-EFE6-89B27A113CF9}"/>
              </a:ext>
            </a:extLst>
          </p:cNvPr>
          <p:cNvPicPr>
            <a:picLocks noChangeAspect="1"/>
          </p:cNvPicPr>
          <p:nvPr/>
        </p:nvPicPr>
        <p:blipFill>
          <a:blip r:embed="rId6"/>
          <a:stretch>
            <a:fillRect/>
          </a:stretch>
        </p:blipFill>
        <p:spPr>
          <a:xfrm>
            <a:off x="3368539" y="4092386"/>
            <a:ext cx="1552219" cy="2017410"/>
          </a:xfrm>
          <a:prstGeom prst="rect">
            <a:avLst/>
          </a:prstGeom>
        </p:spPr>
      </p:pic>
      <p:sp>
        <p:nvSpPr>
          <p:cNvPr id="16" name="箭头: 右 13">
            <a:extLst>
              <a:ext uri="{FF2B5EF4-FFF2-40B4-BE49-F238E27FC236}">
                <a16:creationId xmlns:a16="http://schemas.microsoft.com/office/drawing/2014/main" id="{F00C5D27-DADC-2BF5-CAF9-F41171C99DE1}"/>
              </a:ext>
            </a:extLst>
          </p:cNvPr>
          <p:cNvSpPr/>
          <p:nvPr/>
        </p:nvSpPr>
        <p:spPr>
          <a:xfrm>
            <a:off x="2274036" y="5010017"/>
            <a:ext cx="1108652" cy="276528"/>
          </a:xfrm>
          <a:prstGeom prst="rightArrow">
            <a:avLst/>
          </a:prstGeom>
          <a:solidFill>
            <a:srgbClr val="33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7" name="矩形 14">
            <a:extLst>
              <a:ext uri="{FF2B5EF4-FFF2-40B4-BE49-F238E27FC236}">
                <a16:creationId xmlns:a16="http://schemas.microsoft.com/office/drawing/2014/main" id="{D2E09B1D-EC20-D45E-2163-F9CD87802FF0}"/>
              </a:ext>
            </a:extLst>
          </p:cNvPr>
          <p:cNvSpPr/>
          <p:nvPr/>
        </p:nvSpPr>
        <p:spPr>
          <a:xfrm>
            <a:off x="380724" y="2251446"/>
            <a:ext cx="5049519" cy="4067755"/>
          </a:xfrm>
          <a:prstGeom prst="rect">
            <a:avLst/>
          </a:prstGeom>
          <a:noFill/>
          <a:ln w="38100" cmpd="sng">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8" name="箭头: 右 15">
            <a:extLst>
              <a:ext uri="{FF2B5EF4-FFF2-40B4-BE49-F238E27FC236}">
                <a16:creationId xmlns:a16="http://schemas.microsoft.com/office/drawing/2014/main" id="{F0D7818B-B7BF-0BE6-BF52-5CAABAD41898}"/>
              </a:ext>
            </a:extLst>
          </p:cNvPr>
          <p:cNvSpPr/>
          <p:nvPr/>
        </p:nvSpPr>
        <p:spPr>
          <a:xfrm>
            <a:off x="2297627" y="3057843"/>
            <a:ext cx="1108652" cy="276528"/>
          </a:xfrm>
          <a:prstGeom prst="rightArrow">
            <a:avLst/>
          </a:prstGeom>
          <a:solidFill>
            <a:srgbClr val="33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9" name="文本框 16">
            <a:extLst>
              <a:ext uri="{FF2B5EF4-FFF2-40B4-BE49-F238E27FC236}">
                <a16:creationId xmlns:a16="http://schemas.microsoft.com/office/drawing/2014/main" id="{31F2BE47-09DA-9D88-E0C8-1D707A818F91}"/>
              </a:ext>
            </a:extLst>
          </p:cNvPr>
          <p:cNvSpPr txBox="1"/>
          <p:nvPr/>
        </p:nvSpPr>
        <p:spPr>
          <a:xfrm>
            <a:off x="2280318" y="2708209"/>
            <a:ext cx="1377620" cy="461665"/>
          </a:xfrm>
          <a:prstGeom prst="rect">
            <a:avLst/>
          </a:prstGeom>
          <a:noFill/>
        </p:spPr>
        <p:txBody>
          <a:bodyPr wrap="square" rtlCol="0">
            <a:spAutoFit/>
          </a:bodyPr>
          <a:lstStyle/>
          <a:p>
            <a:r>
              <a:rPr lang="zh-CN" altLang="en-US" sz="1200" b="1" dirty="0">
                <a:latin typeface="微软雅黑" panose="020B0503020204020204" pitchFamily="34" charset="-122"/>
                <a:ea typeface="微软雅黑" panose="020B0503020204020204" pitchFamily="34" charset="-122"/>
              </a:rPr>
              <a:t>Concept extension</a:t>
            </a:r>
          </a:p>
        </p:txBody>
      </p:sp>
      <p:sp>
        <p:nvSpPr>
          <p:cNvPr id="20" name="文本框 17">
            <a:extLst>
              <a:ext uri="{FF2B5EF4-FFF2-40B4-BE49-F238E27FC236}">
                <a16:creationId xmlns:a16="http://schemas.microsoft.com/office/drawing/2014/main" id="{EEF724C2-FEEE-D4C1-496B-F546AE04E4F0}"/>
              </a:ext>
            </a:extLst>
          </p:cNvPr>
          <p:cNvSpPr txBox="1"/>
          <p:nvPr/>
        </p:nvSpPr>
        <p:spPr>
          <a:xfrm>
            <a:off x="2274036" y="4631116"/>
            <a:ext cx="1377620" cy="461665"/>
          </a:xfrm>
          <a:prstGeom prst="rect">
            <a:avLst/>
          </a:prstGeom>
          <a:noFill/>
        </p:spPr>
        <p:txBody>
          <a:bodyPr wrap="square" rtlCol="0">
            <a:spAutoFit/>
          </a:bodyPr>
          <a:lstStyle/>
          <a:p>
            <a:r>
              <a:rPr lang="zh-CN" altLang="en-US" sz="1200" b="1" dirty="0">
                <a:latin typeface="微软雅黑" panose="020B0503020204020204" pitchFamily="34" charset="-122"/>
                <a:ea typeface="微软雅黑" panose="020B0503020204020204" pitchFamily="34" charset="-122"/>
              </a:rPr>
              <a:t>Theoretical simplification</a:t>
            </a:r>
          </a:p>
        </p:txBody>
      </p:sp>
      <p:sp>
        <p:nvSpPr>
          <p:cNvPr id="21" name="矩形 18">
            <a:extLst>
              <a:ext uri="{FF2B5EF4-FFF2-40B4-BE49-F238E27FC236}">
                <a16:creationId xmlns:a16="http://schemas.microsoft.com/office/drawing/2014/main" id="{3D1DBBF2-0399-5746-5B8A-0C355625B8DF}"/>
              </a:ext>
            </a:extLst>
          </p:cNvPr>
          <p:cNvSpPr/>
          <p:nvPr/>
        </p:nvSpPr>
        <p:spPr>
          <a:xfrm>
            <a:off x="553465" y="2400412"/>
            <a:ext cx="4654023" cy="1443899"/>
          </a:xfrm>
          <a:prstGeom prst="rect">
            <a:avLst/>
          </a:prstGeom>
          <a:noFill/>
          <a:ln w="38100" cmpd="sng">
            <a:solidFill>
              <a:schemeClr val="accent1">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mn-ea"/>
            </a:endParaRPr>
          </a:p>
        </p:txBody>
      </p:sp>
      <p:sp>
        <p:nvSpPr>
          <p:cNvPr id="22" name="矩形 19">
            <a:extLst>
              <a:ext uri="{FF2B5EF4-FFF2-40B4-BE49-F238E27FC236}">
                <a16:creationId xmlns:a16="http://schemas.microsoft.com/office/drawing/2014/main" id="{0FF34487-E52D-8ACD-4BD0-73313398CBF4}"/>
              </a:ext>
            </a:extLst>
          </p:cNvPr>
          <p:cNvSpPr/>
          <p:nvPr/>
        </p:nvSpPr>
        <p:spPr>
          <a:xfrm>
            <a:off x="553465" y="4043764"/>
            <a:ext cx="4710934" cy="2119493"/>
          </a:xfrm>
          <a:prstGeom prst="rect">
            <a:avLst/>
          </a:prstGeom>
          <a:noFill/>
          <a:ln w="38100" cmpd="sng">
            <a:solidFill>
              <a:schemeClr val="accent1">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mn-ea"/>
            </a:endParaRPr>
          </a:p>
        </p:txBody>
      </p:sp>
      <p:sp>
        <p:nvSpPr>
          <p:cNvPr id="23" name="箭头: 上下 21">
            <a:extLst>
              <a:ext uri="{FF2B5EF4-FFF2-40B4-BE49-F238E27FC236}">
                <a16:creationId xmlns:a16="http://schemas.microsoft.com/office/drawing/2014/main" id="{4EEE4C2C-DE44-5BF6-2C77-9C37D65A1847}"/>
              </a:ext>
            </a:extLst>
          </p:cNvPr>
          <p:cNvSpPr/>
          <p:nvPr/>
        </p:nvSpPr>
        <p:spPr>
          <a:xfrm>
            <a:off x="2593634" y="3569640"/>
            <a:ext cx="239239" cy="827406"/>
          </a:xfrm>
          <a:prstGeom prst="upDownArrow">
            <a:avLst/>
          </a:prstGeom>
          <a:solidFill>
            <a:srgbClr val="33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25" name="图片 24">
            <a:extLst>
              <a:ext uri="{FF2B5EF4-FFF2-40B4-BE49-F238E27FC236}">
                <a16:creationId xmlns:a16="http://schemas.microsoft.com/office/drawing/2014/main" id="{1020AA1B-5A67-D550-81AA-CA0F73BAC6CD}"/>
              </a:ext>
            </a:extLst>
          </p:cNvPr>
          <p:cNvPicPr>
            <a:picLocks noChangeAspect="1"/>
          </p:cNvPicPr>
          <p:nvPr/>
        </p:nvPicPr>
        <p:blipFill rotWithShape="1">
          <a:blip r:embed="rId7">
            <a:extLst>
              <a:ext uri="{28A0092B-C50C-407E-A947-70E740481C1C}">
                <a14:useLocalDpi xmlns:a14="http://schemas.microsoft.com/office/drawing/2010/main" val="0"/>
              </a:ext>
            </a:extLst>
          </a:blip>
          <a:srcRect t="1" r="4620" b="1825"/>
          <a:stretch/>
        </p:blipFill>
        <p:spPr>
          <a:xfrm>
            <a:off x="6416697" y="1922313"/>
            <a:ext cx="5280071" cy="2124680"/>
          </a:xfrm>
          <a:prstGeom prst="rect">
            <a:avLst/>
          </a:prstGeom>
        </p:spPr>
      </p:pic>
      <p:sp>
        <p:nvSpPr>
          <p:cNvPr id="26" name="文本框 26">
            <a:extLst>
              <a:ext uri="{FF2B5EF4-FFF2-40B4-BE49-F238E27FC236}">
                <a16:creationId xmlns:a16="http://schemas.microsoft.com/office/drawing/2014/main" id="{DAB4B8F2-8184-6C82-2467-2140CF4A3388}"/>
              </a:ext>
            </a:extLst>
          </p:cNvPr>
          <p:cNvSpPr txBox="1"/>
          <p:nvPr/>
        </p:nvSpPr>
        <p:spPr>
          <a:xfrm>
            <a:off x="7044912" y="4730716"/>
            <a:ext cx="3942418" cy="830997"/>
          </a:xfrm>
          <a:prstGeom prst="rect">
            <a:avLst/>
          </a:prstGeom>
          <a:noFill/>
        </p:spPr>
        <p:txBody>
          <a:bodyPr wrap="square" rtlCol="0">
            <a:spAutoFit/>
          </a:bodyPr>
          <a:lstStyle/>
          <a:p>
            <a:pPr marL="285750" indent="-285750">
              <a:buFont typeface="Wingdings" panose="05000000000000000000" pitchFamily="2" charset="2"/>
              <a:buChar char="p"/>
            </a:pPr>
            <a:r>
              <a:rPr lang="zh-CN" altLang="en-US" sz="1200" b="1" dirty="0">
                <a:latin typeface="微软雅黑" panose="020B0503020204020204" pitchFamily="34" charset="-122"/>
                <a:ea typeface="微软雅黑" panose="020B0503020204020204" pitchFamily="34" charset="-122"/>
              </a:rPr>
              <a:t>In the early stage of design, in order to eliminate the boundary influence between the pipe connector and the sensing node, the threaded connection was adopted.</a:t>
            </a:r>
          </a:p>
        </p:txBody>
      </p:sp>
      <p:sp>
        <p:nvSpPr>
          <p:cNvPr id="27" name="文本框 27">
            <a:extLst>
              <a:ext uri="{FF2B5EF4-FFF2-40B4-BE49-F238E27FC236}">
                <a16:creationId xmlns:a16="http://schemas.microsoft.com/office/drawing/2014/main" id="{FEB1E76C-B4E1-882B-ADC2-AA59E15420E2}"/>
              </a:ext>
            </a:extLst>
          </p:cNvPr>
          <p:cNvSpPr txBox="1"/>
          <p:nvPr/>
        </p:nvSpPr>
        <p:spPr>
          <a:xfrm>
            <a:off x="7044912" y="5609656"/>
            <a:ext cx="3942418" cy="646331"/>
          </a:xfrm>
          <a:prstGeom prst="rect">
            <a:avLst/>
          </a:prstGeom>
          <a:noFill/>
        </p:spPr>
        <p:txBody>
          <a:bodyPr wrap="square" rtlCol="0">
            <a:spAutoFit/>
          </a:bodyPr>
          <a:lstStyle/>
          <a:p>
            <a:pPr marL="285750" indent="-285750">
              <a:buFont typeface="Wingdings" panose="05000000000000000000" pitchFamily="2" charset="2"/>
              <a:buChar char="p"/>
            </a:pPr>
            <a:r>
              <a:rPr lang="zh-CN" altLang="en-US" sz="1200" b="1" dirty="0">
                <a:latin typeface="微软雅黑" panose="020B0503020204020204" pitchFamily="34" charset="-122"/>
                <a:ea typeface="微软雅黑" panose="020B0503020204020204" pitchFamily="34" charset="-122"/>
              </a:rPr>
              <a:t>The formal test is welding, to ensure the tightness and corrosion accuracy of the corrosion test process</a:t>
            </a:r>
          </a:p>
        </p:txBody>
      </p:sp>
      <p:cxnSp>
        <p:nvCxnSpPr>
          <p:cNvPr id="28" name="直接箭头连接符 28">
            <a:extLst>
              <a:ext uri="{FF2B5EF4-FFF2-40B4-BE49-F238E27FC236}">
                <a16:creationId xmlns:a16="http://schemas.microsoft.com/office/drawing/2014/main" id="{49408A31-BE74-9972-08DB-7BACBBC1BE0A}"/>
              </a:ext>
            </a:extLst>
          </p:cNvPr>
          <p:cNvCxnSpPr>
            <a:cxnSpLocks/>
          </p:cNvCxnSpPr>
          <p:nvPr/>
        </p:nvCxnSpPr>
        <p:spPr>
          <a:xfrm>
            <a:off x="8879783" y="2452413"/>
            <a:ext cx="171482" cy="3800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文本框 31">
            <a:extLst>
              <a:ext uri="{FF2B5EF4-FFF2-40B4-BE49-F238E27FC236}">
                <a16:creationId xmlns:a16="http://schemas.microsoft.com/office/drawing/2014/main" id="{952F3453-AC7D-8D1B-6EB2-F373A93A16CD}"/>
              </a:ext>
            </a:extLst>
          </p:cNvPr>
          <p:cNvSpPr txBox="1"/>
          <p:nvPr/>
        </p:nvSpPr>
        <p:spPr>
          <a:xfrm>
            <a:off x="8636770" y="2173094"/>
            <a:ext cx="578115" cy="261610"/>
          </a:xfrm>
          <a:prstGeom prst="rect">
            <a:avLst/>
          </a:prstGeom>
          <a:solidFill>
            <a:srgbClr val="FFFF00"/>
          </a:solidFill>
          <a:ln>
            <a:solidFill>
              <a:srgbClr val="FFFF00"/>
            </a:solidFill>
          </a:ln>
        </p:spPr>
        <p:txBody>
          <a:bodyPr wrap="square" rtlCol="0">
            <a:spAutoFit/>
          </a:bodyPr>
          <a:lstStyle/>
          <a:p>
            <a:r>
              <a:rPr lang="en-US" altLang="zh-CN" sz="1050" b="1" dirty="0">
                <a:latin typeface="Times New Roman" panose="02020603050405020304" pitchFamily="18" charset="0"/>
                <a:cs typeface="Times New Roman" panose="02020603050405020304" pitchFamily="18" charset="0"/>
              </a:rPr>
              <a:t>MON</a:t>
            </a:r>
            <a:endParaRPr lang="zh-CN" altLang="en-US" sz="1050" b="1" dirty="0">
              <a:latin typeface="Times New Roman" panose="02020603050405020304" pitchFamily="18" charset="0"/>
              <a:cs typeface="Times New Roman" panose="02020603050405020304" pitchFamily="18" charset="0"/>
            </a:endParaRPr>
          </a:p>
        </p:txBody>
      </p:sp>
      <p:sp>
        <p:nvSpPr>
          <p:cNvPr id="30" name="文本框 35">
            <a:extLst>
              <a:ext uri="{FF2B5EF4-FFF2-40B4-BE49-F238E27FC236}">
                <a16:creationId xmlns:a16="http://schemas.microsoft.com/office/drawing/2014/main" id="{DC43217F-34E8-9FC4-2FDA-681F1C7FB069}"/>
              </a:ext>
            </a:extLst>
          </p:cNvPr>
          <p:cNvSpPr txBox="1"/>
          <p:nvPr/>
        </p:nvSpPr>
        <p:spPr>
          <a:xfrm>
            <a:off x="10251383" y="4046993"/>
            <a:ext cx="792302" cy="261610"/>
          </a:xfrm>
          <a:prstGeom prst="rect">
            <a:avLst/>
          </a:prstGeom>
          <a:solidFill>
            <a:srgbClr val="FFFF00"/>
          </a:solidFill>
          <a:ln>
            <a:solidFill>
              <a:srgbClr val="FFFF00"/>
            </a:solidFill>
          </a:ln>
        </p:spPr>
        <p:txBody>
          <a:bodyPr wrap="square" rtlCol="0">
            <a:spAutoFit/>
          </a:bodyPr>
          <a:lstStyle/>
          <a:p>
            <a:r>
              <a:rPr lang="zh-CN" altLang="en-US" sz="1050" b="1" dirty="0">
                <a:latin typeface="Times New Roman" panose="02020603050405020304" pitchFamily="18" charset="0"/>
                <a:cs typeface="Times New Roman" panose="02020603050405020304" pitchFamily="18" charset="0"/>
              </a:rPr>
              <a:t>Flange</a:t>
            </a:r>
          </a:p>
        </p:txBody>
      </p:sp>
      <p:cxnSp>
        <p:nvCxnSpPr>
          <p:cNvPr id="31" name="直接箭头连接符 32">
            <a:extLst>
              <a:ext uri="{FF2B5EF4-FFF2-40B4-BE49-F238E27FC236}">
                <a16:creationId xmlns:a16="http://schemas.microsoft.com/office/drawing/2014/main" id="{CAD0E65B-B2FF-DD03-5650-FC174C6B3121}"/>
              </a:ext>
            </a:extLst>
          </p:cNvPr>
          <p:cNvCxnSpPr>
            <a:cxnSpLocks/>
          </p:cNvCxnSpPr>
          <p:nvPr/>
        </p:nvCxnSpPr>
        <p:spPr>
          <a:xfrm flipH="1" flipV="1">
            <a:off x="9997115" y="3844990"/>
            <a:ext cx="254268" cy="20200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6">
            <a:extLst>
              <a:ext uri="{FF2B5EF4-FFF2-40B4-BE49-F238E27FC236}">
                <a16:creationId xmlns:a16="http://schemas.microsoft.com/office/drawing/2014/main" id="{726CC955-9427-C6F9-D10C-E08A375FF2A2}"/>
              </a:ext>
            </a:extLst>
          </p:cNvPr>
          <p:cNvCxnSpPr>
            <a:cxnSpLocks/>
          </p:cNvCxnSpPr>
          <p:nvPr/>
        </p:nvCxnSpPr>
        <p:spPr>
          <a:xfrm flipV="1">
            <a:off x="7495567" y="3457527"/>
            <a:ext cx="0" cy="2856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文本框 38">
            <a:extLst>
              <a:ext uri="{FF2B5EF4-FFF2-40B4-BE49-F238E27FC236}">
                <a16:creationId xmlns:a16="http://schemas.microsoft.com/office/drawing/2014/main" id="{4CA3A462-F4D0-F207-0AA6-53EC707D6541}"/>
              </a:ext>
            </a:extLst>
          </p:cNvPr>
          <p:cNvSpPr txBox="1"/>
          <p:nvPr/>
        </p:nvSpPr>
        <p:spPr>
          <a:xfrm>
            <a:off x="7246785" y="3743195"/>
            <a:ext cx="615295" cy="430887"/>
          </a:xfrm>
          <a:prstGeom prst="rect">
            <a:avLst/>
          </a:prstGeom>
          <a:solidFill>
            <a:srgbClr val="FFFF00"/>
          </a:solidFill>
          <a:ln>
            <a:solidFill>
              <a:srgbClr val="FFFF00"/>
            </a:solidFill>
          </a:ln>
        </p:spPr>
        <p:txBody>
          <a:bodyPr wrap="square" rtlCol="0">
            <a:spAutoFit/>
          </a:bodyPr>
          <a:lstStyle/>
          <a:p>
            <a:r>
              <a:rPr lang="zh-CN" altLang="en-US" sz="1050" b="1" dirty="0">
                <a:latin typeface="Times New Roman" panose="02020603050405020304" pitchFamily="18" charset="0"/>
                <a:cs typeface="Times New Roman" panose="02020603050405020304" pitchFamily="18" charset="0"/>
              </a:rPr>
              <a:t>pipeline</a:t>
            </a:r>
          </a:p>
        </p:txBody>
      </p:sp>
      <p:cxnSp>
        <p:nvCxnSpPr>
          <p:cNvPr id="34" name="直接箭头连接符 39">
            <a:extLst>
              <a:ext uri="{FF2B5EF4-FFF2-40B4-BE49-F238E27FC236}">
                <a16:creationId xmlns:a16="http://schemas.microsoft.com/office/drawing/2014/main" id="{41C2A1FC-516C-9167-1CEC-6AD0BD523561}"/>
              </a:ext>
            </a:extLst>
          </p:cNvPr>
          <p:cNvCxnSpPr>
            <a:cxnSpLocks/>
          </p:cNvCxnSpPr>
          <p:nvPr/>
        </p:nvCxnSpPr>
        <p:spPr>
          <a:xfrm flipV="1">
            <a:off x="8851122" y="3493100"/>
            <a:ext cx="0" cy="2856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文本框 40">
            <a:extLst>
              <a:ext uri="{FF2B5EF4-FFF2-40B4-BE49-F238E27FC236}">
                <a16:creationId xmlns:a16="http://schemas.microsoft.com/office/drawing/2014/main" id="{29B1D73A-B9FE-99D3-21D8-7D82952DE17B}"/>
              </a:ext>
            </a:extLst>
          </p:cNvPr>
          <p:cNvSpPr txBox="1"/>
          <p:nvPr/>
        </p:nvSpPr>
        <p:spPr>
          <a:xfrm>
            <a:off x="8395016" y="3890143"/>
            <a:ext cx="1480146" cy="430887"/>
          </a:xfrm>
          <a:prstGeom prst="rect">
            <a:avLst/>
          </a:prstGeom>
          <a:solidFill>
            <a:srgbClr val="FFFF00"/>
          </a:solidFill>
          <a:ln>
            <a:solidFill>
              <a:srgbClr val="FFFF00"/>
            </a:solidFill>
          </a:ln>
        </p:spPr>
        <p:txBody>
          <a:bodyPr wrap="square" rtlCol="0">
            <a:spAutoFit/>
          </a:bodyPr>
          <a:lstStyle/>
          <a:p>
            <a:r>
              <a:rPr lang="zh-CN" altLang="en-US" sz="1100" b="1" dirty="0">
                <a:solidFill>
                  <a:srgbClr val="AF1E16"/>
                </a:solidFill>
                <a:latin typeface="Times New Roman" panose="02020603050405020304" pitchFamily="18" charset="0"/>
                <a:cs typeface="Times New Roman" panose="02020603050405020304" pitchFamily="18" charset="0"/>
              </a:rPr>
              <a:t>Corrosion monitoring nodes</a:t>
            </a:r>
          </a:p>
        </p:txBody>
      </p:sp>
      <p:sp>
        <p:nvSpPr>
          <p:cNvPr id="36" name="矩形 41">
            <a:extLst>
              <a:ext uri="{FF2B5EF4-FFF2-40B4-BE49-F238E27FC236}">
                <a16:creationId xmlns:a16="http://schemas.microsoft.com/office/drawing/2014/main" id="{D3326473-488C-EF11-C2EE-B5B787E7765E}"/>
              </a:ext>
            </a:extLst>
          </p:cNvPr>
          <p:cNvSpPr/>
          <p:nvPr/>
        </p:nvSpPr>
        <p:spPr>
          <a:xfrm>
            <a:off x="6035606" y="1578533"/>
            <a:ext cx="5727373" cy="4737207"/>
          </a:xfrm>
          <a:prstGeom prst="rect">
            <a:avLst/>
          </a:prstGeom>
          <a:noFill/>
          <a:ln w="38100" cmpd="sng">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mn-ea"/>
            </a:endParaRPr>
          </a:p>
        </p:txBody>
      </p:sp>
      <p:sp>
        <p:nvSpPr>
          <p:cNvPr id="37" name="矩形 42">
            <a:extLst>
              <a:ext uri="{FF2B5EF4-FFF2-40B4-BE49-F238E27FC236}">
                <a16:creationId xmlns:a16="http://schemas.microsoft.com/office/drawing/2014/main" id="{8EFA88E2-897F-8D57-0411-BB1484F1E2DD}"/>
              </a:ext>
            </a:extLst>
          </p:cNvPr>
          <p:cNvSpPr/>
          <p:nvPr/>
        </p:nvSpPr>
        <p:spPr>
          <a:xfrm>
            <a:off x="6164671" y="1843797"/>
            <a:ext cx="5476355" cy="2756789"/>
          </a:xfrm>
          <a:prstGeom prst="rect">
            <a:avLst/>
          </a:prstGeom>
          <a:noFill/>
          <a:ln w="38100" cmpd="sng">
            <a:solidFill>
              <a:schemeClr val="accent1">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mn-ea"/>
            </a:endParaRPr>
          </a:p>
        </p:txBody>
      </p:sp>
      <p:sp>
        <p:nvSpPr>
          <p:cNvPr id="38" name="箭头: 右 25">
            <a:extLst>
              <a:ext uri="{FF2B5EF4-FFF2-40B4-BE49-F238E27FC236}">
                <a16:creationId xmlns:a16="http://schemas.microsoft.com/office/drawing/2014/main" id="{A1DFAD46-6642-F961-F8FA-DEE0CF073A24}"/>
              </a:ext>
            </a:extLst>
          </p:cNvPr>
          <p:cNvSpPr/>
          <p:nvPr/>
        </p:nvSpPr>
        <p:spPr>
          <a:xfrm>
            <a:off x="5479750" y="3785547"/>
            <a:ext cx="972915" cy="339962"/>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9" name="TextBox 38"/>
          <p:cNvSpPr txBox="1"/>
          <p:nvPr/>
        </p:nvSpPr>
        <p:spPr>
          <a:xfrm>
            <a:off x="1265080" y="1544997"/>
            <a:ext cx="3230791" cy="307777"/>
          </a:xfrm>
          <a:prstGeom prst="rect">
            <a:avLst/>
          </a:prstGeom>
          <a:solidFill>
            <a:schemeClr val="bg2"/>
          </a:solidFill>
        </p:spPr>
        <p:txBody>
          <a:bodyPr wrap="square" rtlCol="0">
            <a:spAutoFit/>
          </a:bodyPr>
          <a:lstStyle/>
          <a:p>
            <a:pPr marL="285750" indent="-285750">
              <a:buFont typeface="Arial" panose="020B0604020202020204" pitchFamily="34" charset="0"/>
              <a:buChar char="•"/>
            </a:pPr>
            <a:r>
              <a:rPr lang="zh-CN" altLang="en-US" sz="1400" b="1" dirty="0">
                <a:solidFill>
                  <a:srgbClr val="0D1E55"/>
                </a:solidFill>
                <a:latin typeface="微软雅黑" panose="020B0503020204020204" pitchFamily="34" charset="-122"/>
                <a:ea typeface="微软雅黑" panose="020B0503020204020204" pitchFamily="34" charset="-122"/>
              </a:rPr>
              <a:t>Piezoelectric - corrosion rings</a:t>
            </a:r>
            <a:endParaRPr lang="en-US" sz="1400" b="1" dirty="0">
              <a:solidFill>
                <a:srgbClr val="0D1E55"/>
              </a:solidFill>
              <a:latin typeface="微软雅黑" panose="020B0503020204020204" pitchFamily="34" charset="-122"/>
              <a:ea typeface="微软雅黑" panose="020B0503020204020204" pitchFamily="34" charset="-122"/>
            </a:endParaRPr>
          </a:p>
        </p:txBody>
      </p:sp>
      <p:sp>
        <p:nvSpPr>
          <p:cNvPr id="8" name="Text Placeholder 3">
            <a:extLst>
              <a:ext uri="{FF2B5EF4-FFF2-40B4-BE49-F238E27FC236}">
                <a16:creationId xmlns:a16="http://schemas.microsoft.com/office/drawing/2014/main" id="{671290DF-9F0F-2C0D-4CD7-76B58B548386}"/>
              </a:ext>
            </a:extLst>
          </p:cNvPr>
          <p:cNvSpPr>
            <a:spLocks noGrp="1"/>
          </p:cNvSpPr>
          <p:nvPr>
            <p:ph type="body" sz="quarter" idx="15"/>
          </p:nvPr>
        </p:nvSpPr>
        <p:spPr>
          <a:xfrm>
            <a:off x="635012" y="189303"/>
            <a:ext cx="8524227" cy="495575"/>
          </a:xfrm>
        </p:spPr>
        <p:txBody>
          <a:bodyPr/>
          <a:lstStyle/>
          <a:p>
            <a:r>
              <a:rPr lang="en-US" altLang="zh-CN" sz="2400" dirty="0"/>
              <a:t>4.</a:t>
            </a:r>
            <a:r>
              <a:rPr lang="zh-CN" altLang="en-US" sz="2400" dirty="0"/>
              <a:t> </a:t>
            </a:r>
            <a:r>
              <a:rPr lang="en-US" altLang="zh-CN" sz="2400" dirty="0"/>
              <a:t>C</a:t>
            </a:r>
            <a:r>
              <a:rPr lang="zh-CN" altLang="en-US" sz="2400" dirty="0"/>
              <a:t>orrosion monitoring of pipelines</a:t>
            </a:r>
          </a:p>
          <a:p>
            <a:endParaRPr lang="en-US" sz="2400" dirty="0"/>
          </a:p>
        </p:txBody>
      </p:sp>
    </p:spTree>
    <p:extLst>
      <p:ext uri="{BB962C8B-B14F-4D97-AF65-F5344CB8AC3E}">
        <p14:creationId xmlns:p14="http://schemas.microsoft.com/office/powerpoint/2010/main" val="1413589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D3DB80-B894-403A-B48E-6FDC1A72010E}" type="slidenum">
              <a:rPr lang="zh-CN" altLang="en-US" smtClean="0"/>
              <a:pPr/>
              <a:t>29</a:t>
            </a:fld>
            <a:endParaRPr lang="zh-CN" altLang="en-US" dirty="0"/>
          </a:p>
        </p:txBody>
      </p:sp>
      <p:sp>
        <p:nvSpPr>
          <p:cNvPr id="3" name="Text Placeholder 2"/>
          <p:cNvSpPr>
            <a:spLocks noGrp="1"/>
          </p:cNvSpPr>
          <p:nvPr>
            <p:ph type="body" sz="quarter" idx="14"/>
          </p:nvPr>
        </p:nvSpPr>
        <p:spPr/>
        <p:txBody>
          <a:bodyPr/>
          <a:lstStyle/>
          <a:p>
            <a:endParaRPr lang="en-US" dirty="0"/>
          </a:p>
        </p:txBody>
      </p:sp>
      <p:sp>
        <p:nvSpPr>
          <p:cNvPr id="5" name="Text Placeholder 4"/>
          <p:cNvSpPr>
            <a:spLocks noGrp="1"/>
          </p:cNvSpPr>
          <p:nvPr>
            <p:ph type="body" sz="quarter" idx="16"/>
          </p:nvPr>
        </p:nvSpPr>
        <p:spPr/>
        <p:txBody>
          <a:bodyPr/>
          <a:lstStyle/>
          <a:p>
            <a:r>
              <a:rPr lang="zh-CN" altLang="en-US" sz="1800" dirty="0"/>
              <a:t>Intelligent Corrosion Piezoelectric Ring Uniform Corrosion Condition Finite Element Simulation</a:t>
            </a:r>
          </a:p>
        </p:txBody>
      </p:sp>
      <p:pic>
        <p:nvPicPr>
          <p:cNvPr id="14" name="图片 2">
            <a:extLst>
              <a:ext uri="{FF2B5EF4-FFF2-40B4-BE49-F238E27FC236}">
                <a16:creationId xmlns:a16="http://schemas.microsoft.com/office/drawing/2014/main" id="{2C5D7D25-3DC0-4AAF-F769-C96E0368A875}"/>
              </a:ext>
            </a:extLst>
          </p:cNvPr>
          <p:cNvPicPr>
            <a:picLocks noChangeAspect="1"/>
          </p:cNvPicPr>
          <p:nvPr/>
        </p:nvPicPr>
        <p:blipFill>
          <a:blip r:embed="rId3"/>
          <a:stretch>
            <a:fillRect/>
          </a:stretch>
        </p:blipFill>
        <p:spPr>
          <a:xfrm>
            <a:off x="1247029" y="2227787"/>
            <a:ext cx="2413652" cy="1861409"/>
          </a:xfrm>
          <a:prstGeom prst="rect">
            <a:avLst/>
          </a:prstGeom>
        </p:spPr>
      </p:pic>
      <p:pic>
        <p:nvPicPr>
          <p:cNvPr id="15" name="图片 3">
            <a:extLst>
              <a:ext uri="{FF2B5EF4-FFF2-40B4-BE49-F238E27FC236}">
                <a16:creationId xmlns:a16="http://schemas.microsoft.com/office/drawing/2014/main" id="{2D9F746C-CC4F-6828-24FC-075BEB9EF20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71529" y="1423793"/>
            <a:ext cx="3833844" cy="2553167"/>
          </a:xfrm>
          <a:prstGeom prst="rect">
            <a:avLst/>
          </a:prstGeom>
          <a:noFill/>
          <a:ln>
            <a:noFill/>
          </a:ln>
        </p:spPr>
      </p:pic>
      <p:pic>
        <p:nvPicPr>
          <p:cNvPr id="16" name="图片 4">
            <a:extLst>
              <a:ext uri="{FF2B5EF4-FFF2-40B4-BE49-F238E27FC236}">
                <a16:creationId xmlns:a16="http://schemas.microsoft.com/office/drawing/2014/main" id="{178EAA50-494B-4E10-3F43-6581A420C12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423"/>
          <a:stretch/>
        </p:blipFill>
        <p:spPr bwMode="auto">
          <a:xfrm>
            <a:off x="7071528" y="3869341"/>
            <a:ext cx="3639003" cy="2446895"/>
          </a:xfrm>
          <a:prstGeom prst="rect">
            <a:avLst/>
          </a:prstGeom>
          <a:noFill/>
          <a:ln>
            <a:noFill/>
          </a:ln>
        </p:spPr>
      </p:pic>
      <p:sp>
        <p:nvSpPr>
          <p:cNvPr id="17" name="矩形 5">
            <a:extLst>
              <a:ext uri="{FF2B5EF4-FFF2-40B4-BE49-F238E27FC236}">
                <a16:creationId xmlns:a16="http://schemas.microsoft.com/office/drawing/2014/main" id="{D2417AE7-36DC-F307-BEAE-A84219651357}"/>
              </a:ext>
            </a:extLst>
          </p:cNvPr>
          <p:cNvSpPr/>
          <p:nvPr/>
        </p:nvSpPr>
        <p:spPr>
          <a:xfrm>
            <a:off x="7019992" y="1423793"/>
            <a:ext cx="3789776" cy="4892443"/>
          </a:xfrm>
          <a:prstGeom prst="rect">
            <a:avLst/>
          </a:prstGeom>
          <a:noFill/>
          <a:ln w="38100" cmpd="sng">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latin typeface="+mn-ea"/>
            </a:endParaRPr>
          </a:p>
        </p:txBody>
      </p:sp>
      <p:sp>
        <p:nvSpPr>
          <p:cNvPr id="18" name="文本框 9">
            <a:extLst>
              <a:ext uri="{FF2B5EF4-FFF2-40B4-BE49-F238E27FC236}">
                <a16:creationId xmlns:a16="http://schemas.microsoft.com/office/drawing/2014/main" id="{BC33BDE2-BD48-86E8-7BDD-9246C3206AFE}"/>
              </a:ext>
            </a:extLst>
          </p:cNvPr>
          <p:cNvSpPr txBox="1"/>
          <p:nvPr/>
        </p:nvSpPr>
        <p:spPr>
          <a:xfrm>
            <a:off x="1164329" y="4794152"/>
            <a:ext cx="4992705" cy="769441"/>
          </a:xfrm>
          <a:prstGeom prst="rect">
            <a:avLst/>
          </a:prstGeom>
          <a:noFill/>
        </p:spPr>
        <p:txBody>
          <a:bodyPr wrap="square" rtlCol="0">
            <a:spAutoFit/>
          </a:bodyPr>
          <a:lstStyle/>
          <a:p>
            <a:pPr marL="285750" indent="-285750">
              <a:buFont typeface="Wingdings" panose="05000000000000000000" pitchFamily="2" charset="2"/>
              <a:buChar char="p"/>
            </a:pPr>
            <a:r>
              <a:rPr lang="zh-CN" altLang="en-US" sz="1100" b="1" dirty="0">
                <a:latin typeface="微软雅黑" panose="020B0503020204020204" pitchFamily="34" charset="-122"/>
                <a:ea typeface="微软雅黑" panose="020B0503020204020204" pitchFamily="34" charset="-122"/>
              </a:rPr>
              <a:t>The finite element modeling of the intelligent corrosion piezoelectric ring sensor was carried out, and the wall thickness setting of the metal pipe node was reduced from 3 mm to 2 mm to simulate the wall thickness loss under uniform corrosion.</a:t>
            </a:r>
          </a:p>
        </p:txBody>
      </p:sp>
      <p:sp>
        <p:nvSpPr>
          <p:cNvPr id="19" name="文本框 10">
            <a:extLst>
              <a:ext uri="{FF2B5EF4-FFF2-40B4-BE49-F238E27FC236}">
                <a16:creationId xmlns:a16="http://schemas.microsoft.com/office/drawing/2014/main" id="{9838046F-FB0A-42C4-4B4C-A362A76B7200}"/>
              </a:ext>
            </a:extLst>
          </p:cNvPr>
          <p:cNvSpPr txBox="1"/>
          <p:nvPr/>
        </p:nvSpPr>
        <p:spPr>
          <a:xfrm>
            <a:off x="1164329" y="5659206"/>
            <a:ext cx="4992705" cy="600164"/>
          </a:xfrm>
          <a:prstGeom prst="rect">
            <a:avLst/>
          </a:prstGeom>
          <a:noFill/>
        </p:spPr>
        <p:txBody>
          <a:bodyPr wrap="square" rtlCol="0">
            <a:spAutoFit/>
          </a:bodyPr>
          <a:lstStyle/>
          <a:p>
            <a:pPr marL="285750" indent="-285750">
              <a:buFont typeface="Wingdings" panose="05000000000000000000" pitchFamily="2" charset="2"/>
              <a:buChar char="p"/>
            </a:pPr>
            <a:r>
              <a:rPr lang="zh-CN" altLang="en-US" sz="1100" b="1" dirty="0">
                <a:latin typeface="微软雅黑" panose="020B0503020204020204" pitchFamily="34" charset="-122"/>
                <a:ea typeface="微软雅黑" panose="020B0503020204020204" pitchFamily="34" charset="-122"/>
              </a:rPr>
              <a:t>The simulation results show that the peak frequency of the sensing node shifts to the left and the conductivity value increases. Its linear regularity is very good.</a:t>
            </a:r>
          </a:p>
        </p:txBody>
      </p:sp>
      <p:sp>
        <p:nvSpPr>
          <p:cNvPr id="20" name="矩形 11">
            <a:extLst>
              <a:ext uri="{FF2B5EF4-FFF2-40B4-BE49-F238E27FC236}">
                <a16:creationId xmlns:a16="http://schemas.microsoft.com/office/drawing/2014/main" id="{1AAA3868-126E-0EE0-7DD5-8EF3427C4A46}"/>
              </a:ext>
            </a:extLst>
          </p:cNvPr>
          <p:cNvSpPr/>
          <p:nvPr/>
        </p:nvSpPr>
        <p:spPr>
          <a:xfrm>
            <a:off x="1164329" y="2120973"/>
            <a:ext cx="4810097" cy="2499017"/>
          </a:xfrm>
          <a:prstGeom prst="rect">
            <a:avLst/>
          </a:prstGeom>
          <a:noFill/>
          <a:ln w="38100" cmpd="sng">
            <a:solidFill>
              <a:schemeClr val="accent1">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latin typeface="+mn-ea"/>
            </a:endParaRPr>
          </a:p>
        </p:txBody>
      </p:sp>
      <p:sp>
        <p:nvSpPr>
          <p:cNvPr id="21" name="矩形 12">
            <a:extLst>
              <a:ext uri="{FF2B5EF4-FFF2-40B4-BE49-F238E27FC236}">
                <a16:creationId xmlns:a16="http://schemas.microsoft.com/office/drawing/2014/main" id="{C0EEE249-6D3E-E4BE-D4BD-C97530E376B9}"/>
              </a:ext>
            </a:extLst>
          </p:cNvPr>
          <p:cNvSpPr/>
          <p:nvPr/>
        </p:nvSpPr>
        <p:spPr>
          <a:xfrm>
            <a:off x="1172810" y="4773905"/>
            <a:ext cx="4801615" cy="1554803"/>
          </a:xfrm>
          <a:prstGeom prst="rect">
            <a:avLst/>
          </a:prstGeom>
          <a:noFill/>
          <a:ln w="38100" cmpd="sng">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latin typeface="+mn-ea"/>
            </a:endParaRPr>
          </a:p>
        </p:txBody>
      </p:sp>
      <p:pic>
        <p:nvPicPr>
          <p:cNvPr id="22" name="图片 16">
            <a:extLst>
              <a:ext uri="{FF2B5EF4-FFF2-40B4-BE49-F238E27FC236}">
                <a16:creationId xmlns:a16="http://schemas.microsoft.com/office/drawing/2014/main" id="{03386076-CEFD-4758-370D-3C557FE0335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64548" y="2215217"/>
            <a:ext cx="1955702" cy="1957731"/>
          </a:xfrm>
          <a:prstGeom prst="rect">
            <a:avLst/>
          </a:prstGeom>
          <a:noFill/>
          <a:ln>
            <a:noFill/>
          </a:ln>
        </p:spPr>
      </p:pic>
      <p:sp>
        <p:nvSpPr>
          <p:cNvPr id="23" name="文本框 17">
            <a:extLst>
              <a:ext uri="{FF2B5EF4-FFF2-40B4-BE49-F238E27FC236}">
                <a16:creationId xmlns:a16="http://schemas.microsoft.com/office/drawing/2014/main" id="{73705944-9DD2-3669-D082-99FE08FD5257}"/>
              </a:ext>
            </a:extLst>
          </p:cNvPr>
          <p:cNvSpPr txBox="1"/>
          <p:nvPr/>
        </p:nvSpPr>
        <p:spPr>
          <a:xfrm>
            <a:off x="1742172" y="4146154"/>
            <a:ext cx="1312918" cy="400110"/>
          </a:xfrm>
          <a:prstGeom prst="rect">
            <a:avLst/>
          </a:prstGeom>
          <a:noFill/>
        </p:spPr>
        <p:txBody>
          <a:bodyPr wrap="square" rtlCol="0">
            <a:spAutoFit/>
          </a:bodyPr>
          <a:lstStyle/>
          <a:p>
            <a:r>
              <a:rPr lang="zh-CN" altLang="en-US" sz="1000" b="1" dirty="0">
                <a:latin typeface="微软雅黑" panose="020B0503020204020204" pitchFamily="34" charset="-122"/>
                <a:ea typeface="微软雅黑" panose="020B0503020204020204" pitchFamily="34" charset="-122"/>
              </a:rPr>
              <a:t>(Finite Element Modeling)</a:t>
            </a:r>
          </a:p>
        </p:txBody>
      </p:sp>
      <p:sp>
        <p:nvSpPr>
          <p:cNvPr id="24" name="文本框 18">
            <a:extLst>
              <a:ext uri="{FF2B5EF4-FFF2-40B4-BE49-F238E27FC236}">
                <a16:creationId xmlns:a16="http://schemas.microsoft.com/office/drawing/2014/main" id="{1B497AFD-C6B0-0F84-E559-465239476C32}"/>
              </a:ext>
            </a:extLst>
          </p:cNvPr>
          <p:cNvSpPr txBox="1"/>
          <p:nvPr/>
        </p:nvSpPr>
        <p:spPr>
          <a:xfrm>
            <a:off x="4221603" y="4192652"/>
            <a:ext cx="1312918" cy="246221"/>
          </a:xfrm>
          <a:prstGeom prst="rect">
            <a:avLst/>
          </a:prstGeom>
          <a:noFill/>
        </p:spPr>
        <p:txBody>
          <a:bodyPr wrap="square" rtlCol="0">
            <a:spAutoFit/>
          </a:bodyPr>
          <a:lstStyle/>
          <a:p>
            <a:r>
              <a:rPr lang="zh-CN" altLang="en-US" sz="1000" b="1" dirty="0">
                <a:latin typeface="微软雅黑" panose="020B0503020204020204" pitchFamily="34" charset="-122"/>
                <a:ea typeface="微软雅黑" panose="020B0503020204020204" pitchFamily="34" charset="-122"/>
              </a:rPr>
              <a:t>(Modal Result)</a:t>
            </a:r>
          </a:p>
        </p:txBody>
      </p:sp>
      <p:sp>
        <p:nvSpPr>
          <p:cNvPr id="9" name="Text Placeholder 3">
            <a:extLst>
              <a:ext uri="{FF2B5EF4-FFF2-40B4-BE49-F238E27FC236}">
                <a16:creationId xmlns:a16="http://schemas.microsoft.com/office/drawing/2014/main" id="{B1542EB0-7615-0A7D-ECFB-26B5C719944A}"/>
              </a:ext>
            </a:extLst>
          </p:cNvPr>
          <p:cNvSpPr>
            <a:spLocks noGrp="1"/>
          </p:cNvSpPr>
          <p:nvPr>
            <p:ph type="body" sz="quarter" idx="15"/>
          </p:nvPr>
        </p:nvSpPr>
        <p:spPr>
          <a:xfrm>
            <a:off x="635012" y="189303"/>
            <a:ext cx="8524227" cy="495575"/>
          </a:xfrm>
        </p:spPr>
        <p:txBody>
          <a:bodyPr/>
          <a:lstStyle/>
          <a:p>
            <a:r>
              <a:rPr lang="en-US" altLang="zh-CN" sz="2400" dirty="0"/>
              <a:t>4.</a:t>
            </a:r>
            <a:r>
              <a:rPr lang="zh-CN" altLang="en-US" sz="2400" dirty="0"/>
              <a:t> </a:t>
            </a:r>
            <a:r>
              <a:rPr lang="en-US" altLang="zh-CN" sz="2400" dirty="0"/>
              <a:t>C</a:t>
            </a:r>
            <a:r>
              <a:rPr lang="zh-CN" altLang="en-US" sz="2400" dirty="0"/>
              <a:t>orrosion monitoring of pipelines</a:t>
            </a:r>
          </a:p>
          <a:p>
            <a:endParaRPr lang="en-US" sz="2400" dirty="0"/>
          </a:p>
        </p:txBody>
      </p:sp>
    </p:spTree>
    <p:extLst>
      <p:ext uri="{BB962C8B-B14F-4D97-AF65-F5344CB8AC3E}">
        <p14:creationId xmlns:p14="http://schemas.microsoft.com/office/powerpoint/2010/main" val="798147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D3DB80-B894-403A-B48E-6FDC1A72010E}" type="slidenum">
              <a:rPr lang="zh-CN" altLang="en-US" smtClean="0"/>
              <a:pPr/>
              <a:t>3</a:t>
            </a:fld>
            <a:endParaRPr lang="zh-CN" altLang="en-US" dirty="0"/>
          </a:p>
        </p:txBody>
      </p:sp>
      <p:sp>
        <p:nvSpPr>
          <p:cNvPr id="3" name="Text Placeholder 2"/>
          <p:cNvSpPr>
            <a:spLocks noGrp="1"/>
          </p:cNvSpPr>
          <p:nvPr>
            <p:ph type="body" sz="quarter" idx="14"/>
          </p:nvPr>
        </p:nvSpPr>
        <p:spPr/>
        <p:txBody>
          <a:bodyPr/>
          <a:lstStyle/>
          <a:p>
            <a:endParaRPr lang="en-US"/>
          </a:p>
        </p:txBody>
      </p:sp>
      <p:sp>
        <p:nvSpPr>
          <p:cNvPr id="4" name="Text Placeholder 3"/>
          <p:cNvSpPr>
            <a:spLocks noGrp="1"/>
          </p:cNvSpPr>
          <p:nvPr>
            <p:ph type="body" sz="quarter" idx="15"/>
          </p:nvPr>
        </p:nvSpPr>
        <p:spPr/>
        <p:txBody>
          <a:bodyPr/>
          <a:lstStyle/>
          <a:p>
            <a:r>
              <a:rPr lang="zh-CN" altLang="en-US" sz="2800" dirty="0"/>
              <a:t>1. Background and significance</a:t>
            </a:r>
          </a:p>
          <a:p>
            <a:endParaRPr lang="en-US" sz="2800" dirty="0"/>
          </a:p>
        </p:txBody>
      </p:sp>
      <p:sp>
        <p:nvSpPr>
          <p:cNvPr id="5" name="Text Placeholder 4"/>
          <p:cNvSpPr>
            <a:spLocks noGrp="1"/>
          </p:cNvSpPr>
          <p:nvPr>
            <p:ph type="body" sz="quarter" idx="16"/>
          </p:nvPr>
        </p:nvSpPr>
        <p:spPr/>
        <p:txBody>
          <a:bodyPr/>
          <a:lstStyle/>
          <a:p>
            <a:r>
              <a:rPr lang="zh-CN" altLang="en-US" dirty="0"/>
              <a:t>Metal/steel corrosion</a:t>
            </a:r>
            <a:endParaRPr lang="en-US" dirty="0"/>
          </a:p>
        </p:txBody>
      </p:sp>
      <p:pic>
        <p:nvPicPr>
          <p:cNvPr id="10242" name="Picture 2" descr="https://saylordotorg.github.io/text_general-chemistry-principles-patterns-and-applications-v1.0/section_23/28f7e127eabcc9de2916eefc451f6e03.jpg"/>
          <p:cNvPicPr>
            <a:picLocks noChangeAspect="1" noChangeArrowheads="1"/>
          </p:cNvPicPr>
          <p:nvPr/>
        </p:nvPicPr>
        <p:blipFill rotWithShape="1">
          <a:blip r:embed="rId3">
            <a:extLst>
              <a:ext uri="{28A0092B-C50C-407E-A947-70E740481C1C}">
                <a14:useLocalDpi xmlns:a14="http://schemas.microsoft.com/office/drawing/2010/main" val="0"/>
              </a:ext>
            </a:extLst>
          </a:blip>
          <a:srcRect t="12268"/>
          <a:stretch/>
        </p:blipFill>
        <p:spPr bwMode="auto">
          <a:xfrm>
            <a:off x="319823" y="3423875"/>
            <a:ext cx="5685545" cy="304591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12 Types Of Corrosion In Metal With Pictures: A Comprehensive  Classification Of Corro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8406" y="2598363"/>
            <a:ext cx="5708070" cy="3684957"/>
          </a:xfrm>
          <a:prstGeom prst="rect">
            <a:avLst/>
          </a:prstGeom>
          <a:noFill/>
          <a:extLst>
            <a:ext uri="{909E8E84-426E-40DD-AFC4-6F175D3DCCD1}">
              <a14:hiddenFill xmlns:a14="http://schemas.microsoft.com/office/drawing/2010/main">
                <a:solidFill>
                  <a:srgbClr val="FFFFFF"/>
                </a:solidFill>
              </a14:hiddenFill>
            </a:ext>
          </a:extLst>
        </p:spPr>
      </p:pic>
      <p:sp>
        <p:nvSpPr>
          <p:cNvPr id="36" name="Text Placeholder 7"/>
          <p:cNvSpPr>
            <a:spLocks noGrp="1"/>
          </p:cNvSpPr>
          <p:nvPr>
            <p:ph type="body" sz="quarter" idx="19"/>
          </p:nvPr>
        </p:nvSpPr>
        <p:spPr>
          <a:xfrm>
            <a:off x="6208406" y="5905175"/>
            <a:ext cx="5708070" cy="378145"/>
          </a:xfrm>
          <a:solidFill>
            <a:srgbClr val="3399FF"/>
          </a:solidFill>
        </p:spPr>
        <p:txBody>
          <a:bodyPr/>
          <a:lstStyle/>
          <a:p>
            <a:pPr algn="ctr"/>
            <a:r>
              <a:rPr lang="zh-CN" altLang="en-US" dirty="0">
                <a:solidFill>
                  <a:schemeClr val="bg1"/>
                </a:solidFill>
              </a:rPr>
              <a:t>Different types of corrosion</a:t>
            </a:r>
            <a:endParaRPr lang="en-US" dirty="0">
              <a:solidFill>
                <a:schemeClr val="bg1"/>
              </a:solidFill>
            </a:endParaRPr>
          </a:p>
        </p:txBody>
      </p:sp>
      <p:pic>
        <p:nvPicPr>
          <p:cNvPr id="42" name="Picture 41"/>
          <p:cNvPicPr>
            <a:picLocks noChangeAspect="1"/>
          </p:cNvPicPr>
          <p:nvPr/>
        </p:nvPicPr>
        <p:blipFill>
          <a:blip r:embed="rId5"/>
          <a:stretch>
            <a:fillRect/>
          </a:stretch>
        </p:blipFill>
        <p:spPr>
          <a:xfrm>
            <a:off x="12351743" y="2482955"/>
            <a:ext cx="5857875" cy="2447925"/>
          </a:xfrm>
          <a:prstGeom prst="rect">
            <a:avLst/>
          </a:prstGeom>
        </p:spPr>
      </p:pic>
      <p:sp>
        <p:nvSpPr>
          <p:cNvPr id="11" name="Text Placeholder 6"/>
          <p:cNvSpPr>
            <a:spLocks noGrp="1"/>
          </p:cNvSpPr>
          <p:nvPr>
            <p:ph type="body" sz="quarter" idx="18"/>
          </p:nvPr>
        </p:nvSpPr>
        <p:spPr>
          <a:xfrm>
            <a:off x="5718280" y="1190383"/>
            <a:ext cx="6344314" cy="1173062"/>
          </a:xfrm>
          <a:solidFill>
            <a:schemeClr val="bg2"/>
          </a:solidFill>
        </p:spPr>
        <p:txBody>
          <a:bodyPr/>
          <a:lstStyle/>
          <a:p>
            <a:pPr marL="285750" indent="-285750">
              <a:buClrTx/>
              <a:buFont typeface="Arial" panose="020B0604020202020204" pitchFamily="34" charset="0"/>
              <a:buChar char="•"/>
            </a:pPr>
            <a:r>
              <a:rPr lang="zh-CN" altLang="en-US" sz="1600" dirty="0"/>
              <a:t>Steel corrosion is a naturally occurring phenomenon</a:t>
            </a:r>
            <a:endParaRPr lang="en-US" altLang="zh-CN" sz="1600" dirty="0"/>
          </a:p>
          <a:p>
            <a:pPr marL="285750" indent="-285750">
              <a:buClrTx/>
              <a:buFont typeface="Arial" panose="020B0604020202020204" pitchFamily="34" charset="0"/>
              <a:buChar char="•"/>
            </a:pPr>
            <a:r>
              <a:rPr lang="zh-CN" altLang="en-US" sz="1600" dirty="0"/>
              <a:t>Iron ore - </a:t>
            </a:r>
            <a:r>
              <a:rPr lang="en-US" altLang="zh-CN" sz="1600" dirty="0"/>
              <a:t>Melt</a:t>
            </a:r>
            <a:r>
              <a:rPr lang="zh-CN" altLang="en-US" sz="1600" dirty="0"/>
              <a:t> - Steel (energy increase) - Thermodynamic instability - Return to natural state - Corrosion</a:t>
            </a:r>
            <a:endParaRPr lang="en-US" altLang="zh-CN" sz="1600" dirty="0"/>
          </a:p>
        </p:txBody>
      </p:sp>
      <p:sp>
        <p:nvSpPr>
          <p:cNvPr id="41" name="Text Placeholder 6"/>
          <p:cNvSpPr>
            <a:spLocks noGrp="1"/>
          </p:cNvSpPr>
          <p:nvPr>
            <p:ph type="body" sz="quarter" idx="18"/>
          </p:nvPr>
        </p:nvSpPr>
        <p:spPr>
          <a:xfrm>
            <a:off x="469683" y="1597395"/>
            <a:ext cx="4813330" cy="1687936"/>
          </a:xfrm>
          <a:solidFill>
            <a:schemeClr val="bg2"/>
          </a:solidFill>
        </p:spPr>
        <p:txBody>
          <a:bodyPr/>
          <a:lstStyle/>
          <a:p>
            <a:pPr marL="285750" indent="-285750">
              <a:buClrTx/>
              <a:buFont typeface="Arial" panose="020B0604020202020204" pitchFamily="34" charset="0"/>
              <a:buChar char="•"/>
            </a:pPr>
            <a:r>
              <a:rPr lang="en-US" altLang="zh-CN" sz="1600" dirty="0">
                <a:solidFill>
                  <a:srgbClr val="0D1E55"/>
                </a:solidFill>
              </a:rPr>
              <a:t>Half-cell</a:t>
            </a:r>
          </a:p>
          <a:p>
            <a:pPr marL="285750" indent="-285750">
              <a:buClrTx/>
              <a:buFont typeface="Arial" panose="020B0604020202020204" pitchFamily="34" charset="0"/>
              <a:buChar char="•"/>
            </a:pPr>
            <a:r>
              <a:rPr lang="zh-CN" altLang="en-US" sz="1600" dirty="0">
                <a:solidFill>
                  <a:srgbClr val="0D1E55"/>
                </a:solidFill>
              </a:rPr>
              <a:t>Elements: metals, electrolytes, potential differences</a:t>
            </a:r>
            <a:endParaRPr lang="en-US" altLang="zh-CN" sz="1600" dirty="0">
              <a:solidFill>
                <a:srgbClr val="0D1E55"/>
              </a:solidFill>
            </a:endParaRPr>
          </a:p>
          <a:p>
            <a:pPr marL="285750" indent="-285750">
              <a:buClrTx/>
              <a:buFont typeface="Arial" panose="020B0604020202020204" pitchFamily="34" charset="0"/>
              <a:buChar char="•"/>
            </a:pPr>
            <a:r>
              <a:rPr lang="zh-CN" altLang="en-US" sz="1600" dirty="0">
                <a:solidFill>
                  <a:srgbClr val="0D1E55"/>
                </a:solidFill>
              </a:rPr>
              <a:t>Anode: oxidation reaction</a:t>
            </a:r>
            <a:endParaRPr lang="en-US" altLang="zh-CN" sz="1600" dirty="0">
              <a:solidFill>
                <a:srgbClr val="0D1E55"/>
              </a:solidFill>
            </a:endParaRPr>
          </a:p>
          <a:p>
            <a:pPr marL="285750" indent="-285750">
              <a:buClrTx/>
              <a:buFont typeface="Arial" panose="020B0604020202020204" pitchFamily="34" charset="0"/>
              <a:buChar char="•"/>
            </a:pPr>
            <a:r>
              <a:rPr lang="zh-CN" altLang="en-US" sz="1600" dirty="0">
                <a:solidFill>
                  <a:srgbClr val="0D1E55"/>
                </a:solidFill>
              </a:rPr>
              <a:t>Cathode: </a:t>
            </a:r>
            <a:r>
              <a:rPr lang="en-US" altLang="zh-CN" sz="1600" dirty="0">
                <a:solidFill>
                  <a:srgbClr val="0D1E55"/>
                </a:solidFill>
              </a:rPr>
              <a:t>r</a:t>
            </a:r>
            <a:r>
              <a:rPr lang="zh-CN" altLang="en-US" sz="1600" dirty="0">
                <a:solidFill>
                  <a:srgbClr val="0D1E55"/>
                </a:solidFill>
              </a:rPr>
              <a:t>eduction reaction</a:t>
            </a:r>
            <a:endParaRPr lang="en-US" sz="1600" dirty="0">
              <a:solidFill>
                <a:srgbClr val="0D1E55"/>
              </a:solidFill>
            </a:endParaRPr>
          </a:p>
        </p:txBody>
      </p:sp>
    </p:spTree>
    <p:extLst>
      <p:ext uri="{BB962C8B-B14F-4D97-AF65-F5344CB8AC3E}">
        <p14:creationId xmlns:p14="http://schemas.microsoft.com/office/powerpoint/2010/main" val="41092183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D3DB80-B894-403A-B48E-6FDC1A72010E}" type="slidenum">
              <a:rPr lang="zh-CN" altLang="en-US" smtClean="0"/>
              <a:pPr/>
              <a:t>30</a:t>
            </a:fld>
            <a:endParaRPr lang="zh-CN" altLang="en-US" dirty="0"/>
          </a:p>
        </p:txBody>
      </p:sp>
      <p:sp>
        <p:nvSpPr>
          <p:cNvPr id="3" name="Text Placeholder 2"/>
          <p:cNvSpPr>
            <a:spLocks noGrp="1"/>
          </p:cNvSpPr>
          <p:nvPr>
            <p:ph type="body" sz="quarter" idx="14"/>
          </p:nvPr>
        </p:nvSpPr>
        <p:spPr/>
        <p:txBody>
          <a:bodyPr/>
          <a:lstStyle/>
          <a:p>
            <a:endParaRPr lang="en-US" dirty="0"/>
          </a:p>
        </p:txBody>
      </p:sp>
      <p:sp>
        <p:nvSpPr>
          <p:cNvPr id="5" name="Text Placeholder 4"/>
          <p:cNvSpPr>
            <a:spLocks noGrp="1"/>
          </p:cNvSpPr>
          <p:nvPr>
            <p:ph type="body" sz="quarter" idx="16"/>
          </p:nvPr>
        </p:nvSpPr>
        <p:spPr/>
        <p:txBody>
          <a:bodyPr/>
          <a:lstStyle/>
          <a:p>
            <a:r>
              <a:rPr lang="zh-CN" altLang="en-US" sz="1600" dirty="0"/>
              <a:t>Accelerated corrosion test of pipeline test specimens</a:t>
            </a:r>
          </a:p>
        </p:txBody>
      </p:sp>
      <p:pic>
        <p:nvPicPr>
          <p:cNvPr id="12" name="图片 17">
            <a:extLst>
              <a:ext uri="{FF2B5EF4-FFF2-40B4-BE49-F238E27FC236}">
                <a16:creationId xmlns:a16="http://schemas.microsoft.com/office/drawing/2014/main" id="{FADF4EDD-C8FB-BC26-657E-468A7304DB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999" y="5201696"/>
            <a:ext cx="2359354" cy="1016976"/>
          </a:xfrm>
          <a:prstGeom prst="rect">
            <a:avLst/>
          </a:prstGeom>
        </p:spPr>
      </p:pic>
      <p:pic>
        <p:nvPicPr>
          <p:cNvPr id="13" name="图片 18">
            <a:extLst>
              <a:ext uri="{FF2B5EF4-FFF2-40B4-BE49-F238E27FC236}">
                <a16:creationId xmlns:a16="http://schemas.microsoft.com/office/drawing/2014/main" id="{52D6FEB2-C497-0839-97A1-565C257536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998" y="4190592"/>
            <a:ext cx="2359354" cy="1011105"/>
          </a:xfrm>
          <a:prstGeom prst="rect">
            <a:avLst/>
          </a:prstGeom>
        </p:spPr>
      </p:pic>
      <p:pic>
        <p:nvPicPr>
          <p:cNvPr id="14" name="图片 19">
            <a:extLst>
              <a:ext uri="{FF2B5EF4-FFF2-40B4-BE49-F238E27FC236}">
                <a16:creationId xmlns:a16="http://schemas.microsoft.com/office/drawing/2014/main" id="{6B877AA9-4449-D437-9F5B-BA47DDE07E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3686809" y="4190592"/>
            <a:ext cx="2084196" cy="2028080"/>
          </a:xfrm>
          <a:prstGeom prst="rect">
            <a:avLst/>
          </a:prstGeom>
        </p:spPr>
      </p:pic>
      <p:pic>
        <p:nvPicPr>
          <p:cNvPr id="15" name="图片 20">
            <a:extLst>
              <a:ext uri="{FF2B5EF4-FFF2-40B4-BE49-F238E27FC236}">
                <a16:creationId xmlns:a16="http://schemas.microsoft.com/office/drawing/2014/main" id="{3AB10806-B7A6-E282-6B3B-F31EA52CEFB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3822925" y="2193358"/>
            <a:ext cx="2395333" cy="1198703"/>
          </a:xfrm>
          <a:prstGeom prst="rect">
            <a:avLst/>
          </a:prstGeom>
          <a:noFill/>
        </p:spPr>
      </p:pic>
      <p:sp>
        <p:nvSpPr>
          <p:cNvPr id="16" name="矩形 21">
            <a:extLst>
              <a:ext uri="{FF2B5EF4-FFF2-40B4-BE49-F238E27FC236}">
                <a16:creationId xmlns:a16="http://schemas.microsoft.com/office/drawing/2014/main" id="{060312C1-63FE-A023-BFF7-EBE5067CE322}"/>
              </a:ext>
            </a:extLst>
          </p:cNvPr>
          <p:cNvSpPr/>
          <p:nvPr/>
        </p:nvSpPr>
        <p:spPr>
          <a:xfrm>
            <a:off x="635012" y="1457249"/>
            <a:ext cx="5275142" cy="4875540"/>
          </a:xfrm>
          <a:prstGeom prst="rect">
            <a:avLst/>
          </a:prstGeom>
          <a:noFill/>
          <a:ln w="38100" cmpd="sng">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mn-ea"/>
            </a:endParaRPr>
          </a:p>
        </p:txBody>
      </p:sp>
      <p:sp>
        <p:nvSpPr>
          <p:cNvPr id="17" name="文本框 22">
            <a:extLst>
              <a:ext uri="{FF2B5EF4-FFF2-40B4-BE49-F238E27FC236}">
                <a16:creationId xmlns:a16="http://schemas.microsoft.com/office/drawing/2014/main" id="{51F8FBDD-E455-2CC8-93B5-60799AB38A7C}"/>
              </a:ext>
            </a:extLst>
          </p:cNvPr>
          <p:cNvSpPr txBox="1"/>
          <p:nvPr/>
        </p:nvSpPr>
        <p:spPr>
          <a:xfrm>
            <a:off x="699199" y="1760914"/>
            <a:ext cx="3566453" cy="1569660"/>
          </a:xfrm>
          <a:prstGeom prst="rect">
            <a:avLst/>
          </a:prstGeom>
          <a:noFill/>
        </p:spPr>
        <p:txBody>
          <a:bodyPr wrap="square" rtlCol="0">
            <a:spAutoFit/>
          </a:bodyPr>
          <a:lstStyle/>
          <a:p>
            <a:pPr marL="285750" indent="-285750">
              <a:buFont typeface="Wingdings" panose="05000000000000000000" pitchFamily="2" charset="2"/>
              <a:buChar char="p"/>
            </a:pPr>
            <a:r>
              <a:rPr lang="zh-CN" altLang="en-US" sz="1200" b="1" dirty="0">
                <a:latin typeface="微软雅黑" panose="020B0503020204020204" pitchFamily="34" charset="-122"/>
                <a:ea typeface="微软雅黑" panose="020B0503020204020204" pitchFamily="34" charset="-122"/>
              </a:rPr>
              <a:t>The installation of the entire pipeline specimen was subjected to the energized accelerated corrosion test, and the corrosion time was 14 days. The impedance of the probe is measured every 24 hours using the developed wireless impedance measurement device.</a:t>
            </a:r>
            <a:endParaRPr lang="zh-CN" altLang="en-US" sz="1200" dirty="0">
              <a:solidFill>
                <a:srgbClr val="004578"/>
              </a:solidFill>
              <a:latin typeface="微软雅黑" panose="020B0503020204020204" pitchFamily="34" charset="-122"/>
              <a:ea typeface="微软雅黑" panose="020B0503020204020204" pitchFamily="34" charset="-122"/>
            </a:endParaRPr>
          </a:p>
        </p:txBody>
      </p:sp>
      <p:sp>
        <p:nvSpPr>
          <p:cNvPr id="18" name="文本框 23">
            <a:extLst>
              <a:ext uri="{FF2B5EF4-FFF2-40B4-BE49-F238E27FC236}">
                <a16:creationId xmlns:a16="http://schemas.microsoft.com/office/drawing/2014/main" id="{E923DA23-FD76-70A1-D20E-299E9C7B369A}"/>
              </a:ext>
            </a:extLst>
          </p:cNvPr>
          <p:cNvSpPr txBox="1"/>
          <p:nvPr/>
        </p:nvSpPr>
        <p:spPr>
          <a:xfrm>
            <a:off x="699199" y="3329860"/>
            <a:ext cx="3566453" cy="830997"/>
          </a:xfrm>
          <a:prstGeom prst="rect">
            <a:avLst/>
          </a:prstGeom>
          <a:noFill/>
        </p:spPr>
        <p:txBody>
          <a:bodyPr wrap="square" rtlCol="0">
            <a:spAutoFit/>
          </a:bodyPr>
          <a:lstStyle/>
          <a:p>
            <a:pPr marL="285750" indent="-285750">
              <a:buFont typeface="Wingdings" panose="05000000000000000000" pitchFamily="2" charset="2"/>
              <a:buChar char="p"/>
            </a:pPr>
            <a:r>
              <a:rPr lang="zh-CN" altLang="en-US" sz="1200" b="1" dirty="0">
                <a:latin typeface="微软雅黑" panose="020B0503020204020204" pitchFamily="34" charset="-122"/>
                <a:ea typeface="微软雅黑" panose="020B0503020204020204" pitchFamily="34" charset="-122"/>
              </a:rPr>
              <a:t>The state of the pipeline corrosion test is inspected daily to ensure that the inner wall of the pipeline is fully corroded</a:t>
            </a:r>
          </a:p>
        </p:txBody>
      </p:sp>
      <p:sp>
        <p:nvSpPr>
          <p:cNvPr id="19" name="Rectangle 37">
            <a:extLst>
              <a:ext uri="{FF2B5EF4-FFF2-40B4-BE49-F238E27FC236}">
                <a16:creationId xmlns:a16="http://schemas.microsoft.com/office/drawing/2014/main" id="{EE68237E-961C-1578-E928-8E56BBF57631}"/>
              </a:ext>
            </a:extLst>
          </p:cNvPr>
          <p:cNvSpPr/>
          <p:nvPr/>
        </p:nvSpPr>
        <p:spPr>
          <a:xfrm>
            <a:off x="6567825" y="3979827"/>
            <a:ext cx="4992705" cy="261610"/>
          </a:xfrm>
          <a:prstGeom prst="rect">
            <a:avLst/>
          </a:prstGeom>
          <a:solidFill>
            <a:srgbClr val="3399FF"/>
          </a:solidFill>
        </p:spPr>
        <p:txBody>
          <a:bodyPr wrap="square">
            <a:spAutoFit/>
          </a:bodyPr>
          <a:lstStyle/>
          <a:p>
            <a:pPr algn="ctr"/>
            <a:r>
              <a:rPr lang="zh-CN" altLang="en-US" sz="1100" b="1" dirty="0">
                <a:solidFill>
                  <a:schemeClr val="bg1"/>
                </a:solidFill>
                <a:latin typeface="微软雅黑" panose="020B0503020204020204" pitchFamily="34" charset="-122"/>
                <a:ea typeface="微软雅黑" panose="020B0503020204020204" pitchFamily="34" charset="-122"/>
              </a:rPr>
              <a:t>Linear fit curves under accelerated corrosion</a:t>
            </a:r>
            <a:endParaRPr lang="en-US" sz="1100" b="1" dirty="0">
              <a:solidFill>
                <a:schemeClr val="bg1"/>
              </a:solidFill>
              <a:latin typeface="微软雅黑" panose="020B0503020204020204" pitchFamily="34" charset="-122"/>
              <a:ea typeface="微软雅黑" panose="020B0503020204020204" pitchFamily="34" charset="-122"/>
            </a:endParaRPr>
          </a:p>
        </p:txBody>
      </p:sp>
      <p:sp>
        <p:nvSpPr>
          <p:cNvPr id="20" name="Rectangle 37">
            <a:extLst>
              <a:ext uri="{FF2B5EF4-FFF2-40B4-BE49-F238E27FC236}">
                <a16:creationId xmlns:a16="http://schemas.microsoft.com/office/drawing/2014/main" id="{6967C8CA-82D8-EBEB-0DE7-20094D12F269}"/>
              </a:ext>
            </a:extLst>
          </p:cNvPr>
          <p:cNvSpPr/>
          <p:nvPr/>
        </p:nvSpPr>
        <p:spPr>
          <a:xfrm>
            <a:off x="6567825" y="1451166"/>
            <a:ext cx="4992705" cy="430887"/>
          </a:xfrm>
          <a:prstGeom prst="rect">
            <a:avLst/>
          </a:prstGeom>
          <a:solidFill>
            <a:srgbClr val="3399FF"/>
          </a:solidFill>
        </p:spPr>
        <p:txBody>
          <a:bodyPr wrap="square">
            <a:spAutoFit/>
          </a:bodyPr>
          <a:lstStyle/>
          <a:p>
            <a:pPr algn="ctr"/>
            <a:r>
              <a:rPr lang="zh-CN" altLang="en-US" sz="1100" b="1" dirty="0">
                <a:solidFill>
                  <a:schemeClr val="bg1"/>
                </a:solidFill>
                <a:latin typeface="微软雅黑" panose="020B0503020204020204" pitchFamily="34" charset="-122"/>
                <a:ea typeface="微软雅黑" panose="020B0503020204020204" pitchFamily="34" charset="-122"/>
              </a:rPr>
              <a:t>Diagram of conductivity curve under accelerated corrosion experiment</a:t>
            </a:r>
            <a:endParaRPr lang="en-US" sz="1100" b="1" dirty="0">
              <a:solidFill>
                <a:schemeClr val="bg1"/>
              </a:solidFill>
              <a:latin typeface="微软雅黑" panose="020B0503020204020204" pitchFamily="34" charset="-122"/>
              <a:ea typeface="微软雅黑" panose="020B0503020204020204" pitchFamily="34" charset="-122"/>
            </a:endParaRPr>
          </a:p>
        </p:txBody>
      </p:sp>
      <p:sp>
        <p:nvSpPr>
          <p:cNvPr id="21" name="矩形 28">
            <a:extLst>
              <a:ext uri="{FF2B5EF4-FFF2-40B4-BE49-F238E27FC236}">
                <a16:creationId xmlns:a16="http://schemas.microsoft.com/office/drawing/2014/main" id="{AE553763-A7D2-DBA3-C2D5-BBB505E49B56}"/>
              </a:ext>
            </a:extLst>
          </p:cNvPr>
          <p:cNvSpPr/>
          <p:nvPr/>
        </p:nvSpPr>
        <p:spPr>
          <a:xfrm>
            <a:off x="6567827" y="1451165"/>
            <a:ext cx="4992705" cy="4881623"/>
          </a:xfrm>
          <a:prstGeom prst="rect">
            <a:avLst/>
          </a:prstGeom>
          <a:noFill/>
          <a:ln w="38100" cmpd="sng">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mn-ea"/>
            </a:endParaRPr>
          </a:p>
        </p:txBody>
      </p:sp>
      <p:sp>
        <p:nvSpPr>
          <p:cNvPr id="24" name="文本框 31">
            <a:extLst>
              <a:ext uri="{FF2B5EF4-FFF2-40B4-BE49-F238E27FC236}">
                <a16:creationId xmlns:a16="http://schemas.microsoft.com/office/drawing/2014/main" id="{F5BDBFD5-2474-CDB7-D3D3-55D833859E4A}"/>
              </a:ext>
            </a:extLst>
          </p:cNvPr>
          <p:cNvSpPr txBox="1"/>
          <p:nvPr/>
        </p:nvSpPr>
        <p:spPr>
          <a:xfrm>
            <a:off x="3949091" y="4195359"/>
            <a:ext cx="1723584" cy="253916"/>
          </a:xfrm>
          <a:prstGeom prst="rect">
            <a:avLst/>
          </a:prstGeom>
          <a:solidFill>
            <a:srgbClr val="FFC000"/>
          </a:solidFill>
        </p:spPr>
        <p:txBody>
          <a:bodyPr wrap="square" rtlCol="0">
            <a:spAutoFit/>
          </a:bodyPr>
          <a:lstStyle/>
          <a:p>
            <a:r>
              <a:rPr lang="zh-CN" altLang="en-US" sz="1050" b="1" dirty="0">
                <a:solidFill>
                  <a:srgbClr val="0D1E55"/>
                </a:solidFill>
                <a:latin typeface="微软雅黑" panose="020B0503020204020204" pitchFamily="34" charset="-122"/>
                <a:ea typeface="微软雅黑" panose="020B0503020204020204" pitchFamily="34" charset="-122"/>
              </a:rPr>
              <a:t>(WIMS Monitoring)</a:t>
            </a:r>
          </a:p>
        </p:txBody>
      </p:sp>
      <p:sp>
        <p:nvSpPr>
          <p:cNvPr id="25" name="文本框 32">
            <a:extLst>
              <a:ext uri="{FF2B5EF4-FFF2-40B4-BE49-F238E27FC236}">
                <a16:creationId xmlns:a16="http://schemas.microsoft.com/office/drawing/2014/main" id="{7F23924E-C0FA-2878-C923-249EF3DF1D7C}"/>
              </a:ext>
            </a:extLst>
          </p:cNvPr>
          <p:cNvSpPr txBox="1"/>
          <p:nvPr/>
        </p:nvSpPr>
        <p:spPr>
          <a:xfrm>
            <a:off x="795488" y="4195272"/>
            <a:ext cx="2194478" cy="430887"/>
          </a:xfrm>
          <a:prstGeom prst="rect">
            <a:avLst/>
          </a:prstGeom>
          <a:solidFill>
            <a:srgbClr val="FFC000"/>
          </a:solidFill>
        </p:spPr>
        <p:txBody>
          <a:bodyPr wrap="square" rtlCol="0">
            <a:spAutoFit/>
          </a:bodyPr>
          <a:lstStyle/>
          <a:p>
            <a:r>
              <a:rPr lang="zh-CN" altLang="en-US" sz="1050" b="1" dirty="0">
                <a:solidFill>
                  <a:srgbClr val="0D1E55"/>
                </a:solidFill>
                <a:latin typeface="微软雅黑" panose="020B0503020204020204" pitchFamily="34" charset="-122"/>
                <a:ea typeface="微软雅黑" panose="020B0503020204020204" pitchFamily="34" charset="-122"/>
              </a:rPr>
              <a:t>(Accelerated Corrosion Test Environment Setting)</a:t>
            </a:r>
          </a:p>
        </p:txBody>
      </p:sp>
      <p:sp>
        <p:nvSpPr>
          <p:cNvPr id="26" name="文本框 33">
            <a:extLst>
              <a:ext uri="{FF2B5EF4-FFF2-40B4-BE49-F238E27FC236}">
                <a16:creationId xmlns:a16="http://schemas.microsoft.com/office/drawing/2014/main" id="{27B02992-0CF3-15C4-A9BC-BF75FEE2A1F5}"/>
              </a:ext>
            </a:extLst>
          </p:cNvPr>
          <p:cNvSpPr txBox="1"/>
          <p:nvPr/>
        </p:nvSpPr>
        <p:spPr>
          <a:xfrm>
            <a:off x="4450088" y="2469002"/>
            <a:ext cx="931128" cy="738664"/>
          </a:xfrm>
          <a:prstGeom prst="rect">
            <a:avLst/>
          </a:prstGeom>
          <a:solidFill>
            <a:srgbClr val="FFC000"/>
          </a:solidFill>
        </p:spPr>
        <p:txBody>
          <a:bodyPr wrap="square" rtlCol="0">
            <a:spAutoFit/>
          </a:bodyPr>
          <a:lstStyle/>
          <a:p>
            <a:r>
              <a:rPr lang="zh-CN" altLang="en-US" sz="1050" b="1" dirty="0">
                <a:solidFill>
                  <a:srgbClr val="0D1E55"/>
                </a:solidFill>
                <a:latin typeface="微软雅黑" panose="020B0503020204020204" pitchFamily="34" charset="-122"/>
                <a:ea typeface="微软雅黑" panose="020B0503020204020204" pitchFamily="34" charset="-122"/>
              </a:rPr>
              <a:t>After corrosion</a:t>
            </a:r>
            <a:endParaRPr lang="en-US" altLang="zh-CN" sz="1050" b="1" dirty="0">
              <a:solidFill>
                <a:srgbClr val="0D1E55"/>
              </a:solidFill>
              <a:latin typeface="微软雅黑" panose="020B0503020204020204" pitchFamily="34" charset="-122"/>
              <a:ea typeface="微软雅黑" panose="020B0503020204020204" pitchFamily="34" charset="-122"/>
            </a:endParaRPr>
          </a:p>
          <a:p>
            <a:r>
              <a:rPr lang="zh-CN" altLang="en-US" sz="1050" b="1" dirty="0">
                <a:solidFill>
                  <a:srgbClr val="0D1E55"/>
                </a:solidFill>
                <a:latin typeface="微软雅黑" panose="020B0503020204020204" pitchFamily="34" charset="-122"/>
                <a:ea typeface="微软雅黑" panose="020B0503020204020204" pitchFamily="34" charset="-122"/>
              </a:rPr>
              <a:t>Inner wall of the pipe</a:t>
            </a:r>
          </a:p>
        </p:txBody>
      </p:sp>
      <p:pic>
        <p:nvPicPr>
          <p:cNvPr id="27" name="图片 32">
            <a:extLst>
              <a:ext uri="{FF2B5EF4-FFF2-40B4-BE49-F238E27FC236}">
                <a16:creationId xmlns:a16="http://schemas.microsoft.com/office/drawing/2014/main" id="{B6505B6A-FD2E-3E39-7BD5-F18BF993D7D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855"/>
          <a:stretch/>
        </p:blipFill>
        <p:spPr bwMode="auto">
          <a:xfrm>
            <a:off x="6657792" y="1818671"/>
            <a:ext cx="2382320" cy="1667035"/>
          </a:xfrm>
          <a:prstGeom prst="rect">
            <a:avLst/>
          </a:prstGeom>
          <a:noFill/>
          <a:ln>
            <a:noFill/>
          </a:ln>
          <a:extLst>
            <a:ext uri="{53640926-AAD7-44D8-BBD7-CCE9431645EC}">
              <a14:shadowObscured xmlns:a14="http://schemas.microsoft.com/office/drawing/2010/main"/>
            </a:ext>
          </a:extLst>
        </p:spPr>
      </p:pic>
      <p:pic>
        <p:nvPicPr>
          <p:cNvPr id="28" name="图片 33">
            <a:extLst>
              <a:ext uri="{FF2B5EF4-FFF2-40B4-BE49-F238E27FC236}">
                <a16:creationId xmlns:a16="http://schemas.microsoft.com/office/drawing/2014/main" id="{90F313C3-E027-C111-89CF-95384CEF953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620"/>
          <a:stretch/>
        </p:blipFill>
        <p:spPr bwMode="auto">
          <a:xfrm>
            <a:off x="9130077" y="1818671"/>
            <a:ext cx="2388200" cy="1667035"/>
          </a:xfrm>
          <a:prstGeom prst="rect">
            <a:avLst/>
          </a:prstGeom>
          <a:noFill/>
          <a:ln>
            <a:noFill/>
          </a:ln>
          <a:extLst>
            <a:ext uri="{53640926-AAD7-44D8-BBD7-CCE9431645EC}">
              <a14:shadowObscured xmlns:a14="http://schemas.microsoft.com/office/drawing/2010/main"/>
            </a:ext>
          </a:extLst>
        </p:spPr>
      </p:pic>
      <p:pic>
        <p:nvPicPr>
          <p:cNvPr id="29" name="图片 34">
            <a:extLst>
              <a:ext uri="{FF2B5EF4-FFF2-40B4-BE49-F238E27FC236}">
                <a16:creationId xmlns:a16="http://schemas.microsoft.com/office/drawing/2014/main" id="{CC62628C-FA1F-917B-F973-F2A63710C0C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6622"/>
          <a:stretch/>
        </p:blipFill>
        <p:spPr bwMode="auto">
          <a:xfrm>
            <a:off x="6634543" y="4309062"/>
            <a:ext cx="2381592" cy="1622460"/>
          </a:xfrm>
          <a:prstGeom prst="rect">
            <a:avLst/>
          </a:prstGeom>
          <a:noFill/>
          <a:ln>
            <a:noFill/>
          </a:ln>
          <a:extLst>
            <a:ext uri="{53640926-AAD7-44D8-BBD7-CCE9431645EC}">
              <a14:shadowObscured xmlns:a14="http://schemas.microsoft.com/office/drawing/2010/main"/>
            </a:ext>
          </a:extLst>
        </p:spPr>
      </p:pic>
      <p:pic>
        <p:nvPicPr>
          <p:cNvPr id="30" name="图片 35">
            <a:extLst>
              <a:ext uri="{FF2B5EF4-FFF2-40B4-BE49-F238E27FC236}">
                <a16:creationId xmlns:a16="http://schemas.microsoft.com/office/drawing/2014/main" id="{AF57A6EC-5667-51F6-82CD-BC928F69CEA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4048" r="7744"/>
          <a:stretch/>
        </p:blipFill>
        <p:spPr bwMode="auto">
          <a:xfrm>
            <a:off x="9126042" y="4373522"/>
            <a:ext cx="2309402" cy="1527959"/>
          </a:xfrm>
          <a:prstGeom prst="rect">
            <a:avLst/>
          </a:prstGeom>
          <a:noFill/>
          <a:ln>
            <a:noFill/>
          </a:ln>
          <a:extLst>
            <a:ext uri="{53640926-AAD7-44D8-BBD7-CCE9431645EC}">
              <a14:shadowObscured xmlns:a14="http://schemas.microsoft.com/office/drawing/2010/main"/>
            </a:ext>
          </a:extLst>
        </p:spPr>
      </p:pic>
      <p:sp>
        <p:nvSpPr>
          <p:cNvPr id="31" name="文本框 36">
            <a:extLst>
              <a:ext uri="{FF2B5EF4-FFF2-40B4-BE49-F238E27FC236}">
                <a16:creationId xmlns:a16="http://schemas.microsoft.com/office/drawing/2014/main" id="{4C8E161A-02C7-98B2-F05F-E35AD4D28F86}"/>
              </a:ext>
            </a:extLst>
          </p:cNvPr>
          <p:cNvSpPr txBox="1"/>
          <p:nvPr/>
        </p:nvSpPr>
        <p:spPr>
          <a:xfrm>
            <a:off x="7201120" y="3501473"/>
            <a:ext cx="1613191" cy="415498"/>
          </a:xfrm>
          <a:prstGeom prst="rect">
            <a:avLst/>
          </a:prstGeom>
          <a:solidFill>
            <a:srgbClr val="FFC000"/>
          </a:solidFill>
        </p:spPr>
        <p:txBody>
          <a:bodyPr wrap="square" rtlCol="0">
            <a:spAutoFit/>
          </a:bodyPr>
          <a:lstStyle/>
          <a:p>
            <a:r>
              <a:rPr lang="en-US" altLang="zh-CN" sz="1050" b="1" dirty="0">
                <a:solidFill>
                  <a:srgbClr val="0D1E55"/>
                </a:solidFill>
                <a:latin typeface="微软雅黑" panose="020B0503020204020204" pitchFamily="34" charset="-122"/>
                <a:ea typeface="微软雅黑" panose="020B0503020204020204" pitchFamily="34" charset="-122"/>
              </a:rPr>
              <a:t>WIMS measurements</a:t>
            </a:r>
          </a:p>
        </p:txBody>
      </p:sp>
      <p:sp>
        <p:nvSpPr>
          <p:cNvPr id="32" name="文本框 37">
            <a:extLst>
              <a:ext uri="{FF2B5EF4-FFF2-40B4-BE49-F238E27FC236}">
                <a16:creationId xmlns:a16="http://schemas.microsoft.com/office/drawing/2014/main" id="{459395B6-82FF-D1D7-54F0-01AC34CF4FD1}"/>
              </a:ext>
            </a:extLst>
          </p:cNvPr>
          <p:cNvSpPr txBox="1"/>
          <p:nvPr/>
        </p:nvSpPr>
        <p:spPr>
          <a:xfrm>
            <a:off x="9471984" y="3482590"/>
            <a:ext cx="1929063" cy="415498"/>
          </a:xfrm>
          <a:prstGeom prst="rect">
            <a:avLst/>
          </a:prstGeom>
          <a:solidFill>
            <a:srgbClr val="FFC000"/>
          </a:solidFill>
        </p:spPr>
        <p:txBody>
          <a:bodyPr wrap="square" rtlCol="0">
            <a:spAutoFit/>
          </a:bodyPr>
          <a:lstStyle/>
          <a:p>
            <a:r>
              <a:rPr lang="zh-CN" altLang="en-US" sz="1050" b="1" dirty="0">
                <a:solidFill>
                  <a:srgbClr val="0D1E55"/>
                </a:solidFill>
                <a:latin typeface="微软雅黑" panose="020B0503020204020204" pitchFamily="34" charset="-122"/>
                <a:ea typeface="微软雅黑" panose="020B0503020204020204" pitchFamily="34" charset="-122"/>
              </a:rPr>
              <a:t>Impedance </a:t>
            </a:r>
            <a:r>
              <a:rPr lang="en-US" altLang="zh-CN" sz="1050" b="1" dirty="0">
                <a:solidFill>
                  <a:srgbClr val="0D1E55"/>
                </a:solidFill>
                <a:latin typeface="微软雅黑" panose="020B0503020204020204" pitchFamily="34" charset="-122"/>
                <a:ea typeface="微软雅黑" panose="020B0503020204020204" pitchFamily="34" charset="-122"/>
              </a:rPr>
              <a:t>analyzer </a:t>
            </a:r>
            <a:r>
              <a:rPr lang="zh-CN" altLang="en-US" sz="1050" b="1" dirty="0">
                <a:solidFill>
                  <a:srgbClr val="0D1E55"/>
                </a:solidFill>
                <a:latin typeface="微软雅黑" panose="020B0503020204020204" pitchFamily="34" charset="-122"/>
                <a:ea typeface="微软雅黑" panose="020B0503020204020204" pitchFamily="34" charset="-122"/>
              </a:rPr>
              <a:t>measurements</a:t>
            </a:r>
          </a:p>
        </p:txBody>
      </p:sp>
      <p:sp>
        <p:nvSpPr>
          <p:cNvPr id="33" name="文本框 38">
            <a:extLst>
              <a:ext uri="{FF2B5EF4-FFF2-40B4-BE49-F238E27FC236}">
                <a16:creationId xmlns:a16="http://schemas.microsoft.com/office/drawing/2014/main" id="{6E44FE35-D9D4-3E1B-5550-D35624B1EF95}"/>
              </a:ext>
            </a:extLst>
          </p:cNvPr>
          <p:cNvSpPr txBox="1"/>
          <p:nvPr/>
        </p:nvSpPr>
        <p:spPr>
          <a:xfrm>
            <a:off x="7402944" y="5960103"/>
            <a:ext cx="1321118" cy="415498"/>
          </a:xfrm>
          <a:prstGeom prst="rect">
            <a:avLst/>
          </a:prstGeom>
          <a:solidFill>
            <a:srgbClr val="FFC000"/>
          </a:solidFill>
        </p:spPr>
        <p:txBody>
          <a:bodyPr wrap="square" rtlCol="0">
            <a:spAutoFit/>
          </a:bodyPr>
          <a:lstStyle/>
          <a:p>
            <a:r>
              <a:rPr lang="en-US" altLang="zh-CN" sz="1050" b="1" dirty="0">
                <a:solidFill>
                  <a:srgbClr val="0D1E55"/>
                </a:solidFill>
                <a:latin typeface="微软雅黑" panose="020B0503020204020204" pitchFamily="34" charset="-122"/>
                <a:ea typeface="微软雅黑" panose="020B0503020204020204" pitchFamily="34" charset="-122"/>
              </a:rPr>
              <a:t>WIMS measurements</a:t>
            </a:r>
          </a:p>
        </p:txBody>
      </p:sp>
      <p:sp>
        <p:nvSpPr>
          <p:cNvPr id="34" name="文本框 39">
            <a:extLst>
              <a:ext uri="{FF2B5EF4-FFF2-40B4-BE49-F238E27FC236}">
                <a16:creationId xmlns:a16="http://schemas.microsoft.com/office/drawing/2014/main" id="{F731252F-1D57-A6CE-BB6E-95B5ACF92B00}"/>
              </a:ext>
            </a:extLst>
          </p:cNvPr>
          <p:cNvSpPr txBox="1"/>
          <p:nvPr/>
        </p:nvSpPr>
        <p:spPr>
          <a:xfrm>
            <a:off x="9734851" y="5957722"/>
            <a:ext cx="1654863" cy="415498"/>
          </a:xfrm>
          <a:prstGeom prst="rect">
            <a:avLst/>
          </a:prstGeom>
          <a:solidFill>
            <a:srgbClr val="FFC000"/>
          </a:solidFill>
        </p:spPr>
        <p:txBody>
          <a:bodyPr wrap="square" rtlCol="0">
            <a:spAutoFit/>
          </a:bodyPr>
          <a:lstStyle/>
          <a:p>
            <a:r>
              <a:rPr lang="zh-CN" altLang="en-US" sz="1050" b="1" dirty="0">
                <a:solidFill>
                  <a:srgbClr val="0D1E55"/>
                </a:solidFill>
                <a:latin typeface="微软雅黑" panose="020B0503020204020204" pitchFamily="34" charset="-122"/>
                <a:ea typeface="微软雅黑" panose="020B0503020204020204" pitchFamily="34" charset="-122"/>
              </a:rPr>
              <a:t>Impedance </a:t>
            </a:r>
            <a:r>
              <a:rPr lang="en-US" altLang="zh-CN" sz="1050" b="1" dirty="0">
                <a:solidFill>
                  <a:srgbClr val="0D1E55"/>
                </a:solidFill>
                <a:latin typeface="微软雅黑" panose="020B0503020204020204" pitchFamily="34" charset="-122"/>
                <a:ea typeface="微软雅黑" panose="020B0503020204020204" pitchFamily="34" charset="-122"/>
              </a:rPr>
              <a:t>analyzer</a:t>
            </a:r>
            <a:r>
              <a:rPr lang="zh-CN" altLang="en-US" sz="1050" b="1" dirty="0">
                <a:solidFill>
                  <a:srgbClr val="0D1E55"/>
                </a:solidFill>
                <a:latin typeface="微软雅黑" panose="020B0503020204020204" pitchFamily="34" charset="-122"/>
                <a:ea typeface="微软雅黑" panose="020B0503020204020204" pitchFamily="34" charset="-122"/>
              </a:rPr>
              <a:t> measurements</a:t>
            </a:r>
          </a:p>
        </p:txBody>
      </p:sp>
      <p:sp>
        <p:nvSpPr>
          <p:cNvPr id="8" name="Text Placeholder 3">
            <a:extLst>
              <a:ext uri="{FF2B5EF4-FFF2-40B4-BE49-F238E27FC236}">
                <a16:creationId xmlns:a16="http://schemas.microsoft.com/office/drawing/2014/main" id="{4D250EBC-5933-CCCA-954B-797D3908BED3}"/>
              </a:ext>
            </a:extLst>
          </p:cNvPr>
          <p:cNvSpPr>
            <a:spLocks noGrp="1"/>
          </p:cNvSpPr>
          <p:nvPr>
            <p:ph type="body" sz="quarter" idx="15"/>
          </p:nvPr>
        </p:nvSpPr>
        <p:spPr>
          <a:xfrm>
            <a:off x="635012" y="189303"/>
            <a:ext cx="8524227" cy="495575"/>
          </a:xfrm>
        </p:spPr>
        <p:txBody>
          <a:bodyPr/>
          <a:lstStyle/>
          <a:p>
            <a:r>
              <a:rPr lang="en-US" altLang="zh-CN" sz="2400" dirty="0"/>
              <a:t>4.</a:t>
            </a:r>
            <a:r>
              <a:rPr lang="zh-CN" altLang="en-US" sz="2400" dirty="0"/>
              <a:t> </a:t>
            </a:r>
            <a:r>
              <a:rPr lang="en-US" altLang="zh-CN" sz="2400" dirty="0"/>
              <a:t>C</a:t>
            </a:r>
            <a:r>
              <a:rPr lang="zh-CN" altLang="en-US" sz="2400" dirty="0"/>
              <a:t>orrosion monitoring of pipelines</a:t>
            </a:r>
          </a:p>
          <a:p>
            <a:endParaRPr lang="en-US" sz="2400" dirty="0"/>
          </a:p>
        </p:txBody>
      </p:sp>
    </p:spTree>
    <p:extLst>
      <p:ext uri="{BB962C8B-B14F-4D97-AF65-F5344CB8AC3E}">
        <p14:creationId xmlns:p14="http://schemas.microsoft.com/office/powerpoint/2010/main" val="38057302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08A25-ACD5-F1B2-741D-56509C76CCB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436B40-5B0D-DE32-081C-3ABC74B03AD6}"/>
              </a:ext>
            </a:extLst>
          </p:cNvPr>
          <p:cNvSpPr>
            <a:spLocks noGrp="1"/>
          </p:cNvSpPr>
          <p:nvPr>
            <p:ph type="sldNum" sz="quarter" idx="12"/>
          </p:nvPr>
        </p:nvSpPr>
        <p:spPr/>
        <p:txBody>
          <a:bodyPr/>
          <a:lstStyle/>
          <a:p>
            <a:fld id="{5DD3DB80-B894-403A-B48E-6FDC1A72010E}" type="slidenum">
              <a:rPr lang="zh-CN" altLang="en-US" smtClean="0"/>
              <a:pPr/>
              <a:t>31</a:t>
            </a:fld>
            <a:endParaRPr lang="zh-CN" altLang="en-US" dirty="0"/>
          </a:p>
        </p:txBody>
      </p:sp>
      <p:sp>
        <p:nvSpPr>
          <p:cNvPr id="3" name="Text Placeholder 2">
            <a:extLst>
              <a:ext uri="{FF2B5EF4-FFF2-40B4-BE49-F238E27FC236}">
                <a16:creationId xmlns:a16="http://schemas.microsoft.com/office/drawing/2014/main" id="{45FB1FB7-0801-E0B1-990E-A1D687C36514}"/>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0B4840E6-1F4F-C4DF-9E04-9D03301F6BF7}"/>
              </a:ext>
            </a:extLst>
          </p:cNvPr>
          <p:cNvSpPr>
            <a:spLocks noGrp="1"/>
          </p:cNvSpPr>
          <p:nvPr>
            <p:ph type="body" sz="quarter" idx="16"/>
          </p:nvPr>
        </p:nvSpPr>
        <p:spPr/>
        <p:txBody>
          <a:bodyPr/>
          <a:lstStyle/>
          <a:p>
            <a:r>
              <a:rPr lang="zh-CN" altLang="en-US" sz="1800" dirty="0"/>
              <a:t>Wireless monitoring system based on IoT and cloud platform technology</a:t>
            </a:r>
            <a:endParaRPr lang="en-US" sz="1800" dirty="0"/>
          </a:p>
        </p:txBody>
      </p:sp>
      <p:pic>
        <p:nvPicPr>
          <p:cNvPr id="16" name="Picture 15">
            <a:extLst>
              <a:ext uri="{FF2B5EF4-FFF2-40B4-BE49-F238E27FC236}">
                <a16:creationId xmlns:a16="http://schemas.microsoft.com/office/drawing/2014/main" id="{C4EB18C0-917C-16F8-F760-B466A68AE196}"/>
              </a:ext>
            </a:extLst>
          </p:cNvPr>
          <p:cNvPicPr/>
          <p:nvPr/>
        </p:nvPicPr>
        <p:blipFill rotWithShape="1">
          <a:blip r:embed="rId3">
            <a:extLst>
              <a:ext uri="{28A0092B-C50C-407E-A947-70E740481C1C}">
                <a14:useLocalDpi xmlns:a14="http://schemas.microsoft.com/office/drawing/2010/main" val="0"/>
              </a:ext>
            </a:extLst>
          </a:blip>
          <a:srcRect r="57938" b="55149"/>
          <a:stretch/>
        </p:blipFill>
        <p:spPr bwMode="auto">
          <a:xfrm>
            <a:off x="7954759" y="3240833"/>
            <a:ext cx="3550117" cy="2651540"/>
          </a:xfrm>
          <a:prstGeom prst="rect">
            <a:avLst/>
          </a:prstGeom>
          <a:noFill/>
          <a:ln>
            <a:noFill/>
          </a:ln>
          <a:extLst>
            <a:ext uri="{53640926-AAD7-44D8-BBD7-CCE9431645EC}">
              <a14:shadowObscured xmlns:a14="http://schemas.microsoft.com/office/drawing/2010/main"/>
            </a:ext>
          </a:extLst>
        </p:spPr>
      </p:pic>
      <p:graphicFrame>
        <p:nvGraphicFramePr>
          <p:cNvPr id="12" name="Object 11" descr=" ">
            <a:extLst>
              <a:ext uri="{FF2B5EF4-FFF2-40B4-BE49-F238E27FC236}">
                <a16:creationId xmlns:a16="http://schemas.microsoft.com/office/drawing/2014/main" id="{A95B4838-D4A8-4EB2-F744-2F29A82C58BC}"/>
              </a:ext>
            </a:extLst>
          </p:cNvPr>
          <p:cNvGraphicFramePr>
            <a:graphicFrameLocks noChangeAspect="1"/>
          </p:cNvGraphicFramePr>
          <p:nvPr/>
        </p:nvGraphicFramePr>
        <p:xfrm>
          <a:off x="8502196" y="2531579"/>
          <a:ext cx="2568656" cy="688442"/>
        </p:xfrm>
        <a:graphic>
          <a:graphicData uri="http://schemas.openxmlformats.org/presentationml/2006/ole">
            <mc:AlternateContent xmlns:mc="http://schemas.openxmlformats.org/markup-compatibility/2006">
              <mc:Choice xmlns:v="urn:schemas-microsoft-com:vml" Requires="v">
                <p:oleObj name="Equation" r:id="rId4" imgW="1968500" imgH="520700" progId="Equation.DSMT4">
                  <p:embed/>
                </p:oleObj>
              </mc:Choice>
              <mc:Fallback>
                <p:oleObj name="Equation" r:id="rId4" imgW="1968500" imgH="520700" progId="Equation.DSMT4">
                  <p:embed/>
                  <p:pic>
                    <p:nvPicPr>
                      <p:cNvPr id="12" name="Object 11" descr="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2196" y="2531579"/>
                        <a:ext cx="2568656" cy="688442"/>
                      </a:xfrm>
                      <a:prstGeom prst="rect">
                        <a:avLst/>
                      </a:prstGeom>
                      <a:noFill/>
                    </p:spPr>
                  </p:pic>
                </p:oleObj>
              </mc:Fallback>
            </mc:AlternateContent>
          </a:graphicData>
        </a:graphic>
      </p:graphicFrame>
      <p:sp>
        <p:nvSpPr>
          <p:cNvPr id="23" name="Rectangle 37">
            <a:extLst>
              <a:ext uri="{FF2B5EF4-FFF2-40B4-BE49-F238E27FC236}">
                <a16:creationId xmlns:a16="http://schemas.microsoft.com/office/drawing/2014/main" id="{812DEB49-5E2A-2FD7-E27A-73D225C3B725}"/>
              </a:ext>
            </a:extLst>
          </p:cNvPr>
          <p:cNvSpPr/>
          <p:nvPr/>
        </p:nvSpPr>
        <p:spPr>
          <a:xfrm>
            <a:off x="7899107" y="1621286"/>
            <a:ext cx="3661423" cy="584775"/>
          </a:xfrm>
          <a:prstGeom prst="rect">
            <a:avLst/>
          </a:prstGeom>
          <a:solidFill>
            <a:srgbClr val="3399FF"/>
          </a:solidFill>
        </p:spPr>
        <p:txBody>
          <a:bodyPr wrap="square">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Wireless systems compared to traditional impedance </a:t>
            </a:r>
            <a:r>
              <a:rPr lang="en-US" altLang="zh-CN" sz="1600" b="1" dirty="0">
                <a:solidFill>
                  <a:schemeClr val="bg1"/>
                </a:solidFill>
                <a:latin typeface="微软雅黑" panose="020B0503020204020204" pitchFamily="34" charset="-122"/>
                <a:ea typeface="微软雅黑" panose="020B0503020204020204" pitchFamily="34" charset="-122"/>
              </a:rPr>
              <a:t>analyzer</a:t>
            </a:r>
            <a:endParaRPr lang="en-US" sz="1600" b="1" dirty="0">
              <a:solidFill>
                <a:schemeClr val="bg1"/>
              </a:solidFill>
              <a:latin typeface="微软雅黑" panose="020B0503020204020204" pitchFamily="34" charset="-122"/>
              <a:ea typeface="微软雅黑" panose="020B0503020204020204" pitchFamily="34" charset="-122"/>
            </a:endParaRPr>
          </a:p>
        </p:txBody>
      </p:sp>
      <p:sp>
        <p:nvSpPr>
          <p:cNvPr id="24" name="矩形 28">
            <a:extLst>
              <a:ext uri="{FF2B5EF4-FFF2-40B4-BE49-F238E27FC236}">
                <a16:creationId xmlns:a16="http://schemas.microsoft.com/office/drawing/2014/main" id="{0C7EFDDF-75CA-8610-CC48-D4922BFACCBB}"/>
              </a:ext>
            </a:extLst>
          </p:cNvPr>
          <p:cNvSpPr/>
          <p:nvPr/>
        </p:nvSpPr>
        <p:spPr>
          <a:xfrm>
            <a:off x="7899109" y="1622125"/>
            <a:ext cx="3661423" cy="4415431"/>
          </a:xfrm>
          <a:prstGeom prst="rect">
            <a:avLst/>
          </a:prstGeom>
          <a:noFill/>
          <a:ln w="38100" cmpd="sng">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n-ea"/>
            </a:endParaRPr>
          </a:p>
        </p:txBody>
      </p:sp>
      <p:sp>
        <p:nvSpPr>
          <p:cNvPr id="25" name="Rectangle 24">
            <a:extLst>
              <a:ext uri="{FF2B5EF4-FFF2-40B4-BE49-F238E27FC236}">
                <a16:creationId xmlns:a16="http://schemas.microsoft.com/office/drawing/2014/main" id="{E274F83B-7476-5673-61C2-76EDAA28BD4F}"/>
              </a:ext>
            </a:extLst>
          </p:cNvPr>
          <p:cNvSpPr/>
          <p:nvPr/>
        </p:nvSpPr>
        <p:spPr>
          <a:xfrm>
            <a:off x="7954759" y="2214606"/>
            <a:ext cx="3740126" cy="307777"/>
          </a:xfrm>
          <a:prstGeom prst="rect">
            <a:avLst/>
          </a:prstGeom>
          <a:solidFill>
            <a:srgbClr val="FFC000"/>
          </a:solidFill>
        </p:spPr>
        <p:txBody>
          <a:bodyPr wrap="none">
            <a:spAutoFit/>
          </a:bodyPr>
          <a:lstStyle/>
          <a:p>
            <a:r>
              <a:rPr lang="zh-CN" altLang="en-US" sz="1400" b="1" dirty="0"/>
              <a:t>Consistency index: correlation coefficient</a:t>
            </a:r>
          </a:p>
        </p:txBody>
      </p:sp>
      <p:sp>
        <p:nvSpPr>
          <p:cNvPr id="17" name="Rectangle 16">
            <a:extLst>
              <a:ext uri="{FF2B5EF4-FFF2-40B4-BE49-F238E27FC236}">
                <a16:creationId xmlns:a16="http://schemas.microsoft.com/office/drawing/2014/main" id="{4CC2CC8D-A5F6-6066-A4CB-09DB13E5FC28}"/>
              </a:ext>
            </a:extLst>
          </p:cNvPr>
          <p:cNvSpPr/>
          <p:nvPr/>
        </p:nvSpPr>
        <p:spPr>
          <a:xfrm>
            <a:off x="8594138" y="4798673"/>
            <a:ext cx="1295547" cy="338554"/>
          </a:xfrm>
          <a:prstGeom prst="rect">
            <a:avLst/>
          </a:prstGeom>
        </p:spPr>
        <p:txBody>
          <a:bodyPr wrap="none">
            <a:spAutoFit/>
          </a:bodyPr>
          <a:lstStyle/>
          <a:p>
            <a:r>
              <a:rPr lang="en-US" altLang="zh-CN" sz="1600" b="1" dirty="0">
                <a:solidFill>
                  <a:srgbClr val="AF1E16"/>
                </a:solidFill>
              </a:rPr>
              <a:t>CC=99.58%</a:t>
            </a:r>
            <a:endParaRPr lang="en-US" sz="1600" dirty="0">
              <a:solidFill>
                <a:srgbClr val="AF1E16"/>
              </a:solidFill>
            </a:endParaRPr>
          </a:p>
        </p:txBody>
      </p:sp>
      <p:sp>
        <p:nvSpPr>
          <p:cNvPr id="8" name="Text Placeholder 3">
            <a:extLst>
              <a:ext uri="{FF2B5EF4-FFF2-40B4-BE49-F238E27FC236}">
                <a16:creationId xmlns:a16="http://schemas.microsoft.com/office/drawing/2014/main" id="{60EAB8BB-D505-6FF1-F154-BF655460B4AF}"/>
              </a:ext>
            </a:extLst>
          </p:cNvPr>
          <p:cNvSpPr>
            <a:spLocks noGrp="1"/>
          </p:cNvSpPr>
          <p:nvPr>
            <p:ph type="body" sz="quarter" idx="15"/>
          </p:nvPr>
        </p:nvSpPr>
        <p:spPr>
          <a:xfrm>
            <a:off x="635012" y="189303"/>
            <a:ext cx="8524227" cy="495575"/>
          </a:xfrm>
        </p:spPr>
        <p:txBody>
          <a:bodyPr/>
          <a:lstStyle/>
          <a:p>
            <a:r>
              <a:rPr lang="en-US" altLang="zh-CN" sz="2400" dirty="0"/>
              <a:t>5.</a:t>
            </a:r>
            <a:r>
              <a:rPr lang="zh-CN" altLang="en-US" sz="2400" dirty="0"/>
              <a:t> </a:t>
            </a:r>
            <a:r>
              <a:rPr lang="en-US" altLang="zh-CN" sz="2400" dirty="0"/>
              <a:t>C</a:t>
            </a:r>
            <a:r>
              <a:rPr lang="zh-CN" altLang="en-US" sz="2400" dirty="0"/>
              <a:t>orrosion monitoring of </a:t>
            </a:r>
            <a:r>
              <a:rPr lang="en-US" altLang="zh-CN" sz="2400" dirty="0"/>
              <a:t>steel structures</a:t>
            </a:r>
            <a:endParaRPr lang="en-US" sz="2400" dirty="0"/>
          </a:p>
        </p:txBody>
      </p:sp>
      <p:pic>
        <p:nvPicPr>
          <p:cNvPr id="4" name="图片 3">
            <a:extLst>
              <a:ext uri="{FF2B5EF4-FFF2-40B4-BE49-F238E27FC236}">
                <a16:creationId xmlns:a16="http://schemas.microsoft.com/office/drawing/2014/main" id="{89DC273C-2F08-2BFC-6AB6-37192D99E41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2277" y="1764140"/>
            <a:ext cx="7512057" cy="4128233"/>
          </a:xfrm>
          <a:prstGeom prst="rect">
            <a:avLst/>
          </a:prstGeom>
          <a:noFill/>
        </p:spPr>
      </p:pic>
    </p:spTree>
    <p:extLst>
      <p:ext uri="{BB962C8B-B14F-4D97-AF65-F5344CB8AC3E}">
        <p14:creationId xmlns:p14="http://schemas.microsoft.com/office/powerpoint/2010/main" val="4179199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D3DB80-B894-403A-B48E-6FDC1A72010E}" type="slidenum">
              <a:rPr lang="zh-CN" altLang="en-US" smtClean="0"/>
              <a:pPr/>
              <a:t>32</a:t>
            </a:fld>
            <a:endParaRPr lang="zh-CN" altLang="en-US" dirty="0"/>
          </a:p>
        </p:txBody>
      </p:sp>
      <p:sp>
        <p:nvSpPr>
          <p:cNvPr id="3" name="Text Placeholder 2"/>
          <p:cNvSpPr>
            <a:spLocks noGrp="1"/>
          </p:cNvSpPr>
          <p:nvPr>
            <p:ph type="body" sz="quarter" idx="14"/>
          </p:nvPr>
        </p:nvSpPr>
        <p:spPr/>
        <p:txBody>
          <a:bodyPr/>
          <a:lstStyle/>
          <a:p>
            <a:endParaRPr lang="en-US"/>
          </a:p>
        </p:txBody>
      </p:sp>
      <p:sp>
        <p:nvSpPr>
          <p:cNvPr id="11" name="Text Placeholder 3">
            <a:extLst>
              <a:ext uri="{FF2B5EF4-FFF2-40B4-BE49-F238E27FC236}">
                <a16:creationId xmlns:a16="http://schemas.microsoft.com/office/drawing/2014/main" id="{E0FF19A6-3AF5-0C15-BF37-BB2F2B57676E}"/>
              </a:ext>
            </a:extLst>
          </p:cNvPr>
          <p:cNvSpPr>
            <a:spLocks noGrp="1"/>
          </p:cNvSpPr>
          <p:nvPr>
            <p:ph type="body" sz="quarter" idx="15"/>
          </p:nvPr>
        </p:nvSpPr>
        <p:spPr>
          <a:xfrm>
            <a:off x="635012" y="189303"/>
            <a:ext cx="8524227" cy="495575"/>
          </a:xfrm>
        </p:spPr>
        <p:txBody>
          <a:bodyPr/>
          <a:lstStyle/>
          <a:p>
            <a:r>
              <a:rPr lang="en-US" altLang="zh-CN" sz="2400" dirty="0"/>
              <a:t>5.</a:t>
            </a:r>
            <a:r>
              <a:rPr lang="zh-CN" altLang="en-US" sz="2400" dirty="0"/>
              <a:t> </a:t>
            </a:r>
            <a:r>
              <a:rPr lang="en-US" altLang="zh-CN" sz="2400" dirty="0"/>
              <a:t>C</a:t>
            </a:r>
            <a:r>
              <a:rPr lang="zh-CN" altLang="en-US" sz="2400" dirty="0"/>
              <a:t>orrosion monitoring of </a:t>
            </a:r>
            <a:r>
              <a:rPr lang="en-US" altLang="zh-CN" sz="2400" dirty="0"/>
              <a:t>steel structures</a:t>
            </a:r>
            <a:endParaRPr lang="en-US" sz="2400" dirty="0"/>
          </a:p>
        </p:txBody>
      </p:sp>
      <p:pic>
        <p:nvPicPr>
          <p:cNvPr id="14" name="图片 13">
            <a:extLst>
              <a:ext uri="{FF2B5EF4-FFF2-40B4-BE49-F238E27FC236}">
                <a16:creationId xmlns:a16="http://schemas.microsoft.com/office/drawing/2014/main" id="{69DAF10A-4B2C-C424-5DD7-A556863411F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314" y="993493"/>
            <a:ext cx="5865428" cy="2045653"/>
          </a:xfrm>
          <a:prstGeom prst="rect">
            <a:avLst/>
          </a:prstGeom>
          <a:noFill/>
        </p:spPr>
      </p:pic>
      <p:pic>
        <p:nvPicPr>
          <p:cNvPr id="27" name="图片 26">
            <a:extLst>
              <a:ext uri="{FF2B5EF4-FFF2-40B4-BE49-F238E27FC236}">
                <a16:creationId xmlns:a16="http://schemas.microsoft.com/office/drawing/2014/main" id="{6626240A-A019-0B5B-1AD6-D3E85369BF1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4616" y="3395025"/>
            <a:ext cx="7029316" cy="2922408"/>
          </a:xfrm>
          <a:prstGeom prst="rect">
            <a:avLst/>
          </a:prstGeom>
          <a:noFill/>
        </p:spPr>
      </p:pic>
      <p:pic>
        <p:nvPicPr>
          <p:cNvPr id="28" name="图片 27">
            <a:extLst>
              <a:ext uri="{FF2B5EF4-FFF2-40B4-BE49-F238E27FC236}">
                <a16:creationId xmlns:a16="http://schemas.microsoft.com/office/drawing/2014/main" id="{A5337801-D3C0-C91C-015E-D3E4FF42A6B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7550" y="3239951"/>
            <a:ext cx="2332355" cy="3167380"/>
          </a:xfrm>
          <a:prstGeom prst="rect">
            <a:avLst/>
          </a:prstGeom>
          <a:noFill/>
        </p:spPr>
      </p:pic>
      <p:pic>
        <p:nvPicPr>
          <p:cNvPr id="30" name="图片 29">
            <a:extLst>
              <a:ext uri="{FF2B5EF4-FFF2-40B4-BE49-F238E27FC236}">
                <a16:creationId xmlns:a16="http://schemas.microsoft.com/office/drawing/2014/main" id="{A27B7696-285B-BF42-68EA-2999B1B98476}"/>
              </a:ext>
            </a:extLst>
          </p:cNvPr>
          <p:cNvPicPr>
            <a:picLocks noChangeAspect="1"/>
          </p:cNvPicPr>
          <p:nvPr/>
        </p:nvPicPr>
        <p:blipFill>
          <a:blip r:embed="rId6"/>
          <a:stretch>
            <a:fillRect/>
          </a:stretch>
        </p:blipFill>
        <p:spPr>
          <a:xfrm>
            <a:off x="6258742" y="923015"/>
            <a:ext cx="3119755" cy="2339975"/>
          </a:xfrm>
          <a:prstGeom prst="rect">
            <a:avLst/>
          </a:prstGeom>
        </p:spPr>
      </p:pic>
      <p:pic>
        <p:nvPicPr>
          <p:cNvPr id="31" name="图片 30">
            <a:extLst>
              <a:ext uri="{FF2B5EF4-FFF2-40B4-BE49-F238E27FC236}">
                <a16:creationId xmlns:a16="http://schemas.microsoft.com/office/drawing/2014/main" id="{C06AA88D-8436-7BA7-3D5B-93CC0A11392F}"/>
              </a:ext>
            </a:extLst>
          </p:cNvPr>
          <p:cNvPicPr>
            <a:picLocks noChangeAspect="1"/>
          </p:cNvPicPr>
          <p:nvPr/>
        </p:nvPicPr>
        <p:blipFill>
          <a:blip r:embed="rId7"/>
          <a:stretch>
            <a:fillRect/>
          </a:stretch>
        </p:blipFill>
        <p:spPr>
          <a:xfrm>
            <a:off x="9117579" y="912061"/>
            <a:ext cx="3119755" cy="2339975"/>
          </a:xfrm>
          <a:prstGeom prst="rect">
            <a:avLst/>
          </a:prstGeom>
        </p:spPr>
      </p:pic>
    </p:spTree>
    <p:extLst>
      <p:ext uri="{BB962C8B-B14F-4D97-AF65-F5344CB8AC3E}">
        <p14:creationId xmlns:p14="http://schemas.microsoft.com/office/powerpoint/2010/main" val="1040103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0103D-5D11-31D3-7028-367C8A3D0AF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21C01D-758D-21BB-87EF-513079AB606A}"/>
              </a:ext>
            </a:extLst>
          </p:cNvPr>
          <p:cNvSpPr>
            <a:spLocks noGrp="1"/>
          </p:cNvSpPr>
          <p:nvPr>
            <p:ph type="sldNum" sz="quarter" idx="12"/>
          </p:nvPr>
        </p:nvSpPr>
        <p:spPr/>
        <p:txBody>
          <a:bodyPr/>
          <a:lstStyle/>
          <a:p>
            <a:fld id="{5DD3DB80-B894-403A-B48E-6FDC1A72010E}" type="slidenum">
              <a:rPr lang="zh-CN" altLang="en-US" smtClean="0"/>
              <a:pPr/>
              <a:t>33</a:t>
            </a:fld>
            <a:endParaRPr lang="zh-CN" altLang="en-US" dirty="0"/>
          </a:p>
        </p:txBody>
      </p:sp>
      <p:sp>
        <p:nvSpPr>
          <p:cNvPr id="3" name="Text Placeholder 2">
            <a:extLst>
              <a:ext uri="{FF2B5EF4-FFF2-40B4-BE49-F238E27FC236}">
                <a16:creationId xmlns:a16="http://schemas.microsoft.com/office/drawing/2014/main" id="{72AD6F31-D5F7-7605-B377-64DCC828D472}"/>
              </a:ext>
            </a:extLst>
          </p:cNvPr>
          <p:cNvSpPr>
            <a:spLocks noGrp="1"/>
          </p:cNvSpPr>
          <p:nvPr>
            <p:ph type="body" sz="quarter" idx="14"/>
          </p:nvPr>
        </p:nvSpPr>
        <p:spPr/>
        <p:txBody>
          <a:bodyPr/>
          <a:lstStyle/>
          <a:p>
            <a:endParaRPr lang="en-US"/>
          </a:p>
        </p:txBody>
      </p:sp>
      <p:sp>
        <p:nvSpPr>
          <p:cNvPr id="11" name="Text Placeholder 3">
            <a:extLst>
              <a:ext uri="{FF2B5EF4-FFF2-40B4-BE49-F238E27FC236}">
                <a16:creationId xmlns:a16="http://schemas.microsoft.com/office/drawing/2014/main" id="{45034F8C-763C-888F-D59D-7AF0CACE5676}"/>
              </a:ext>
            </a:extLst>
          </p:cNvPr>
          <p:cNvSpPr>
            <a:spLocks noGrp="1"/>
          </p:cNvSpPr>
          <p:nvPr>
            <p:ph type="body" sz="quarter" idx="15"/>
          </p:nvPr>
        </p:nvSpPr>
        <p:spPr>
          <a:xfrm>
            <a:off x="635012" y="189303"/>
            <a:ext cx="8524227" cy="495575"/>
          </a:xfrm>
        </p:spPr>
        <p:txBody>
          <a:bodyPr/>
          <a:lstStyle/>
          <a:p>
            <a:r>
              <a:rPr lang="en-US" altLang="zh-CN" sz="2400" dirty="0"/>
              <a:t>5.</a:t>
            </a:r>
            <a:r>
              <a:rPr lang="zh-CN" altLang="en-US" sz="2400" dirty="0"/>
              <a:t> </a:t>
            </a:r>
            <a:r>
              <a:rPr lang="en-US" altLang="zh-CN" sz="2400" dirty="0"/>
              <a:t>C</a:t>
            </a:r>
            <a:r>
              <a:rPr lang="zh-CN" altLang="en-US" sz="2400" dirty="0"/>
              <a:t>orrosion monitoring of </a:t>
            </a:r>
            <a:r>
              <a:rPr lang="en-US" altLang="zh-CN" sz="2400" dirty="0"/>
              <a:t>steel structures</a:t>
            </a:r>
            <a:endParaRPr lang="en-US" sz="2400" dirty="0"/>
          </a:p>
        </p:txBody>
      </p:sp>
      <p:pic>
        <p:nvPicPr>
          <p:cNvPr id="4" name="图片 3">
            <a:extLst>
              <a:ext uri="{FF2B5EF4-FFF2-40B4-BE49-F238E27FC236}">
                <a16:creationId xmlns:a16="http://schemas.microsoft.com/office/drawing/2014/main" id="{3C2E835A-7CD9-BA8F-9AC4-CC97225C4D5D}"/>
              </a:ext>
            </a:extLst>
          </p:cNvPr>
          <p:cNvPicPr>
            <a:picLocks noChangeAspect="1"/>
          </p:cNvPicPr>
          <p:nvPr/>
        </p:nvPicPr>
        <p:blipFill>
          <a:blip r:embed="rId3"/>
          <a:stretch>
            <a:fillRect/>
          </a:stretch>
        </p:blipFill>
        <p:spPr>
          <a:xfrm>
            <a:off x="1160325" y="1214698"/>
            <a:ext cx="4918257" cy="3278516"/>
          </a:xfrm>
          <a:prstGeom prst="rect">
            <a:avLst/>
          </a:prstGeom>
        </p:spPr>
      </p:pic>
      <p:pic>
        <p:nvPicPr>
          <p:cNvPr id="5" name="图片 4">
            <a:extLst>
              <a:ext uri="{FF2B5EF4-FFF2-40B4-BE49-F238E27FC236}">
                <a16:creationId xmlns:a16="http://schemas.microsoft.com/office/drawing/2014/main" id="{6C02D6E0-BAE5-561D-8AE9-B0DEAFF6BAB4}"/>
              </a:ext>
            </a:extLst>
          </p:cNvPr>
          <p:cNvPicPr>
            <a:picLocks noChangeAspect="1"/>
          </p:cNvPicPr>
          <p:nvPr/>
        </p:nvPicPr>
        <p:blipFill>
          <a:blip r:embed="rId4"/>
          <a:stretch>
            <a:fillRect/>
          </a:stretch>
        </p:blipFill>
        <p:spPr>
          <a:xfrm>
            <a:off x="6222183" y="1374339"/>
            <a:ext cx="4918256" cy="3278516"/>
          </a:xfrm>
          <a:prstGeom prst="rect">
            <a:avLst/>
          </a:prstGeom>
        </p:spPr>
      </p:pic>
      <p:sp>
        <p:nvSpPr>
          <p:cNvPr id="7" name="文本框 6">
            <a:extLst>
              <a:ext uri="{FF2B5EF4-FFF2-40B4-BE49-F238E27FC236}">
                <a16:creationId xmlns:a16="http://schemas.microsoft.com/office/drawing/2014/main" id="{BA703F3D-EDBD-4168-7B3D-14FB8E6FFB22}"/>
              </a:ext>
            </a:extLst>
          </p:cNvPr>
          <p:cNvSpPr txBox="1"/>
          <p:nvPr/>
        </p:nvSpPr>
        <p:spPr>
          <a:xfrm>
            <a:off x="1229993" y="4745806"/>
            <a:ext cx="9154978" cy="923330"/>
          </a:xfrm>
          <a:prstGeom prst="rect">
            <a:avLst/>
          </a:prstGeom>
          <a:noFill/>
        </p:spPr>
        <p:txBody>
          <a:bodyPr wrap="square">
            <a:spAutoFit/>
          </a:bodyPr>
          <a:lstStyle/>
          <a:p>
            <a:pPr marL="285750" indent="-285750">
              <a:buFont typeface="Arial" panose="020B0604020202020204" pitchFamily="34" charset="0"/>
              <a:buChar char="•"/>
            </a:pPr>
            <a:r>
              <a:rPr lang="en-US" altLang="zh-CN" sz="1800" kern="1200" dirty="0">
                <a:solidFill>
                  <a:schemeClr val="tx1"/>
                </a:solidFill>
                <a:effectLst/>
                <a:latin typeface="+mn-lt"/>
                <a:ea typeface="+mn-ea"/>
                <a:cs typeface="+mn-cs"/>
              </a:rPr>
              <a:t>the average thickness loss of the corrosion sensor is estimated to be 31.59 </a:t>
            </a:r>
            <a:r>
              <a:rPr lang="en-US" altLang="zh-CN" sz="1800" kern="1200" dirty="0" err="1">
                <a:solidFill>
                  <a:schemeClr val="tx1"/>
                </a:solidFill>
                <a:effectLst/>
                <a:latin typeface="+mn-lt"/>
                <a:ea typeface="+mn-ea"/>
                <a:cs typeface="+mn-cs"/>
              </a:rPr>
              <a:t>μm</a:t>
            </a:r>
            <a:endParaRPr lang="en-US" altLang="zh-CN" sz="1800" kern="1200" dirty="0">
              <a:solidFill>
                <a:schemeClr val="tx1"/>
              </a:solidFill>
              <a:effectLst/>
              <a:latin typeface="+mn-lt"/>
              <a:ea typeface="+mn-ea"/>
              <a:cs typeface="+mn-cs"/>
            </a:endParaRPr>
          </a:p>
          <a:p>
            <a:pPr marL="285750" indent="-285750">
              <a:buFont typeface="Arial" panose="020B0604020202020204" pitchFamily="34" charset="0"/>
              <a:buChar char="•"/>
            </a:pPr>
            <a:r>
              <a:rPr lang="en-US" altLang="zh-CN" dirty="0"/>
              <a:t>3D morphology and 2D profile of the gusset plate surface corrosion depth is 35.95 </a:t>
            </a:r>
            <a:r>
              <a:rPr lang="en-US" altLang="zh-CN" dirty="0" err="1"/>
              <a:t>μm</a:t>
            </a:r>
            <a:endParaRPr lang="en-US" altLang="zh-CN" dirty="0"/>
          </a:p>
          <a:p>
            <a:pPr marL="285750" indent="-285750">
              <a:buFont typeface="Arial" panose="020B0604020202020204" pitchFamily="34" charset="0"/>
              <a:buChar char="•"/>
            </a:pPr>
            <a:r>
              <a:rPr lang="en-US" altLang="zh-CN" dirty="0"/>
              <a:t>error: 12.1%</a:t>
            </a:r>
            <a:r>
              <a:rPr lang="zh-CN" altLang="en-US" dirty="0"/>
              <a:t> </a:t>
            </a:r>
          </a:p>
        </p:txBody>
      </p:sp>
    </p:spTree>
    <p:extLst>
      <p:ext uri="{BB962C8B-B14F-4D97-AF65-F5344CB8AC3E}">
        <p14:creationId xmlns:p14="http://schemas.microsoft.com/office/powerpoint/2010/main" val="3162170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D3DB80-B894-403A-B48E-6FDC1A72010E}" type="slidenum">
              <a:rPr lang="zh-CN" altLang="en-US" smtClean="0"/>
              <a:pPr/>
              <a:t>34</a:t>
            </a:fld>
            <a:endParaRPr lang="zh-CN" altLang="en-US" dirty="0"/>
          </a:p>
        </p:txBody>
      </p:sp>
      <p:sp>
        <p:nvSpPr>
          <p:cNvPr id="3" name="Text Placeholder 2"/>
          <p:cNvSpPr>
            <a:spLocks noGrp="1"/>
          </p:cNvSpPr>
          <p:nvPr>
            <p:ph type="body" sz="quarter" idx="14"/>
          </p:nvPr>
        </p:nvSpPr>
        <p:spPr/>
        <p:txBody>
          <a:bodyPr/>
          <a:lstStyle/>
          <a:p>
            <a:endParaRPr lang="en-US"/>
          </a:p>
        </p:txBody>
      </p:sp>
      <p:sp>
        <p:nvSpPr>
          <p:cNvPr id="4" name="Text Placeholder 3"/>
          <p:cNvSpPr>
            <a:spLocks noGrp="1"/>
          </p:cNvSpPr>
          <p:nvPr>
            <p:ph type="body" sz="quarter" idx="15"/>
          </p:nvPr>
        </p:nvSpPr>
        <p:spPr/>
        <p:txBody>
          <a:bodyPr/>
          <a:lstStyle/>
          <a:p>
            <a:r>
              <a:rPr lang="en-US" altLang="zh-CN" sz="2800" dirty="0"/>
              <a:t>6</a:t>
            </a:r>
            <a:r>
              <a:rPr lang="zh-CN" altLang="en-US" sz="2800" dirty="0"/>
              <a:t>. Conclusions and prospects</a:t>
            </a:r>
          </a:p>
          <a:p>
            <a:endParaRPr lang="en-US" sz="2800" dirty="0"/>
          </a:p>
        </p:txBody>
      </p:sp>
      <p:sp>
        <p:nvSpPr>
          <p:cNvPr id="8" name="Text Placeholder 7"/>
          <p:cNvSpPr>
            <a:spLocks noGrp="1"/>
          </p:cNvSpPr>
          <p:nvPr>
            <p:ph type="body" sz="quarter" idx="19"/>
          </p:nvPr>
        </p:nvSpPr>
        <p:spPr>
          <a:xfrm>
            <a:off x="320800" y="1197355"/>
            <a:ext cx="11348685" cy="4463290"/>
          </a:xfrm>
        </p:spPr>
        <p:txBody>
          <a:bodyPr/>
          <a:lstStyle/>
          <a:p>
            <a:pPr>
              <a:lnSpc>
                <a:spcPct val="100000"/>
              </a:lnSpc>
              <a:spcBef>
                <a:spcPts val="600"/>
              </a:spcBef>
              <a:buClrTx/>
            </a:pPr>
            <a:r>
              <a:rPr lang="zh-CN" altLang="en-US" sz="1400" b="0" u="sng" dirty="0"/>
              <a:t>Representative Papers</a:t>
            </a:r>
            <a:endParaRPr lang="en-US" sz="1400" b="0" u="sng" dirty="0"/>
          </a:p>
          <a:p>
            <a:pPr marL="342900" indent="-342900">
              <a:lnSpc>
                <a:spcPct val="100000"/>
              </a:lnSpc>
              <a:spcBef>
                <a:spcPts val="600"/>
              </a:spcBef>
              <a:buClrTx/>
              <a:buFont typeface="+mj-lt"/>
              <a:buAutoNum type="arabicPeriod"/>
            </a:pPr>
            <a:r>
              <a:rPr lang="en-US" sz="1400" dirty="0"/>
              <a:t>Weijie Li</a:t>
            </a:r>
            <a:r>
              <a:rPr lang="en-US" sz="1400" b="0" dirty="0"/>
              <a:t>, Tiejun Liu*, Dujian Zou, Jianjun Wang, Ting-Hua Yi. PZT based smart corrosion coupon using electromechanical impedance. Mechanical Systems and Signal Processing, 2019, 129: 455-469.</a:t>
            </a:r>
          </a:p>
          <a:p>
            <a:pPr marL="342900" indent="-342900">
              <a:lnSpc>
                <a:spcPct val="100000"/>
              </a:lnSpc>
              <a:spcBef>
                <a:spcPts val="600"/>
              </a:spcBef>
              <a:buClrTx/>
              <a:buFont typeface="+mj-lt"/>
              <a:buAutoNum type="arabicPeriod"/>
            </a:pPr>
            <a:r>
              <a:rPr lang="en-US" sz="1400" dirty="0"/>
              <a:t>Weijie Li</a:t>
            </a:r>
            <a:r>
              <a:rPr lang="en-US" sz="1400" b="0" dirty="0"/>
              <a:t>, Jianjun Wang, Tiejun Liu*, Mingzhang Luo. Electromechanical impedance instrumented circular piezoelectric-metal transducer for corrosion monitoring: modeling and validation. Smart Materials and Structures, 2020, 29(3): 035008.</a:t>
            </a:r>
          </a:p>
          <a:p>
            <a:pPr marL="342900" indent="-342900">
              <a:lnSpc>
                <a:spcPct val="100000"/>
              </a:lnSpc>
              <a:spcBef>
                <a:spcPts val="600"/>
              </a:spcBef>
              <a:buClrTx/>
              <a:buFont typeface="+mj-lt"/>
              <a:buAutoNum type="arabicPeriod"/>
            </a:pPr>
            <a:r>
              <a:rPr lang="en-US" sz="1400" b="0" dirty="0" err="1"/>
              <a:t>Jianjun Wang, </a:t>
            </a:r>
            <a:r>
              <a:rPr lang="en-US" sz="1400" dirty="0" err="1"/>
              <a:t>Weijie Li</a:t>
            </a:r>
            <a:r>
              <a:rPr lang="en-US" sz="1400" b="0" dirty="0" err="1"/>
              <a:t>*, Wei Luo, Jianchao Wu, Chengming Lan. Modeling and experimental validation of a quantitative bar-type corrosion measuring probe using piezoelectric stack and electromechanical impedance technique. Measurement, 2022, 188, 110546.</a:t>
            </a:r>
          </a:p>
          <a:p>
            <a:pPr marL="342900" indent="-342900">
              <a:lnSpc>
                <a:spcPct val="100000"/>
              </a:lnSpc>
              <a:spcBef>
                <a:spcPts val="600"/>
              </a:spcBef>
              <a:buClrTx/>
              <a:buFont typeface="+mj-lt"/>
              <a:buAutoNum type="arabicPeriod"/>
            </a:pPr>
            <a:r>
              <a:rPr lang="en-US" sz="1400" b="0" dirty="0"/>
              <a:t>Wei Luo, Tiejun Liu, </a:t>
            </a:r>
            <a:r>
              <a:rPr lang="en-US" sz="1400" dirty="0"/>
              <a:t>Weijie Li</a:t>
            </a:r>
            <a:r>
              <a:rPr lang="en-US" sz="1400" b="0" dirty="0"/>
              <a:t>*, Mingzhang Luo. Pitting corrosion prediction based on electromechanical impedance and convolutional neural networks. Structural Health Monitoring, 2023, 22 (3), 1647-1664.</a:t>
            </a:r>
          </a:p>
          <a:p>
            <a:pPr marL="342900" indent="-342900">
              <a:lnSpc>
                <a:spcPct val="100000"/>
              </a:lnSpc>
              <a:spcBef>
                <a:spcPts val="600"/>
              </a:spcBef>
              <a:buClrTx/>
              <a:buFont typeface="+mj-lt"/>
              <a:buAutoNum type="arabicPeriod"/>
            </a:pPr>
            <a:r>
              <a:rPr lang="en-US" sz="1400" b="0" dirty="0" err="1"/>
              <a:t>Xuanming Fu, </a:t>
            </a:r>
            <a:r>
              <a:rPr lang="en-US" sz="1400" dirty="0" err="1"/>
              <a:t>Weijie Li</a:t>
            </a:r>
            <a:r>
              <a:rPr lang="en-US" sz="1400" b="0" dirty="0" err="1"/>
              <a:t>*, Luyu Li, Jianjun Wang, Bo Lu, Jianchao Wu. Cloud-based pipe corrosion monitoring using electromechanical impedance instrumented piezoelectric ring sensor. </a:t>
            </a:r>
            <a:r>
              <a:rPr lang="en-US" sz="1400" b="0" dirty="0"/>
              <a:t>Automation in Construction, 2023, 156: 105124.</a:t>
            </a:r>
          </a:p>
          <a:p>
            <a:pPr marL="342900" indent="-342900">
              <a:lnSpc>
                <a:spcPct val="100000"/>
              </a:lnSpc>
              <a:spcBef>
                <a:spcPts val="600"/>
              </a:spcBef>
              <a:buClrTx/>
              <a:buFont typeface="+mj-lt"/>
              <a:buAutoNum type="arabicPeriod"/>
            </a:pPr>
            <a:r>
              <a:rPr lang="en-US" sz="1400" b="0" dirty="0"/>
              <a:t>Bo </a:t>
            </a:r>
            <a:r>
              <a:rPr lang="en-US" altLang="zh-CN" sz="1400" b="0" dirty="0"/>
              <a:t>Lu</a:t>
            </a:r>
            <a:r>
              <a:rPr lang="en-US" sz="1400" b="0" dirty="0"/>
              <a:t>, </a:t>
            </a:r>
            <a:r>
              <a:rPr lang="en-US" sz="1400" dirty="0"/>
              <a:t>Weijie Li</a:t>
            </a:r>
            <a:r>
              <a:rPr lang="en-US" sz="1400" b="0" dirty="0"/>
              <a:t>*, </a:t>
            </a:r>
            <a:r>
              <a:rPr lang="en-US" sz="1400" b="0" dirty="0" err="1"/>
              <a:t>Zhishun</a:t>
            </a:r>
            <a:r>
              <a:rPr lang="en-US" sz="1400" b="0" dirty="0"/>
              <a:t> Liu, and </a:t>
            </a:r>
            <a:r>
              <a:rPr lang="en-US" sz="1400" b="0" dirty="0" err="1"/>
              <a:t>Xuefeng</a:t>
            </a:r>
            <a:r>
              <a:rPr lang="en-US" sz="1400" b="0" dirty="0"/>
              <a:t> Zhao. Corrosion monitoring for transmission line based on electromechanical impedance instrumented circular piezoelectric corrosion sensor. Sensors and Actuators A: Physical, 2024, 378: 115785.</a:t>
            </a:r>
          </a:p>
          <a:p>
            <a:pPr marL="342900" indent="-342900">
              <a:lnSpc>
                <a:spcPct val="100000"/>
              </a:lnSpc>
              <a:spcBef>
                <a:spcPts val="600"/>
              </a:spcBef>
              <a:buClrTx/>
              <a:buFont typeface="+mj-lt"/>
              <a:buAutoNum type="arabicPeriod"/>
            </a:pPr>
            <a:r>
              <a:rPr lang="en-US" sz="1400" b="0" dirty="0" err="1"/>
              <a:t>Yanpeng</a:t>
            </a:r>
            <a:r>
              <a:rPr lang="en-US" sz="1400" b="0" dirty="0"/>
              <a:t> Si, </a:t>
            </a:r>
            <a:r>
              <a:rPr lang="en-US" sz="1400" dirty="0"/>
              <a:t>Weijie Li</a:t>
            </a:r>
            <a:r>
              <a:rPr lang="en-US" sz="1400" b="0" dirty="0"/>
              <a:t>*, </a:t>
            </a:r>
            <a:r>
              <a:rPr lang="en-US" sz="1400" b="0" dirty="0" err="1"/>
              <a:t>Zeping</a:t>
            </a:r>
            <a:r>
              <a:rPr lang="en-US" sz="1400" b="0" dirty="0"/>
              <a:t> Sun, Jianjun Wang </a:t>
            </a:r>
            <a:r>
              <a:rPr lang="en-US" sz="1400" b="0" dirty="0" err="1"/>
              <a:t>Xuefeng</a:t>
            </a:r>
            <a:r>
              <a:rPr lang="en-US" sz="1400" b="0" dirty="0"/>
              <a:t> Zhao. Electromechanical impedance based intelligent corrosion sensing and monitoring method for steel structures. Smart Materials and Structures, Accepted on 10 June.</a:t>
            </a:r>
          </a:p>
        </p:txBody>
      </p:sp>
    </p:spTree>
    <p:extLst>
      <p:ext uri="{BB962C8B-B14F-4D97-AF65-F5344CB8AC3E}">
        <p14:creationId xmlns:p14="http://schemas.microsoft.com/office/powerpoint/2010/main" val="28453579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D3DB80-B894-403A-B48E-6FDC1A72010E}" type="slidenum">
              <a:rPr lang="zh-CN" altLang="en-US" smtClean="0"/>
              <a:pPr/>
              <a:t>35</a:t>
            </a:fld>
            <a:endParaRPr lang="zh-CN" altLang="en-US" dirty="0"/>
          </a:p>
        </p:txBody>
      </p:sp>
      <p:sp>
        <p:nvSpPr>
          <p:cNvPr id="3" name="Text Placeholder 2"/>
          <p:cNvSpPr>
            <a:spLocks noGrp="1"/>
          </p:cNvSpPr>
          <p:nvPr>
            <p:ph type="body" sz="quarter" idx="14"/>
          </p:nvPr>
        </p:nvSpPr>
        <p:spPr/>
        <p:txBody>
          <a:bodyPr/>
          <a:lstStyle/>
          <a:p>
            <a:endParaRPr lang="en-US"/>
          </a:p>
        </p:txBody>
      </p:sp>
      <p:sp>
        <p:nvSpPr>
          <p:cNvPr id="4" name="Text Placeholder 3"/>
          <p:cNvSpPr>
            <a:spLocks noGrp="1"/>
          </p:cNvSpPr>
          <p:nvPr>
            <p:ph type="body" sz="quarter" idx="15"/>
          </p:nvPr>
        </p:nvSpPr>
        <p:spPr/>
        <p:txBody>
          <a:bodyPr/>
          <a:lstStyle/>
          <a:p>
            <a:r>
              <a:rPr lang="en-US" altLang="zh-CN" sz="2800" dirty="0"/>
              <a:t>6</a:t>
            </a:r>
            <a:r>
              <a:rPr lang="zh-CN" altLang="en-US" sz="2800" dirty="0"/>
              <a:t>. Conclusions and prospects</a:t>
            </a:r>
          </a:p>
          <a:p>
            <a:endParaRPr lang="en-US" sz="2800" dirty="0"/>
          </a:p>
        </p:txBody>
      </p:sp>
      <p:sp>
        <p:nvSpPr>
          <p:cNvPr id="7" name="Text Placeholder 6"/>
          <p:cNvSpPr>
            <a:spLocks noGrp="1"/>
          </p:cNvSpPr>
          <p:nvPr>
            <p:ph type="body" sz="quarter" idx="16"/>
          </p:nvPr>
        </p:nvSpPr>
        <p:spPr>
          <a:xfrm>
            <a:off x="906773" y="1177067"/>
            <a:ext cx="10261007" cy="4503866"/>
          </a:xfrm>
        </p:spPr>
        <p:txBody>
          <a:bodyPr/>
          <a:lstStyle/>
          <a:p>
            <a:pPr marL="0" indent="0">
              <a:buNone/>
            </a:pPr>
            <a:r>
              <a:rPr lang="zh-CN" altLang="en-US" sz="1600" dirty="0"/>
              <a:t>It has been concluded</a:t>
            </a:r>
            <a:endParaRPr lang="en-US" altLang="zh-CN" sz="1600" dirty="0"/>
          </a:p>
          <a:p>
            <a:r>
              <a:rPr lang="zh-CN" altLang="en-US" sz="1600" dirty="0"/>
              <a:t>In this study, a piezo</a:t>
            </a:r>
            <a:r>
              <a:rPr lang="en-US" altLang="zh-CN" sz="1600" dirty="0"/>
              <a:t>electric</a:t>
            </a:r>
            <a:r>
              <a:rPr lang="zh-CN" altLang="en-US" sz="1600" dirty="0"/>
              <a:t> impedance intelligent sensing method for corrosion monitoring was proposed, and the vibration and modal characteristics of the corrosion specimen excited by piezoresistive impedance were applied to corrosion monitoring.</a:t>
            </a:r>
            <a:endParaRPr lang="en-US" altLang="zh-CN" sz="1600" dirty="0"/>
          </a:p>
          <a:p>
            <a:r>
              <a:rPr lang="zh-CN" altLang="en-US" sz="1600" dirty="0"/>
              <a:t>Through the combination of theoretical modeling, finite element simulation and experimental research, the corrosion sensing monitoring mechanism was verified.</a:t>
            </a:r>
            <a:endParaRPr lang="en-US" altLang="zh-CN" sz="1600" dirty="0"/>
          </a:p>
          <a:p>
            <a:r>
              <a:rPr lang="zh-CN" altLang="en-US" sz="1600" dirty="0"/>
              <a:t>The corrosion monitoring research of typical engineering structures such as reinforced concrete structures and steel pipelines was carried out.</a:t>
            </a:r>
            <a:endParaRPr lang="en-US" altLang="zh-CN" sz="1600" dirty="0"/>
          </a:p>
          <a:p>
            <a:r>
              <a:rPr lang="zh-CN" altLang="en-US" sz="1600" dirty="0"/>
              <a:t>This technical method can effectively solve the problems of low-cost, high-precision and on-line quantitative monitoring of corrosion monitoring.</a:t>
            </a:r>
            <a:endParaRPr lang="en-US" altLang="zh-CN" sz="1600" dirty="0"/>
          </a:p>
          <a:p>
            <a:endParaRPr lang="en-US" altLang="zh-CN" sz="1600" dirty="0"/>
          </a:p>
          <a:p>
            <a:pPr marL="0" indent="0">
              <a:buNone/>
            </a:pPr>
            <a:r>
              <a:rPr lang="zh-CN" altLang="en-US" sz="1600" dirty="0"/>
              <a:t>Next Research Plans:</a:t>
            </a:r>
            <a:endParaRPr lang="en-US" altLang="zh-CN" sz="1600" dirty="0"/>
          </a:p>
          <a:p>
            <a:r>
              <a:rPr lang="zh-CN" altLang="en-US" sz="1600" dirty="0"/>
              <a:t>To be applied in engineering, long-term verification, and continuous improvement;</a:t>
            </a:r>
            <a:endParaRPr lang="en-US" altLang="zh-CN" sz="1600" dirty="0"/>
          </a:p>
          <a:p>
            <a:r>
              <a:rPr lang="zh-CN" altLang="en-US" sz="1600" dirty="0"/>
              <a:t>Adaptation for corrosion monitoring of various important steel engineering structures (embedded, surface).</a:t>
            </a:r>
          </a:p>
          <a:p>
            <a:endParaRPr lang="en-US" altLang="zh-CN" sz="1600" dirty="0"/>
          </a:p>
          <a:p>
            <a:endParaRPr lang="zh-CN" altLang="en-US" sz="1600" dirty="0"/>
          </a:p>
          <a:p>
            <a:endParaRPr lang="en-US" sz="1600" dirty="0"/>
          </a:p>
        </p:txBody>
      </p:sp>
    </p:spTree>
    <p:extLst>
      <p:ext uri="{BB962C8B-B14F-4D97-AF65-F5344CB8AC3E}">
        <p14:creationId xmlns:p14="http://schemas.microsoft.com/office/powerpoint/2010/main" val="32408287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C4EE32C1-7D59-4241-B9C1-34E062946991}"/>
              </a:ext>
            </a:extLst>
          </p:cNvPr>
          <p:cNvSpPr/>
          <p:nvPr/>
        </p:nvSpPr>
        <p:spPr>
          <a:xfrm>
            <a:off x="0" y="1821642"/>
            <a:ext cx="12192000" cy="1734246"/>
          </a:xfrm>
          <a:prstGeom prst="rect">
            <a:avLst/>
          </a:prstGeom>
          <a:solidFill>
            <a:srgbClr val="3399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标题 17">
            <a:extLst>
              <a:ext uri="{FF2B5EF4-FFF2-40B4-BE49-F238E27FC236}">
                <a16:creationId xmlns:a16="http://schemas.microsoft.com/office/drawing/2014/main" id="{01617434-8E55-4850-A8C1-9735A4AD14C9}"/>
              </a:ext>
            </a:extLst>
          </p:cNvPr>
          <p:cNvSpPr>
            <a:spLocks noGrp="1"/>
          </p:cNvSpPr>
          <p:nvPr>
            <p:ph type="ctrTitle"/>
          </p:nvPr>
        </p:nvSpPr>
        <p:spPr>
          <a:xfrm>
            <a:off x="1454865" y="2049880"/>
            <a:ext cx="9282270" cy="1224860"/>
          </a:xfrm>
          <a:noFill/>
        </p:spPr>
        <p:txBody>
          <a:bodyPr anchor="ctr">
            <a:noAutofit/>
          </a:bodyPr>
          <a:lstStyle/>
          <a:p>
            <a:pPr algn="ctr">
              <a:lnSpc>
                <a:spcPct val="125000"/>
              </a:lnSpc>
            </a:pPr>
            <a:r>
              <a:rPr lang="zh-CN" altLang="en-US" sz="3600" dirty="0">
                <a:solidFill>
                  <a:schemeClr val="bg1"/>
                </a:solidFill>
                <a:latin typeface="微软雅黑" panose="020B0503020204020204" pitchFamily="34" charset="-122"/>
                <a:ea typeface="微软雅黑" panose="020B0503020204020204" pitchFamily="34" charset="-122"/>
              </a:rPr>
              <a:t>Thank you</a:t>
            </a:r>
            <a:r>
              <a:rPr lang="en-US" altLang="zh-CN" sz="3600" dirty="0">
                <a:solidFill>
                  <a:schemeClr val="bg1"/>
                </a:solidFill>
                <a:latin typeface="微软雅黑" panose="020B0503020204020204" pitchFamily="34" charset="-122"/>
                <a:ea typeface="微软雅黑" panose="020B0503020204020204" pitchFamily="34" charset="-122"/>
              </a:rPr>
              <a:t>.</a:t>
            </a:r>
            <a:r>
              <a:rPr lang="zh-CN" altLang="en-US" sz="3600" dirty="0">
                <a:solidFill>
                  <a:schemeClr val="bg1"/>
                </a:solidFill>
                <a:latin typeface="微软雅黑" panose="020B0503020204020204" pitchFamily="34" charset="-122"/>
                <a:ea typeface="微软雅黑" panose="020B0503020204020204" pitchFamily="34" charset="-122"/>
              </a:rPr>
              <a:t> </a:t>
            </a:r>
            <a:r>
              <a:rPr lang="en-US" altLang="zh-CN" sz="3600" dirty="0">
                <a:solidFill>
                  <a:schemeClr val="bg1"/>
                </a:solidFill>
                <a:latin typeface="微软雅黑" panose="020B0503020204020204" pitchFamily="34" charset="-122"/>
                <a:ea typeface="微软雅黑" panose="020B0503020204020204" pitchFamily="34" charset="-122"/>
              </a:rPr>
              <a:t>Questions</a:t>
            </a:r>
            <a:r>
              <a:rPr lang="zh-CN" altLang="en-US" sz="3600" dirty="0">
                <a:solidFill>
                  <a:schemeClr val="bg1"/>
                </a:solidFill>
                <a:latin typeface="微软雅黑" panose="020B0503020204020204" pitchFamily="34" charset="-122"/>
                <a:ea typeface="微软雅黑" panose="020B0503020204020204" pitchFamily="34" charset="-122"/>
              </a:rPr>
              <a:t>!</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11" name="Picture 10"/>
          <p:cNvPicPr>
            <a:picLocks noChangeAspect="1"/>
          </p:cNvPicPr>
          <p:nvPr/>
        </p:nvPicPr>
        <p:blipFill>
          <a:blip r:embed="rId3"/>
          <a:stretch>
            <a:fillRect/>
          </a:stretch>
        </p:blipFill>
        <p:spPr>
          <a:xfrm>
            <a:off x="7776929" y="492493"/>
            <a:ext cx="3651315" cy="961513"/>
          </a:xfrm>
          <a:prstGeom prst="rect">
            <a:avLst/>
          </a:prstGeom>
          <a:solidFill>
            <a:srgbClr val="0070C0"/>
          </a:solidFill>
        </p:spPr>
      </p:pic>
      <p:sp>
        <p:nvSpPr>
          <p:cNvPr id="3" name="副标题 18">
            <a:extLst>
              <a:ext uri="{FF2B5EF4-FFF2-40B4-BE49-F238E27FC236}">
                <a16:creationId xmlns:a16="http://schemas.microsoft.com/office/drawing/2014/main" id="{E343718A-0A18-563B-5A6A-EA6956559D71}"/>
              </a:ext>
            </a:extLst>
          </p:cNvPr>
          <p:cNvSpPr txBox="1">
            <a:spLocks/>
          </p:cNvSpPr>
          <p:nvPr/>
        </p:nvSpPr>
        <p:spPr>
          <a:xfrm>
            <a:off x="0" y="4171640"/>
            <a:ext cx="12192000" cy="1585049"/>
          </a:xfrm>
          <a:prstGeom prst="rect">
            <a:avLst/>
          </a:prstGeom>
          <a:noFill/>
        </p:spPr>
        <p:txBody>
          <a:bodyPr vert="horz" wrap="square" lIns="90000" tIns="45720" rIns="90000" bIns="45720" rtlCol="0" anchor="ctr" anchorCtr="0">
            <a:spAutoFit/>
          </a:bodyPr>
          <a:lstStyle>
            <a:lvl1pPr marL="0" marR="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altLang="zh-CN" sz="2000" b="1" dirty="0">
                <a:solidFill>
                  <a:srgbClr val="092161"/>
                </a:solidFill>
                <a:latin typeface="+mn-ea"/>
              </a:rPr>
              <a:t>Speaker:</a:t>
            </a:r>
            <a:r>
              <a:rPr lang="zh-CN" altLang="en-US" sz="2000" b="1" dirty="0">
                <a:solidFill>
                  <a:srgbClr val="092161"/>
                </a:solidFill>
                <a:latin typeface="+mn-ea"/>
              </a:rPr>
              <a:t> </a:t>
            </a:r>
            <a:r>
              <a:rPr lang="en-US" altLang="zh-CN" sz="2000" b="1" dirty="0">
                <a:solidFill>
                  <a:srgbClr val="092161"/>
                </a:solidFill>
                <a:latin typeface="+mn-ea"/>
              </a:rPr>
              <a:t>Weijie</a:t>
            </a:r>
            <a:r>
              <a:rPr lang="zh-CN" altLang="en-US" sz="2000" b="1" dirty="0">
                <a:solidFill>
                  <a:srgbClr val="092161"/>
                </a:solidFill>
                <a:latin typeface="+mn-ea"/>
              </a:rPr>
              <a:t> </a:t>
            </a:r>
            <a:r>
              <a:rPr lang="en-US" altLang="zh-CN" sz="2000" b="1" dirty="0">
                <a:solidFill>
                  <a:srgbClr val="092161"/>
                </a:solidFill>
                <a:latin typeface="+mn-ea"/>
              </a:rPr>
              <a:t>Li</a:t>
            </a:r>
          </a:p>
          <a:p>
            <a:pPr algn="ctr"/>
            <a:r>
              <a:rPr lang="en-US" altLang="zh-CN" sz="2000" b="1" dirty="0">
                <a:solidFill>
                  <a:srgbClr val="092161"/>
                </a:solidFill>
                <a:latin typeface="+mn-ea"/>
              </a:rPr>
              <a:t>Ph.D., A</a:t>
            </a:r>
            <a:r>
              <a:rPr lang="zh-CN" altLang="en-US" sz="2000" b="1" dirty="0">
                <a:solidFill>
                  <a:srgbClr val="092161"/>
                </a:solidFill>
                <a:latin typeface="+mn-ea"/>
              </a:rPr>
              <a:t>ssociate </a:t>
            </a:r>
            <a:r>
              <a:rPr lang="en-US" altLang="zh-CN" sz="2000" b="1" dirty="0">
                <a:solidFill>
                  <a:srgbClr val="092161"/>
                </a:solidFill>
                <a:latin typeface="+mn-ea"/>
              </a:rPr>
              <a:t>P</a:t>
            </a:r>
            <a:r>
              <a:rPr lang="zh-CN" altLang="en-US" sz="2000" b="1" dirty="0">
                <a:solidFill>
                  <a:srgbClr val="092161"/>
                </a:solidFill>
                <a:latin typeface="+mn-ea"/>
              </a:rPr>
              <a:t>rofessor</a:t>
            </a:r>
            <a:endParaRPr lang="en-US" altLang="zh-CN" sz="2000" b="1" dirty="0">
              <a:solidFill>
                <a:srgbClr val="092161"/>
              </a:solidFill>
              <a:latin typeface="+mn-ea"/>
            </a:endParaRPr>
          </a:p>
          <a:p>
            <a:pPr algn="ctr"/>
            <a:r>
              <a:rPr lang="en-US" altLang="zh-CN" sz="2000" b="1" dirty="0">
                <a:solidFill>
                  <a:srgbClr val="092161"/>
                </a:solidFill>
                <a:latin typeface="+mn-ea"/>
              </a:rPr>
              <a:t>Email: liweijie@dlut.edu.cn </a:t>
            </a:r>
          </a:p>
          <a:p>
            <a:pPr algn="ctr"/>
            <a:r>
              <a:rPr lang="zh-CN" altLang="en-US" sz="2000" b="1" dirty="0">
                <a:solidFill>
                  <a:srgbClr val="092161"/>
                </a:solidFill>
                <a:latin typeface="+mn-ea"/>
              </a:rPr>
              <a:t>School of </a:t>
            </a:r>
            <a:r>
              <a:rPr lang="en-US" altLang="zh-CN" sz="2000" b="1" dirty="0">
                <a:solidFill>
                  <a:srgbClr val="092161"/>
                </a:solidFill>
                <a:latin typeface="+mn-ea"/>
              </a:rPr>
              <a:t>Infrastructure</a:t>
            </a:r>
            <a:r>
              <a:rPr lang="zh-CN" altLang="en-US" sz="2000" b="1" dirty="0">
                <a:solidFill>
                  <a:srgbClr val="092161"/>
                </a:solidFill>
                <a:latin typeface="+mn-ea"/>
              </a:rPr>
              <a:t> Engineering, Dalian University of Technology</a:t>
            </a:r>
            <a:endParaRPr lang="en-US" altLang="zh-CN" sz="2000" b="1" dirty="0">
              <a:solidFill>
                <a:srgbClr val="092161"/>
              </a:solidFill>
              <a:latin typeface="+mn-ea"/>
            </a:endParaRPr>
          </a:p>
        </p:txBody>
      </p:sp>
    </p:spTree>
    <p:extLst>
      <p:ext uri="{BB962C8B-B14F-4D97-AF65-F5344CB8AC3E}">
        <p14:creationId xmlns:p14="http://schemas.microsoft.com/office/powerpoint/2010/main" val="2033707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D3DB80-B894-403A-B48E-6FDC1A72010E}" type="slidenum">
              <a:rPr lang="zh-CN" altLang="en-US" smtClean="0"/>
              <a:pPr/>
              <a:t>4</a:t>
            </a:fld>
            <a:endParaRPr lang="zh-CN" altLang="en-US" dirty="0"/>
          </a:p>
        </p:txBody>
      </p:sp>
      <p:sp>
        <p:nvSpPr>
          <p:cNvPr id="3" name="Text Placeholder 2"/>
          <p:cNvSpPr>
            <a:spLocks noGrp="1"/>
          </p:cNvSpPr>
          <p:nvPr>
            <p:ph type="body" sz="quarter" idx="14"/>
          </p:nvPr>
        </p:nvSpPr>
        <p:spPr>
          <a:xfrm>
            <a:off x="-1" y="6108884"/>
            <a:ext cx="10988040" cy="278158"/>
          </a:xfrm>
        </p:spPr>
        <p:txBody>
          <a:bodyPr>
            <a:noAutofit/>
          </a:bodyPr>
          <a:lstStyle/>
          <a:p>
            <a:r>
              <a:rPr lang="en-US" altLang="zh-CN" sz="800" dirty="0">
                <a:latin typeface="+mn-ea"/>
              </a:rPr>
              <a:t>[1] International measures of prevention, application, and economics of corrosion technologies study. NACE international, 2016, 216: 2-3 [2] Corrosion Costs and Preventive Strategies In the United States [3] 腐蚀成本及控制策略研究[J]. 海洋科学, 2021, 45(2): 161-168 [4] Materials study targets industry corrosion and wear [5] https://www.steel.org.au/what-we-do/focus-areas/steel-and-design/corrosion-protection/</a:t>
            </a:r>
            <a:br>
              <a:rPr lang="en-US" altLang="zh-CN" sz="800" dirty="0">
                <a:latin typeface="+mn-ea"/>
              </a:rPr>
            </a:br>
            <a:br>
              <a:rPr lang="en-US" sz="800" dirty="0"/>
            </a:br>
            <a:br>
              <a:rPr lang="en-US" altLang="zh-CN" sz="800" dirty="0">
                <a:latin typeface="+mn-ea"/>
              </a:rPr>
            </a:br>
            <a:br>
              <a:rPr lang="en-US" altLang="zh-CN" sz="800" dirty="0">
                <a:latin typeface="+mn-ea"/>
              </a:rPr>
            </a:br>
            <a:endParaRPr lang="en-US" altLang="zh-CN" sz="800" dirty="0"/>
          </a:p>
        </p:txBody>
      </p:sp>
      <p:sp>
        <p:nvSpPr>
          <p:cNvPr id="4" name="Text Placeholder 3"/>
          <p:cNvSpPr>
            <a:spLocks noGrp="1"/>
          </p:cNvSpPr>
          <p:nvPr>
            <p:ph type="body" sz="quarter" idx="15"/>
          </p:nvPr>
        </p:nvSpPr>
        <p:spPr/>
        <p:txBody>
          <a:bodyPr/>
          <a:lstStyle/>
          <a:p>
            <a:r>
              <a:rPr lang="zh-CN" altLang="en-US" dirty="0"/>
              <a:t>1. Background and significance</a:t>
            </a:r>
            <a:endParaRPr lang="en-US" dirty="0"/>
          </a:p>
        </p:txBody>
      </p:sp>
      <p:sp>
        <p:nvSpPr>
          <p:cNvPr id="5" name="Text Placeholder 4"/>
          <p:cNvSpPr>
            <a:spLocks noGrp="1"/>
          </p:cNvSpPr>
          <p:nvPr>
            <p:ph type="body" sz="quarter" idx="16"/>
          </p:nvPr>
        </p:nvSpPr>
        <p:spPr/>
        <p:txBody>
          <a:bodyPr/>
          <a:lstStyle/>
          <a:p>
            <a:r>
              <a:rPr lang="zh-CN" altLang="en-US" dirty="0"/>
              <a:t>Global corrosion loss </a:t>
            </a:r>
            <a:r>
              <a:rPr lang="en-US" altLang="zh-CN" dirty="0"/>
              <a:t>statistics</a:t>
            </a:r>
            <a:endParaRPr lang="en-US" dirty="0"/>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r="10206"/>
          <a:stretch/>
        </p:blipFill>
        <p:spPr>
          <a:xfrm>
            <a:off x="635012" y="1458852"/>
            <a:ext cx="10966002" cy="4878926"/>
          </a:xfrm>
          <a:prstGeom prst="rect">
            <a:avLst/>
          </a:prstGeom>
        </p:spPr>
      </p:pic>
      <p:sp>
        <p:nvSpPr>
          <p:cNvPr id="11" name="Rounded Rectangular Callout 10"/>
          <p:cNvSpPr/>
          <p:nvPr/>
        </p:nvSpPr>
        <p:spPr>
          <a:xfrm>
            <a:off x="4488287" y="1540800"/>
            <a:ext cx="3032975" cy="895025"/>
          </a:xfrm>
          <a:prstGeom prst="wedgeRoundRectCallout">
            <a:avLst>
              <a:gd name="adj1" fmla="val -33722"/>
              <a:gd name="adj2" fmla="val 129300"/>
              <a:gd name="adj3" fmla="val 1666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sz="1600" b="0" i="0" u="none" strike="noStrike" kern="1200" spc="0" baseline="0">
                <a:solidFill>
                  <a:srgbClr val="000000">
                    <a:lumMod val="65000"/>
                    <a:lumOff val="35000"/>
                  </a:srgbClr>
                </a:solidFill>
                <a:latin typeface="+mn-lt"/>
                <a:ea typeface="+mn-ea"/>
                <a:cs typeface="+mn-cs"/>
              </a:defRPr>
            </a:pPr>
            <a:r>
              <a:rPr lang="zh-CN" altLang="en-US" sz="1400" b="1" dirty="0">
                <a:solidFill>
                  <a:srgbClr val="05126F"/>
                </a:solidFill>
                <a:latin typeface="微软雅黑" panose="020B0503020204020204" pitchFamily="34" charset="-122"/>
                <a:ea typeface="微软雅黑" panose="020B0503020204020204" pitchFamily="34" charset="-122"/>
              </a:rPr>
              <a:t>Domestic corrosion losses in 2014 were 2.13 trillion yuan (3.34% of GDP)[3]</a:t>
            </a:r>
            <a:endParaRPr lang="en-US" sz="1400" b="1" dirty="0">
              <a:solidFill>
                <a:srgbClr val="05126F"/>
              </a:solidFill>
              <a:latin typeface="微软雅黑" panose="020B0503020204020204" pitchFamily="34" charset="-122"/>
              <a:ea typeface="微软雅黑" panose="020B0503020204020204" pitchFamily="34" charset="-122"/>
            </a:endParaRPr>
          </a:p>
        </p:txBody>
      </p:sp>
      <p:sp>
        <p:nvSpPr>
          <p:cNvPr id="21" name="Rounded Rectangular Callout 20"/>
          <p:cNvSpPr/>
          <p:nvPr/>
        </p:nvSpPr>
        <p:spPr>
          <a:xfrm>
            <a:off x="7521262" y="3024179"/>
            <a:ext cx="2691684" cy="856638"/>
          </a:xfrm>
          <a:prstGeom prst="wedgeRoundRectCallout">
            <a:avLst>
              <a:gd name="adj1" fmla="val 4077"/>
              <a:gd name="adj2" fmla="val -99728"/>
              <a:gd name="adj3" fmla="val 16667"/>
            </a:avLst>
          </a:prstGeom>
          <a:solidFill>
            <a:srgbClr val="3399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sz="1600" b="0" i="0" u="none" strike="noStrike" kern="1200" spc="0" baseline="0">
                <a:solidFill>
                  <a:srgbClr val="000000">
                    <a:lumMod val="65000"/>
                    <a:lumOff val="35000"/>
                  </a:srgbClr>
                </a:solidFill>
                <a:latin typeface="+mn-lt"/>
                <a:ea typeface="+mn-ea"/>
                <a:cs typeface="+mn-cs"/>
              </a:defRPr>
            </a:pPr>
            <a:r>
              <a:rPr lang="zh-CN" altLang="en-US" sz="1400" b="1" dirty="0">
                <a:solidFill>
                  <a:srgbClr val="AF1E16"/>
                </a:solidFill>
                <a:latin typeface="微软雅黑" panose="020B0503020204020204" pitchFamily="34" charset="-122"/>
                <a:ea typeface="微软雅黑" panose="020B0503020204020204" pitchFamily="34" charset="-122"/>
              </a:rPr>
              <a:t>The U.S. lost $0.5 trillion (3.1% of GDP) in corrosion in 2013 [2]</a:t>
            </a:r>
            <a:endParaRPr lang="en-US" sz="1400" b="1" dirty="0">
              <a:solidFill>
                <a:srgbClr val="AF1E16"/>
              </a:solidFill>
              <a:latin typeface="微软雅黑" panose="020B0503020204020204" pitchFamily="34" charset="-122"/>
              <a:ea typeface="微软雅黑" panose="020B0503020204020204" pitchFamily="34" charset="-122"/>
            </a:endParaRPr>
          </a:p>
        </p:txBody>
      </p:sp>
      <p:sp>
        <p:nvSpPr>
          <p:cNvPr id="22" name="Text Placeholder 5"/>
          <p:cNvSpPr>
            <a:spLocks noGrp="1"/>
          </p:cNvSpPr>
          <p:nvPr>
            <p:ph type="body" sz="quarter" idx="17"/>
          </p:nvPr>
        </p:nvSpPr>
        <p:spPr>
          <a:xfrm>
            <a:off x="635012" y="5631764"/>
            <a:ext cx="10966002" cy="1164632"/>
          </a:xfrm>
          <a:solidFill>
            <a:schemeClr val="bg2"/>
          </a:solidFill>
        </p:spPr>
        <p:txBody>
          <a:bodyPr/>
          <a:lstStyle/>
          <a:p>
            <a:r>
              <a:rPr lang="en-US" altLang="zh-CN" sz="2000" dirty="0">
                <a:latin typeface="Times New Roman" panose="02020603050405020304" pitchFamily="18" charset="0"/>
                <a:cs typeface="Times New Roman" panose="02020603050405020304" pitchFamily="18" charset="0"/>
              </a:rPr>
              <a:t>The global cost of corrosion in 2013 was US$2.5 trillion, equivalent to 3.4% of global GDP [1]</a:t>
            </a:r>
            <a:endParaRPr lang="en-US" altLang="zh-CN" sz="2000" dirty="0">
              <a:latin typeface="Times New Roman" panose="02020603050405020304" pitchFamily="18" charset="0"/>
            </a:endParaRPr>
          </a:p>
          <a:p>
            <a:r>
              <a:rPr lang="zh-CN" altLang="en-US" sz="2000" dirty="0">
                <a:latin typeface="Times New Roman" panose="02020603050405020304" pitchFamily="18" charset="0"/>
              </a:rPr>
              <a:t>Studies have also shown that at least 30% of corrosion losses can be controlled with protection and monitoring techniques</a:t>
            </a:r>
            <a:endParaRPr lang="en-US" altLang="zh-CN" sz="2000" dirty="0">
              <a:solidFill>
                <a:srgbClr val="AF1E16"/>
              </a:solidFill>
              <a:latin typeface="Times New Roman" panose="02020603050405020304" pitchFamily="18" charset="0"/>
            </a:endParaRPr>
          </a:p>
          <a:p>
            <a:endParaRPr lang="zh-CN" altLang="en-US" sz="2000" dirty="0">
              <a:solidFill>
                <a:srgbClr val="C00000"/>
              </a:solidFill>
            </a:endParaRPr>
          </a:p>
        </p:txBody>
      </p:sp>
      <p:sp>
        <p:nvSpPr>
          <p:cNvPr id="23" name="Rounded Rectangular Callout 22"/>
          <p:cNvSpPr/>
          <p:nvPr/>
        </p:nvSpPr>
        <p:spPr>
          <a:xfrm>
            <a:off x="874583" y="2435825"/>
            <a:ext cx="3032975" cy="1153493"/>
          </a:xfrm>
          <a:prstGeom prst="wedgeRoundRectCallout">
            <a:avLst>
              <a:gd name="adj1" fmla="val -2221"/>
              <a:gd name="adj2" fmla="val -70829"/>
              <a:gd name="adj3" fmla="val 1666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sz="1600" b="0" i="0" u="none" strike="noStrike" kern="1200" spc="0" baseline="0">
                <a:solidFill>
                  <a:srgbClr val="000000">
                    <a:lumMod val="65000"/>
                    <a:lumOff val="35000"/>
                  </a:srgbClr>
                </a:solidFill>
                <a:latin typeface="+mn-lt"/>
                <a:ea typeface="+mn-ea"/>
                <a:cs typeface="+mn-cs"/>
              </a:defRPr>
            </a:pPr>
            <a:r>
              <a:rPr lang="zh-CN" altLang="en-US" sz="1400" b="1" dirty="0">
                <a:solidFill>
                  <a:srgbClr val="05126F"/>
                </a:solidFill>
                <a:latin typeface="微软雅黑" panose="020B0503020204020204" pitchFamily="34" charset="-122"/>
                <a:ea typeface="微软雅黑" panose="020B0503020204020204" pitchFamily="34" charset="-122"/>
              </a:rPr>
              <a:t>The UK loses an average of £80 billion (about 3% of GDP) to corrosion every year[4]</a:t>
            </a:r>
            <a:endParaRPr lang="en-US" sz="1400" b="1" dirty="0">
              <a:solidFill>
                <a:srgbClr val="05126F"/>
              </a:solidFill>
              <a:latin typeface="微软雅黑" panose="020B0503020204020204" pitchFamily="34" charset="-122"/>
              <a:ea typeface="微软雅黑" panose="020B0503020204020204" pitchFamily="34" charset="-122"/>
            </a:endParaRPr>
          </a:p>
        </p:txBody>
      </p:sp>
      <p:sp>
        <p:nvSpPr>
          <p:cNvPr id="24" name="Rounded Rectangular Callout 23"/>
          <p:cNvSpPr/>
          <p:nvPr/>
        </p:nvSpPr>
        <p:spPr>
          <a:xfrm>
            <a:off x="6467555" y="4226471"/>
            <a:ext cx="2691684" cy="1059638"/>
          </a:xfrm>
          <a:prstGeom prst="wedgeRoundRectCallout">
            <a:avLst>
              <a:gd name="adj1" fmla="val -68188"/>
              <a:gd name="adj2" fmla="val -12077"/>
              <a:gd name="adj3" fmla="val 16667"/>
            </a:avLst>
          </a:prstGeom>
          <a:solidFill>
            <a:srgbClr val="3399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sz="1600" b="0" i="0" u="none" strike="noStrike" kern="1200" spc="0" baseline="0">
                <a:solidFill>
                  <a:srgbClr val="000000">
                    <a:lumMod val="65000"/>
                    <a:lumOff val="35000"/>
                  </a:srgbClr>
                </a:solidFill>
                <a:latin typeface="+mn-lt"/>
                <a:ea typeface="+mn-ea"/>
                <a:cs typeface="+mn-cs"/>
              </a:defRPr>
            </a:pPr>
            <a:r>
              <a:rPr lang="zh-CN" altLang="en-US" sz="1400" b="1" dirty="0">
                <a:solidFill>
                  <a:srgbClr val="AF1E16"/>
                </a:solidFill>
                <a:latin typeface="微软雅黑" panose="020B0503020204020204" pitchFamily="34" charset="-122"/>
                <a:ea typeface="微软雅黑" panose="020B0503020204020204" pitchFamily="34" charset="-122"/>
              </a:rPr>
              <a:t>Australia's average annual corrosion loss is 2-3% of GDP)[5]</a:t>
            </a:r>
            <a:endParaRPr lang="en-US" sz="1400" b="1" dirty="0">
              <a:solidFill>
                <a:srgbClr val="AF1E16"/>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75465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https://img1.baidu.com/it/u=722276264,1975343303&amp;fm=253&amp;fmt=auto&amp;app=138&amp;f=JPEG?w=667&amp;h=500"/>
          <p:cNvPicPr>
            <a:picLocks noChangeAspect="1" noChangeArrowheads="1"/>
          </p:cNvPicPr>
          <p:nvPr/>
        </p:nvPicPr>
        <p:blipFill rotWithShape="1">
          <a:blip r:embed="rId3">
            <a:extLst>
              <a:ext uri="{28A0092B-C50C-407E-A947-70E740481C1C}">
                <a14:useLocalDpi xmlns:a14="http://schemas.microsoft.com/office/drawing/2010/main" val="0"/>
              </a:ext>
            </a:extLst>
          </a:blip>
          <a:srcRect l="2820" t="13075" r="17804" b="15151"/>
          <a:stretch/>
        </p:blipFill>
        <p:spPr bwMode="auto">
          <a:xfrm>
            <a:off x="896930" y="4094593"/>
            <a:ext cx="3358892"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4"/>
          <a:stretch>
            <a:fillRect/>
          </a:stretch>
        </p:blipFill>
        <p:spPr>
          <a:xfrm>
            <a:off x="4476831" y="4094593"/>
            <a:ext cx="3350300" cy="2286000"/>
          </a:xfrm>
          <a:prstGeom prst="rect">
            <a:avLst/>
          </a:prstGeom>
        </p:spPr>
      </p:pic>
      <p:pic>
        <p:nvPicPr>
          <p:cNvPr id="11272" name="Picture 8" descr="CIE | Estimating corrosion rate of steel elements in transmission towers"/>
          <p:cNvPicPr>
            <a:picLocks noChangeAspect="1" noChangeArrowheads="1"/>
          </p:cNvPicPr>
          <p:nvPr/>
        </p:nvPicPr>
        <p:blipFill rotWithShape="1">
          <a:blip r:embed="rId5">
            <a:extLst>
              <a:ext uri="{28A0092B-C50C-407E-A947-70E740481C1C}">
                <a14:useLocalDpi xmlns:a14="http://schemas.microsoft.com/office/drawing/2010/main" val="0"/>
              </a:ext>
            </a:extLst>
          </a:blip>
          <a:srcRect l="1922" t="2259" r="2660" b="3600"/>
          <a:stretch/>
        </p:blipFill>
        <p:spPr bwMode="auto">
          <a:xfrm>
            <a:off x="8037847" y="1651848"/>
            <a:ext cx="3353516"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rotWithShape="1">
          <a:blip r:embed="rId6"/>
          <a:srcRect l="1" r="1494"/>
          <a:stretch/>
        </p:blipFill>
        <p:spPr>
          <a:xfrm>
            <a:off x="896931" y="1645038"/>
            <a:ext cx="3360087" cy="2286000"/>
          </a:xfrm>
          <a:prstGeom prst="rect">
            <a:avLst/>
          </a:prstGeom>
        </p:spPr>
      </p:pic>
      <p:pic>
        <p:nvPicPr>
          <p:cNvPr id="36" name="Picture 35"/>
          <p:cNvPicPr>
            <a:picLocks noChangeAspect="1"/>
          </p:cNvPicPr>
          <p:nvPr/>
        </p:nvPicPr>
        <p:blipFill rotWithShape="1">
          <a:blip r:embed="rId7"/>
          <a:srcRect l="1833" r="1"/>
          <a:stretch/>
        </p:blipFill>
        <p:spPr>
          <a:xfrm>
            <a:off x="4461295" y="1651848"/>
            <a:ext cx="3372275" cy="2286000"/>
          </a:xfrm>
          <a:prstGeom prst="rect">
            <a:avLst/>
          </a:prstGeom>
        </p:spPr>
      </p:pic>
      <p:pic>
        <p:nvPicPr>
          <p:cNvPr id="37" name="Picture 36"/>
          <p:cNvPicPr>
            <a:picLocks noChangeAspect="1"/>
          </p:cNvPicPr>
          <p:nvPr/>
        </p:nvPicPr>
        <p:blipFill rotWithShape="1">
          <a:blip r:embed="rId8"/>
          <a:srcRect l="19052" t="1079" r="19163" b="4127"/>
          <a:stretch/>
        </p:blipFill>
        <p:spPr>
          <a:xfrm>
            <a:off x="8035341" y="4094593"/>
            <a:ext cx="3356021" cy="2286000"/>
          </a:xfrm>
          <a:prstGeom prst="rect">
            <a:avLst/>
          </a:prstGeom>
        </p:spPr>
      </p:pic>
      <p:sp>
        <p:nvSpPr>
          <p:cNvPr id="2" name="Slide Number Placeholder 1"/>
          <p:cNvSpPr>
            <a:spLocks noGrp="1"/>
          </p:cNvSpPr>
          <p:nvPr>
            <p:ph type="sldNum" sz="quarter" idx="12"/>
          </p:nvPr>
        </p:nvSpPr>
        <p:spPr/>
        <p:txBody>
          <a:bodyPr/>
          <a:lstStyle/>
          <a:p>
            <a:fld id="{5DD3DB80-B894-403A-B48E-6FDC1A72010E}" type="slidenum">
              <a:rPr lang="zh-CN" altLang="en-US" smtClean="0"/>
              <a:pPr/>
              <a:t>5</a:t>
            </a:fld>
            <a:endParaRPr lang="zh-CN" altLang="en-US" dirty="0"/>
          </a:p>
        </p:txBody>
      </p:sp>
      <p:sp>
        <p:nvSpPr>
          <p:cNvPr id="3" name="Text Placeholder 2"/>
          <p:cNvSpPr>
            <a:spLocks noGrp="1"/>
          </p:cNvSpPr>
          <p:nvPr>
            <p:ph type="body" sz="quarter" idx="14"/>
          </p:nvPr>
        </p:nvSpPr>
        <p:spPr/>
        <p:txBody>
          <a:bodyPr/>
          <a:lstStyle/>
          <a:p>
            <a:endParaRPr lang="en-US" dirty="0"/>
          </a:p>
        </p:txBody>
      </p:sp>
      <p:sp>
        <p:nvSpPr>
          <p:cNvPr id="4" name="Text Placeholder 3"/>
          <p:cNvSpPr>
            <a:spLocks noGrp="1"/>
          </p:cNvSpPr>
          <p:nvPr>
            <p:ph type="body" sz="quarter" idx="15"/>
          </p:nvPr>
        </p:nvSpPr>
        <p:spPr/>
        <p:txBody>
          <a:bodyPr/>
          <a:lstStyle/>
          <a:p>
            <a:r>
              <a:rPr lang="zh-CN" altLang="en-US" dirty="0"/>
              <a:t>1. Background and significance</a:t>
            </a:r>
            <a:endParaRPr lang="en-US" dirty="0"/>
          </a:p>
        </p:txBody>
      </p:sp>
      <p:sp>
        <p:nvSpPr>
          <p:cNvPr id="5" name="Text Placeholder 4"/>
          <p:cNvSpPr>
            <a:spLocks noGrp="1"/>
          </p:cNvSpPr>
          <p:nvPr>
            <p:ph type="body" sz="quarter" idx="16"/>
          </p:nvPr>
        </p:nvSpPr>
        <p:spPr/>
        <p:txBody>
          <a:bodyPr/>
          <a:lstStyle/>
          <a:p>
            <a:r>
              <a:rPr lang="zh-CN" altLang="en-US" sz="1800" dirty="0"/>
              <a:t>Hazards of Corrosion</a:t>
            </a:r>
            <a:endParaRPr lang="en-US" sz="1800" dirty="0"/>
          </a:p>
        </p:txBody>
      </p:sp>
      <p:sp>
        <p:nvSpPr>
          <p:cNvPr id="28" name="Rectangle 27"/>
          <p:cNvSpPr/>
          <p:nvPr/>
        </p:nvSpPr>
        <p:spPr>
          <a:xfrm>
            <a:off x="896930" y="3352961"/>
            <a:ext cx="3360087" cy="584775"/>
          </a:xfrm>
          <a:prstGeom prst="rect">
            <a:avLst/>
          </a:prstGeom>
          <a:solidFill>
            <a:srgbClr val="3399FF">
              <a:alpha val="60000"/>
            </a:srgbClr>
          </a:solidFill>
        </p:spPr>
        <p:txBody>
          <a:bodyPr wrap="square">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Oil and gas pipeline leakage and </a:t>
            </a:r>
            <a:r>
              <a:rPr lang="en-US" altLang="zh-CN" sz="1600" b="1" dirty="0">
                <a:solidFill>
                  <a:schemeClr val="bg1"/>
                </a:solidFill>
                <a:latin typeface="微软雅黑" panose="020B0503020204020204" pitchFamily="34" charset="-122"/>
                <a:ea typeface="微软雅黑" panose="020B0503020204020204" pitchFamily="34" charset="-122"/>
              </a:rPr>
              <a:t>explosion</a:t>
            </a:r>
            <a:endParaRPr lang="en-US" sz="1600" dirty="0">
              <a:solidFill>
                <a:schemeClr val="bg1"/>
              </a:solidFill>
            </a:endParaRPr>
          </a:p>
        </p:txBody>
      </p:sp>
      <p:sp>
        <p:nvSpPr>
          <p:cNvPr id="42" name="Rectangle 41"/>
          <p:cNvSpPr/>
          <p:nvPr/>
        </p:nvSpPr>
        <p:spPr>
          <a:xfrm>
            <a:off x="889296" y="6042006"/>
            <a:ext cx="3360087" cy="307777"/>
          </a:xfrm>
          <a:prstGeom prst="rect">
            <a:avLst/>
          </a:prstGeom>
          <a:solidFill>
            <a:srgbClr val="3399FF">
              <a:alpha val="60000"/>
            </a:srgbClr>
          </a:solidFill>
        </p:spPr>
        <p:txBody>
          <a:bodyPr wrap="square">
            <a:sp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rPr>
              <a:t>Suspension bridge collapsed</a:t>
            </a:r>
          </a:p>
        </p:txBody>
      </p:sp>
      <p:sp>
        <p:nvSpPr>
          <p:cNvPr id="43" name="Rectangle 42"/>
          <p:cNvSpPr/>
          <p:nvPr/>
        </p:nvSpPr>
        <p:spPr>
          <a:xfrm>
            <a:off x="4476831" y="5824303"/>
            <a:ext cx="3360087" cy="584775"/>
          </a:xfrm>
          <a:prstGeom prst="rect">
            <a:avLst/>
          </a:prstGeom>
          <a:solidFill>
            <a:srgbClr val="3399FF">
              <a:alpha val="60000"/>
            </a:srgbClr>
          </a:solidFill>
        </p:spPr>
        <p:txBody>
          <a:bodyPr wrap="square">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Failure of reinforced concrete structures</a:t>
            </a:r>
          </a:p>
        </p:txBody>
      </p:sp>
      <p:sp>
        <p:nvSpPr>
          <p:cNvPr id="44" name="Rectangle 43"/>
          <p:cNvSpPr/>
          <p:nvPr/>
        </p:nvSpPr>
        <p:spPr>
          <a:xfrm>
            <a:off x="4461294" y="3354954"/>
            <a:ext cx="3360087" cy="584775"/>
          </a:xfrm>
          <a:prstGeom prst="rect">
            <a:avLst/>
          </a:prstGeom>
          <a:solidFill>
            <a:srgbClr val="3399FF">
              <a:alpha val="60000"/>
            </a:srgbClr>
          </a:solidFill>
        </p:spPr>
        <p:txBody>
          <a:bodyPr wrap="square">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Corrosion and leakage of water supply pipes</a:t>
            </a:r>
          </a:p>
        </p:txBody>
      </p:sp>
      <p:sp>
        <p:nvSpPr>
          <p:cNvPr id="45" name="Rectangle 44"/>
          <p:cNvSpPr/>
          <p:nvPr/>
        </p:nvSpPr>
        <p:spPr>
          <a:xfrm>
            <a:off x="8035341" y="3376335"/>
            <a:ext cx="3360087" cy="584775"/>
          </a:xfrm>
          <a:prstGeom prst="rect">
            <a:avLst/>
          </a:prstGeom>
          <a:solidFill>
            <a:srgbClr val="3399FF">
              <a:alpha val="60000"/>
            </a:srgbClr>
          </a:solidFill>
        </p:spPr>
        <p:txBody>
          <a:bodyPr wrap="square">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The transmission tower line collapsed</a:t>
            </a:r>
          </a:p>
        </p:txBody>
      </p:sp>
      <p:sp>
        <p:nvSpPr>
          <p:cNvPr id="46" name="Rectangle 45"/>
          <p:cNvSpPr/>
          <p:nvPr/>
        </p:nvSpPr>
        <p:spPr>
          <a:xfrm>
            <a:off x="8045049" y="6029139"/>
            <a:ext cx="3360087" cy="338554"/>
          </a:xfrm>
          <a:prstGeom prst="rect">
            <a:avLst/>
          </a:prstGeom>
          <a:solidFill>
            <a:srgbClr val="3399FF">
              <a:alpha val="60000"/>
            </a:srgbClr>
          </a:solidFill>
        </p:spPr>
        <p:txBody>
          <a:bodyPr wrap="square">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Offshore platform failure</a:t>
            </a:r>
          </a:p>
        </p:txBody>
      </p:sp>
    </p:spTree>
    <p:extLst>
      <p:ext uri="{BB962C8B-B14F-4D97-AF65-F5344CB8AC3E}">
        <p14:creationId xmlns:p14="http://schemas.microsoft.com/office/powerpoint/2010/main" val="2514584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D3DB80-B894-403A-B48E-6FDC1A72010E}" type="slidenum">
              <a:rPr lang="zh-CN" altLang="en-US" smtClean="0"/>
              <a:pPr/>
              <a:t>6</a:t>
            </a:fld>
            <a:endParaRPr lang="zh-CN" altLang="en-US" dirty="0"/>
          </a:p>
        </p:txBody>
      </p:sp>
      <p:sp>
        <p:nvSpPr>
          <p:cNvPr id="3" name="Text Placeholder 2"/>
          <p:cNvSpPr>
            <a:spLocks noGrp="1"/>
          </p:cNvSpPr>
          <p:nvPr>
            <p:ph type="body" sz="quarter" idx="14"/>
          </p:nvPr>
        </p:nvSpPr>
        <p:spPr/>
        <p:txBody>
          <a:bodyPr/>
          <a:lstStyle/>
          <a:p>
            <a:endParaRPr lang="en-US"/>
          </a:p>
        </p:txBody>
      </p:sp>
      <p:sp>
        <p:nvSpPr>
          <p:cNvPr id="4" name="Text Placeholder 3"/>
          <p:cNvSpPr>
            <a:spLocks noGrp="1"/>
          </p:cNvSpPr>
          <p:nvPr>
            <p:ph type="body" sz="quarter" idx="15"/>
          </p:nvPr>
        </p:nvSpPr>
        <p:spPr>
          <a:xfrm>
            <a:off x="635012" y="189303"/>
            <a:ext cx="8574302" cy="495575"/>
          </a:xfrm>
        </p:spPr>
        <p:txBody>
          <a:bodyPr/>
          <a:lstStyle/>
          <a:p>
            <a:r>
              <a:rPr lang="zh-CN" altLang="en-US" sz="2800" dirty="0"/>
              <a:t>2. </a:t>
            </a:r>
            <a:r>
              <a:rPr lang="en-US" altLang="zh-CN" sz="2800" dirty="0"/>
              <a:t>Piezoelectric impedance intelligent sensing</a:t>
            </a:r>
            <a:endParaRPr lang="zh-CN" altLang="en-US" sz="2800" dirty="0"/>
          </a:p>
          <a:p>
            <a:endParaRPr lang="zh-CN" altLang="en-US" sz="2800" dirty="0"/>
          </a:p>
          <a:p>
            <a:endParaRPr lang="en-US" sz="2800" dirty="0"/>
          </a:p>
        </p:txBody>
      </p:sp>
      <p:sp>
        <p:nvSpPr>
          <p:cNvPr id="5" name="Text Placeholder 4"/>
          <p:cNvSpPr>
            <a:spLocks noGrp="1"/>
          </p:cNvSpPr>
          <p:nvPr>
            <p:ph type="body" sz="quarter" idx="16"/>
          </p:nvPr>
        </p:nvSpPr>
        <p:spPr/>
        <p:txBody>
          <a:bodyPr/>
          <a:lstStyle/>
          <a:p>
            <a:r>
              <a:rPr lang="zh-CN" altLang="en-US" dirty="0"/>
              <a:t>Piezoelectric smart materials</a:t>
            </a:r>
            <a:endParaRPr lang="en-US" dirty="0"/>
          </a:p>
        </p:txBody>
      </p:sp>
      <p:sp>
        <p:nvSpPr>
          <p:cNvPr id="19" name="矩形 12">
            <a:extLst>
              <a:ext uri="{FF2B5EF4-FFF2-40B4-BE49-F238E27FC236}">
                <a16:creationId xmlns:a16="http://schemas.microsoft.com/office/drawing/2014/main" id="{DDA6A7A3-650E-43D8-951E-9484A3DC6FB4}"/>
              </a:ext>
            </a:extLst>
          </p:cNvPr>
          <p:cNvSpPr/>
          <p:nvPr/>
        </p:nvSpPr>
        <p:spPr>
          <a:xfrm>
            <a:off x="5971607" y="3244334"/>
            <a:ext cx="248786" cy="369332"/>
          </a:xfrm>
          <a:prstGeom prst="rect">
            <a:avLst/>
          </a:prstGeom>
        </p:spPr>
        <p:txBody>
          <a:bodyPr wrap="none">
            <a:spAutoFit/>
          </a:bodyPr>
          <a:lstStyle/>
          <a:p>
            <a:r>
              <a:rPr lang="zh-CN" altLang="en-US"/>
              <a:t> </a:t>
            </a:r>
          </a:p>
        </p:txBody>
      </p:sp>
      <p:sp>
        <p:nvSpPr>
          <p:cNvPr id="20" name="文本框 4">
            <a:extLst>
              <a:ext uri="{FF2B5EF4-FFF2-40B4-BE49-F238E27FC236}">
                <a16:creationId xmlns:a16="http://schemas.microsoft.com/office/drawing/2014/main" id="{5F7DA0EC-5B05-BFA1-E20F-79ADA29F1881}"/>
              </a:ext>
            </a:extLst>
          </p:cNvPr>
          <p:cNvSpPr txBox="1"/>
          <p:nvPr/>
        </p:nvSpPr>
        <p:spPr>
          <a:xfrm>
            <a:off x="772977" y="1401678"/>
            <a:ext cx="6446136" cy="1670073"/>
          </a:xfrm>
          <a:prstGeom prst="rect">
            <a:avLst/>
          </a:prstGeom>
          <a:solidFill>
            <a:schemeClr val="bg2"/>
          </a:solidFill>
          <a:ln w="19050">
            <a:noFill/>
            <a:prstDash val="lgDash"/>
          </a:ln>
        </p:spPr>
        <p:txBody>
          <a:bodyPr wrap="square">
            <a:spAutoFit/>
          </a:bodyPr>
          <a:lstStyle/>
          <a:p>
            <a:pPr marL="342900" indent="-342900">
              <a:lnSpc>
                <a:spcPct val="150000"/>
              </a:lnSpc>
              <a:buFont typeface="Wingdings" panose="05000000000000000000" pitchFamily="2" charset="2"/>
              <a:buChar char="Ø"/>
            </a:pPr>
            <a:r>
              <a:rPr lang="en-US" altLang="zh-CN" sz="1400" b="1" dirty="0" err="1">
                <a:solidFill>
                  <a:srgbClr val="0D1E55"/>
                </a:solidFill>
                <a:latin typeface="微软雅黑" panose="020B0503020204020204" pitchFamily="34" charset="-122"/>
                <a:ea typeface="微软雅黑" panose="020B0503020204020204" pitchFamily="34" charset="-122"/>
              </a:rPr>
              <a:t>Direcy</a:t>
            </a:r>
            <a:r>
              <a:rPr lang="zh-CN" altLang="en-US" sz="1400" b="1" dirty="0">
                <a:solidFill>
                  <a:srgbClr val="0D1E55"/>
                </a:solidFill>
                <a:latin typeface="微软雅黑" panose="020B0503020204020204" pitchFamily="34" charset="-122"/>
                <a:ea typeface="微软雅黑" panose="020B0503020204020204" pitchFamily="34" charset="-122"/>
              </a:rPr>
              <a:t> piezoelectric effect: When a force or deformation is applied to a piezoelectric material, an electric potential or voltage is generated on the surface</a:t>
            </a:r>
            <a:endParaRPr lang="en-US" altLang="zh-CN" sz="1400" dirty="0">
              <a:solidFill>
                <a:srgbClr val="0D1E55"/>
              </a:solidFill>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Ø"/>
            </a:pPr>
            <a:r>
              <a:rPr lang="zh-CN" altLang="en-US" sz="1400" b="1" dirty="0">
                <a:solidFill>
                  <a:srgbClr val="0D1E55"/>
                </a:solidFill>
                <a:latin typeface="微软雅黑" panose="020B0503020204020204" pitchFamily="34" charset="-122"/>
                <a:ea typeface="微软雅黑" panose="020B0503020204020204" pitchFamily="34" charset="-122"/>
              </a:rPr>
              <a:t>Inverse piezoelectric effect: Mechanical deformation occurs when a voltage is applied to the surface of a piezoelectric material</a:t>
            </a:r>
            <a:endParaRPr lang="en-US" altLang="zh-CN" sz="1400" dirty="0">
              <a:solidFill>
                <a:srgbClr val="0D1E55"/>
              </a:solidFill>
              <a:latin typeface="微软雅黑" panose="020B0503020204020204" pitchFamily="34" charset="-122"/>
              <a:ea typeface="微软雅黑" panose="020B0503020204020204" pitchFamily="34" charset="-122"/>
            </a:endParaRPr>
          </a:p>
        </p:txBody>
      </p:sp>
      <p:pic>
        <p:nvPicPr>
          <p:cNvPr id="21" name="Picture 2" descr="Piezoelectric sensor - Wikipedia">
            <a:extLst>
              <a:ext uri="{FF2B5EF4-FFF2-40B4-BE49-F238E27FC236}">
                <a16:creationId xmlns:a16="http://schemas.microsoft.com/office/drawing/2014/main" id="{34DDD36F-72BA-B5C4-D801-F6ED10CA720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19776" y="1178761"/>
            <a:ext cx="3413294" cy="2389972"/>
          </a:xfrm>
          <a:prstGeom prst="rect">
            <a:avLst/>
          </a:prstGeom>
          <a:noFill/>
          <a:extLst>
            <a:ext uri="{909E8E84-426E-40DD-AFC4-6F175D3DCCD1}">
              <a14:hiddenFill xmlns:a14="http://schemas.microsoft.com/office/drawing/2010/main">
                <a:solidFill>
                  <a:srgbClr val="FFFFFF"/>
                </a:solidFill>
              </a14:hiddenFill>
            </a:ext>
          </a:extLst>
        </p:spPr>
      </p:pic>
      <p:pic>
        <p:nvPicPr>
          <p:cNvPr id="22" name="图片 8">
            <a:extLst>
              <a:ext uri="{FF2B5EF4-FFF2-40B4-BE49-F238E27FC236}">
                <a16:creationId xmlns:a16="http://schemas.microsoft.com/office/drawing/2014/main" id="{C6A407AB-8FBB-19D3-01EF-206EE91CC97C}"/>
              </a:ext>
            </a:extLst>
          </p:cNvPr>
          <p:cNvPicPr>
            <a:picLocks noChangeAspect="1"/>
          </p:cNvPicPr>
          <p:nvPr/>
        </p:nvPicPr>
        <p:blipFill rotWithShape="1">
          <a:blip r:embed="rId4">
            <a:extLst>
              <a:ext uri="{28A0092B-C50C-407E-A947-70E740481C1C}">
                <a14:useLocalDpi xmlns:a14="http://schemas.microsoft.com/office/drawing/2010/main" val="0"/>
              </a:ext>
            </a:extLst>
          </a:blip>
          <a:srcRect b="24935"/>
          <a:stretch>
            <a:fillRect/>
          </a:stretch>
        </p:blipFill>
        <p:spPr>
          <a:xfrm>
            <a:off x="772977" y="3397894"/>
            <a:ext cx="6387023" cy="2058427"/>
          </a:xfrm>
          <a:prstGeom prst="rect">
            <a:avLst/>
          </a:prstGeom>
          <a:ln w="28575">
            <a:solidFill>
              <a:schemeClr val="tx1"/>
            </a:solidFill>
            <a:prstDash val="dash"/>
          </a:ln>
        </p:spPr>
      </p:pic>
      <p:sp>
        <p:nvSpPr>
          <p:cNvPr id="23" name="文本框 15">
            <a:extLst>
              <a:ext uri="{FF2B5EF4-FFF2-40B4-BE49-F238E27FC236}">
                <a16:creationId xmlns:a16="http://schemas.microsoft.com/office/drawing/2014/main" id="{18252A22-37F1-12AA-3321-9B8894B25A3F}"/>
              </a:ext>
            </a:extLst>
          </p:cNvPr>
          <p:cNvSpPr txBox="1"/>
          <p:nvPr/>
        </p:nvSpPr>
        <p:spPr>
          <a:xfrm>
            <a:off x="7667518" y="3526973"/>
            <a:ext cx="4089054" cy="2311017"/>
          </a:xfrm>
          <a:prstGeom prst="rect">
            <a:avLst/>
          </a:prstGeom>
          <a:noFill/>
          <a:ln w="28575">
            <a:solidFill>
              <a:schemeClr val="tx1"/>
            </a:solidFill>
            <a:prstDash val="dash"/>
          </a:ln>
        </p:spPr>
        <p:txBody>
          <a:bodyPr wrap="square">
            <a:spAutoFit/>
          </a:bodyPr>
          <a:lstStyle>
            <a:defPPr>
              <a:defRPr lang="zh-CN"/>
            </a:defPPr>
            <a:lvl1pPr>
              <a:lnSpc>
                <a:spcPct val="150000"/>
              </a:lnSpc>
              <a:defRPr sz="1600" b="1">
                <a:latin typeface="微软雅黑" panose="020B0503020204020204" pitchFamily="34" charset="-122"/>
                <a:ea typeface="微软雅黑" panose="020B0503020204020204" pitchFamily="34" charset="-122"/>
              </a:defRPr>
            </a:lvl1pPr>
          </a:lstStyle>
          <a:p>
            <a:endParaRPr lang="en-US" altLang="zh-CN" b="0" dirty="0">
              <a:solidFill>
                <a:srgbClr val="0D1E55"/>
              </a:solidFill>
            </a:endParaRPr>
          </a:p>
          <a:p>
            <a:endParaRPr lang="en-US" altLang="zh-CN" b="0" dirty="0">
              <a:solidFill>
                <a:srgbClr val="0D1E55"/>
              </a:solidFill>
            </a:endParaRPr>
          </a:p>
          <a:p>
            <a:endParaRPr lang="en-US" altLang="zh-CN" sz="1800" b="0" dirty="0">
              <a:solidFill>
                <a:srgbClr val="0D1E55"/>
              </a:solidFill>
            </a:endParaRPr>
          </a:p>
          <a:p>
            <a:r>
              <a:rPr lang="zh-CN" altLang="en-US" dirty="0">
                <a:solidFill>
                  <a:srgbClr val="C00000"/>
                </a:solidFill>
              </a:rPr>
              <a:t>Advantages: good linear relationship, fast response, high frequency, high sensitivity, large bandwidth</a:t>
            </a:r>
          </a:p>
        </p:txBody>
      </p:sp>
      <p:sp>
        <p:nvSpPr>
          <p:cNvPr id="24" name="矩形 16">
            <a:extLst>
              <a:ext uri="{FF2B5EF4-FFF2-40B4-BE49-F238E27FC236}">
                <a16:creationId xmlns:a16="http://schemas.microsoft.com/office/drawing/2014/main" id="{48AB5BEC-4DB7-50E5-7A83-8B7FEF1AD46B}"/>
              </a:ext>
            </a:extLst>
          </p:cNvPr>
          <p:cNvSpPr/>
          <p:nvPr/>
        </p:nvSpPr>
        <p:spPr>
          <a:xfrm>
            <a:off x="7752553" y="1401679"/>
            <a:ext cx="3776029" cy="1938992"/>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文本框 18">
            <a:extLst>
              <a:ext uri="{FF2B5EF4-FFF2-40B4-BE49-F238E27FC236}">
                <a16:creationId xmlns:a16="http://schemas.microsoft.com/office/drawing/2014/main" id="{FD96B589-2918-82E1-3E8D-33B7D04E64DC}"/>
              </a:ext>
            </a:extLst>
          </p:cNvPr>
          <p:cNvSpPr txBox="1"/>
          <p:nvPr/>
        </p:nvSpPr>
        <p:spPr>
          <a:xfrm>
            <a:off x="7794316" y="1493365"/>
            <a:ext cx="1210588" cy="400110"/>
          </a:xfrm>
          <a:prstGeom prst="rect">
            <a:avLst/>
          </a:prstGeom>
          <a:solidFill>
            <a:schemeClr val="bg1"/>
          </a:solidFill>
        </p:spPr>
        <p:txBody>
          <a:bodyPr wrap="none" rtlCol="0">
            <a:spAutoFit/>
          </a:bodyPr>
          <a:lstStyle/>
          <a:p>
            <a:r>
              <a:rPr lang="zh-CN" altLang="en-US" sz="2000" b="1" dirty="0">
                <a:solidFill>
                  <a:srgbClr val="0D1E55"/>
                </a:solidFill>
              </a:rPr>
              <a:t>Piezoelectric effect</a:t>
            </a:r>
          </a:p>
        </p:txBody>
      </p:sp>
      <p:sp>
        <p:nvSpPr>
          <p:cNvPr id="26" name="圆角矩形 5">
            <a:extLst>
              <a:ext uri="{FF2B5EF4-FFF2-40B4-BE49-F238E27FC236}">
                <a16:creationId xmlns:a16="http://schemas.microsoft.com/office/drawing/2014/main" id="{C44772FC-09DC-F52A-27BB-2A7C74EC3358}"/>
              </a:ext>
            </a:extLst>
          </p:cNvPr>
          <p:cNvSpPr/>
          <p:nvPr/>
        </p:nvSpPr>
        <p:spPr bwMode="auto">
          <a:xfrm>
            <a:off x="579485" y="5934093"/>
            <a:ext cx="11035998" cy="407053"/>
          </a:xfrm>
          <a:prstGeom prst="rect">
            <a:avLst/>
          </a:prstGeom>
          <a:solidFill>
            <a:schemeClr val="bg2"/>
          </a:solidFill>
          <a:ln w="9525">
            <a:noFill/>
            <a:miter lim="800000"/>
          </a:ln>
          <a:effectLst/>
        </p:spPr>
        <p:txBody>
          <a:bodyPr anchor="ctr"/>
          <a:lstStyle/>
          <a:p>
            <a:pPr algn="ctr">
              <a:defRPr/>
            </a:pPr>
            <a:r>
              <a:rPr lang="zh-CN" altLang="en-US" sz="2000" b="1" dirty="0">
                <a:solidFill>
                  <a:srgbClr val="0D1E55"/>
                </a:solidFill>
                <a:latin typeface="微软雅黑" panose="020B0503020204020204" pitchFamily="34" charset="-122"/>
                <a:ea typeface="微软雅黑" panose="020B0503020204020204" pitchFamily="34" charset="-122"/>
              </a:rPr>
              <a:t>It is widely used in structural health monitoring and damage diagnosis</a:t>
            </a:r>
          </a:p>
        </p:txBody>
      </p:sp>
      <p:graphicFrame>
        <p:nvGraphicFramePr>
          <p:cNvPr id="27" name="Object 26"/>
          <p:cNvGraphicFramePr>
            <a:graphicFrameLocks noChangeAspect="1"/>
          </p:cNvGraphicFramePr>
          <p:nvPr>
            <p:extLst>
              <p:ext uri="{D42A27DB-BD31-4B8C-83A1-F6EECF244321}">
                <p14:modId xmlns:p14="http://schemas.microsoft.com/office/powerpoint/2010/main" val="85914902"/>
              </p:ext>
            </p:extLst>
          </p:nvPr>
        </p:nvGraphicFramePr>
        <p:xfrm>
          <a:off x="8466589" y="3791651"/>
          <a:ext cx="2385470" cy="477094"/>
        </p:xfrm>
        <a:graphic>
          <a:graphicData uri="http://schemas.openxmlformats.org/presentationml/2006/ole">
            <mc:AlternateContent xmlns:mc="http://schemas.openxmlformats.org/markup-compatibility/2006">
              <mc:Choice xmlns:v="urn:schemas-microsoft-com:vml" Requires="v">
                <p:oleObj name="Equation" r:id="rId5" imgW="1155700" imgH="254000" progId="Equation.DSMT4">
                  <p:embed/>
                </p:oleObj>
              </mc:Choice>
              <mc:Fallback>
                <p:oleObj name="Equation" r:id="rId5" imgW="1155700" imgH="2540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66589" y="3791651"/>
                        <a:ext cx="2385470" cy="477094"/>
                      </a:xfrm>
                      <a:prstGeom prst="rect">
                        <a:avLst/>
                      </a:prstGeom>
                      <a:noFill/>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2481260857"/>
              </p:ext>
            </p:extLst>
          </p:nvPr>
        </p:nvGraphicFramePr>
        <p:xfrm>
          <a:off x="8466589" y="4340797"/>
          <a:ext cx="2258709" cy="449867"/>
        </p:xfrm>
        <a:graphic>
          <a:graphicData uri="http://schemas.openxmlformats.org/presentationml/2006/ole">
            <mc:AlternateContent xmlns:mc="http://schemas.openxmlformats.org/markup-compatibility/2006">
              <mc:Choice xmlns:v="urn:schemas-microsoft-com:vml" Requires="v">
                <p:oleObj name="Equation" r:id="rId7" imgW="1117600" imgH="241300" progId="Equation.DSMT4">
                  <p:embed/>
                </p:oleObj>
              </mc:Choice>
              <mc:Fallback>
                <p:oleObj name="Equation" r:id="rId7" imgW="1117600" imgH="2413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66589" y="4340797"/>
                        <a:ext cx="2258709" cy="449867"/>
                      </a:xfrm>
                      <a:prstGeom prst="rect">
                        <a:avLst/>
                      </a:prstGeom>
                      <a:noFill/>
                    </p:spPr>
                  </p:pic>
                </p:oleObj>
              </mc:Fallback>
            </mc:AlternateContent>
          </a:graphicData>
        </a:graphic>
      </p:graphicFrame>
    </p:spTree>
    <p:extLst>
      <p:ext uri="{BB962C8B-B14F-4D97-AF65-F5344CB8AC3E}">
        <p14:creationId xmlns:p14="http://schemas.microsoft.com/office/powerpoint/2010/main" val="97502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D3DB80-B894-403A-B48E-6FDC1A72010E}" type="slidenum">
              <a:rPr lang="zh-CN" altLang="en-US" smtClean="0"/>
              <a:pPr/>
              <a:t>7</a:t>
            </a:fld>
            <a:endParaRPr lang="zh-CN" altLang="en-US" dirty="0"/>
          </a:p>
        </p:txBody>
      </p:sp>
      <p:sp>
        <p:nvSpPr>
          <p:cNvPr id="3" name="Text Placeholder 2"/>
          <p:cNvSpPr>
            <a:spLocks noGrp="1"/>
          </p:cNvSpPr>
          <p:nvPr>
            <p:ph type="body" sz="quarter" idx="14"/>
          </p:nvPr>
        </p:nvSpPr>
        <p:spPr/>
        <p:txBody>
          <a:bodyPr/>
          <a:lstStyle/>
          <a:p>
            <a:endParaRPr lang="en-US"/>
          </a:p>
        </p:txBody>
      </p:sp>
      <p:sp>
        <p:nvSpPr>
          <p:cNvPr id="5" name="Text Placeholder 4"/>
          <p:cNvSpPr>
            <a:spLocks noGrp="1"/>
          </p:cNvSpPr>
          <p:nvPr>
            <p:ph type="body" sz="quarter" idx="16"/>
          </p:nvPr>
        </p:nvSpPr>
        <p:spPr/>
        <p:txBody>
          <a:bodyPr/>
          <a:lstStyle/>
          <a:p>
            <a:r>
              <a:rPr lang="zh-CN" altLang="en-US" dirty="0"/>
              <a:t>Principles of Piezoelectrical Impedance Structural Health Monitoring</a:t>
            </a:r>
            <a:endParaRPr lang="en-US" dirty="0"/>
          </a:p>
        </p:txBody>
      </p:sp>
      <p:sp>
        <p:nvSpPr>
          <p:cNvPr id="6" name="Text Placeholder 5"/>
          <p:cNvSpPr>
            <a:spLocks noGrp="1"/>
          </p:cNvSpPr>
          <p:nvPr>
            <p:ph type="body" sz="quarter" idx="17"/>
          </p:nvPr>
        </p:nvSpPr>
        <p:spPr/>
        <p:txBody>
          <a:bodyPr/>
          <a:lstStyle/>
          <a:p>
            <a:r>
              <a:rPr lang="zh-CN" altLang="en-US" sz="2000" dirty="0">
                <a:solidFill>
                  <a:srgbClr val="AF1E16"/>
                </a:solidFill>
              </a:rPr>
              <a:t>It is sensitive to local micro-damage of the structure, and has the advantages of fast response and real-time online monitoring</a:t>
            </a:r>
          </a:p>
          <a:p>
            <a:endParaRPr lang="en-US" sz="2000" dirty="0">
              <a:solidFill>
                <a:srgbClr val="AF1E16"/>
              </a:solidFill>
            </a:endParaRPr>
          </a:p>
        </p:txBody>
      </p:sp>
      <mc:AlternateContent xmlns:mc="http://schemas.openxmlformats.org/markup-compatibility/2006" xmlns:a14="http://schemas.microsoft.com/office/drawing/2010/main">
        <mc:Choice Requires="a14">
          <p:sp>
            <p:nvSpPr>
              <p:cNvPr id="13" name="Rectangle 12"/>
              <p:cNvSpPr/>
              <p:nvPr/>
            </p:nvSpPr>
            <p:spPr>
              <a:xfrm>
                <a:off x="505101" y="3998857"/>
                <a:ext cx="5279123" cy="886140"/>
              </a:xfrm>
              <a:prstGeom prst="rect">
                <a:avLst/>
              </a:prstGeom>
              <a:solidFill>
                <a:srgbClr val="FFC000"/>
              </a:solidFill>
            </p:spPr>
            <p:txBody>
              <a:bodyPr wrap="square">
                <a:spAutoFit/>
              </a:bodyPr>
              <a:lstStyle/>
              <a:p>
                <a:pPr/>
                <a14:m>
                  <m:oMathPara xmlns:m="http://schemas.openxmlformats.org/officeDocument/2006/math">
                    <m:oMathParaPr>
                      <m:jc m:val="left"/>
                    </m:oMathParaPr>
                    <m:oMath xmlns:m="http://schemas.openxmlformats.org/officeDocument/2006/math">
                      <m:r>
                        <a:rPr lang="en-US" sz="1600" b="1" i="1" smtClean="0">
                          <a:solidFill>
                            <a:srgbClr val="C00000"/>
                          </a:solidFill>
                          <a:latin typeface="Cambria Math" panose="02040503050406030204" pitchFamily="18" charset="0"/>
                        </a:rPr>
                        <m:t>𝒀</m:t>
                      </m:r>
                      <m:r>
                        <a:rPr lang="en-US" sz="1600" b="1" i="0">
                          <a:solidFill>
                            <a:srgbClr val="C00000"/>
                          </a:solidFill>
                          <a:latin typeface="Cambria Math" panose="02040503050406030204" pitchFamily="18" charset="0"/>
                        </a:rPr>
                        <m:t>(</m:t>
                      </m:r>
                      <m:r>
                        <a:rPr lang="en-US" sz="1600" b="1" i="1">
                          <a:solidFill>
                            <a:srgbClr val="C00000"/>
                          </a:solidFill>
                          <a:latin typeface="Cambria Math" panose="02040503050406030204" pitchFamily="18" charset="0"/>
                        </a:rPr>
                        <m:t>𝝎</m:t>
                      </m:r>
                      <m:r>
                        <a:rPr lang="en-US" sz="1600" b="1" i="0">
                          <a:solidFill>
                            <a:srgbClr val="C00000"/>
                          </a:solidFill>
                          <a:latin typeface="Cambria Math" panose="02040503050406030204" pitchFamily="18" charset="0"/>
                        </a:rPr>
                        <m:t>)</m:t>
                      </m:r>
                      <m:r>
                        <a:rPr lang="en-US" sz="1600" i="0">
                          <a:solidFill>
                            <a:srgbClr val="0D1E55"/>
                          </a:solidFill>
                          <a:latin typeface="Cambria Math" panose="02040503050406030204" pitchFamily="18" charset="0"/>
                        </a:rPr>
                        <m:t>=</m:t>
                      </m:r>
                      <m:r>
                        <a:rPr lang="en-US" altLang="zh-CN" sz="1600" i="1">
                          <a:solidFill>
                            <a:srgbClr val="0D1E55"/>
                          </a:solidFill>
                          <a:latin typeface="Cambria Math" panose="02040503050406030204" pitchFamily="18" charset="0"/>
                        </a:rPr>
                        <m:t>1/</m:t>
                      </m:r>
                      <m:r>
                        <a:rPr lang="en-US" altLang="zh-CN" sz="1600" b="1" i="1" smtClean="0">
                          <a:solidFill>
                            <a:srgbClr val="0D1E55"/>
                          </a:solidFill>
                          <a:latin typeface="Cambria Math" panose="02040503050406030204" pitchFamily="18" charset="0"/>
                        </a:rPr>
                        <m:t>𝒁</m:t>
                      </m:r>
                      <m:r>
                        <a:rPr lang="en-US" sz="1600" b="1" smtClean="0">
                          <a:solidFill>
                            <a:srgbClr val="0D1E55"/>
                          </a:solidFill>
                          <a:latin typeface="Cambria Math" panose="02040503050406030204" pitchFamily="18" charset="0"/>
                        </a:rPr>
                        <m:t>(</m:t>
                      </m:r>
                      <m:r>
                        <a:rPr lang="en-US" sz="1600" b="1" i="1">
                          <a:solidFill>
                            <a:srgbClr val="0D1E55"/>
                          </a:solidFill>
                          <a:latin typeface="Cambria Math" panose="02040503050406030204" pitchFamily="18" charset="0"/>
                        </a:rPr>
                        <m:t>𝝎</m:t>
                      </m:r>
                      <m:r>
                        <a:rPr lang="en-US" sz="1600" b="1">
                          <a:solidFill>
                            <a:srgbClr val="0D1E55"/>
                          </a:solidFill>
                          <a:latin typeface="Cambria Math" panose="02040503050406030204" pitchFamily="18" charset="0"/>
                        </a:rPr>
                        <m:t>)</m:t>
                      </m:r>
                      <m:r>
                        <a:rPr lang="en-US" altLang="zh-CN" sz="1600" b="1" i="1">
                          <a:solidFill>
                            <a:srgbClr val="0D1E55"/>
                          </a:solidFill>
                          <a:latin typeface="Cambria Math" panose="02040503050406030204" pitchFamily="18" charset="0"/>
                        </a:rPr>
                        <m:t>=</m:t>
                      </m:r>
                      <m:r>
                        <a:rPr lang="en-US" sz="1600" i="1">
                          <a:solidFill>
                            <a:srgbClr val="0D1E55"/>
                          </a:solidFill>
                          <a:latin typeface="Cambria Math" panose="02040503050406030204" pitchFamily="18" charset="0"/>
                        </a:rPr>
                        <m:t>𝑗</m:t>
                      </m:r>
                      <m:r>
                        <a:rPr lang="en-US" sz="1600" i="1">
                          <a:solidFill>
                            <a:srgbClr val="0D1E55"/>
                          </a:solidFill>
                          <a:latin typeface="Cambria Math" panose="02040503050406030204" pitchFamily="18" charset="0"/>
                        </a:rPr>
                        <m:t>𝜔</m:t>
                      </m:r>
                      <m:f>
                        <m:fPr>
                          <m:ctrlPr>
                            <a:rPr lang="en-US" sz="1600" i="1">
                              <a:solidFill>
                                <a:srgbClr val="0D1E55"/>
                              </a:solidFill>
                              <a:latin typeface="Cambria Math" panose="02040503050406030204" pitchFamily="18" charset="0"/>
                            </a:rPr>
                          </m:ctrlPr>
                        </m:fPr>
                        <m:num>
                          <m:r>
                            <a:rPr lang="en-US" sz="1600" i="1">
                              <a:solidFill>
                                <a:srgbClr val="0D1E55"/>
                              </a:solidFill>
                              <a:latin typeface="Cambria Math" panose="02040503050406030204" pitchFamily="18" charset="0"/>
                            </a:rPr>
                            <m:t>𝑤𝑙</m:t>
                          </m:r>
                        </m:num>
                        <m:den>
                          <m:r>
                            <a:rPr lang="en-US" sz="1600" i="1">
                              <a:solidFill>
                                <a:srgbClr val="0D1E55"/>
                              </a:solidFill>
                              <a:latin typeface="Cambria Math" panose="02040503050406030204" pitchFamily="18" charset="0"/>
                            </a:rPr>
                            <m:t>h</m:t>
                          </m:r>
                        </m:den>
                      </m:f>
                      <m:d>
                        <m:dPr>
                          <m:begChr m:val="{"/>
                          <m:endChr m:val="}"/>
                          <m:ctrlPr>
                            <a:rPr lang="en-US" sz="1600" i="1">
                              <a:solidFill>
                                <a:srgbClr val="0D1E55"/>
                              </a:solidFill>
                              <a:latin typeface="Cambria Math" panose="02040503050406030204" pitchFamily="18" charset="0"/>
                            </a:rPr>
                          </m:ctrlPr>
                        </m:dPr>
                        <m:e>
                          <m:sSubSup>
                            <m:sSubSupPr>
                              <m:ctrlPr>
                                <a:rPr lang="en-US" sz="1600" i="1">
                                  <a:solidFill>
                                    <a:srgbClr val="0D1E55"/>
                                  </a:solidFill>
                                  <a:latin typeface="Cambria Math" panose="02040503050406030204" pitchFamily="18" charset="0"/>
                                </a:rPr>
                              </m:ctrlPr>
                            </m:sSubSupPr>
                            <m:e>
                              <m:acc>
                                <m:accPr>
                                  <m:chr m:val="̅"/>
                                  <m:ctrlPr>
                                    <a:rPr lang="en-US" sz="1600" i="1">
                                      <a:solidFill>
                                        <a:srgbClr val="0D1E55"/>
                                      </a:solidFill>
                                      <a:latin typeface="Cambria Math" panose="02040503050406030204" pitchFamily="18" charset="0"/>
                                    </a:rPr>
                                  </m:ctrlPr>
                                </m:accPr>
                                <m:e>
                                  <m:r>
                                    <a:rPr lang="en-US" sz="1600" i="1">
                                      <a:solidFill>
                                        <a:srgbClr val="0D1E55"/>
                                      </a:solidFill>
                                      <a:latin typeface="Cambria Math" panose="02040503050406030204" pitchFamily="18" charset="0"/>
                                    </a:rPr>
                                    <m:t>𝜀</m:t>
                                  </m:r>
                                </m:e>
                              </m:acc>
                            </m:e>
                            <m:sub>
                              <m:r>
                                <a:rPr lang="en-US" sz="1600" i="0">
                                  <a:solidFill>
                                    <a:srgbClr val="0D1E55"/>
                                  </a:solidFill>
                                  <a:latin typeface="Cambria Math" panose="02040503050406030204" pitchFamily="18" charset="0"/>
                                </a:rPr>
                                <m:t>33</m:t>
                              </m:r>
                            </m:sub>
                            <m:sup>
                              <m:r>
                                <a:rPr lang="en-US" sz="1600" i="1">
                                  <a:solidFill>
                                    <a:srgbClr val="0D1E55"/>
                                  </a:solidFill>
                                  <a:latin typeface="Cambria Math" panose="02040503050406030204" pitchFamily="18" charset="0"/>
                                </a:rPr>
                                <m:t>𝑇</m:t>
                              </m:r>
                            </m:sup>
                          </m:sSubSup>
                          <m:r>
                            <a:rPr lang="en-US" sz="1600" i="0">
                              <a:solidFill>
                                <a:srgbClr val="0D1E55"/>
                              </a:solidFill>
                              <a:latin typeface="Cambria Math" panose="02040503050406030204" pitchFamily="18" charset="0"/>
                            </a:rPr>
                            <m:t>−</m:t>
                          </m:r>
                          <m:sSubSup>
                            <m:sSubSupPr>
                              <m:ctrlPr>
                                <a:rPr lang="en-US" sz="1600" i="1">
                                  <a:solidFill>
                                    <a:srgbClr val="0D1E55"/>
                                  </a:solidFill>
                                  <a:latin typeface="Cambria Math" panose="02040503050406030204" pitchFamily="18" charset="0"/>
                                </a:rPr>
                              </m:ctrlPr>
                            </m:sSubSupPr>
                            <m:e>
                              <m:r>
                                <a:rPr lang="en-US" sz="1600" i="1">
                                  <a:solidFill>
                                    <a:srgbClr val="0D1E55"/>
                                  </a:solidFill>
                                  <a:latin typeface="Cambria Math" panose="02040503050406030204" pitchFamily="18" charset="0"/>
                                </a:rPr>
                                <m:t>𝑑</m:t>
                              </m:r>
                            </m:e>
                            <m:sub>
                              <m:r>
                                <a:rPr lang="en-US" sz="1600" i="0">
                                  <a:solidFill>
                                    <a:srgbClr val="0D1E55"/>
                                  </a:solidFill>
                                  <a:latin typeface="Cambria Math" panose="02040503050406030204" pitchFamily="18" charset="0"/>
                                </a:rPr>
                                <m:t>31</m:t>
                              </m:r>
                            </m:sub>
                            <m:sup>
                              <m:r>
                                <a:rPr lang="en-US" sz="1600" i="0">
                                  <a:solidFill>
                                    <a:srgbClr val="0D1E55"/>
                                  </a:solidFill>
                                  <a:latin typeface="Cambria Math" panose="02040503050406030204" pitchFamily="18" charset="0"/>
                                </a:rPr>
                                <m:t>2</m:t>
                              </m:r>
                            </m:sup>
                          </m:sSubSup>
                          <m:sSup>
                            <m:sSupPr>
                              <m:ctrlPr>
                                <a:rPr lang="en-US" sz="1600" i="1">
                                  <a:solidFill>
                                    <a:srgbClr val="0D1E55"/>
                                  </a:solidFill>
                                  <a:latin typeface="Cambria Math" panose="02040503050406030204" pitchFamily="18" charset="0"/>
                                </a:rPr>
                              </m:ctrlPr>
                            </m:sSupPr>
                            <m:e>
                              <m:acc>
                                <m:accPr>
                                  <m:chr m:val="̅"/>
                                  <m:ctrlPr>
                                    <a:rPr lang="en-US" sz="1600" i="1">
                                      <a:solidFill>
                                        <a:srgbClr val="0D1E55"/>
                                      </a:solidFill>
                                      <a:latin typeface="Cambria Math" panose="02040503050406030204" pitchFamily="18" charset="0"/>
                                    </a:rPr>
                                  </m:ctrlPr>
                                </m:accPr>
                                <m:e>
                                  <m:r>
                                    <a:rPr lang="en-US" sz="1600" i="1">
                                      <a:solidFill>
                                        <a:srgbClr val="0D1E55"/>
                                      </a:solidFill>
                                      <a:latin typeface="Cambria Math" panose="02040503050406030204" pitchFamily="18" charset="0"/>
                                    </a:rPr>
                                    <m:t>𝑌</m:t>
                                  </m:r>
                                </m:e>
                              </m:acc>
                            </m:e>
                            <m:sup>
                              <m:r>
                                <a:rPr lang="en-US" sz="1600" i="1">
                                  <a:solidFill>
                                    <a:srgbClr val="0D1E55"/>
                                  </a:solidFill>
                                  <a:latin typeface="Cambria Math" panose="02040503050406030204" pitchFamily="18" charset="0"/>
                                </a:rPr>
                                <m:t>𝐸</m:t>
                              </m:r>
                            </m:sup>
                          </m:sSup>
                          <m:r>
                            <a:rPr lang="en-US" sz="1600" i="0">
                              <a:solidFill>
                                <a:srgbClr val="0D1E55"/>
                              </a:solidFill>
                              <a:latin typeface="Cambria Math" panose="02040503050406030204" pitchFamily="18" charset="0"/>
                            </a:rPr>
                            <m:t>+</m:t>
                          </m:r>
                          <m:d>
                            <m:dPr>
                              <m:ctrlPr>
                                <a:rPr lang="en-US" sz="1600" i="1">
                                  <a:solidFill>
                                    <a:srgbClr val="0D1E55"/>
                                  </a:solidFill>
                                  <a:latin typeface="Cambria Math" panose="02040503050406030204" pitchFamily="18" charset="0"/>
                                </a:rPr>
                              </m:ctrlPr>
                            </m:dPr>
                            <m:e>
                              <m:f>
                                <m:fPr>
                                  <m:ctrlPr>
                                    <a:rPr lang="en-US" sz="1600" i="1">
                                      <a:solidFill>
                                        <a:srgbClr val="0D1E55"/>
                                      </a:solidFill>
                                      <a:latin typeface="Cambria Math" panose="02040503050406030204" pitchFamily="18" charset="0"/>
                                    </a:rPr>
                                  </m:ctrlPr>
                                </m:fPr>
                                <m:num>
                                  <m:sSub>
                                    <m:sSubPr>
                                      <m:ctrlPr>
                                        <a:rPr lang="en-US" sz="1600" i="1">
                                          <a:solidFill>
                                            <a:srgbClr val="0D1E55"/>
                                          </a:solidFill>
                                          <a:latin typeface="Cambria Math" panose="02040503050406030204" pitchFamily="18" charset="0"/>
                                        </a:rPr>
                                      </m:ctrlPr>
                                    </m:sSubPr>
                                    <m:e>
                                      <m:r>
                                        <a:rPr lang="en-US" sz="1600" i="1">
                                          <a:solidFill>
                                            <a:srgbClr val="0D1E55"/>
                                          </a:solidFill>
                                          <a:latin typeface="Cambria Math" panose="02040503050406030204" pitchFamily="18" charset="0"/>
                                        </a:rPr>
                                        <m:t>𝑍</m:t>
                                      </m:r>
                                    </m:e>
                                    <m:sub>
                                      <m:r>
                                        <a:rPr lang="en-US" sz="1600" i="1">
                                          <a:solidFill>
                                            <a:srgbClr val="0D1E55"/>
                                          </a:solidFill>
                                          <a:latin typeface="Cambria Math" panose="02040503050406030204" pitchFamily="18" charset="0"/>
                                        </a:rPr>
                                        <m:t>𝑎</m:t>
                                      </m:r>
                                    </m:sub>
                                  </m:sSub>
                                  <m:d>
                                    <m:dPr>
                                      <m:ctrlPr>
                                        <a:rPr lang="en-US" sz="1600" i="1">
                                          <a:solidFill>
                                            <a:srgbClr val="0D1E55"/>
                                          </a:solidFill>
                                          <a:latin typeface="Cambria Math" panose="02040503050406030204" pitchFamily="18" charset="0"/>
                                        </a:rPr>
                                      </m:ctrlPr>
                                    </m:dPr>
                                    <m:e>
                                      <m:r>
                                        <a:rPr lang="en-US" sz="1600" i="1">
                                          <a:solidFill>
                                            <a:srgbClr val="0D1E55"/>
                                          </a:solidFill>
                                          <a:latin typeface="Cambria Math" panose="02040503050406030204" pitchFamily="18" charset="0"/>
                                        </a:rPr>
                                        <m:t>𝜔</m:t>
                                      </m:r>
                                    </m:e>
                                  </m:d>
                                </m:num>
                                <m:den>
                                  <m:sSub>
                                    <m:sSubPr>
                                      <m:ctrlPr>
                                        <a:rPr lang="en-US" sz="1600" b="1" i="1" smtClean="0">
                                          <a:solidFill>
                                            <a:srgbClr val="C00000"/>
                                          </a:solidFill>
                                          <a:latin typeface="Cambria Math" panose="02040503050406030204" pitchFamily="18" charset="0"/>
                                        </a:rPr>
                                      </m:ctrlPr>
                                    </m:sSubPr>
                                    <m:e>
                                      <m:r>
                                        <a:rPr lang="en-US" sz="1600" b="1" i="1">
                                          <a:solidFill>
                                            <a:srgbClr val="C00000"/>
                                          </a:solidFill>
                                          <a:latin typeface="Cambria Math" panose="02040503050406030204" pitchFamily="18" charset="0"/>
                                        </a:rPr>
                                        <m:t>𝒁</m:t>
                                      </m:r>
                                    </m:e>
                                    <m:sub>
                                      <m:r>
                                        <a:rPr lang="en-US" sz="1600" b="1" i="1">
                                          <a:solidFill>
                                            <a:srgbClr val="C00000"/>
                                          </a:solidFill>
                                          <a:latin typeface="Cambria Math" panose="02040503050406030204" pitchFamily="18" charset="0"/>
                                        </a:rPr>
                                        <m:t>𝒔</m:t>
                                      </m:r>
                                    </m:sub>
                                  </m:sSub>
                                  <m:d>
                                    <m:dPr>
                                      <m:ctrlPr>
                                        <a:rPr lang="en-US" sz="1600" b="1" i="1">
                                          <a:solidFill>
                                            <a:srgbClr val="C00000"/>
                                          </a:solidFill>
                                          <a:latin typeface="Cambria Math" panose="02040503050406030204" pitchFamily="18" charset="0"/>
                                        </a:rPr>
                                      </m:ctrlPr>
                                    </m:dPr>
                                    <m:e>
                                      <m:r>
                                        <a:rPr lang="en-US" sz="1600" b="1" i="1">
                                          <a:solidFill>
                                            <a:srgbClr val="C00000"/>
                                          </a:solidFill>
                                          <a:latin typeface="Cambria Math" panose="02040503050406030204" pitchFamily="18" charset="0"/>
                                        </a:rPr>
                                        <m:t>𝝎</m:t>
                                      </m:r>
                                    </m:e>
                                  </m:d>
                                  <m:r>
                                    <a:rPr lang="en-US" sz="1600" i="0">
                                      <a:solidFill>
                                        <a:srgbClr val="0D1E55"/>
                                      </a:solidFill>
                                      <a:latin typeface="Cambria Math" panose="02040503050406030204" pitchFamily="18" charset="0"/>
                                    </a:rPr>
                                    <m:t>+</m:t>
                                  </m:r>
                                  <m:sSub>
                                    <m:sSubPr>
                                      <m:ctrlPr>
                                        <a:rPr lang="en-US" sz="1600" i="1">
                                          <a:solidFill>
                                            <a:srgbClr val="0D1E55"/>
                                          </a:solidFill>
                                          <a:latin typeface="Cambria Math" panose="02040503050406030204" pitchFamily="18" charset="0"/>
                                        </a:rPr>
                                      </m:ctrlPr>
                                    </m:sSubPr>
                                    <m:e>
                                      <m:r>
                                        <a:rPr lang="en-US" sz="1600" i="1">
                                          <a:solidFill>
                                            <a:srgbClr val="0D1E55"/>
                                          </a:solidFill>
                                          <a:latin typeface="Cambria Math" panose="02040503050406030204" pitchFamily="18" charset="0"/>
                                        </a:rPr>
                                        <m:t>𝑍</m:t>
                                      </m:r>
                                    </m:e>
                                    <m:sub>
                                      <m:r>
                                        <a:rPr lang="en-US" sz="1600" i="1">
                                          <a:solidFill>
                                            <a:srgbClr val="0D1E55"/>
                                          </a:solidFill>
                                          <a:latin typeface="Cambria Math" panose="02040503050406030204" pitchFamily="18" charset="0"/>
                                        </a:rPr>
                                        <m:t>𝑎</m:t>
                                      </m:r>
                                    </m:sub>
                                  </m:sSub>
                                  <m:d>
                                    <m:dPr>
                                      <m:ctrlPr>
                                        <a:rPr lang="en-US" sz="1600" i="1">
                                          <a:solidFill>
                                            <a:srgbClr val="0D1E55"/>
                                          </a:solidFill>
                                          <a:latin typeface="Cambria Math" panose="02040503050406030204" pitchFamily="18" charset="0"/>
                                        </a:rPr>
                                      </m:ctrlPr>
                                    </m:dPr>
                                    <m:e>
                                      <m:r>
                                        <a:rPr lang="en-US" sz="1600" i="1">
                                          <a:solidFill>
                                            <a:srgbClr val="0D1E55"/>
                                          </a:solidFill>
                                          <a:latin typeface="Cambria Math" panose="02040503050406030204" pitchFamily="18" charset="0"/>
                                        </a:rPr>
                                        <m:t>𝜔</m:t>
                                      </m:r>
                                    </m:e>
                                  </m:d>
                                </m:den>
                              </m:f>
                            </m:e>
                          </m:d>
                          <m:sSubSup>
                            <m:sSubSupPr>
                              <m:ctrlPr>
                                <a:rPr lang="en-US" sz="1600" i="1">
                                  <a:solidFill>
                                    <a:srgbClr val="0D1E55"/>
                                  </a:solidFill>
                                  <a:latin typeface="Cambria Math" panose="02040503050406030204" pitchFamily="18" charset="0"/>
                                </a:rPr>
                              </m:ctrlPr>
                            </m:sSubSupPr>
                            <m:e>
                              <m:r>
                                <a:rPr lang="en-US" sz="1600" i="1">
                                  <a:solidFill>
                                    <a:srgbClr val="0D1E55"/>
                                  </a:solidFill>
                                  <a:latin typeface="Cambria Math" panose="02040503050406030204" pitchFamily="18" charset="0"/>
                                </a:rPr>
                                <m:t>𝑑</m:t>
                              </m:r>
                            </m:e>
                            <m:sub>
                              <m:r>
                                <a:rPr lang="en-US" sz="1600" i="0">
                                  <a:solidFill>
                                    <a:srgbClr val="0D1E55"/>
                                  </a:solidFill>
                                  <a:latin typeface="Cambria Math" panose="02040503050406030204" pitchFamily="18" charset="0"/>
                                </a:rPr>
                                <m:t>31</m:t>
                              </m:r>
                            </m:sub>
                            <m:sup>
                              <m:r>
                                <a:rPr lang="en-US" sz="1600" i="0">
                                  <a:solidFill>
                                    <a:srgbClr val="0D1E55"/>
                                  </a:solidFill>
                                  <a:latin typeface="Cambria Math" panose="02040503050406030204" pitchFamily="18" charset="0"/>
                                </a:rPr>
                                <m:t>2</m:t>
                              </m:r>
                            </m:sup>
                          </m:sSubSup>
                          <m:sSup>
                            <m:sSupPr>
                              <m:ctrlPr>
                                <a:rPr lang="en-US" sz="1600" i="1">
                                  <a:solidFill>
                                    <a:srgbClr val="0D1E55"/>
                                  </a:solidFill>
                                  <a:latin typeface="Cambria Math" panose="02040503050406030204" pitchFamily="18" charset="0"/>
                                </a:rPr>
                              </m:ctrlPr>
                            </m:sSupPr>
                            <m:e>
                              <m:acc>
                                <m:accPr>
                                  <m:chr m:val="̅"/>
                                  <m:ctrlPr>
                                    <a:rPr lang="en-US" sz="1600" i="1">
                                      <a:solidFill>
                                        <a:srgbClr val="0D1E55"/>
                                      </a:solidFill>
                                      <a:latin typeface="Cambria Math" panose="02040503050406030204" pitchFamily="18" charset="0"/>
                                    </a:rPr>
                                  </m:ctrlPr>
                                </m:accPr>
                                <m:e>
                                  <m:r>
                                    <a:rPr lang="en-US" sz="1600" i="1">
                                      <a:solidFill>
                                        <a:srgbClr val="0D1E55"/>
                                      </a:solidFill>
                                      <a:latin typeface="Cambria Math" panose="02040503050406030204" pitchFamily="18" charset="0"/>
                                    </a:rPr>
                                    <m:t>𝑌</m:t>
                                  </m:r>
                                </m:e>
                              </m:acc>
                            </m:e>
                            <m:sup>
                              <m:r>
                                <a:rPr lang="en-US" sz="1600" i="1">
                                  <a:solidFill>
                                    <a:srgbClr val="0D1E55"/>
                                  </a:solidFill>
                                  <a:latin typeface="Cambria Math" panose="02040503050406030204" pitchFamily="18" charset="0"/>
                                </a:rPr>
                                <m:t>𝐸</m:t>
                              </m:r>
                            </m:sup>
                          </m:sSup>
                          <m:d>
                            <m:dPr>
                              <m:ctrlPr>
                                <a:rPr lang="en-US" sz="1600" i="1">
                                  <a:solidFill>
                                    <a:srgbClr val="0D1E55"/>
                                  </a:solidFill>
                                  <a:latin typeface="Cambria Math" panose="02040503050406030204" pitchFamily="18" charset="0"/>
                                </a:rPr>
                              </m:ctrlPr>
                            </m:dPr>
                            <m:e>
                              <m:f>
                                <m:fPr>
                                  <m:ctrlPr>
                                    <a:rPr lang="en-US" sz="1600" i="1">
                                      <a:solidFill>
                                        <a:srgbClr val="0D1E55"/>
                                      </a:solidFill>
                                      <a:latin typeface="Cambria Math" panose="02040503050406030204" pitchFamily="18" charset="0"/>
                                    </a:rPr>
                                  </m:ctrlPr>
                                </m:fPr>
                                <m:num>
                                  <m:r>
                                    <m:rPr>
                                      <m:sty m:val="p"/>
                                    </m:rPr>
                                    <a:rPr lang="en-US" sz="1600" i="0">
                                      <a:solidFill>
                                        <a:srgbClr val="0D1E55"/>
                                      </a:solidFill>
                                      <a:latin typeface="Cambria Math" panose="02040503050406030204" pitchFamily="18" charset="0"/>
                                    </a:rPr>
                                    <m:t>tan</m:t>
                                  </m:r>
                                  <m:r>
                                    <a:rPr lang="en-US" sz="1600" i="1">
                                      <a:solidFill>
                                        <a:srgbClr val="0D1E55"/>
                                      </a:solidFill>
                                      <a:latin typeface="Cambria Math" panose="02040503050406030204" pitchFamily="18" charset="0"/>
                                    </a:rPr>
                                    <m:t>𝜅</m:t>
                                  </m:r>
                                  <m:r>
                                    <a:rPr lang="en-US" sz="1600" i="1">
                                      <a:solidFill>
                                        <a:srgbClr val="0D1E55"/>
                                      </a:solidFill>
                                      <a:latin typeface="Cambria Math" panose="02040503050406030204" pitchFamily="18" charset="0"/>
                                    </a:rPr>
                                    <m:t>𝑙</m:t>
                                  </m:r>
                                </m:num>
                                <m:den>
                                  <m:r>
                                    <a:rPr lang="en-US" sz="1600" i="1">
                                      <a:solidFill>
                                        <a:srgbClr val="0D1E55"/>
                                      </a:solidFill>
                                      <a:latin typeface="Cambria Math" panose="02040503050406030204" pitchFamily="18" charset="0"/>
                                    </a:rPr>
                                    <m:t>𝜅</m:t>
                                  </m:r>
                                  <m:r>
                                    <a:rPr lang="en-US" sz="1600" i="1">
                                      <a:solidFill>
                                        <a:srgbClr val="0D1E55"/>
                                      </a:solidFill>
                                      <a:latin typeface="Cambria Math" panose="02040503050406030204" pitchFamily="18" charset="0"/>
                                    </a:rPr>
                                    <m:t>𝑙</m:t>
                                  </m:r>
                                </m:den>
                              </m:f>
                            </m:e>
                          </m:d>
                        </m:e>
                      </m:d>
                    </m:oMath>
                  </m:oMathPara>
                </a14:m>
                <a:endParaRPr lang="en-US" sz="1600" dirty="0">
                  <a:solidFill>
                    <a:srgbClr val="0D1E55"/>
                  </a:solidFill>
                  <a:latin typeface="微软雅黑" panose="020B0503020204020204" pitchFamily="34" charset="-122"/>
                  <a:ea typeface="微软雅黑" panose="020B0503020204020204" pitchFamily="34" charset="-122"/>
                </a:endParaRPr>
              </a:p>
            </p:txBody>
          </p:sp>
        </mc:Choice>
        <mc:Fallback xmlns="">
          <p:sp>
            <p:nvSpPr>
              <p:cNvPr id="13" name="Rectangle 12"/>
              <p:cNvSpPr>
                <a:spLocks noRot="1" noChangeAspect="1" noMove="1" noResize="1" noEditPoints="1" noAdjustHandles="1" noChangeArrowheads="1" noChangeShapeType="1" noTextEdit="1"/>
              </p:cNvSpPr>
              <p:nvPr/>
            </p:nvSpPr>
            <p:spPr>
              <a:xfrm>
                <a:off x="505101" y="3998857"/>
                <a:ext cx="5279123" cy="88614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537296" y="4849534"/>
                <a:ext cx="4880247" cy="830997"/>
              </a:xfrm>
              <a:prstGeom prst="rect">
                <a:avLst/>
              </a:prstGeom>
              <a:solidFill>
                <a:schemeClr val="bg1"/>
              </a:solidFill>
            </p:spPr>
            <p:txBody>
              <a:bodyPr wrap="none">
                <a:spAutoFit/>
              </a:bodyPr>
              <a:lstStyle/>
              <a:p>
                <a14:m>
                  <m:oMath xmlns:m="http://schemas.openxmlformats.org/officeDocument/2006/math">
                    <m:r>
                      <a:rPr lang="en-US" sz="1600" b="1" i="1" smtClean="0">
                        <a:solidFill>
                          <a:srgbClr val="0D1E55"/>
                        </a:solidFill>
                        <a:latin typeface="Cambria Math" panose="02040503050406030204" pitchFamily="18" charset="0"/>
                      </a:rPr>
                      <m:t>𝒀</m:t>
                    </m:r>
                    <m:d>
                      <m:dPr>
                        <m:ctrlPr>
                          <a:rPr lang="en-US" sz="1600" b="1" i="1">
                            <a:solidFill>
                              <a:srgbClr val="0D1E55"/>
                            </a:solidFill>
                            <a:latin typeface="Cambria Math" panose="02040503050406030204" pitchFamily="18" charset="0"/>
                          </a:rPr>
                        </m:ctrlPr>
                      </m:dPr>
                      <m:e>
                        <m:r>
                          <a:rPr lang="en-US" sz="1600" b="1" i="1">
                            <a:solidFill>
                              <a:srgbClr val="0D1E55"/>
                            </a:solidFill>
                            <a:latin typeface="Cambria Math" panose="02040503050406030204" pitchFamily="18" charset="0"/>
                          </a:rPr>
                          <m:t>𝝎</m:t>
                        </m:r>
                      </m:e>
                    </m:d>
                    <m:r>
                      <a:rPr lang="en-US" sz="1600" b="1" i="1" smtClean="0">
                        <a:solidFill>
                          <a:srgbClr val="0D1E55"/>
                        </a:solidFill>
                        <a:latin typeface="Cambria Math" panose="02040503050406030204" pitchFamily="18" charset="0"/>
                      </a:rPr>
                      <m:t>  </m:t>
                    </m:r>
                    <m:r>
                      <a:rPr lang="zh-CN" altLang="en-US" sz="1600" b="1" i="1">
                        <a:solidFill>
                          <a:srgbClr val="0D1E55"/>
                        </a:solidFill>
                        <a:latin typeface="Cambria Math" panose="02040503050406030204" pitchFamily="18" charset="0"/>
                      </a:rPr>
                      <m:t>：</m:t>
                    </m:r>
                  </m:oMath>
                </a14:m>
                <a:r>
                  <a:rPr lang="en-US" altLang="zh-CN" sz="1600" b="1" dirty="0">
                    <a:solidFill>
                      <a:srgbClr val="0D1E55"/>
                    </a:solidFill>
                    <a:latin typeface="微软雅黑" panose="020B0503020204020204" pitchFamily="34" charset="-122"/>
                    <a:ea typeface="微软雅黑" panose="020B0503020204020204" pitchFamily="34" charset="-122"/>
                  </a:rPr>
                  <a:t>Admitance</a:t>
                </a:r>
                <a:endParaRPr lang="en-US" sz="1600" b="1" dirty="0">
                  <a:solidFill>
                    <a:srgbClr val="0D1E55"/>
                  </a:solidFill>
                  <a:latin typeface="微软雅黑" panose="020B0503020204020204" pitchFamily="34" charset="-122"/>
                  <a:ea typeface="微软雅黑" panose="020B0503020204020204" pitchFamily="34" charset="-122"/>
                </a:endParaRPr>
              </a:p>
              <a:p>
                <a14:m>
                  <m:oMath xmlns:m="http://schemas.openxmlformats.org/officeDocument/2006/math">
                    <m:sSub>
                      <m:sSubPr>
                        <m:ctrlPr>
                          <a:rPr lang="en-US" sz="1600" b="1" i="1" smtClean="0">
                            <a:solidFill>
                              <a:srgbClr val="0D1E55"/>
                            </a:solidFill>
                            <a:latin typeface="Cambria Math" panose="02040503050406030204" pitchFamily="18" charset="0"/>
                            <a:ea typeface="宋体" charset="-122"/>
                          </a:rPr>
                        </m:ctrlPr>
                      </m:sSubPr>
                      <m:e>
                        <m:r>
                          <a:rPr lang="en-US" sz="1600" b="1" i="1">
                            <a:solidFill>
                              <a:srgbClr val="0D1E55"/>
                            </a:solidFill>
                            <a:latin typeface="Cambria Math" panose="02040503050406030204" pitchFamily="18" charset="0"/>
                            <a:ea typeface="宋体" charset="-122"/>
                          </a:rPr>
                          <m:t>𝒁</m:t>
                        </m:r>
                      </m:e>
                      <m:sub>
                        <m:r>
                          <a:rPr lang="en-US" sz="1600" b="1" i="1">
                            <a:solidFill>
                              <a:srgbClr val="0D1E55"/>
                            </a:solidFill>
                            <a:latin typeface="Cambria Math" panose="02040503050406030204" pitchFamily="18" charset="0"/>
                            <a:ea typeface="宋体" charset="-122"/>
                          </a:rPr>
                          <m:t>𝒔</m:t>
                        </m:r>
                      </m:sub>
                    </m:sSub>
                    <m:d>
                      <m:dPr>
                        <m:ctrlPr>
                          <a:rPr lang="en-US" sz="1600" b="1" i="1">
                            <a:solidFill>
                              <a:srgbClr val="0D1E55"/>
                            </a:solidFill>
                            <a:latin typeface="Cambria Math" panose="02040503050406030204" pitchFamily="18" charset="0"/>
                            <a:ea typeface="宋体" charset="-122"/>
                          </a:rPr>
                        </m:ctrlPr>
                      </m:dPr>
                      <m:e>
                        <m:r>
                          <a:rPr lang="en-US" sz="1600" b="1" i="1">
                            <a:solidFill>
                              <a:srgbClr val="0D1E55"/>
                            </a:solidFill>
                            <a:latin typeface="Cambria Math" panose="02040503050406030204" pitchFamily="18" charset="0"/>
                            <a:ea typeface="宋体" charset="-122"/>
                          </a:rPr>
                          <m:t>𝝎</m:t>
                        </m:r>
                      </m:e>
                    </m:d>
                  </m:oMath>
                </a14:m>
                <a:r>
                  <a:rPr lang="zh-CN" altLang="en-US" sz="1600" dirty="0">
                    <a:solidFill>
                      <a:srgbClr val="0D1E55"/>
                    </a:solidFill>
                    <a:latin typeface="微软雅黑" panose="020B0503020204020204" pitchFamily="34" charset="-122"/>
                    <a:ea typeface="微软雅黑" panose="020B0503020204020204" pitchFamily="34" charset="-122"/>
                  </a:rPr>
                  <a:t>：</a:t>
                </a:r>
                <a:r>
                  <a:rPr lang="en-US" altLang="zh-CN" sz="1600" dirty="0">
                    <a:solidFill>
                      <a:srgbClr val="0D1E55"/>
                    </a:solidFill>
                    <a:latin typeface="微软雅黑" panose="020B0503020204020204" pitchFamily="34" charset="-122"/>
                    <a:ea typeface="微软雅黑" panose="020B0503020204020204" pitchFamily="34" charset="-122"/>
                  </a:rPr>
                  <a:t>Mechanical impedance of host structure</a:t>
                </a:r>
                <a:endParaRPr lang="en-US" sz="1600" b="1" dirty="0">
                  <a:solidFill>
                    <a:srgbClr val="0D1E55"/>
                  </a:solidFill>
                  <a:latin typeface="微软雅黑" panose="020B0503020204020204" pitchFamily="34" charset="-122"/>
                  <a:ea typeface="微软雅黑" panose="020B0503020204020204" pitchFamily="34" charset="-122"/>
                </a:endParaRPr>
              </a:p>
              <a:p>
                <a14:m>
                  <m:oMath xmlns:m="http://schemas.openxmlformats.org/officeDocument/2006/math">
                    <m:sSub>
                      <m:sSubPr>
                        <m:ctrlPr>
                          <a:rPr lang="en-US" sz="1600" i="1">
                            <a:solidFill>
                              <a:srgbClr val="0D1E55"/>
                            </a:solidFill>
                            <a:latin typeface="Cambria Math" panose="02040503050406030204" pitchFamily="18" charset="0"/>
                          </a:rPr>
                        </m:ctrlPr>
                      </m:sSubPr>
                      <m:e>
                        <m:r>
                          <a:rPr lang="en-US" sz="1600" i="1">
                            <a:solidFill>
                              <a:srgbClr val="0D1E55"/>
                            </a:solidFill>
                            <a:latin typeface="Cambria Math" panose="02040503050406030204" pitchFamily="18" charset="0"/>
                          </a:rPr>
                          <m:t>𝑍</m:t>
                        </m:r>
                      </m:e>
                      <m:sub>
                        <m:r>
                          <a:rPr lang="en-US" sz="1600" i="1">
                            <a:solidFill>
                              <a:srgbClr val="0D1E55"/>
                            </a:solidFill>
                            <a:latin typeface="Cambria Math" panose="02040503050406030204" pitchFamily="18" charset="0"/>
                          </a:rPr>
                          <m:t>𝑎</m:t>
                        </m:r>
                      </m:sub>
                    </m:sSub>
                    <m:d>
                      <m:dPr>
                        <m:ctrlPr>
                          <a:rPr lang="en-US" sz="1600" i="1">
                            <a:solidFill>
                              <a:srgbClr val="0D1E55"/>
                            </a:solidFill>
                            <a:latin typeface="Cambria Math" panose="02040503050406030204" pitchFamily="18" charset="0"/>
                          </a:rPr>
                        </m:ctrlPr>
                      </m:dPr>
                      <m:e>
                        <m:r>
                          <a:rPr lang="en-US" sz="1600" i="1">
                            <a:solidFill>
                              <a:srgbClr val="0D1E55"/>
                            </a:solidFill>
                            <a:latin typeface="Cambria Math" panose="02040503050406030204" pitchFamily="18" charset="0"/>
                          </a:rPr>
                          <m:t>𝜔</m:t>
                        </m:r>
                      </m:e>
                    </m:d>
                  </m:oMath>
                </a14:m>
                <a:r>
                  <a:rPr lang="zh-CN" altLang="en-US" sz="1600" dirty="0">
                    <a:solidFill>
                      <a:srgbClr val="0D1E55"/>
                    </a:solidFill>
                    <a:latin typeface="微软雅黑" panose="020B0503020204020204" pitchFamily="34" charset="-122"/>
                    <a:ea typeface="微软雅黑" panose="020B0503020204020204" pitchFamily="34" charset="-122"/>
                  </a:rPr>
                  <a:t>：</a:t>
                </a:r>
                <a:r>
                  <a:rPr lang="en-US" altLang="zh-CN" sz="1600" dirty="0">
                    <a:solidFill>
                      <a:srgbClr val="0D1E55"/>
                    </a:solidFill>
                    <a:latin typeface="微软雅黑" panose="020B0503020204020204" pitchFamily="34" charset="-122"/>
                    <a:ea typeface="微软雅黑" panose="020B0503020204020204" pitchFamily="34" charset="-122"/>
                  </a:rPr>
                  <a:t>Mechanical impedance of PZT</a:t>
                </a:r>
                <a:endParaRPr lang="en-US" sz="1600" dirty="0">
                  <a:solidFill>
                    <a:srgbClr val="0D1E55"/>
                  </a:solidFill>
                  <a:latin typeface="微软雅黑" panose="020B0503020204020204" pitchFamily="34" charset="-122"/>
                  <a:ea typeface="微软雅黑" panose="020B0503020204020204" pitchFamily="34" charset="-122"/>
                </a:endParaRPr>
              </a:p>
            </p:txBody>
          </p:sp>
        </mc:Choice>
        <mc:Fallback xmlns="">
          <p:sp>
            <p:nvSpPr>
              <p:cNvPr id="14" name="Rectangle 13"/>
              <p:cNvSpPr>
                <a:spLocks noRot="1" noChangeAspect="1" noMove="1" noResize="1" noEditPoints="1" noAdjustHandles="1" noChangeArrowheads="1" noChangeShapeType="1" noTextEdit="1"/>
              </p:cNvSpPr>
              <p:nvPr/>
            </p:nvSpPr>
            <p:spPr>
              <a:xfrm>
                <a:off x="537296" y="4849534"/>
                <a:ext cx="4880247" cy="830997"/>
              </a:xfrm>
              <a:prstGeom prst="rect">
                <a:avLst/>
              </a:prstGeom>
              <a:blipFill>
                <a:blip r:embed="rId6"/>
                <a:stretch>
                  <a:fillRect t="-2206" b="-8824"/>
                </a:stretch>
              </a:blipFill>
            </p:spPr>
            <p:txBody>
              <a:bodyPr/>
              <a:lstStyle/>
              <a:p>
                <a:r>
                  <a:rPr lang="zh-CN" altLang="en-US">
                    <a:noFill/>
                  </a:rPr>
                  <a:t> </a:t>
                </a:r>
              </a:p>
            </p:txBody>
          </p:sp>
        </mc:Fallback>
      </mc:AlternateContent>
      <p:sp>
        <p:nvSpPr>
          <p:cNvPr id="16" name="矩形 20">
            <a:extLst>
              <a:ext uri="{FF2B5EF4-FFF2-40B4-BE49-F238E27FC236}">
                <a16:creationId xmlns:a16="http://schemas.microsoft.com/office/drawing/2014/main" id="{3DC947C8-CE18-C31D-7279-225135F29728}"/>
              </a:ext>
            </a:extLst>
          </p:cNvPr>
          <p:cNvSpPr/>
          <p:nvPr/>
        </p:nvSpPr>
        <p:spPr>
          <a:xfrm>
            <a:off x="486946" y="3998857"/>
            <a:ext cx="5329473" cy="1833604"/>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Picture 17"/>
          <p:cNvPicPr/>
          <p:nvPr/>
        </p:nvPicPr>
        <p:blipFill>
          <a:blip r:embed="rId7" cstate="print">
            <a:extLst>
              <a:ext uri="{28A0092B-C50C-407E-A947-70E740481C1C}">
                <a14:useLocalDpi xmlns:a14="http://schemas.microsoft.com/office/drawing/2010/main" val="0"/>
              </a:ext>
            </a:extLst>
          </a:blip>
          <a:stretch>
            <a:fillRect/>
          </a:stretch>
        </p:blipFill>
        <p:spPr>
          <a:xfrm>
            <a:off x="6303090" y="1742188"/>
            <a:ext cx="2938943" cy="1731441"/>
          </a:xfrm>
          <a:prstGeom prst="rect">
            <a:avLst/>
          </a:prstGeom>
        </p:spPr>
      </p:pic>
      <p:pic>
        <p:nvPicPr>
          <p:cNvPr id="23" name="图片 9" descr="C:\Users\chendong\Desktop\图片7.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44040" y="1728530"/>
            <a:ext cx="2247970" cy="1701689"/>
          </a:xfrm>
          <a:prstGeom prst="rect">
            <a:avLst/>
          </a:prstGeom>
          <a:noFill/>
          <a:ln>
            <a:noFill/>
          </a:ln>
        </p:spPr>
      </p:pic>
      <p:pic>
        <p:nvPicPr>
          <p:cNvPr id="22" name="图片 65"/>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44040" y="1767095"/>
            <a:ext cx="1243160" cy="698486"/>
          </a:xfrm>
          <a:prstGeom prst="rect">
            <a:avLst/>
          </a:prstGeom>
          <a:noFill/>
          <a:ln>
            <a:noFill/>
          </a:ln>
        </p:spPr>
      </p:pic>
      <p:pic>
        <p:nvPicPr>
          <p:cNvPr id="24" name="图片 6" descr="C:\Users\lshuo\Desktop\图片2.emf"/>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03090" y="3679139"/>
            <a:ext cx="2615792" cy="2064210"/>
          </a:xfrm>
          <a:prstGeom prst="rect">
            <a:avLst/>
          </a:prstGeom>
          <a:noFill/>
          <a:ln>
            <a:noFill/>
          </a:ln>
        </p:spPr>
      </p:pic>
      <p:pic>
        <p:nvPicPr>
          <p:cNvPr id="25" name="图片 14" descr="C:\Users\lshuo\Desktop\three RMDS.emf"/>
          <p:cNvPicPr/>
          <p:nvPr/>
        </p:nvPicPr>
        <p:blipFill rotWithShape="1">
          <a:blip r:embed="rId11">
            <a:extLst>
              <a:ext uri="{28A0092B-C50C-407E-A947-70E740481C1C}">
                <a14:useLocalDpi xmlns:a14="http://schemas.microsoft.com/office/drawing/2010/main" val="0"/>
              </a:ext>
            </a:extLst>
          </a:blip>
          <a:srcRect l="7692" t="6613" r="12671" b="5992"/>
          <a:stretch/>
        </p:blipFill>
        <p:spPr bwMode="auto">
          <a:xfrm>
            <a:off x="9242033" y="3752788"/>
            <a:ext cx="2419787" cy="1998425"/>
          </a:xfrm>
          <a:prstGeom prst="rect">
            <a:avLst/>
          </a:prstGeom>
          <a:noFill/>
          <a:ln>
            <a:noFill/>
          </a:ln>
          <a:extLst>
            <a:ext uri="{53640926-AAD7-44D8-BBD7-CCE9431645EC}">
              <a14:shadowObscured xmlns:a14="http://schemas.microsoft.com/office/drawing/2010/main"/>
            </a:ext>
          </a:extLst>
        </p:spPr>
      </p:pic>
      <p:sp>
        <p:nvSpPr>
          <p:cNvPr id="26" name="Rectangle 25"/>
          <p:cNvSpPr/>
          <p:nvPr/>
        </p:nvSpPr>
        <p:spPr>
          <a:xfrm>
            <a:off x="6303090" y="1750610"/>
            <a:ext cx="2233331" cy="738664"/>
          </a:xfrm>
          <a:prstGeom prst="rect">
            <a:avLst/>
          </a:prstGeom>
          <a:solidFill>
            <a:srgbClr val="3399FF"/>
          </a:solidFill>
        </p:spPr>
        <p:txBody>
          <a:bodyPr wrap="square">
            <a:spAutoFit/>
          </a:bodyPr>
          <a:lstStyle/>
          <a:p>
            <a:pPr algn="ctr"/>
            <a:r>
              <a:rPr lang="en-US" altLang="zh-CN" sz="1400" b="1" dirty="0">
                <a:solidFill>
                  <a:schemeClr val="bg1"/>
                </a:solidFill>
                <a:latin typeface="微软雅黑" panose="020B0503020204020204" pitchFamily="34" charset="-122"/>
                <a:ea typeface="微软雅黑" panose="020B0503020204020204" pitchFamily="34" charset="-122"/>
              </a:rPr>
              <a:t>Monitoring of debonding of FRP-reinforced concrete</a:t>
            </a:r>
            <a:endParaRPr lang="en-US" sz="1400" dirty="0">
              <a:solidFill>
                <a:schemeClr val="bg1"/>
              </a:solidFill>
            </a:endParaRPr>
          </a:p>
        </p:txBody>
      </p:sp>
      <p:sp>
        <p:nvSpPr>
          <p:cNvPr id="27" name="Rectangle 26"/>
          <p:cNvSpPr/>
          <p:nvPr/>
        </p:nvSpPr>
        <p:spPr>
          <a:xfrm>
            <a:off x="9344040" y="1736029"/>
            <a:ext cx="1730197" cy="523220"/>
          </a:xfrm>
          <a:prstGeom prst="rect">
            <a:avLst/>
          </a:prstGeom>
          <a:solidFill>
            <a:srgbClr val="3399FF"/>
          </a:solidFill>
        </p:spPr>
        <p:txBody>
          <a:bodyPr wrap="square">
            <a:spAutoFit/>
          </a:bodyPr>
          <a:lstStyle/>
          <a:p>
            <a:pPr algn="ctr"/>
            <a:r>
              <a:rPr lang="zh-CN" altLang="en-US" sz="1400" b="1" dirty="0">
                <a:solidFill>
                  <a:schemeClr val="bg1"/>
                </a:solidFill>
              </a:rPr>
              <a:t>Bolt preload monitoring</a:t>
            </a:r>
            <a:endParaRPr lang="en-US" sz="1400" b="1" dirty="0">
              <a:solidFill>
                <a:schemeClr val="bg1"/>
              </a:solidFill>
            </a:endParaRPr>
          </a:p>
        </p:txBody>
      </p:sp>
      <p:graphicFrame>
        <p:nvGraphicFramePr>
          <p:cNvPr id="21" name="Object 20"/>
          <p:cNvGraphicFramePr>
            <a:graphicFrameLocks noChangeAspect="1"/>
          </p:cNvGraphicFramePr>
          <p:nvPr>
            <p:extLst>
              <p:ext uri="{D42A27DB-BD31-4B8C-83A1-F6EECF244321}">
                <p14:modId xmlns:p14="http://schemas.microsoft.com/office/powerpoint/2010/main" val="2693731444"/>
              </p:ext>
            </p:extLst>
          </p:nvPr>
        </p:nvGraphicFramePr>
        <p:xfrm>
          <a:off x="8910399" y="4091600"/>
          <a:ext cx="2259012" cy="660400"/>
        </p:xfrm>
        <a:graphic>
          <a:graphicData uri="http://schemas.openxmlformats.org/presentationml/2006/ole">
            <mc:AlternateContent xmlns:mc="http://schemas.openxmlformats.org/markup-compatibility/2006">
              <mc:Choice xmlns:v="urn:schemas-microsoft-com:vml" Requires="v">
                <p:oleObj name="Equation" r:id="rId12" imgW="1701720" imgH="533160" progId="Equation.DSMT4">
                  <p:embed/>
                </p:oleObj>
              </mc:Choice>
              <mc:Fallback>
                <p:oleObj name="Equation" r:id="rId12" imgW="1701720" imgH="533160" progId="Equation.DSMT4">
                  <p:embed/>
                  <p:pic>
                    <p:nvPicPr>
                      <p:cNvPr id="0" name="Object 1"/>
                      <p:cNvPicPr>
                        <a:picLocks noChangeAspect="1" noChangeArrowheads="1"/>
                      </p:cNvPicPr>
                      <p:nvPr/>
                    </p:nvPicPr>
                    <p:blipFill>
                      <a:blip r:embed="rId13"/>
                      <a:srcRect/>
                      <a:stretch>
                        <a:fillRect/>
                      </a:stretch>
                    </p:blipFill>
                    <p:spPr bwMode="auto">
                      <a:xfrm>
                        <a:off x="8910399" y="4091600"/>
                        <a:ext cx="2259012" cy="660400"/>
                      </a:xfrm>
                      <a:prstGeom prst="rect">
                        <a:avLst/>
                      </a:prstGeom>
                      <a:solidFill>
                        <a:schemeClr val="bg2">
                          <a:alpha val="50000"/>
                        </a:schemeClr>
                      </a:solidFill>
                    </p:spPr>
                  </p:pic>
                </p:oleObj>
              </mc:Fallback>
            </mc:AlternateContent>
          </a:graphicData>
        </a:graphic>
      </p:graphicFrame>
      <p:sp>
        <p:nvSpPr>
          <p:cNvPr id="28" name="Rectangle 27"/>
          <p:cNvSpPr/>
          <p:nvPr/>
        </p:nvSpPr>
        <p:spPr>
          <a:xfrm>
            <a:off x="6186500" y="3671049"/>
            <a:ext cx="2043099" cy="307777"/>
          </a:xfrm>
          <a:prstGeom prst="rect">
            <a:avLst/>
          </a:prstGeom>
          <a:solidFill>
            <a:srgbClr val="3399FF"/>
          </a:solidFill>
        </p:spPr>
        <p:txBody>
          <a:bodyPr wrap="square">
            <a:sp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rPr>
              <a:t>Impedance spectr</a:t>
            </a:r>
            <a:r>
              <a:rPr lang="en-US" altLang="zh-CN" sz="1400" b="1" dirty="0">
                <a:solidFill>
                  <a:schemeClr val="bg1"/>
                </a:solidFill>
                <a:latin typeface="微软雅黑" panose="020B0503020204020204" pitchFamily="34" charset="-122"/>
                <a:ea typeface="微软雅黑" panose="020B0503020204020204" pitchFamily="34" charset="-122"/>
              </a:rPr>
              <a:t>a</a:t>
            </a:r>
            <a:endParaRPr lang="en-US" sz="1400" dirty="0">
              <a:solidFill>
                <a:schemeClr val="bg1"/>
              </a:solidFill>
            </a:endParaRPr>
          </a:p>
        </p:txBody>
      </p:sp>
      <p:sp>
        <p:nvSpPr>
          <p:cNvPr id="29" name="Rectangle 28"/>
          <p:cNvSpPr/>
          <p:nvPr/>
        </p:nvSpPr>
        <p:spPr>
          <a:xfrm>
            <a:off x="9342162" y="3679215"/>
            <a:ext cx="1867963" cy="307777"/>
          </a:xfrm>
          <a:prstGeom prst="rect">
            <a:avLst/>
          </a:prstGeom>
          <a:solidFill>
            <a:srgbClr val="3399FF"/>
          </a:solidFill>
        </p:spPr>
        <p:txBody>
          <a:bodyPr wrap="square">
            <a:sp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rPr>
              <a:t>RMSD</a:t>
            </a:r>
            <a:endParaRPr lang="en-US" sz="1400" dirty="0">
              <a:solidFill>
                <a:schemeClr val="bg1"/>
              </a:solidFill>
            </a:endParaRPr>
          </a:p>
        </p:txBody>
      </p:sp>
      <p:sp>
        <p:nvSpPr>
          <p:cNvPr id="30" name="矩形 20">
            <a:extLst>
              <a:ext uri="{FF2B5EF4-FFF2-40B4-BE49-F238E27FC236}">
                <a16:creationId xmlns:a16="http://schemas.microsoft.com/office/drawing/2014/main" id="{3DC947C8-CE18-C31D-7279-225135F29728}"/>
              </a:ext>
            </a:extLst>
          </p:cNvPr>
          <p:cNvSpPr/>
          <p:nvPr/>
        </p:nvSpPr>
        <p:spPr>
          <a:xfrm>
            <a:off x="6115858" y="1618065"/>
            <a:ext cx="5642551" cy="4214396"/>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20">
            <a:extLst>
              <a:ext uri="{FF2B5EF4-FFF2-40B4-BE49-F238E27FC236}">
                <a16:creationId xmlns:a16="http://schemas.microsoft.com/office/drawing/2014/main" id="{3DC947C8-CE18-C31D-7279-225135F29728}"/>
              </a:ext>
            </a:extLst>
          </p:cNvPr>
          <p:cNvSpPr/>
          <p:nvPr/>
        </p:nvSpPr>
        <p:spPr>
          <a:xfrm>
            <a:off x="6115011" y="3627639"/>
            <a:ext cx="5642551" cy="2204821"/>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 Placeholder 3">
            <a:extLst>
              <a:ext uri="{FF2B5EF4-FFF2-40B4-BE49-F238E27FC236}">
                <a16:creationId xmlns:a16="http://schemas.microsoft.com/office/drawing/2014/main" id="{2FBFFEFD-66C2-1CEC-FF15-DA26A5CB699A}"/>
              </a:ext>
            </a:extLst>
          </p:cNvPr>
          <p:cNvSpPr>
            <a:spLocks noGrp="1"/>
          </p:cNvSpPr>
          <p:nvPr>
            <p:ph type="body" sz="quarter" idx="15"/>
          </p:nvPr>
        </p:nvSpPr>
        <p:spPr>
          <a:xfrm>
            <a:off x="635012" y="189303"/>
            <a:ext cx="8574302" cy="495575"/>
          </a:xfrm>
        </p:spPr>
        <p:txBody>
          <a:bodyPr/>
          <a:lstStyle/>
          <a:p>
            <a:r>
              <a:rPr lang="zh-CN" altLang="en-US" sz="2800" dirty="0"/>
              <a:t>2. </a:t>
            </a:r>
            <a:r>
              <a:rPr lang="en-US" altLang="zh-CN" sz="2800" dirty="0"/>
              <a:t>Piezoelectric impedance intelligent sensing</a:t>
            </a:r>
            <a:endParaRPr lang="zh-CN" altLang="en-US" sz="2800" dirty="0"/>
          </a:p>
          <a:p>
            <a:endParaRPr lang="zh-CN" altLang="en-US" sz="2800" dirty="0"/>
          </a:p>
          <a:p>
            <a:endParaRPr lang="en-US" sz="2800" dirty="0"/>
          </a:p>
        </p:txBody>
      </p:sp>
      <p:pic>
        <p:nvPicPr>
          <p:cNvPr id="15529" name="Picture 169" descr="Electromechanical impedance based self-diagnosis of piezoelectric smart  structure using principal component analysis and LibSVM | Scientific Reports">
            <a:extLst>
              <a:ext uri="{FF2B5EF4-FFF2-40B4-BE49-F238E27FC236}">
                <a16:creationId xmlns:a16="http://schemas.microsoft.com/office/drawing/2014/main" id="{DEC6261E-3E3C-C5B5-6263-A27462836AE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7294" y="1947103"/>
            <a:ext cx="5628759" cy="1487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920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D3DB80-B894-403A-B48E-6FDC1A72010E}" type="slidenum">
              <a:rPr lang="zh-CN" altLang="en-US" smtClean="0"/>
              <a:pPr/>
              <a:t>8</a:t>
            </a:fld>
            <a:endParaRPr lang="zh-CN" altLang="en-US" dirty="0"/>
          </a:p>
        </p:txBody>
      </p:sp>
      <p:sp>
        <p:nvSpPr>
          <p:cNvPr id="3" name="Text Placeholder 2"/>
          <p:cNvSpPr>
            <a:spLocks noGrp="1"/>
          </p:cNvSpPr>
          <p:nvPr>
            <p:ph type="body" sz="quarter" idx="14"/>
          </p:nvPr>
        </p:nvSpPr>
        <p:spPr/>
        <p:txBody>
          <a:bodyPr/>
          <a:lstStyle/>
          <a:p>
            <a:endParaRPr lang="en-US"/>
          </a:p>
        </p:txBody>
      </p:sp>
      <p:sp>
        <p:nvSpPr>
          <p:cNvPr id="5" name="Text Placeholder 4"/>
          <p:cNvSpPr>
            <a:spLocks noGrp="1"/>
          </p:cNvSpPr>
          <p:nvPr>
            <p:ph type="body" sz="quarter" idx="16"/>
          </p:nvPr>
        </p:nvSpPr>
        <p:spPr/>
        <p:txBody>
          <a:bodyPr/>
          <a:lstStyle/>
          <a:p>
            <a:r>
              <a:rPr lang="en-US" altLang="zh-CN" sz="1600" dirty="0"/>
              <a:t>Piezoelectric impedance intelligent sensing</a:t>
            </a:r>
            <a:br>
              <a:rPr lang="en-US" altLang="zh-CN" sz="1200" dirty="0"/>
            </a:br>
            <a:endParaRPr lang="zh-CN" altLang="en-US" sz="1600" dirty="0"/>
          </a:p>
          <a:p>
            <a:endParaRPr lang="en-US" sz="1600" dirty="0"/>
          </a:p>
        </p:txBody>
      </p:sp>
      <p:sp>
        <p:nvSpPr>
          <p:cNvPr id="6" name="Text Placeholder 5"/>
          <p:cNvSpPr>
            <a:spLocks noGrp="1"/>
          </p:cNvSpPr>
          <p:nvPr>
            <p:ph type="body" sz="quarter" idx="17"/>
          </p:nvPr>
        </p:nvSpPr>
        <p:spPr>
          <a:xfrm>
            <a:off x="635012" y="5848448"/>
            <a:ext cx="10966002" cy="407053"/>
          </a:xfrm>
        </p:spPr>
        <p:txBody>
          <a:bodyPr/>
          <a:lstStyle/>
          <a:p>
            <a:r>
              <a:rPr lang="zh-CN" altLang="en-US" sz="1800" dirty="0"/>
              <a:t>Effectively solve the problem of low-cost, high-precision and on-line quantitative monitoring of corrosion</a:t>
            </a: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3962" y="3307262"/>
            <a:ext cx="1349312" cy="1014801"/>
          </a:xfrm>
          <a:prstGeom prst="rect">
            <a:avLst/>
          </a:prstGeom>
        </p:spPr>
      </p:pic>
      <p:pic>
        <p:nvPicPr>
          <p:cNvPr id="12" name="mod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76978" y="3286400"/>
            <a:ext cx="1433231" cy="1113567"/>
          </a:xfrm>
          <a:prstGeom prst="rect">
            <a:avLst/>
          </a:prstGeom>
        </p:spPr>
      </p:pic>
      <p:pic>
        <p:nvPicPr>
          <p:cNvPr id="13" name="Picture 12" descr="Screen Clippi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9640" y="4562255"/>
            <a:ext cx="1537956" cy="1205927"/>
          </a:xfrm>
          <a:prstGeom prst="rect">
            <a:avLst/>
          </a:prstGeom>
        </p:spPr>
      </p:pic>
      <p:pic>
        <p:nvPicPr>
          <p:cNvPr id="14" name="Picture 13" descr="Screen Clippi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84889" y="4624172"/>
            <a:ext cx="1451437" cy="1086124"/>
          </a:xfrm>
          <a:prstGeom prst="rect">
            <a:avLst/>
          </a:prstGeom>
        </p:spPr>
      </p:pic>
      <p:sp>
        <p:nvSpPr>
          <p:cNvPr id="15" name="Rectangle 14"/>
          <p:cNvSpPr/>
          <p:nvPr/>
        </p:nvSpPr>
        <p:spPr>
          <a:xfrm>
            <a:off x="686363" y="1630975"/>
            <a:ext cx="3510642" cy="307777"/>
          </a:xfrm>
          <a:prstGeom prst="rect">
            <a:avLst/>
          </a:prstGeom>
          <a:solidFill>
            <a:srgbClr val="3399FF"/>
          </a:solidFill>
        </p:spPr>
        <p:txBody>
          <a:bodyPr wrap="square">
            <a:spAutoFit/>
          </a:bodyPr>
          <a:lstStyle/>
          <a:p>
            <a:pPr algn="ctr"/>
            <a:r>
              <a:rPr lang="en-US" altLang="zh-CN" sz="1400" b="1" dirty="0">
                <a:solidFill>
                  <a:schemeClr val="bg1"/>
                </a:solidFill>
                <a:latin typeface="微软雅黑" panose="020B0503020204020204" pitchFamily="34" charset="-122"/>
                <a:ea typeface="微软雅黑" panose="020B0503020204020204" pitchFamily="34" charset="-122"/>
              </a:rPr>
              <a:t>Plate</a:t>
            </a:r>
            <a:r>
              <a:rPr lang="zh-CN" altLang="en-US" sz="1400" b="1" dirty="0">
                <a:solidFill>
                  <a:schemeClr val="bg1"/>
                </a:solidFill>
                <a:latin typeface="微软雅黑" panose="020B0503020204020204" pitchFamily="34" charset="-122"/>
                <a:ea typeface="微软雅黑" panose="020B0503020204020204" pitchFamily="34" charset="-122"/>
              </a:rPr>
              <a:t>: piezoelectric-</a:t>
            </a:r>
            <a:r>
              <a:rPr lang="en-US" altLang="zh-CN" sz="1400" b="1" dirty="0">
                <a:solidFill>
                  <a:schemeClr val="bg1"/>
                </a:solidFill>
                <a:latin typeface="微软雅黑" panose="020B0503020204020204" pitchFamily="34" charset="-122"/>
                <a:ea typeface="微软雅黑" panose="020B0503020204020204" pitchFamily="34" charset="-122"/>
              </a:rPr>
              <a:t>metal plate</a:t>
            </a:r>
            <a:endParaRPr lang="en-US" sz="1400" b="1" dirty="0">
              <a:solidFill>
                <a:schemeClr val="bg1"/>
              </a:solidFill>
              <a:latin typeface="微软雅黑" panose="020B0503020204020204" pitchFamily="34" charset="-122"/>
              <a:ea typeface="微软雅黑" panose="020B0503020204020204" pitchFamily="34" charset="-122"/>
            </a:endParaRPr>
          </a:p>
        </p:txBody>
      </p:sp>
      <p:sp>
        <p:nvSpPr>
          <p:cNvPr id="16" name="Rectangle 15"/>
          <p:cNvSpPr/>
          <p:nvPr/>
        </p:nvSpPr>
        <p:spPr>
          <a:xfrm>
            <a:off x="686362" y="1646355"/>
            <a:ext cx="3510643" cy="4128764"/>
          </a:xfrm>
          <a:prstGeom prst="rect">
            <a:avLst/>
          </a:prstGeom>
          <a:noFill/>
          <a:ln w="127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 name="Rectangle 16"/>
          <p:cNvSpPr/>
          <p:nvPr/>
        </p:nvSpPr>
        <p:spPr>
          <a:xfrm>
            <a:off x="4387577" y="1650159"/>
            <a:ext cx="3510642" cy="307777"/>
          </a:xfrm>
          <a:prstGeom prst="rect">
            <a:avLst/>
          </a:prstGeom>
          <a:solidFill>
            <a:srgbClr val="3399FF"/>
          </a:solidFill>
        </p:spPr>
        <p:txBody>
          <a:bodyPr wrap="square">
            <a:sp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rPr>
              <a:t>Rod: piezoelectric-corrosion probe</a:t>
            </a:r>
          </a:p>
        </p:txBody>
      </p:sp>
      <p:sp>
        <p:nvSpPr>
          <p:cNvPr id="18" name="Rectangle 17"/>
          <p:cNvSpPr/>
          <p:nvPr/>
        </p:nvSpPr>
        <p:spPr>
          <a:xfrm>
            <a:off x="4387576" y="1646355"/>
            <a:ext cx="3510643" cy="4128764"/>
          </a:xfrm>
          <a:prstGeom prst="rect">
            <a:avLst/>
          </a:prstGeom>
          <a:noFill/>
          <a:ln w="127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Rectangle 18"/>
          <p:cNvSpPr/>
          <p:nvPr/>
        </p:nvSpPr>
        <p:spPr>
          <a:xfrm>
            <a:off x="8088790" y="1630975"/>
            <a:ext cx="3510642" cy="307777"/>
          </a:xfrm>
          <a:prstGeom prst="rect">
            <a:avLst/>
          </a:prstGeom>
          <a:solidFill>
            <a:srgbClr val="3399FF"/>
          </a:solidFill>
        </p:spPr>
        <p:txBody>
          <a:bodyPr wrap="square">
            <a:sp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rPr>
              <a:t>Ring: piezoelectric-</a:t>
            </a:r>
            <a:r>
              <a:rPr lang="en-US" altLang="zh-CN" sz="1400" b="1" dirty="0">
                <a:solidFill>
                  <a:schemeClr val="bg1"/>
                </a:solidFill>
                <a:latin typeface="微软雅黑" panose="020B0503020204020204" pitchFamily="34" charset="-122"/>
                <a:ea typeface="微软雅黑" panose="020B0503020204020204" pitchFamily="34" charset="-122"/>
              </a:rPr>
              <a:t>metal</a:t>
            </a:r>
            <a:r>
              <a:rPr lang="zh-CN" altLang="en-US" sz="1400" b="1" dirty="0">
                <a:solidFill>
                  <a:schemeClr val="bg1"/>
                </a:solidFill>
                <a:latin typeface="微软雅黑" panose="020B0503020204020204" pitchFamily="34" charset="-122"/>
                <a:ea typeface="微软雅黑" panose="020B0503020204020204" pitchFamily="34" charset="-122"/>
              </a:rPr>
              <a:t> ring</a:t>
            </a:r>
          </a:p>
        </p:txBody>
      </p:sp>
      <p:sp>
        <p:nvSpPr>
          <p:cNvPr id="20" name="Rectangle 19"/>
          <p:cNvSpPr/>
          <p:nvPr/>
        </p:nvSpPr>
        <p:spPr>
          <a:xfrm>
            <a:off x="8088789" y="1627171"/>
            <a:ext cx="3510643" cy="4128764"/>
          </a:xfrm>
          <a:prstGeom prst="rect">
            <a:avLst/>
          </a:prstGeom>
          <a:noFill/>
          <a:ln w="127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21" name="图片 27">
            <a:extLst>
              <a:ext uri="{FF2B5EF4-FFF2-40B4-BE49-F238E27FC236}">
                <a16:creationId xmlns:a16="http://schemas.microsoft.com/office/drawing/2014/main" id="{5DEE2B51-6286-8AD7-6F10-D1497293A10C}"/>
              </a:ext>
            </a:extLst>
          </p:cNvPr>
          <p:cNvPicPr>
            <a:picLocks noChangeAspect="1"/>
          </p:cNvPicPr>
          <p:nvPr/>
        </p:nvPicPr>
        <p:blipFill>
          <a:blip r:embed="rId9"/>
          <a:stretch>
            <a:fillRect/>
          </a:stretch>
        </p:blipFill>
        <p:spPr>
          <a:xfrm>
            <a:off x="1245992" y="2087667"/>
            <a:ext cx="2522550" cy="1123860"/>
          </a:xfrm>
          <a:prstGeom prst="rect">
            <a:avLst/>
          </a:prstGeom>
        </p:spPr>
      </p:pic>
      <p:sp>
        <p:nvSpPr>
          <p:cNvPr id="25" name="Text Placeholder 6"/>
          <p:cNvSpPr>
            <a:spLocks noGrp="1"/>
          </p:cNvSpPr>
          <p:nvPr>
            <p:ph type="body" sz="quarter" idx="18"/>
          </p:nvPr>
        </p:nvSpPr>
        <p:spPr>
          <a:xfrm>
            <a:off x="702210" y="1953218"/>
            <a:ext cx="2722440" cy="407053"/>
          </a:xfrm>
        </p:spPr>
        <p:txBody>
          <a:bodyPr/>
          <a:lstStyle/>
          <a:p>
            <a:r>
              <a:rPr lang="zh-CN" altLang="en-US" sz="1400" dirty="0">
                <a:solidFill>
                  <a:srgbClr val="0D1E55"/>
                </a:solidFill>
              </a:rPr>
              <a:t>Bending vibration mode</a:t>
            </a:r>
            <a:endParaRPr lang="en-US" sz="1400" dirty="0">
              <a:solidFill>
                <a:srgbClr val="0D1E55"/>
              </a:solidFill>
            </a:endParaRPr>
          </a:p>
        </p:txBody>
      </p:sp>
      <p:sp>
        <p:nvSpPr>
          <p:cNvPr id="26" name="Text Placeholder 6"/>
          <p:cNvSpPr>
            <a:spLocks noGrp="1"/>
          </p:cNvSpPr>
          <p:nvPr>
            <p:ph type="body" sz="quarter" idx="18"/>
          </p:nvPr>
        </p:nvSpPr>
        <p:spPr>
          <a:xfrm>
            <a:off x="4387575" y="2000307"/>
            <a:ext cx="2722440" cy="407053"/>
          </a:xfrm>
        </p:spPr>
        <p:txBody>
          <a:bodyPr/>
          <a:lstStyle/>
          <a:p>
            <a:r>
              <a:rPr lang="zh-CN" altLang="en-US" sz="1400" dirty="0">
                <a:solidFill>
                  <a:srgbClr val="0D1E55"/>
                </a:solidFill>
              </a:rPr>
              <a:t>Axial vibration mode</a:t>
            </a:r>
            <a:endParaRPr lang="en-US" sz="1400" dirty="0">
              <a:solidFill>
                <a:srgbClr val="0D1E55"/>
              </a:solidFill>
            </a:endParaRPr>
          </a:p>
        </p:txBody>
      </p:sp>
      <p:sp>
        <p:nvSpPr>
          <p:cNvPr id="27" name="Text Placeholder 6"/>
          <p:cNvSpPr>
            <a:spLocks noGrp="1"/>
          </p:cNvSpPr>
          <p:nvPr>
            <p:ph type="body" sz="quarter" idx="18"/>
          </p:nvPr>
        </p:nvSpPr>
        <p:spPr>
          <a:xfrm>
            <a:off x="8088788" y="2000307"/>
            <a:ext cx="2722440" cy="407053"/>
          </a:xfrm>
        </p:spPr>
        <p:txBody>
          <a:bodyPr/>
          <a:lstStyle/>
          <a:p>
            <a:r>
              <a:rPr lang="zh-CN" altLang="en-US" sz="1400" dirty="0">
                <a:solidFill>
                  <a:srgbClr val="0D1E55"/>
                </a:solidFill>
              </a:rPr>
              <a:t>Radial vibration mode</a:t>
            </a:r>
            <a:endParaRPr lang="en-US" sz="1400" dirty="0">
              <a:solidFill>
                <a:srgbClr val="0D1E55"/>
              </a:solidFill>
            </a:endParaRPr>
          </a:p>
        </p:txBody>
      </p:sp>
      <p:sp>
        <p:nvSpPr>
          <p:cNvPr id="29" name="Text Placeholder 6"/>
          <p:cNvSpPr>
            <a:spLocks noGrp="1"/>
          </p:cNvSpPr>
          <p:nvPr>
            <p:ph type="body" sz="quarter" idx="18"/>
          </p:nvPr>
        </p:nvSpPr>
        <p:spPr>
          <a:xfrm>
            <a:off x="702209" y="4373075"/>
            <a:ext cx="3494795" cy="407053"/>
          </a:xfrm>
        </p:spPr>
        <p:txBody>
          <a:bodyPr/>
          <a:lstStyle/>
          <a:p>
            <a:r>
              <a:rPr lang="zh-CN" altLang="en-US" sz="1400" dirty="0">
                <a:solidFill>
                  <a:srgbClr val="0D1E55"/>
                </a:solidFill>
              </a:rPr>
              <a:t>Resonant frequency vs. thickness/mass</a:t>
            </a:r>
          </a:p>
        </p:txBody>
      </p:sp>
      <p:sp>
        <p:nvSpPr>
          <p:cNvPr id="30" name="Text Placeholder 6"/>
          <p:cNvSpPr>
            <a:spLocks noGrp="1"/>
          </p:cNvSpPr>
          <p:nvPr>
            <p:ph type="body" sz="quarter" idx="18"/>
          </p:nvPr>
        </p:nvSpPr>
        <p:spPr>
          <a:xfrm>
            <a:off x="4387575" y="3970667"/>
            <a:ext cx="2722440" cy="407053"/>
          </a:xfrm>
        </p:spPr>
        <p:txBody>
          <a:bodyPr/>
          <a:lstStyle/>
          <a:p>
            <a:r>
              <a:rPr lang="zh-CN" altLang="en-US" sz="1400" dirty="0">
                <a:solidFill>
                  <a:srgbClr val="0D1E55"/>
                </a:solidFill>
              </a:rPr>
              <a:t>Resonant frequency vs. length/mass</a:t>
            </a:r>
          </a:p>
        </p:txBody>
      </p:sp>
      <p:sp>
        <p:nvSpPr>
          <p:cNvPr id="31" name="Text Placeholder 6"/>
          <p:cNvSpPr>
            <a:spLocks noGrp="1"/>
          </p:cNvSpPr>
          <p:nvPr>
            <p:ph type="body" sz="quarter" idx="18"/>
          </p:nvPr>
        </p:nvSpPr>
        <p:spPr>
          <a:xfrm>
            <a:off x="8088788" y="4007080"/>
            <a:ext cx="2722440" cy="407053"/>
          </a:xfrm>
        </p:spPr>
        <p:txBody>
          <a:bodyPr/>
          <a:lstStyle/>
          <a:p>
            <a:r>
              <a:rPr lang="zh-CN" altLang="en-US" sz="1400" dirty="0">
                <a:solidFill>
                  <a:srgbClr val="0D1E55"/>
                </a:solidFill>
              </a:rPr>
              <a:t>Resonant frequency vs. thickness/mass</a:t>
            </a:r>
          </a:p>
        </p:txBody>
      </p:sp>
      <p:pic>
        <p:nvPicPr>
          <p:cNvPr id="32" name="图片 13">
            <a:extLst>
              <a:ext uri="{FF2B5EF4-FFF2-40B4-BE49-F238E27FC236}">
                <a16:creationId xmlns:a16="http://schemas.microsoft.com/office/drawing/2014/main" id="{7F8CE1E7-4AA8-B671-9F66-9DC6E9E0D86F}"/>
              </a:ext>
            </a:extLst>
          </p:cNvPr>
          <p:cNvPicPr>
            <a:picLocks noChangeAspect="1"/>
          </p:cNvPicPr>
          <p:nvPr/>
        </p:nvPicPr>
        <p:blipFill>
          <a:blip r:embed="rId10"/>
          <a:stretch>
            <a:fillRect/>
          </a:stretch>
        </p:blipFill>
        <p:spPr>
          <a:xfrm>
            <a:off x="4485194" y="2332756"/>
            <a:ext cx="2147928" cy="1258006"/>
          </a:xfrm>
          <a:prstGeom prst="rect">
            <a:avLst/>
          </a:prstGeom>
        </p:spPr>
      </p:pic>
      <p:pic>
        <p:nvPicPr>
          <p:cNvPr id="33" name="图片 11">
            <a:extLst>
              <a:ext uri="{FF2B5EF4-FFF2-40B4-BE49-F238E27FC236}">
                <a16:creationId xmlns:a16="http://schemas.microsoft.com/office/drawing/2014/main" id="{DA706D6D-BB49-ECA1-F26C-5E5E72CA56F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014" r="36088"/>
          <a:stretch/>
        </p:blipFill>
        <p:spPr>
          <a:xfrm>
            <a:off x="6743139" y="2639773"/>
            <a:ext cx="1045063" cy="1345552"/>
          </a:xfrm>
          <a:prstGeom prst="rect">
            <a:avLst/>
          </a:prstGeom>
          <a:ln w="12700">
            <a:solidFill>
              <a:srgbClr val="0000E1"/>
            </a:solidFill>
            <a:prstDash val="solid"/>
          </a:ln>
        </p:spPr>
      </p:pic>
      <p:pic>
        <p:nvPicPr>
          <p:cNvPr id="34" name="图片 7">
            <a:extLst>
              <a:ext uri="{FF2B5EF4-FFF2-40B4-BE49-F238E27FC236}">
                <a16:creationId xmlns:a16="http://schemas.microsoft.com/office/drawing/2014/main" id="{BE1C9623-89AD-AFB4-B39B-14C05259FE81}"/>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414435" y="4310617"/>
            <a:ext cx="1787828" cy="1340410"/>
          </a:xfrm>
          <a:prstGeom prst="rect">
            <a:avLst/>
          </a:prstGeom>
          <a:noFill/>
          <a:ln>
            <a:noFill/>
          </a:ln>
        </p:spPr>
      </p:pic>
      <p:pic>
        <p:nvPicPr>
          <p:cNvPr id="35" name="图片 11">
            <a:extLst>
              <a:ext uri="{FF2B5EF4-FFF2-40B4-BE49-F238E27FC236}">
                <a16:creationId xmlns:a16="http://schemas.microsoft.com/office/drawing/2014/main" id="{E12C0318-6203-E42E-1235-607B140D6634}"/>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081486" y="4436685"/>
            <a:ext cx="1776474" cy="1129179"/>
          </a:xfrm>
          <a:prstGeom prst="rect">
            <a:avLst/>
          </a:prstGeom>
          <a:noFill/>
          <a:ln>
            <a:noFill/>
          </a:ln>
        </p:spPr>
      </p:pic>
      <p:pic>
        <p:nvPicPr>
          <p:cNvPr id="36" name="图片 6">
            <a:extLst>
              <a:ext uri="{FF2B5EF4-FFF2-40B4-BE49-F238E27FC236}">
                <a16:creationId xmlns:a16="http://schemas.microsoft.com/office/drawing/2014/main" id="{F8926876-5F08-02F0-8775-87A99EEA7B6E}"/>
              </a:ext>
            </a:extLst>
          </p:cNvPr>
          <p:cNvPicPr>
            <a:picLocks noChangeAspect="1"/>
          </p:cNvPicPr>
          <p:nvPr/>
        </p:nvPicPr>
        <p:blipFill>
          <a:blip r:embed="rId14"/>
          <a:stretch>
            <a:fillRect/>
          </a:stretch>
        </p:blipFill>
        <p:spPr>
          <a:xfrm>
            <a:off x="8293324" y="2334120"/>
            <a:ext cx="1390721" cy="1168460"/>
          </a:xfrm>
          <a:prstGeom prst="rect">
            <a:avLst/>
          </a:prstGeom>
        </p:spPr>
      </p:pic>
      <p:pic>
        <p:nvPicPr>
          <p:cNvPr id="37" name="图片 9">
            <a:extLst>
              <a:ext uri="{FF2B5EF4-FFF2-40B4-BE49-F238E27FC236}">
                <a16:creationId xmlns:a16="http://schemas.microsoft.com/office/drawing/2014/main" id="{08BA6382-293A-DBBB-7F04-B36FB4DFB6BB}"/>
              </a:ext>
            </a:extLst>
          </p:cNvPr>
          <p:cNvPicPr>
            <a:picLocks noChangeAspect="1"/>
          </p:cNvPicPr>
          <p:nvPr/>
        </p:nvPicPr>
        <p:blipFill>
          <a:blip r:embed="rId15"/>
          <a:stretch>
            <a:fillRect/>
          </a:stretch>
        </p:blipFill>
        <p:spPr>
          <a:xfrm>
            <a:off x="9834246" y="2369639"/>
            <a:ext cx="1479626" cy="1143059"/>
          </a:xfrm>
          <a:prstGeom prst="rect">
            <a:avLst/>
          </a:prstGeom>
        </p:spPr>
      </p:pic>
      <p:pic>
        <p:nvPicPr>
          <p:cNvPr id="38" name="图片 16">
            <a:extLst>
              <a:ext uri="{FF2B5EF4-FFF2-40B4-BE49-F238E27FC236}">
                <a16:creationId xmlns:a16="http://schemas.microsoft.com/office/drawing/2014/main" id="{03386076-CEFD-4758-370D-3C557FE03359}"/>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615292" y="3049624"/>
            <a:ext cx="822100" cy="822953"/>
          </a:xfrm>
          <a:prstGeom prst="rect">
            <a:avLst/>
          </a:prstGeom>
          <a:noFill/>
          <a:ln>
            <a:noFill/>
          </a:ln>
        </p:spPr>
      </p:pic>
      <p:pic>
        <p:nvPicPr>
          <p:cNvPr id="39" name="图片 3">
            <a:extLst>
              <a:ext uri="{FF2B5EF4-FFF2-40B4-BE49-F238E27FC236}">
                <a16:creationId xmlns:a16="http://schemas.microsoft.com/office/drawing/2014/main" id="{2D9F746C-CC4F-6828-24FC-075BEB9EF207}"/>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141526" y="4425731"/>
            <a:ext cx="1884816" cy="1255202"/>
          </a:xfrm>
          <a:prstGeom prst="rect">
            <a:avLst/>
          </a:prstGeom>
          <a:noFill/>
          <a:ln>
            <a:noFill/>
          </a:ln>
        </p:spPr>
      </p:pic>
      <p:pic>
        <p:nvPicPr>
          <p:cNvPr id="40" name="图片 4">
            <a:extLst>
              <a:ext uri="{FF2B5EF4-FFF2-40B4-BE49-F238E27FC236}">
                <a16:creationId xmlns:a16="http://schemas.microsoft.com/office/drawing/2014/main" id="{178EAA50-494B-4E10-3F43-6581A420C124}"/>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926547" y="4515608"/>
            <a:ext cx="1672885" cy="1063850"/>
          </a:xfrm>
          <a:prstGeom prst="rect">
            <a:avLst/>
          </a:prstGeom>
          <a:noFill/>
          <a:ln>
            <a:noFill/>
          </a:ln>
        </p:spPr>
      </p:pic>
      <p:sp>
        <p:nvSpPr>
          <p:cNvPr id="9" name="Text Placeholder 3">
            <a:extLst>
              <a:ext uri="{FF2B5EF4-FFF2-40B4-BE49-F238E27FC236}">
                <a16:creationId xmlns:a16="http://schemas.microsoft.com/office/drawing/2014/main" id="{2233C885-718E-A33D-9ACA-D9D68B139DF7}"/>
              </a:ext>
            </a:extLst>
          </p:cNvPr>
          <p:cNvSpPr>
            <a:spLocks noGrp="1"/>
          </p:cNvSpPr>
          <p:nvPr>
            <p:ph type="body" sz="quarter" idx="15"/>
          </p:nvPr>
        </p:nvSpPr>
        <p:spPr>
          <a:xfrm>
            <a:off x="635012" y="189303"/>
            <a:ext cx="8574302" cy="495575"/>
          </a:xfrm>
        </p:spPr>
        <p:txBody>
          <a:bodyPr/>
          <a:lstStyle/>
          <a:p>
            <a:r>
              <a:rPr lang="zh-CN" altLang="en-US" sz="2800" dirty="0"/>
              <a:t>2. </a:t>
            </a:r>
            <a:r>
              <a:rPr lang="en-US" altLang="zh-CN" sz="2800" dirty="0"/>
              <a:t>Piezoelectric impedance intelligent sensing</a:t>
            </a:r>
            <a:endParaRPr lang="zh-CN" altLang="en-US" sz="2800" dirty="0"/>
          </a:p>
        </p:txBody>
      </p:sp>
    </p:spTree>
    <p:extLst>
      <p:ext uri="{BB962C8B-B14F-4D97-AF65-F5344CB8AC3E}">
        <p14:creationId xmlns:p14="http://schemas.microsoft.com/office/powerpoint/2010/main" val="35819173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5670930" y="4983375"/>
            <a:ext cx="6057478" cy="6253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7" name="Rectangle 116"/>
          <p:cNvSpPr/>
          <p:nvPr/>
        </p:nvSpPr>
        <p:spPr>
          <a:xfrm>
            <a:off x="5670930" y="4971238"/>
            <a:ext cx="866648" cy="307777"/>
          </a:xfrm>
          <a:prstGeom prst="rect">
            <a:avLst/>
          </a:prstGeom>
        </p:spPr>
        <p:txBody>
          <a:bodyPr wrap="none">
            <a:spAutoFit/>
          </a:bodyPr>
          <a:lstStyle/>
          <a:p>
            <a:r>
              <a:rPr lang="en-US" altLang="zh-CN" sz="1400" b="1" dirty="0">
                <a:solidFill>
                  <a:srgbClr val="0D1E55"/>
                </a:solidFill>
                <a:latin typeface="微软雅黑" panose="020B0503020204020204" pitchFamily="34" charset="-122"/>
                <a:ea typeface="微软雅黑" panose="020B0503020204020204" pitchFamily="34" charset="-122"/>
              </a:rPr>
              <a:t>C</a:t>
            </a:r>
            <a:r>
              <a:rPr lang="zh-CN" altLang="en-US" sz="1400" b="1" dirty="0">
                <a:solidFill>
                  <a:srgbClr val="0D1E55"/>
                </a:solidFill>
                <a:latin typeface="微软雅黑" panose="020B0503020204020204" pitchFamily="34" charset="-122"/>
                <a:ea typeface="微软雅黑" panose="020B0503020204020204" pitchFamily="34" charset="-122"/>
              </a:rPr>
              <a:t>urrent</a:t>
            </a:r>
          </a:p>
        </p:txBody>
      </p:sp>
      <p:sp>
        <p:nvSpPr>
          <p:cNvPr id="108" name="Rectangle 107"/>
          <p:cNvSpPr/>
          <p:nvPr/>
        </p:nvSpPr>
        <p:spPr>
          <a:xfrm>
            <a:off x="5670930" y="5680032"/>
            <a:ext cx="6057478" cy="6253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Slide Number Placeholder 1"/>
          <p:cNvSpPr>
            <a:spLocks noGrp="1"/>
          </p:cNvSpPr>
          <p:nvPr>
            <p:ph type="sldNum" sz="quarter" idx="12"/>
          </p:nvPr>
        </p:nvSpPr>
        <p:spPr/>
        <p:txBody>
          <a:bodyPr/>
          <a:lstStyle/>
          <a:p>
            <a:fld id="{5DD3DB80-B894-403A-B48E-6FDC1A72010E}" type="slidenum">
              <a:rPr lang="zh-CN" altLang="en-US" smtClean="0"/>
              <a:pPr/>
              <a:t>9</a:t>
            </a:fld>
            <a:endParaRPr lang="zh-CN" altLang="en-US" dirty="0"/>
          </a:p>
        </p:txBody>
      </p:sp>
      <p:sp>
        <p:nvSpPr>
          <p:cNvPr id="3" name="Text Placeholder 2"/>
          <p:cNvSpPr>
            <a:spLocks noGrp="1"/>
          </p:cNvSpPr>
          <p:nvPr>
            <p:ph type="body" sz="quarter" idx="14"/>
          </p:nvPr>
        </p:nvSpPr>
        <p:spPr/>
        <p:txBody>
          <a:bodyPr>
            <a:noAutofit/>
          </a:bodyPr>
          <a:lstStyle/>
          <a:p>
            <a:r>
              <a:rPr lang="en-US" altLang="zh-CN" sz="1000" dirty="0"/>
              <a:t>LI W, WANG J, LIU T, et al. Electromechanical impedance instrumented circular piezoelectric-metal transducer for corrosion monitoring: modeling and validation. Smart Materials and Structures, 2020, 29(3): 035008</a:t>
            </a:r>
            <a:endParaRPr lang="zh-CN" altLang="en-US" sz="1000" dirty="0"/>
          </a:p>
        </p:txBody>
      </p:sp>
      <p:sp>
        <p:nvSpPr>
          <p:cNvPr id="5" name="Text Placeholder 4"/>
          <p:cNvSpPr>
            <a:spLocks noGrp="1"/>
          </p:cNvSpPr>
          <p:nvPr>
            <p:ph type="body" sz="quarter" idx="16"/>
          </p:nvPr>
        </p:nvSpPr>
        <p:spPr/>
        <p:txBody>
          <a:bodyPr/>
          <a:lstStyle/>
          <a:p>
            <a:r>
              <a:rPr lang="zh-CN" altLang="en-US" sz="1800" dirty="0"/>
              <a:t>Piezoelectric-</a:t>
            </a:r>
            <a:r>
              <a:rPr lang="en-US" altLang="zh-CN" sz="1800" dirty="0"/>
              <a:t>Metal Plate</a:t>
            </a:r>
            <a:r>
              <a:rPr lang="zh-CN" altLang="en-US" sz="1800" dirty="0"/>
              <a:t>: Theoretical Modeling (Bending Vibration)</a:t>
            </a:r>
          </a:p>
          <a:p>
            <a:endParaRPr lang="en-US" sz="1800" dirty="0"/>
          </a:p>
        </p:txBody>
      </p:sp>
      <p:pic>
        <p:nvPicPr>
          <p:cNvPr id="51" name="图片 27">
            <a:extLst>
              <a:ext uri="{FF2B5EF4-FFF2-40B4-BE49-F238E27FC236}">
                <a16:creationId xmlns:a16="http://schemas.microsoft.com/office/drawing/2014/main" id="{5DEE2B51-6286-8AD7-6F10-D1497293A10C}"/>
              </a:ext>
            </a:extLst>
          </p:cNvPr>
          <p:cNvPicPr>
            <a:picLocks noChangeAspect="1"/>
          </p:cNvPicPr>
          <p:nvPr/>
        </p:nvPicPr>
        <p:blipFill>
          <a:blip r:embed="rId3"/>
          <a:stretch>
            <a:fillRect/>
          </a:stretch>
        </p:blipFill>
        <p:spPr>
          <a:xfrm>
            <a:off x="1815549" y="1358981"/>
            <a:ext cx="3120065" cy="1390068"/>
          </a:xfrm>
          <a:prstGeom prst="rect">
            <a:avLst/>
          </a:prstGeom>
        </p:spPr>
      </p:pic>
      <mc:AlternateContent xmlns:mc="http://schemas.openxmlformats.org/markup-compatibility/2006" xmlns:a14="http://schemas.microsoft.com/office/drawing/2010/main">
        <mc:Choice Requires="a14">
          <p:sp>
            <p:nvSpPr>
              <p:cNvPr id="53" name="Rectangle 52"/>
              <p:cNvSpPr/>
              <p:nvPr/>
            </p:nvSpPr>
            <p:spPr>
              <a:xfrm>
                <a:off x="6464138" y="7118324"/>
                <a:ext cx="5167505" cy="1569660"/>
              </a:xfrm>
              <a:prstGeom prst="rect">
                <a:avLst/>
              </a:prstGeom>
              <a:solidFill>
                <a:schemeClr val="bg2"/>
              </a:solidFill>
            </p:spPr>
            <p:txBody>
              <a:bodyPr wrap="none">
                <a:spAutoFit/>
              </a:bodyPr>
              <a:lstStyle/>
              <a:p>
                <a:pPr lvl="0"/>
                <a:r>
                  <a:rPr lang="zh-CN" altLang="en-US" sz="1600" b="1" dirty="0">
                    <a:solidFill>
                      <a:srgbClr val="0D1E55"/>
                    </a:solidFill>
                    <a:latin typeface="微软雅黑" panose="020B0503020204020204" pitchFamily="34" charset="-122"/>
                    <a:ea typeface="微软雅黑" panose="020B0503020204020204" pitchFamily="34" charset="-122"/>
                  </a:rPr>
                  <a:t>基本假设</a:t>
                </a:r>
                <a:endParaRPr lang="en-US" altLang="zh-CN" sz="1600" b="1" dirty="0">
                  <a:solidFill>
                    <a:srgbClr val="0D1E55"/>
                  </a:solidFill>
                  <a:latin typeface="微软雅黑" panose="020B0503020204020204" pitchFamily="34" charset="-122"/>
                  <a:ea typeface="微软雅黑" panose="020B0503020204020204" pitchFamily="34" charset="-122"/>
                </a:endParaRPr>
              </a:p>
              <a:p>
                <a:pPr marL="342900" lvl="0" indent="-342900">
                  <a:buAutoNum type="arabicParenBoth"/>
                </a:pPr>
                <a:r>
                  <a:rPr lang="zh-CN" altLang="en-US" sz="1600" dirty="0">
                    <a:solidFill>
                      <a:schemeClr val="tx1"/>
                    </a:solidFill>
                    <a:latin typeface="微软雅黑" panose="020B0503020204020204" pitchFamily="34" charset="-122"/>
                    <a:ea typeface="微软雅黑" panose="020B0503020204020204" pitchFamily="34" charset="-122"/>
                  </a:rPr>
                  <a:t> 平面应力及平面应变：所有</a:t>
                </a:r>
                <a:r>
                  <a:rPr lang="en-US" altLang="zh-CN" sz="1600" dirty="0">
                    <a:solidFill>
                      <a:schemeClr val="tx1"/>
                    </a:solidFill>
                    <a:latin typeface="微软雅黑" panose="020B0503020204020204" pitchFamily="34" charset="-122"/>
                    <a:ea typeface="微软雅黑" panose="020B0503020204020204" pitchFamily="34" charset="-122"/>
                  </a:rPr>
                  <a:t>z</a:t>
                </a:r>
                <a:r>
                  <a:rPr lang="zh-CN" altLang="en-US" sz="1600" dirty="0">
                    <a:solidFill>
                      <a:schemeClr val="tx1"/>
                    </a:solidFill>
                    <a:latin typeface="微软雅黑" panose="020B0503020204020204" pitchFamily="34" charset="-122"/>
                    <a:ea typeface="微软雅黑" panose="020B0503020204020204" pitchFamily="34" charset="-122"/>
                  </a:rPr>
                  <a:t>方向的分量为</a:t>
                </a:r>
                <a:r>
                  <a:rPr lang="en-US" altLang="zh-CN" sz="1600" dirty="0">
                    <a:solidFill>
                      <a:schemeClr val="tx1"/>
                    </a:solidFill>
                    <a:latin typeface="微软雅黑" panose="020B0503020204020204" pitchFamily="34" charset="-122"/>
                    <a:ea typeface="微软雅黑" panose="020B0503020204020204" pitchFamily="34" charset="-122"/>
                  </a:rPr>
                  <a:t>0</a:t>
                </a:r>
              </a:p>
              <a:p>
                <a:pPr marL="342900" lvl="0" indent="-342900">
                  <a:buAutoNum type="arabicParenBoth"/>
                </a:pPr>
                <a:r>
                  <a:rPr lang="zh-CN" altLang="en-US" sz="1600" dirty="0">
                    <a:solidFill>
                      <a:schemeClr val="tx1"/>
                    </a:solidFill>
                    <a:latin typeface="微软雅黑" panose="020B0503020204020204" pitchFamily="34" charset="-122"/>
                    <a:ea typeface="微软雅黑" panose="020B0503020204020204" pitchFamily="34" charset="-122"/>
                  </a:rPr>
                  <a:t> 基尔霍夫薄板弯曲理论：特征长度</a:t>
                </a:r>
                <a:r>
                  <a:rPr lang="en-US" altLang="zh-CN" sz="1600" dirty="0">
                    <a:solidFill>
                      <a:schemeClr val="tx1"/>
                    </a:solidFill>
                    <a:latin typeface="微软雅黑" panose="020B0503020204020204" pitchFamily="34" charset="-122"/>
                    <a:ea typeface="微软雅黑" panose="020B0503020204020204" pitchFamily="34" charset="-122"/>
                  </a:rPr>
                  <a:t>&gt;5</a:t>
                </a:r>
                <a:r>
                  <a:rPr lang="zh-CN" altLang="en-US" sz="1600" dirty="0">
                    <a:solidFill>
                      <a:schemeClr val="tx1"/>
                    </a:solidFill>
                    <a:latin typeface="微软雅黑" panose="020B0503020204020204" pitchFamily="34" charset="-122"/>
                    <a:ea typeface="微软雅黑" panose="020B0503020204020204" pitchFamily="34" charset="-122"/>
                  </a:rPr>
                  <a:t>倍厚度</a:t>
                </a:r>
                <a:endParaRPr lang="en-US" altLang="zh-CN" sz="1600" dirty="0">
                  <a:solidFill>
                    <a:schemeClr val="tx1"/>
                  </a:solidFill>
                  <a:latin typeface="微软雅黑" panose="020B0503020204020204" pitchFamily="34" charset="-122"/>
                  <a:ea typeface="微软雅黑" panose="020B0503020204020204" pitchFamily="34" charset="-122"/>
                </a:endParaRPr>
              </a:p>
              <a:p>
                <a:pPr marL="342900" lvl="0" indent="-342900">
                  <a:buAutoNum type="arabicParenBoth"/>
                </a:pPr>
                <a:r>
                  <a:rPr lang="en-US" sz="1600" dirty="0">
                    <a:solidFill>
                      <a:schemeClr val="tx1"/>
                    </a:solidFill>
                    <a:latin typeface="微软雅黑" panose="020B0503020204020204" pitchFamily="34" charset="-122"/>
                    <a:ea typeface="微软雅黑" panose="020B0503020204020204" pitchFamily="34" charset="-122"/>
                  </a:rPr>
                  <a:t> </a:t>
                </a:r>
                <a:r>
                  <a:rPr lang="zh-CN" altLang="en-US" sz="1600" dirty="0">
                    <a:solidFill>
                      <a:schemeClr val="tx1"/>
                    </a:solidFill>
                    <a:latin typeface="微软雅黑" panose="020B0503020204020204" pitchFamily="34" charset="-122"/>
                    <a:ea typeface="微软雅黑" panose="020B0503020204020204" pitchFamily="34" charset="-122"/>
                  </a:rPr>
                  <a:t>小挠度理论：挠度</a:t>
                </a:r>
                <a:r>
                  <a:rPr lang="en-US" altLang="zh-CN" sz="1600" dirty="0">
                    <a:solidFill>
                      <a:schemeClr val="tx1"/>
                    </a:solidFill>
                    <a:latin typeface="微软雅黑" panose="020B0503020204020204" pitchFamily="34" charset="-122"/>
                    <a:ea typeface="微软雅黑" panose="020B0503020204020204" pitchFamily="34" charset="-122"/>
                  </a:rPr>
                  <a:t>w</a:t>
                </a:r>
                <a:r>
                  <a:rPr lang="zh-CN" altLang="en-US" sz="1600" dirty="0">
                    <a:solidFill>
                      <a:schemeClr val="tx1"/>
                    </a:solidFill>
                    <a:latin typeface="微软雅黑" panose="020B0503020204020204" pitchFamily="34" charset="-122"/>
                    <a:ea typeface="微软雅黑" panose="020B0503020204020204" pitchFamily="34" charset="-122"/>
                  </a:rPr>
                  <a:t>小于薄板厚度</a:t>
                </a:r>
                <a:r>
                  <a:rPr lang="en-US" altLang="zh-CN" sz="1600" dirty="0">
                    <a:solidFill>
                      <a:schemeClr val="tx1"/>
                    </a:solidFill>
                    <a:latin typeface="微软雅黑" panose="020B0503020204020204" pitchFamily="34" charset="-122"/>
                    <a:ea typeface="微软雅黑" panose="020B0503020204020204" pitchFamily="34" charset="-122"/>
                  </a:rPr>
                  <a:t>h</a:t>
                </a:r>
              </a:p>
              <a:p>
                <a:pPr marL="342900" lvl="0" indent="-342900">
                  <a:buAutoNum type="arabicParenBoth"/>
                </a:pPr>
                <a:r>
                  <a:rPr lang="zh-CN" altLang="en-US" sz="1600" dirty="0">
                    <a:solidFill>
                      <a:schemeClr val="tx1"/>
                    </a:solidFill>
                    <a:latin typeface="微软雅黑" panose="020B0503020204020204" pitchFamily="34" charset="-122"/>
                    <a:ea typeface="微软雅黑" panose="020B0503020204020204" pitchFamily="34" charset="-122"/>
                  </a:rPr>
                  <a:t> 电势在厚度方向上为二次型：</a:t>
                </a:r>
                <a14:m>
                  <m:oMath xmlns:m="http://schemas.openxmlformats.org/officeDocument/2006/math">
                    <m:r>
                      <a:rPr lang="zh-CN" altLang="en-US" sz="1600" b="0" i="1" smtClean="0">
                        <a:solidFill>
                          <a:schemeClr val="tx1"/>
                        </a:solidFill>
                        <a:latin typeface="Cambria Math" panose="02040503050406030204" pitchFamily="18" charset="0"/>
                      </a:rPr>
                      <m:t>𝜑</m:t>
                    </m:r>
                    <m:r>
                      <a:rPr lang="en-US" altLang="zh-CN" sz="1600" b="0" i="1">
                        <a:solidFill>
                          <a:schemeClr val="tx1"/>
                        </a:solidFill>
                        <a:latin typeface="Cambria Math" panose="02040503050406030204" pitchFamily="18" charset="0"/>
                      </a:rPr>
                      <m:t>=</m:t>
                    </m:r>
                    <m:sSub>
                      <m:sSubPr>
                        <m:ctrlPr>
                          <a:rPr lang="en-US" altLang="zh-CN" sz="1600" i="1" smtClean="0">
                            <a:solidFill>
                              <a:schemeClr val="tx1"/>
                            </a:solidFill>
                            <a:latin typeface="Cambria Math" panose="02040503050406030204" pitchFamily="18" charset="0"/>
                          </a:rPr>
                        </m:ctrlPr>
                      </m:sSubPr>
                      <m:e>
                        <m:r>
                          <a:rPr lang="zh-CN" altLang="en-US" sz="1600" b="0" i="1" smtClean="0">
                            <a:solidFill>
                              <a:schemeClr val="tx1"/>
                            </a:solidFill>
                            <a:latin typeface="Cambria Math" panose="02040503050406030204" pitchFamily="18" charset="0"/>
                          </a:rPr>
                          <m:t>𝜑</m:t>
                        </m:r>
                      </m:e>
                      <m:sub>
                        <m:r>
                          <a:rPr lang="en-US" altLang="zh-CN" sz="1600" b="0" i="1">
                            <a:solidFill>
                              <a:schemeClr val="tx1"/>
                            </a:solidFill>
                            <a:latin typeface="Cambria Math" panose="02040503050406030204" pitchFamily="18" charset="0"/>
                          </a:rPr>
                          <m:t>0</m:t>
                        </m:r>
                      </m:sub>
                    </m:sSub>
                    <m:r>
                      <a:rPr lang="en-US" altLang="zh-CN" sz="1600" b="0" i="1">
                        <a:solidFill>
                          <a:schemeClr val="tx1"/>
                        </a:solidFill>
                        <a:latin typeface="Cambria Math" panose="02040503050406030204" pitchFamily="18" charset="0"/>
                      </a:rPr>
                      <m:t>+</m:t>
                    </m:r>
                    <m:sSub>
                      <m:sSubPr>
                        <m:ctrlPr>
                          <a:rPr lang="en-US" altLang="zh-CN" sz="1600" i="1">
                            <a:solidFill>
                              <a:schemeClr val="tx1"/>
                            </a:solidFill>
                            <a:latin typeface="Cambria Math" panose="02040503050406030204" pitchFamily="18" charset="0"/>
                          </a:rPr>
                        </m:ctrlPr>
                      </m:sSubPr>
                      <m:e>
                        <m:r>
                          <a:rPr lang="zh-CN" altLang="en-US" sz="1600" b="0" i="1">
                            <a:solidFill>
                              <a:schemeClr val="tx1"/>
                            </a:solidFill>
                            <a:latin typeface="Cambria Math" panose="02040503050406030204" pitchFamily="18" charset="0"/>
                          </a:rPr>
                          <m:t>𝜑</m:t>
                        </m:r>
                      </m:e>
                      <m:sub>
                        <m:r>
                          <a:rPr lang="en-US" altLang="zh-CN" sz="1600" b="0" i="1" smtClean="0">
                            <a:solidFill>
                              <a:schemeClr val="tx1"/>
                            </a:solidFill>
                            <a:latin typeface="Cambria Math" panose="02040503050406030204" pitchFamily="18" charset="0"/>
                          </a:rPr>
                          <m:t>1</m:t>
                        </m:r>
                      </m:sub>
                    </m:sSub>
                    <m:r>
                      <a:rPr lang="en-US" altLang="zh-CN" sz="1600" b="0" i="1" smtClean="0">
                        <a:solidFill>
                          <a:schemeClr val="tx1"/>
                        </a:solidFill>
                        <a:latin typeface="Cambria Math" panose="02040503050406030204" pitchFamily="18" charset="0"/>
                      </a:rPr>
                      <m:t>𝑧</m:t>
                    </m:r>
                    <m:r>
                      <a:rPr lang="en-US" altLang="zh-CN" sz="1600" b="0" i="1" smtClean="0">
                        <a:solidFill>
                          <a:schemeClr val="tx1"/>
                        </a:solidFill>
                        <a:latin typeface="Cambria Math" panose="02040503050406030204" pitchFamily="18" charset="0"/>
                      </a:rPr>
                      <m:t>+</m:t>
                    </m:r>
                    <m:sSub>
                      <m:sSubPr>
                        <m:ctrlPr>
                          <a:rPr lang="en-US" altLang="zh-CN" sz="1600" i="1">
                            <a:solidFill>
                              <a:schemeClr val="tx1"/>
                            </a:solidFill>
                            <a:latin typeface="Cambria Math" panose="02040503050406030204" pitchFamily="18" charset="0"/>
                          </a:rPr>
                        </m:ctrlPr>
                      </m:sSubPr>
                      <m:e>
                        <m:r>
                          <a:rPr lang="zh-CN" altLang="en-US" sz="1600" b="0" i="1">
                            <a:solidFill>
                              <a:schemeClr val="tx1"/>
                            </a:solidFill>
                            <a:latin typeface="Cambria Math" panose="02040503050406030204" pitchFamily="18" charset="0"/>
                          </a:rPr>
                          <m:t>𝜑</m:t>
                        </m:r>
                      </m:e>
                      <m:sub>
                        <m:r>
                          <a:rPr lang="en-US" altLang="zh-CN" sz="1600" b="0" i="1" smtClean="0">
                            <a:solidFill>
                              <a:schemeClr val="tx1"/>
                            </a:solidFill>
                            <a:latin typeface="Cambria Math" panose="02040503050406030204" pitchFamily="18" charset="0"/>
                          </a:rPr>
                          <m:t>2</m:t>
                        </m:r>
                      </m:sub>
                    </m:sSub>
                    <m:sSup>
                      <m:sSupPr>
                        <m:ctrlPr>
                          <a:rPr lang="en-US" altLang="zh-CN" sz="1600" i="1" smtClean="0">
                            <a:solidFill>
                              <a:schemeClr val="tx1"/>
                            </a:solidFill>
                            <a:latin typeface="Cambria Math" panose="02040503050406030204" pitchFamily="18" charset="0"/>
                          </a:rPr>
                        </m:ctrlPr>
                      </m:sSupPr>
                      <m:e>
                        <m:r>
                          <a:rPr lang="en-US" altLang="zh-CN" sz="1600" b="0" i="1" smtClean="0">
                            <a:solidFill>
                              <a:schemeClr val="tx1"/>
                            </a:solidFill>
                            <a:latin typeface="Cambria Math" panose="02040503050406030204" pitchFamily="18" charset="0"/>
                          </a:rPr>
                          <m:t>𝑧</m:t>
                        </m:r>
                      </m:e>
                      <m:sup>
                        <m:r>
                          <a:rPr lang="en-US" altLang="zh-CN" sz="1600" b="0" i="1" smtClean="0">
                            <a:solidFill>
                              <a:schemeClr val="tx1"/>
                            </a:solidFill>
                            <a:latin typeface="Cambria Math" panose="02040503050406030204" pitchFamily="18" charset="0"/>
                          </a:rPr>
                          <m:t>2</m:t>
                        </m:r>
                      </m:sup>
                    </m:sSup>
                  </m:oMath>
                </a14:m>
                <a:endParaRPr lang="en-US" altLang="zh-CN" sz="1600" dirty="0">
                  <a:solidFill>
                    <a:schemeClr val="tx1"/>
                  </a:solidFill>
                  <a:latin typeface="微软雅黑" panose="020B0503020204020204" pitchFamily="34" charset="-122"/>
                  <a:ea typeface="微软雅黑" panose="020B0503020204020204" pitchFamily="34" charset="-122"/>
                </a:endParaRPr>
              </a:p>
              <a:p>
                <a:pPr marL="342900" lvl="0" indent="-342900">
                  <a:buAutoNum type="arabicParenBoth"/>
                </a:pPr>
                <a:r>
                  <a:rPr lang="en-US" altLang="zh-CN" sz="1600" dirty="0">
                    <a:solidFill>
                      <a:schemeClr val="tx1"/>
                    </a:solidFill>
                    <a:latin typeface="微软雅黑" panose="020B0503020204020204" pitchFamily="34" charset="-122"/>
                    <a:ea typeface="微软雅黑" panose="020B0503020204020204" pitchFamily="34" charset="-122"/>
                  </a:rPr>
                  <a:t> </a:t>
                </a:r>
                <a:r>
                  <a:rPr lang="zh-CN" altLang="en-US" sz="1600" dirty="0">
                    <a:solidFill>
                      <a:schemeClr val="tx1"/>
                    </a:solidFill>
                    <a:latin typeface="微软雅黑" panose="020B0503020204020204" pitchFamily="34" charset="-122"/>
                    <a:ea typeface="微软雅黑" panose="020B0503020204020204" pitchFamily="34" charset="-122"/>
                  </a:rPr>
                  <a:t>电位移在厚度方向恒定：</a:t>
                </a:r>
                <a14:m>
                  <m:oMath xmlns:m="http://schemas.openxmlformats.org/officeDocument/2006/math">
                    <m:r>
                      <a:rPr lang="zh-CN" altLang="en-US" sz="1600" b="0" i="1" smtClean="0">
                        <a:solidFill>
                          <a:schemeClr val="tx1"/>
                        </a:solidFill>
                        <a:latin typeface="Cambria Math" panose="02040503050406030204" pitchFamily="18" charset="0"/>
                      </a:rPr>
                      <m:t>𝜕</m:t>
                    </m:r>
                    <m:sSub>
                      <m:sSubPr>
                        <m:ctrlPr>
                          <a:rPr lang="en-US" altLang="zh-CN" sz="1600" i="1" smtClean="0">
                            <a:solidFill>
                              <a:schemeClr val="tx1"/>
                            </a:solidFill>
                            <a:latin typeface="Cambria Math" panose="02040503050406030204" pitchFamily="18" charset="0"/>
                          </a:rPr>
                        </m:ctrlPr>
                      </m:sSubPr>
                      <m:e>
                        <m:r>
                          <a:rPr lang="en-US" altLang="zh-CN" sz="1600" b="0" i="1" smtClean="0">
                            <a:solidFill>
                              <a:schemeClr val="tx1"/>
                            </a:solidFill>
                            <a:latin typeface="Cambria Math" panose="02040503050406030204" pitchFamily="18" charset="0"/>
                          </a:rPr>
                          <m:t>𝐷</m:t>
                        </m:r>
                      </m:e>
                      <m:sub>
                        <m:r>
                          <a:rPr lang="en-US" altLang="zh-CN" sz="1600" b="0" i="1" smtClean="0">
                            <a:solidFill>
                              <a:schemeClr val="tx1"/>
                            </a:solidFill>
                            <a:latin typeface="Cambria Math" panose="02040503050406030204" pitchFamily="18" charset="0"/>
                          </a:rPr>
                          <m:t>𝑧</m:t>
                        </m:r>
                      </m:sub>
                    </m:sSub>
                    <m:r>
                      <a:rPr lang="en-US" altLang="zh-CN" sz="1600" b="0" i="1" smtClean="0">
                        <a:solidFill>
                          <a:schemeClr val="tx1"/>
                        </a:solidFill>
                        <a:latin typeface="Cambria Math" panose="02040503050406030204" pitchFamily="18" charset="0"/>
                      </a:rPr>
                      <m:t>/</m:t>
                    </m:r>
                    <m:r>
                      <a:rPr lang="zh-CN" altLang="en-US" sz="1600" b="0" i="1" smtClean="0">
                        <a:solidFill>
                          <a:schemeClr val="tx1"/>
                        </a:solidFill>
                        <a:latin typeface="Cambria Math" panose="02040503050406030204" pitchFamily="18" charset="0"/>
                      </a:rPr>
                      <m:t>𝜕</m:t>
                    </m:r>
                    <m:r>
                      <a:rPr lang="en-US" altLang="zh-CN" sz="1600" b="0" i="1" smtClean="0">
                        <a:solidFill>
                          <a:schemeClr val="tx1"/>
                        </a:solidFill>
                        <a:latin typeface="Cambria Math" panose="02040503050406030204" pitchFamily="18" charset="0"/>
                      </a:rPr>
                      <m:t>𝑧</m:t>
                    </m:r>
                    <m:r>
                      <a:rPr lang="en-US" altLang="zh-CN" sz="1600" b="0" i="1" smtClean="0">
                        <a:solidFill>
                          <a:schemeClr val="tx1"/>
                        </a:solidFill>
                        <a:latin typeface="Cambria Math" panose="02040503050406030204" pitchFamily="18" charset="0"/>
                      </a:rPr>
                      <m:t>=0</m:t>
                    </m:r>
                  </m:oMath>
                </a14:m>
                <a:endParaRPr lang="en-US" altLang="zh-CN" sz="1600" dirty="0">
                  <a:solidFill>
                    <a:schemeClr val="tx1"/>
                  </a:solidFill>
                  <a:latin typeface="微软雅黑" panose="020B0503020204020204" pitchFamily="34" charset="-122"/>
                  <a:ea typeface="微软雅黑" panose="020B0503020204020204" pitchFamily="34" charset="-122"/>
                </a:endParaRPr>
              </a:p>
            </p:txBody>
          </p:sp>
        </mc:Choice>
        <mc:Fallback xmlns="">
          <p:sp>
            <p:nvSpPr>
              <p:cNvPr id="53" name="Rectangle 52"/>
              <p:cNvSpPr>
                <a:spLocks noRot="1" noChangeAspect="1" noMove="1" noResize="1" noEditPoints="1" noAdjustHandles="1" noChangeArrowheads="1" noChangeShapeType="1" noTextEdit="1"/>
              </p:cNvSpPr>
              <p:nvPr/>
            </p:nvSpPr>
            <p:spPr>
              <a:xfrm>
                <a:off x="6464138" y="7118324"/>
                <a:ext cx="5167505" cy="1569660"/>
              </a:xfrm>
              <a:prstGeom prst="rect">
                <a:avLst/>
              </a:prstGeom>
              <a:blipFill>
                <a:blip r:embed="rId4"/>
                <a:stretch>
                  <a:fillRect l="-825" t="-1167" b="-5447"/>
                </a:stretch>
              </a:blipFill>
            </p:spPr>
            <p:txBody>
              <a:bodyPr/>
              <a:lstStyle/>
              <a:p>
                <a:r>
                  <a:rPr lang="zh-CN" altLang="en-US">
                    <a:noFill/>
                  </a:rPr>
                  <a:t> </a:t>
                </a:r>
              </a:p>
            </p:txBody>
          </p:sp>
        </mc:Fallback>
      </mc:AlternateContent>
      <p:sp>
        <p:nvSpPr>
          <p:cNvPr id="7" name="Rectangle 6"/>
          <p:cNvSpPr/>
          <p:nvPr/>
        </p:nvSpPr>
        <p:spPr>
          <a:xfrm>
            <a:off x="517383" y="3203532"/>
            <a:ext cx="2131954" cy="14813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4" name="Rectangle 53"/>
          <p:cNvSpPr/>
          <p:nvPr/>
        </p:nvSpPr>
        <p:spPr>
          <a:xfrm>
            <a:off x="525002" y="3211152"/>
            <a:ext cx="4285789" cy="307777"/>
          </a:xfrm>
          <a:prstGeom prst="rect">
            <a:avLst/>
          </a:prstGeom>
        </p:spPr>
        <p:txBody>
          <a:bodyPr wrap="none">
            <a:spAutoFit/>
          </a:bodyPr>
          <a:lstStyle/>
          <a:p>
            <a:pPr lvl="0"/>
            <a:r>
              <a:rPr lang="zh-CN" altLang="en-US" sz="1400" b="1" dirty="0">
                <a:solidFill>
                  <a:srgbClr val="0D1E55"/>
                </a:solidFill>
                <a:latin typeface="微软雅黑" panose="020B0503020204020204" pitchFamily="34" charset="-122"/>
                <a:ea typeface="微软雅黑" panose="020B0503020204020204" pitchFamily="34" charset="-122"/>
              </a:rPr>
              <a:t>Constitutive equation of corrosion specimens</a:t>
            </a:r>
            <a:endParaRPr lang="en-US" sz="1200" b="1" dirty="0">
              <a:solidFill>
                <a:srgbClr val="0D1E55"/>
              </a:solidFill>
              <a:latin typeface="微软雅黑" panose="020B0503020204020204" pitchFamily="34" charset="-122"/>
              <a:ea typeface="微软雅黑" panose="020B0503020204020204" pitchFamily="34" charset="-122"/>
            </a:endParaRPr>
          </a:p>
        </p:txBody>
      </p:sp>
      <p:graphicFrame>
        <p:nvGraphicFramePr>
          <p:cNvPr id="55" name="Object 54"/>
          <p:cNvGraphicFramePr>
            <a:graphicFrameLocks noChangeAspect="1"/>
          </p:cNvGraphicFramePr>
          <p:nvPr>
            <p:extLst>
              <p:ext uri="{D42A27DB-BD31-4B8C-83A1-F6EECF244321}">
                <p14:modId xmlns:p14="http://schemas.microsoft.com/office/powerpoint/2010/main" val="1591585077"/>
              </p:ext>
            </p:extLst>
          </p:nvPr>
        </p:nvGraphicFramePr>
        <p:xfrm>
          <a:off x="582823" y="3534039"/>
          <a:ext cx="1976995" cy="589630"/>
        </p:xfrm>
        <a:graphic>
          <a:graphicData uri="http://schemas.openxmlformats.org/presentationml/2006/ole">
            <mc:AlternateContent xmlns:mc="http://schemas.openxmlformats.org/markup-compatibility/2006">
              <mc:Choice xmlns:v="urn:schemas-microsoft-com:vml" Requires="v">
                <p:oleObj name="Equation" r:id="rId5" imgW="1447800" imgH="431800" progId="Equation.DSMT4">
                  <p:embed/>
                </p:oleObj>
              </mc:Choice>
              <mc:Fallback>
                <p:oleObj name="Equation" r:id="rId5" imgW="1447800" imgH="4318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823" y="3534039"/>
                        <a:ext cx="1976995" cy="589630"/>
                      </a:xfrm>
                      <a:prstGeom prst="rect">
                        <a:avLst/>
                      </a:prstGeom>
                      <a:noFill/>
                    </p:spPr>
                  </p:pic>
                </p:oleObj>
              </mc:Fallback>
            </mc:AlternateContent>
          </a:graphicData>
        </a:graphic>
      </p:graphicFrame>
      <p:graphicFrame>
        <p:nvGraphicFramePr>
          <p:cNvPr id="56" name="Object 55"/>
          <p:cNvGraphicFramePr>
            <a:graphicFrameLocks noChangeAspect="1"/>
          </p:cNvGraphicFramePr>
          <p:nvPr>
            <p:extLst>
              <p:ext uri="{D42A27DB-BD31-4B8C-83A1-F6EECF244321}">
                <p14:modId xmlns:p14="http://schemas.microsoft.com/office/powerpoint/2010/main" val="426937531"/>
              </p:ext>
            </p:extLst>
          </p:nvPr>
        </p:nvGraphicFramePr>
        <p:xfrm>
          <a:off x="582823" y="4100347"/>
          <a:ext cx="1976995" cy="584503"/>
        </p:xfrm>
        <a:graphic>
          <a:graphicData uri="http://schemas.openxmlformats.org/presentationml/2006/ole">
            <mc:AlternateContent xmlns:mc="http://schemas.openxmlformats.org/markup-compatibility/2006">
              <mc:Choice xmlns:v="urn:schemas-microsoft-com:vml" Requires="v">
                <p:oleObj name="Equation" r:id="rId7" imgW="1459866" imgH="431613" progId="Equation.DSMT4">
                  <p:embed/>
                </p:oleObj>
              </mc:Choice>
              <mc:Fallback>
                <p:oleObj name="Equation" r:id="rId7" imgW="1459866" imgH="431613"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2823" y="4100347"/>
                        <a:ext cx="1976995" cy="584503"/>
                      </a:xfrm>
                      <a:prstGeom prst="rect">
                        <a:avLst/>
                      </a:prstGeom>
                      <a:noFill/>
                    </p:spPr>
                  </p:pic>
                </p:oleObj>
              </mc:Fallback>
            </mc:AlternateContent>
          </a:graphicData>
        </a:graphic>
      </p:graphicFrame>
      <p:sp>
        <p:nvSpPr>
          <p:cNvPr id="57" name="Rectangle 56"/>
          <p:cNvSpPr/>
          <p:nvPr/>
        </p:nvSpPr>
        <p:spPr>
          <a:xfrm>
            <a:off x="2725496" y="2988787"/>
            <a:ext cx="2449847" cy="17140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8" name="Rectangle 57"/>
          <p:cNvSpPr/>
          <p:nvPr/>
        </p:nvSpPr>
        <p:spPr>
          <a:xfrm>
            <a:off x="2726422" y="2896667"/>
            <a:ext cx="2453958" cy="523220"/>
          </a:xfrm>
          <a:prstGeom prst="rect">
            <a:avLst/>
          </a:prstGeom>
        </p:spPr>
        <p:txBody>
          <a:bodyPr wrap="square">
            <a:spAutoFit/>
          </a:bodyPr>
          <a:lstStyle/>
          <a:p>
            <a:r>
              <a:rPr lang="zh-CN" altLang="en-US" sz="1400" b="1" dirty="0">
                <a:solidFill>
                  <a:srgbClr val="0D1E55"/>
                </a:solidFill>
                <a:latin typeface="微软雅黑" panose="020B0503020204020204" pitchFamily="34" charset="-122"/>
                <a:ea typeface="微软雅黑" panose="020B0503020204020204" pitchFamily="34" charset="-122"/>
              </a:rPr>
              <a:t>Piezoelectric constitutive equations</a:t>
            </a:r>
            <a:endParaRPr lang="en-US" sz="1200" b="1" dirty="0">
              <a:solidFill>
                <a:srgbClr val="0D1E55"/>
              </a:solidFill>
              <a:latin typeface="微软雅黑" panose="020B0503020204020204" pitchFamily="34" charset="-122"/>
              <a:ea typeface="微软雅黑" panose="020B0503020204020204" pitchFamily="34" charset="-122"/>
            </a:endParaRPr>
          </a:p>
        </p:txBody>
      </p:sp>
      <p:graphicFrame>
        <p:nvGraphicFramePr>
          <p:cNvPr id="59" name="Object 58"/>
          <p:cNvGraphicFramePr>
            <a:graphicFrameLocks noChangeAspect="1"/>
          </p:cNvGraphicFramePr>
          <p:nvPr>
            <p:extLst>
              <p:ext uri="{D42A27DB-BD31-4B8C-83A1-F6EECF244321}">
                <p14:modId xmlns:p14="http://schemas.microsoft.com/office/powerpoint/2010/main" val="206310592"/>
              </p:ext>
            </p:extLst>
          </p:nvPr>
        </p:nvGraphicFramePr>
        <p:xfrm>
          <a:off x="2817802" y="3240285"/>
          <a:ext cx="2231716" cy="569472"/>
        </p:xfrm>
        <a:graphic>
          <a:graphicData uri="http://schemas.openxmlformats.org/presentationml/2006/ole">
            <mc:AlternateContent xmlns:mc="http://schemas.openxmlformats.org/markup-compatibility/2006">
              <mc:Choice xmlns:v="urn:schemas-microsoft-com:vml" Requires="v">
                <p:oleObj name="Equation" r:id="rId9" imgW="1841500" imgH="469900" progId="Equation.DSMT4">
                  <p:embed/>
                </p:oleObj>
              </mc:Choice>
              <mc:Fallback>
                <p:oleObj name="Equation" r:id="rId9" imgW="1841500" imgH="4699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17802" y="3240285"/>
                        <a:ext cx="2231716" cy="569472"/>
                      </a:xfrm>
                      <a:prstGeom prst="rect">
                        <a:avLst/>
                      </a:prstGeom>
                      <a:noFill/>
                    </p:spPr>
                  </p:pic>
                </p:oleObj>
              </mc:Fallback>
            </mc:AlternateContent>
          </a:graphicData>
        </a:graphic>
      </p:graphicFrame>
      <p:graphicFrame>
        <p:nvGraphicFramePr>
          <p:cNvPr id="60" name="Object 59"/>
          <p:cNvGraphicFramePr>
            <a:graphicFrameLocks noChangeAspect="1"/>
          </p:cNvGraphicFramePr>
          <p:nvPr>
            <p:extLst>
              <p:ext uri="{D42A27DB-BD31-4B8C-83A1-F6EECF244321}">
                <p14:modId xmlns:p14="http://schemas.microsoft.com/office/powerpoint/2010/main" val="931446455"/>
              </p:ext>
            </p:extLst>
          </p:nvPr>
        </p:nvGraphicFramePr>
        <p:xfrm>
          <a:off x="2800599" y="3784185"/>
          <a:ext cx="2374744" cy="597725"/>
        </p:xfrm>
        <a:graphic>
          <a:graphicData uri="http://schemas.openxmlformats.org/presentationml/2006/ole">
            <mc:AlternateContent xmlns:mc="http://schemas.openxmlformats.org/markup-compatibility/2006">
              <mc:Choice xmlns:v="urn:schemas-microsoft-com:vml" Requires="v">
                <p:oleObj name="Equation" r:id="rId11" imgW="1866900" imgH="469900" progId="Equation.DSMT4">
                  <p:embed/>
                </p:oleObj>
              </mc:Choice>
              <mc:Fallback>
                <p:oleObj name="Equation" r:id="rId11" imgW="1866900" imgH="4699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00599" y="3784185"/>
                        <a:ext cx="2374744" cy="597725"/>
                      </a:xfrm>
                      <a:prstGeom prst="rect">
                        <a:avLst/>
                      </a:prstGeom>
                      <a:noFill/>
                    </p:spPr>
                  </p:pic>
                </p:oleObj>
              </mc:Fallback>
            </mc:AlternateContent>
          </a:graphicData>
        </a:graphic>
      </p:graphicFrame>
      <p:graphicFrame>
        <p:nvGraphicFramePr>
          <p:cNvPr id="63" name="Object 62"/>
          <p:cNvGraphicFramePr>
            <a:graphicFrameLocks noChangeAspect="1"/>
          </p:cNvGraphicFramePr>
          <p:nvPr>
            <p:extLst>
              <p:ext uri="{D42A27DB-BD31-4B8C-83A1-F6EECF244321}">
                <p14:modId xmlns:p14="http://schemas.microsoft.com/office/powerpoint/2010/main" val="2113845"/>
              </p:ext>
            </p:extLst>
          </p:nvPr>
        </p:nvGraphicFramePr>
        <p:xfrm>
          <a:off x="2787859" y="4327539"/>
          <a:ext cx="2310063" cy="365760"/>
        </p:xfrm>
        <a:graphic>
          <a:graphicData uri="http://schemas.openxmlformats.org/presentationml/2006/ole">
            <mc:AlternateContent xmlns:mc="http://schemas.openxmlformats.org/markup-compatibility/2006">
              <mc:Choice xmlns:v="urn:schemas-microsoft-com:vml" Requires="v">
                <p:oleObj name="Equation" r:id="rId13" imgW="1524000" imgH="241300" progId="Equation.DSMT4">
                  <p:embed/>
                </p:oleObj>
              </mc:Choice>
              <mc:Fallback>
                <p:oleObj name="Equation" r:id="rId13" imgW="1524000" imgH="24130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87859" y="4327539"/>
                        <a:ext cx="2310063" cy="365760"/>
                      </a:xfrm>
                      <a:prstGeom prst="rect">
                        <a:avLst/>
                      </a:prstGeom>
                      <a:noFill/>
                      <a:ln>
                        <a:noFill/>
                      </a:ln>
                    </p:spPr>
                  </p:pic>
                </p:oleObj>
              </mc:Fallback>
            </mc:AlternateContent>
          </a:graphicData>
        </a:graphic>
      </p:graphicFrame>
      <p:sp>
        <p:nvSpPr>
          <p:cNvPr id="65" name="Rectangle 64"/>
          <p:cNvSpPr/>
          <p:nvPr/>
        </p:nvSpPr>
        <p:spPr>
          <a:xfrm>
            <a:off x="2725496" y="4793036"/>
            <a:ext cx="2446464" cy="14374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6" name="Rectangle 65"/>
          <p:cNvSpPr/>
          <p:nvPr/>
        </p:nvSpPr>
        <p:spPr>
          <a:xfrm>
            <a:off x="2725495" y="4796216"/>
            <a:ext cx="2266403" cy="523220"/>
          </a:xfrm>
          <a:prstGeom prst="rect">
            <a:avLst/>
          </a:prstGeom>
        </p:spPr>
        <p:txBody>
          <a:bodyPr wrap="square">
            <a:spAutoFit/>
          </a:bodyPr>
          <a:lstStyle/>
          <a:p>
            <a:r>
              <a:rPr lang="zh-CN" altLang="en-US" sz="1400" b="1" dirty="0">
                <a:solidFill>
                  <a:srgbClr val="0D1E55"/>
                </a:solidFill>
                <a:latin typeface="微软雅黑" panose="020B0503020204020204" pitchFamily="34" charset="-122"/>
                <a:ea typeface="微软雅黑" panose="020B0503020204020204" pitchFamily="34" charset="-122"/>
              </a:rPr>
              <a:t>Strain-displacement relationship</a:t>
            </a:r>
            <a:endParaRPr lang="en-US" sz="1200" b="1" dirty="0">
              <a:solidFill>
                <a:srgbClr val="0D1E55"/>
              </a:solidFill>
              <a:latin typeface="微软雅黑" panose="020B0503020204020204" pitchFamily="34" charset="-122"/>
              <a:ea typeface="微软雅黑" panose="020B0503020204020204" pitchFamily="34" charset="-122"/>
            </a:endParaRPr>
          </a:p>
        </p:txBody>
      </p:sp>
      <p:graphicFrame>
        <p:nvGraphicFramePr>
          <p:cNvPr id="67" name="Object 66"/>
          <p:cNvGraphicFramePr>
            <a:graphicFrameLocks noChangeAspect="1"/>
          </p:cNvGraphicFramePr>
          <p:nvPr>
            <p:extLst>
              <p:ext uri="{D42A27DB-BD31-4B8C-83A1-F6EECF244321}">
                <p14:modId xmlns:p14="http://schemas.microsoft.com/office/powerpoint/2010/main" val="872289307"/>
              </p:ext>
            </p:extLst>
          </p:nvPr>
        </p:nvGraphicFramePr>
        <p:xfrm>
          <a:off x="3914504" y="5087044"/>
          <a:ext cx="1202861" cy="640232"/>
        </p:xfrm>
        <a:graphic>
          <a:graphicData uri="http://schemas.openxmlformats.org/presentationml/2006/ole">
            <mc:AlternateContent xmlns:mc="http://schemas.openxmlformats.org/markup-compatibility/2006">
              <mc:Choice xmlns:v="urn:schemas-microsoft-com:vml" Requires="v">
                <p:oleObj name="Equation" r:id="rId15" imgW="787400" imgH="419100" progId="Equation.DSMT4">
                  <p:embed/>
                </p:oleObj>
              </mc:Choice>
              <mc:Fallback>
                <p:oleObj name="Equation" r:id="rId15" imgW="787400" imgH="41910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14504" y="5087044"/>
                        <a:ext cx="1202861" cy="640232"/>
                      </a:xfrm>
                      <a:prstGeom prst="rect">
                        <a:avLst/>
                      </a:prstGeom>
                      <a:noFill/>
                    </p:spPr>
                  </p:pic>
                </p:oleObj>
              </mc:Fallback>
            </mc:AlternateContent>
          </a:graphicData>
        </a:graphic>
      </p:graphicFrame>
      <p:graphicFrame>
        <p:nvGraphicFramePr>
          <p:cNvPr id="68" name="Object 67"/>
          <p:cNvGraphicFramePr>
            <a:graphicFrameLocks noChangeAspect="1"/>
          </p:cNvGraphicFramePr>
          <p:nvPr>
            <p:extLst>
              <p:ext uri="{D42A27DB-BD31-4B8C-83A1-F6EECF244321}">
                <p14:modId xmlns:p14="http://schemas.microsoft.com/office/powerpoint/2010/main" val="308553537"/>
              </p:ext>
            </p:extLst>
          </p:nvPr>
        </p:nvGraphicFramePr>
        <p:xfrm>
          <a:off x="3627620" y="5672203"/>
          <a:ext cx="1182934" cy="618577"/>
        </p:xfrm>
        <a:graphic>
          <a:graphicData uri="http://schemas.openxmlformats.org/presentationml/2006/ole">
            <mc:AlternateContent xmlns:mc="http://schemas.openxmlformats.org/markup-compatibility/2006">
              <mc:Choice xmlns:v="urn:schemas-microsoft-com:vml" Requires="v">
                <p:oleObj name="Equation" r:id="rId17" imgW="761669" imgH="393529" progId="Equation.DSMT4">
                  <p:embed/>
                </p:oleObj>
              </mc:Choice>
              <mc:Fallback>
                <p:oleObj name="Equation" r:id="rId17" imgW="761669" imgH="393529"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627620" y="5672203"/>
                        <a:ext cx="1182934" cy="618577"/>
                      </a:xfrm>
                      <a:prstGeom prst="rect">
                        <a:avLst/>
                      </a:prstGeom>
                      <a:noFill/>
                    </p:spPr>
                  </p:pic>
                </p:oleObj>
              </mc:Fallback>
            </mc:AlternateContent>
          </a:graphicData>
        </a:graphic>
      </p:graphicFrame>
      <p:sp>
        <p:nvSpPr>
          <p:cNvPr id="69" name="Rectangle 68"/>
          <p:cNvSpPr/>
          <p:nvPr/>
        </p:nvSpPr>
        <p:spPr>
          <a:xfrm>
            <a:off x="2671856" y="5220055"/>
            <a:ext cx="1242648" cy="307777"/>
          </a:xfrm>
          <a:prstGeom prst="rect">
            <a:avLst/>
          </a:prstGeom>
        </p:spPr>
        <p:txBody>
          <a:bodyPr wrap="none">
            <a:spAutoFit/>
          </a:bodyPr>
          <a:lstStyle/>
          <a:p>
            <a:r>
              <a:rPr lang="zh-CN" altLang="en-US" sz="1400" dirty="0">
                <a:solidFill>
                  <a:srgbClr val="000000"/>
                </a:solidFill>
                <a:latin typeface="微软雅黑" panose="020B0503020204020204" pitchFamily="34" charset="-122"/>
                <a:ea typeface="微软雅黑" panose="020B0503020204020204" pitchFamily="34" charset="-122"/>
              </a:rPr>
              <a:t>Radial strain</a:t>
            </a:r>
            <a:endParaRPr lang="en-US" sz="1400" dirty="0">
              <a:latin typeface="微软雅黑" panose="020B0503020204020204" pitchFamily="34" charset="-122"/>
              <a:ea typeface="微软雅黑" panose="020B0503020204020204" pitchFamily="34" charset="-122"/>
            </a:endParaRPr>
          </a:p>
        </p:txBody>
      </p:sp>
      <p:sp>
        <p:nvSpPr>
          <p:cNvPr id="70" name="Rectangle 69"/>
          <p:cNvSpPr/>
          <p:nvPr/>
        </p:nvSpPr>
        <p:spPr>
          <a:xfrm>
            <a:off x="2687803" y="5678168"/>
            <a:ext cx="1548501" cy="523220"/>
          </a:xfrm>
          <a:prstGeom prst="rect">
            <a:avLst/>
          </a:prstGeom>
        </p:spPr>
        <p:txBody>
          <a:bodyPr wrap="none">
            <a:spAutoFit/>
          </a:bodyPr>
          <a:lstStyle/>
          <a:p>
            <a:r>
              <a:rPr lang="zh-CN" altLang="en-US" sz="1400" dirty="0">
                <a:solidFill>
                  <a:srgbClr val="000000"/>
                </a:solidFill>
                <a:latin typeface="微软雅黑" panose="020B0503020204020204" pitchFamily="34" charset="-122"/>
                <a:ea typeface="微软雅黑" panose="020B0503020204020204" pitchFamily="34" charset="-122"/>
              </a:rPr>
              <a:t>Circumferential </a:t>
            </a:r>
            <a:br>
              <a:rPr lang="en-US" altLang="zh-CN" sz="1400" dirty="0">
                <a:solidFill>
                  <a:srgbClr val="000000"/>
                </a:solidFill>
                <a:latin typeface="微软雅黑" panose="020B0503020204020204" pitchFamily="34" charset="-122"/>
                <a:ea typeface="微软雅黑" panose="020B0503020204020204" pitchFamily="34" charset="-122"/>
              </a:rPr>
            </a:br>
            <a:r>
              <a:rPr lang="zh-CN" altLang="en-US" sz="1400" dirty="0">
                <a:solidFill>
                  <a:srgbClr val="000000"/>
                </a:solidFill>
                <a:latin typeface="微软雅黑" panose="020B0503020204020204" pitchFamily="34" charset="-122"/>
                <a:ea typeface="微软雅黑" panose="020B0503020204020204" pitchFamily="34" charset="-122"/>
              </a:rPr>
              <a:t>strain</a:t>
            </a:r>
            <a:endParaRPr lang="en-US" sz="1400" dirty="0">
              <a:latin typeface="微软雅黑" panose="020B0503020204020204" pitchFamily="34" charset="-122"/>
              <a:ea typeface="微软雅黑" panose="020B0503020204020204" pitchFamily="34" charset="-122"/>
            </a:endParaRPr>
          </a:p>
        </p:txBody>
      </p:sp>
      <p:sp>
        <p:nvSpPr>
          <p:cNvPr id="71" name="Rectangle 70"/>
          <p:cNvSpPr/>
          <p:nvPr/>
        </p:nvSpPr>
        <p:spPr>
          <a:xfrm>
            <a:off x="525002" y="4793037"/>
            <a:ext cx="2112143" cy="14455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2" name="Rectangle 71"/>
          <p:cNvSpPr/>
          <p:nvPr/>
        </p:nvSpPr>
        <p:spPr>
          <a:xfrm>
            <a:off x="537770" y="4813612"/>
            <a:ext cx="2099375" cy="523220"/>
          </a:xfrm>
          <a:prstGeom prst="rect">
            <a:avLst/>
          </a:prstGeom>
        </p:spPr>
        <p:txBody>
          <a:bodyPr wrap="square">
            <a:spAutoFit/>
          </a:bodyPr>
          <a:lstStyle/>
          <a:p>
            <a:r>
              <a:rPr lang="zh-CN" altLang="en-US" sz="1400" b="1" dirty="0">
                <a:solidFill>
                  <a:srgbClr val="0D1E55"/>
                </a:solidFill>
                <a:latin typeface="微软雅黑" panose="020B0503020204020204" pitchFamily="34" charset="-122"/>
                <a:ea typeface="微软雅黑" panose="020B0503020204020204" pitchFamily="34" charset="-122"/>
              </a:rPr>
              <a:t>Equilibrium Equation (Bending Vibration)</a:t>
            </a:r>
            <a:endParaRPr lang="en-US" sz="1200" b="1" dirty="0">
              <a:solidFill>
                <a:srgbClr val="0D1E55"/>
              </a:solidFill>
              <a:latin typeface="微软雅黑" panose="020B0503020204020204" pitchFamily="34" charset="-122"/>
              <a:ea typeface="微软雅黑" panose="020B0503020204020204" pitchFamily="34" charset="-122"/>
            </a:endParaRPr>
          </a:p>
        </p:txBody>
      </p:sp>
      <p:graphicFrame>
        <p:nvGraphicFramePr>
          <p:cNvPr id="73" name="Object 72"/>
          <p:cNvGraphicFramePr>
            <a:graphicFrameLocks noChangeAspect="1"/>
          </p:cNvGraphicFramePr>
          <p:nvPr>
            <p:extLst>
              <p:ext uri="{D42A27DB-BD31-4B8C-83A1-F6EECF244321}">
                <p14:modId xmlns:p14="http://schemas.microsoft.com/office/powerpoint/2010/main" val="2773127950"/>
              </p:ext>
            </p:extLst>
          </p:nvPr>
        </p:nvGraphicFramePr>
        <p:xfrm>
          <a:off x="584856" y="5224173"/>
          <a:ext cx="1655294" cy="485373"/>
        </p:xfrm>
        <a:graphic>
          <a:graphicData uri="http://schemas.openxmlformats.org/presentationml/2006/ole">
            <mc:AlternateContent xmlns:mc="http://schemas.openxmlformats.org/markup-compatibility/2006">
              <mc:Choice xmlns:v="urn:schemas-microsoft-com:vml" Requires="v">
                <p:oleObj name="Equation" r:id="rId19" imgW="1358310" imgH="393529" progId="Equation.DSMT4">
                  <p:embed/>
                </p:oleObj>
              </mc:Choice>
              <mc:Fallback>
                <p:oleObj name="Equation" r:id="rId19" imgW="1358310" imgH="393529"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84856" y="5224173"/>
                        <a:ext cx="1655294" cy="485373"/>
                      </a:xfrm>
                      <a:prstGeom prst="rect">
                        <a:avLst/>
                      </a:prstGeom>
                      <a:noFill/>
                    </p:spPr>
                  </p:pic>
                </p:oleObj>
              </mc:Fallback>
            </mc:AlternateContent>
          </a:graphicData>
        </a:graphic>
      </p:graphicFrame>
      <p:graphicFrame>
        <p:nvGraphicFramePr>
          <p:cNvPr id="74" name="Object 73"/>
          <p:cNvGraphicFramePr>
            <a:graphicFrameLocks noChangeAspect="1"/>
          </p:cNvGraphicFramePr>
          <p:nvPr>
            <p:extLst>
              <p:ext uri="{D42A27DB-BD31-4B8C-83A1-F6EECF244321}">
                <p14:modId xmlns:p14="http://schemas.microsoft.com/office/powerpoint/2010/main" val="3862830487"/>
              </p:ext>
            </p:extLst>
          </p:nvPr>
        </p:nvGraphicFramePr>
        <p:xfrm>
          <a:off x="584856" y="5689693"/>
          <a:ext cx="1530137" cy="540771"/>
        </p:xfrm>
        <a:graphic>
          <a:graphicData uri="http://schemas.openxmlformats.org/presentationml/2006/ole">
            <mc:AlternateContent xmlns:mc="http://schemas.openxmlformats.org/markup-compatibility/2006">
              <mc:Choice xmlns:v="urn:schemas-microsoft-com:vml" Requires="v">
                <p:oleObj name="Equation" r:id="rId21" imgW="1180800" imgH="419040" progId="Equation.DSMT4">
                  <p:embed/>
                </p:oleObj>
              </mc:Choice>
              <mc:Fallback>
                <p:oleObj name="Equation" r:id="rId21" imgW="1180800" imgH="419040" progId="Equation.DSMT4">
                  <p:embed/>
                  <p:pic>
                    <p:nvPicPr>
                      <p:cNvPr id="0" name=""/>
                      <p:cNvPicPr>
                        <a:picLocks noChangeAspect="1" noChangeArrowheads="1"/>
                      </p:cNvPicPr>
                      <p:nvPr/>
                    </p:nvPicPr>
                    <p:blipFill>
                      <a:blip r:embed="rId22"/>
                      <a:srcRect/>
                      <a:stretch>
                        <a:fillRect/>
                      </a:stretch>
                    </p:blipFill>
                    <p:spPr bwMode="auto">
                      <a:xfrm>
                        <a:off x="584856" y="5689693"/>
                        <a:ext cx="1530137" cy="540771"/>
                      </a:xfrm>
                      <a:prstGeom prst="rect">
                        <a:avLst/>
                      </a:prstGeom>
                      <a:noFill/>
                    </p:spPr>
                  </p:pic>
                </p:oleObj>
              </mc:Fallback>
            </mc:AlternateContent>
          </a:graphicData>
        </a:graphic>
      </p:graphicFrame>
      <p:sp>
        <p:nvSpPr>
          <p:cNvPr id="8" name="Rectangle 7"/>
          <p:cNvSpPr/>
          <p:nvPr/>
        </p:nvSpPr>
        <p:spPr>
          <a:xfrm>
            <a:off x="425322" y="2785665"/>
            <a:ext cx="4863324" cy="3584255"/>
          </a:xfrm>
          <a:prstGeom prst="rect">
            <a:avLst/>
          </a:prstGeom>
          <a:no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Rectangle 8"/>
          <p:cNvSpPr/>
          <p:nvPr/>
        </p:nvSpPr>
        <p:spPr>
          <a:xfrm>
            <a:off x="481934" y="2770968"/>
            <a:ext cx="1795684" cy="338554"/>
          </a:xfrm>
          <a:prstGeom prst="rect">
            <a:avLst/>
          </a:prstGeom>
        </p:spPr>
        <p:txBody>
          <a:bodyPr wrap="none">
            <a:spAutoFit/>
          </a:bodyPr>
          <a:lstStyle/>
          <a:p>
            <a:r>
              <a:rPr lang="zh-CN" altLang="en-US" sz="1600" b="1" dirty="0">
                <a:solidFill>
                  <a:srgbClr val="AF1E16"/>
                </a:solidFill>
                <a:latin typeface="微软雅黑" panose="020B0503020204020204" pitchFamily="34" charset="-122"/>
                <a:ea typeface="微软雅黑" panose="020B0503020204020204" pitchFamily="34" charset="-122"/>
              </a:rPr>
              <a:t>Basic equations</a:t>
            </a:r>
            <a:endParaRPr lang="en-US" altLang="zh-CN" sz="1600" b="1" dirty="0">
              <a:solidFill>
                <a:srgbClr val="AF1E16"/>
              </a:solidFill>
              <a:latin typeface="微软雅黑" panose="020B0503020204020204" pitchFamily="34" charset="-122"/>
              <a:ea typeface="微软雅黑" panose="020B0503020204020204" pitchFamily="34" charset="-122"/>
            </a:endParaRPr>
          </a:p>
        </p:txBody>
      </p:sp>
      <p:sp>
        <p:nvSpPr>
          <p:cNvPr id="76" name="Rectangle 75"/>
          <p:cNvSpPr/>
          <p:nvPr/>
        </p:nvSpPr>
        <p:spPr>
          <a:xfrm>
            <a:off x="5553441" y="2729052"/>
            <a:ext cx="6303134" cy="3640868"/>
          </a:xfrm>
          <a:prstGeom prst="rect">
            <a:avLst/>
          </a:prstGeom>
          <a:no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7" name="Rectangle 76"/>
          <p:cNvSpPr/>
          <p:nvPr/>
        </p:nvSpPr>
        <p:spPr>
          <a:xfrm>
            <a:off x="5553441" y="2749338"/>
            <a:ext cx="1013419" cy="584775"/>
          </a:xfrm>
          <a:prstGeom prst="rect">
            <a:avLst/>
          </a:prstGeom>
        </p:spPr>
        <p:txBody>
          <a:bodyPr wrap="none">
            <a:spAutoFit/>
          </a:bodyPr>
          <a:lstStyle/>
          <a:p>
            <a:r>
              <a:rPr lang="zh-CN" altLang="en-US" sz="1600" b="1" dirty="0">
                <a:solidFill>
                  <a:srgbClr val="AF1E16"/>
                </a:solidFill>
                <a:latin typeface="微软雅黑" panose="020B0503020204020204" pitchFamily="34" charset="-122"/>
                <a:ea typeface="微软雅黑" panose="020B0503020204020204" pitchFamily="34" charset="-122"/>
              </a:rPr>
              <a:t>Solv</a:t>
            </a:r>
            <a:r>
              <a:rPr lang="en-US" altLang="zh-CN" sz="1600" b="1" dirty="0" err="1">
                <a:solidFill>
                  <a:srgbClr val="AF1E16"/>
                </a:solidFill>
                <a:latin typeface="微软雅黑" panose="020B0503020204020204" pitchFamily="34" charset="-122"/>
                <a:ea typeface="微软雅黑" panose="020B0503020204020204" pitchFamily="34" charset="-122"/>
              </a:rPr>
              <a:t>ing</a:t>
            </a:r>
            <a:r>
              <a:rPr lang="zh-CN" altLang="en-US" sz="1600" b="1" dirty="0">
                <a:solidFill>
                  <a:srgbClr val="AF1E16"/>
                </a:solidFill>
                <a:latin typeface="微软雅黑" panose="020B0503020204020204" pitchFamily="34" charset="-122"/>
                <a:ea typeface="微软雅黑" panose="020B0503020204020204" pitchFamily="34" charset="-122"/>
              </a:rPr>
              <a:t> </a:t>
            </a:r>
            <a:endParaRPr lang="en-US" altLang="zh-CN" sz="1600" b="1" dirty="0">
              <a:solidFill>
                <a:srgbClr val="AF1E16"/>
              </a:solidFill>
              <a:latin typeface="微软雅黑" panose="020B0503020204020204" pitchFamily="34" charset="-122"/>
              <a:ea typeface="微软雅黑" panose="020B0503020204020204" pitchFamily="34" charset="-122"/>
            </a:endParaRPr>
          </a:p>
          <a:p>
            <a:r>
              <a:rPr lang="zh-CN" altLang="en-US" sz="1600" b="1" dirty="0">
                <a:solidFill>
                  <a:srgbClr val="AF1E16"/>
                </a:solidFill>
                <a:latin typeface="微软雅黑" panose="020B0503020204020204" pitchFamily="34" charset="-122"/>
                <a:ea typeface="微软雅黑" panose="020B0503020204020204" pitchFamily="34" charset="-122"/>
              </a:rPr>
              <a:t>process</a:t>
            </a:r>
            <a:endParaRPr lang="en-US" altLang="zh-CN" sz="1600" b="1" dirty="0">
              <a:solidFill>
                <a:srgbClr val="AF1E16"/>
              </a:solidFill>
              <a:latin typeface="微软雅黑" panose="020B0503020204020204" pitchFamily="34" charset="-122"/>
              <a:ea typeface="微软雅黑" panose="020B0503020204020204" pitchFamily="34" charset="-122"/>
            </a:endParaRPr>
          </a:p>
        </p:txBody>
      </p:sp>
      <p:sp>
        <p:nvSpPr>
          <p:cNvPr id="85" name="Rectangle 84"/>
          <p:cNvSpPr/>
          <p:nvPr/>
        </p:nvSpPr>
        <p:spPr>
          <a:xfrm>
            <a:off x="6907067" y="2788542"/>
            <a:ext cx="3612726" cy="7208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6" name="Rectangle 85"/>
          <p:cNvSpPr/>
          <p:nvPr/>
        </p:nvSpPr>
        <p:spPr>
          <a:xfrm>
            <a:off x="6925677" y="2678088"/>
            <a:ext cx="4466479" cy="307777"/>
          </a:xfrm>
          <a:prstGeom prst="rect">
            <a:avLst/>
          </a:prstGeom>
        </p:spPr>
        <p:txBody>
          <a:bodyPr wrap="none">
            <a:spAutoFit/>
          </a:bodyPr>
          <a:lstStyle/>
          <a:p>
            <a:r>
              <a:rPr lang="zh-CN" altLang="en-US" sz="1400" b="1" dirty="0">
                <a:solidFill>
                  <a:srgbClr val="0D1E55"/>
                </a:solidFill>
                <a:latin typeface="微软雅黑" panose="020B0503020204020204" pitchFamily="34" charset="-122"/>
                <a:ea typeface="微软雅黑" panose="020B0503020204020204" pitchFamily="34" charset="-122"/>
              </a:rPr>
              <a:t>A simple harmonic voltage excitation is applied</a:t>
            </a:r>
            <a:endParaRPr lang="en-US" sz="1400" b="1" dirty="0">
              <a:solidFill>
                <a:srgbClr val="0D1E55"/>
              </a:solidFill>
              <a:latin typeface="微软雅黑" panose="020B0503020204020204" pitchFamily="34" charset="-122"/>
              <a:ea typeface="微软雅黑" panose="020B0503020204020204" pitchFamily="34" charset="-122"/>
            </a:endParaRPr>
          </a:p>
        </p:txBody>
      </p:sp>
      <p:graphicFrame>
        <p:nvGraphicFramePr>
          <p:cNvPr id="87" name="Object 86"/>
          <p:cNvGraphicFramePr>
            <a:graphicFrameLocks noChangeAspect="1"/>
          </p:cNvGraphicFramePr>
          <p:nvPr>
            <p:extLst>
              <p:ext uri="{D42A27DB-BD31-4B8C-83A1-F6EECF244321}">
                <p14:modId xmlns:p14="http://schemas.microsoft.com/office/powerpoint/2010/main" val="2826984803"/>
              </p:ext>
            </p:extLst>
          </p:nvPr>
        </p:nvGraphicFramePr>
        <p:xfrm>
          <a:off x="7435736" y="3128815"/>
          <a:ext cx="1193533" cy="365760"/>
        </p:xfrm>
        <a:graphic>
          <a:graphicData uri="http://schemas.openxmlformats.org/presentationml/2006/ole">
            <mc:AlternateContent xmlns:mc="http://schemas.openxmlformats.org/markup-compatibility/2006">
              <mc:Choice xmlns:v="urn:schemas-microsoft-com:vml" Requires="v">
                <p:oleObj name="Equation" r:id="rId23" imgW="787400" imgH="241300" progId="Equation.DSMT4">
                  <p:embed/>
                </p:oleObj>
              </mc:Choice>
              <mc:Fallback>
                <p:oleObj name="Equation" r:id="rId23" imgW="787400" imgH="241300" progId="Equation.DSMT4">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435736" y="3128815"/>
                        <a:ext cx="1193533" cy="3657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8" name="Rectangle 87"/>
          <p:cNvSpPr/>
          <p:nvPr/>
        </p:nvSpPr>
        <p:spPr>
          <a:xfrm>
            <a:off x="6938836" y="2900792"/>
            <a:ext cx="2332049" cy="307777"/>
          </a:xfrm>
          <a:prstGeom prst="rect">
            <a:avLst/>
          </a:prstGeom>
        </p:spPr>
        <p:txBody>
          <a:bodyPr wrap="none">
            <a:spAutoFit/>
          </a:bodyPr>
          <a:lstStyle/>
          <a:p>
            <a:r>
              <a:rPr lang="zh-CN" altLang="en-US" sz="1400" dirty="0">
                <a:solidFill>
                  <a:srgbClr val="000000"/>
                </a:solidFill>
                <a:latin typeface="微软雅黑" panose="020B0503020204020204" pitchFamily="34" charset="-122"/>
                <a:ea typeface="微软雅黑" panose="020B0503020204020204" pitchFamily="34" charset="-122"/>
              </a:rPr>
              <a:t>Transverse displacement:</a:t>
            </a:r>
            <a:endParaRPr lang="en-US" sz="1400" dirty="0">
              <a:latin typeface="微软雅黑" panose="020B0503020204020204" pitchFamily="34" charset="-122"/>
              <a:ea typeface="微软雅黑" panose="020B0503020204020204" pitchFamily="34" charset="-122"/>
            </a:endParaRPr>
          </a:p>
        </p:txBody>
      </p:sp>
      <p:graphicFrame>
        <p:nvGraphicFramePr>
          <p:cNvPr id="89" name="Object 88"/>
          <p:cNvGraphicFramePr>
            <a:graphicFrameLocks noChangeAspect="1"/>
          </p:cNvGraphicFramePr>
          <p:nvPr>
            <p:extLst>
              <p:ext uri="{D42A27DB-BD31-4B8C-83A1-F6EECF244321}">
                <p14:modId xmlns:p14="http://schemas.microsoft.com/office/powerpoint/2010/main" val="2688538243"/>
              </p:ext>
            </p:extLst>
          </p:nvPr>
        </p:nvGraphicFramePr>
        <p:xfrm>
          <a:off x="9023204" y="3085694"/>
          <a:ext cx="1301239" cy="385650"/>
        </p:xfrm>
        <a:graphic>
          <a:graphicData uri="http://schemas.openxmlformats.org/presentationml/2006/ole">
            <mc:AlternateContent xmlns:mc="http://schemas.openxmlformats.org/markup-compatibility/2006">
              <mc:Choice xmlns:v="urn:schemas-microsoft-com:vml" Requires="v">
                <p:oleObj name="Equation" r:id="rId25" imgW="787400" imgH="228600" progId="Equation.DSMT4">
                  <p:embed/>
                </p:oleObj>
              </mc:Choice>
              <mc:Fallback>
                <p:oleObj name="Equation" r:id="rId25" imgW="787400" imgH="228600" progId="Equation.DSMT4">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023204" y="3085694"/>
                        <a:ext cx="1301239" cy="385650"/>
                      </a:xfrm>
                      <a:prstGeom prst="rect">
                        <a:avLst/>
                      </a:prstGeom>
                      <a:noFill/>
                    </p:spPr>
                  </p:pic>
                </p:oleObj>
              </mc:Fallback>
            </mc:AlternateContent>
          </a:graphicData>
        </a:graphic>
      </p:graphicFrame>
      <p:sp>
        <p:nvSpPr>
          <p:cNvPr id="92" name="Rectangle 91"/>
          <p:cNvSpPr/>
          <p:nvPr/>
        </p:nvSpPr>
        <p:spPr>
          <a:xfrm>
            <a:off x="5670930" y="3557134"/>
            <a:ext cx="6057478" cy="6631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4" name="Rectangle 93"/>
          <p:cNvSpPr/>
          <p:nvPr/>
        </p:nvSpPr>
        <p:spPr>
          <a:xfrm>
            <a:off x="5606101" y="3478169"/>
            <a:ext cx="1181862" cy="523220"/>
          </a:xfrm>
          <a:prstGeom prst="rect">
            <a:avLst/>
          </a:prstGeom>
        </p:spPr>
        <p:txBody>
          <a:bodyPr wrap="none">
            <a:spAutoFit/>
          </a:bodyPr>
          <a:lstStyle/>
          <a:p>
            <a:r>
              <a:rPr lang="zh-CN" altLang="en-US" sz="1400" b="1" dirty="0">
                <a:solidFill>
                  <a:srgbClr val="0D1E55"/>
                </a:solidFill>
                <a:latin typeface="微软雅黑" panose="020B0503020204020204" pitchFamily="34" charset="-122"/>
                <a:ea typeface="微软雅黑" panose="020B0503020204020204" pitchFamily="34" charset="-122"/>
              </a:rPr>
              <a:t>Governing </a:t>
            </a:r>
            <a:endParaRPr lang="en-US" altLang="zh-CN" sz="1400" b="1" dirty="0">
              <a:solidFill>
                <a:srgbClr val="0D1E55"/>
              </a:solidFill>
              <a:latin typeface="微软雅黑" panose="020B0503020204020204" pitchFamily="34" charset="-122"/>
              <a:ea typeface="微软雅黑" panose="020B0503020204020204" pitchFamily="34" charset="-122"/>
            </a:endParaRPr>
          </a:p>
          <a:p>
            <a:r>
              <a:rPr lang="zh-CN" altLang="en-US" sz="1400" b="1" dirty="0">
                <a:solidFill>
                  <a:srgbClr val="0D1E55"/>
                </a:solidFill>
                <a:latin typeface="微软雅黑" panose="020B0503020204020204" pitchFamily="34" charset="-122"/>
                <a:ea typeface="微软雅黑" panose="020B0503020204020204" pitchFamily="34" charset="-122"/>
              </a:rPr>
              <a:t>equations</a:t>
            </a:r>
            <a:endParaRPr lang="en-US" sz="1400" dirty="0">
              <a:solidFill>
                <a:srgbClr val="0D1E55"/>
              </a:solidFill>
              <a:latin typeface="微软雅黑" panose="020B0503020204020204" pitchFamily="34" charset="-122"/>
              <a:ea typeface="微软雅黑" panose="020B0503020204020204" pitchFamily="34" charset="-122"/>
            </a:endParaRPr>
          </a:p>
        </p:txBody>
      </p:sp>
      <p:graphicFrame>
        <p:nvGraphicFramePr>
          <p:cNvPr id="95" name="Object 94"/>
          <p:cNvGraphicFramePr>
            <a:graphicFrameLocks noChangeAspect="1"/>
          </p:cNvGraphicFramePr>
          <p:nvPr>
            <p:extLst>
              <p:ext uri="{D42A27DB-BD31-4B8C-83A1-F6EECF244321}">
                <p14:modId xmlns:p14="http://schemas.microsoft.com/office/powerpoint/2010/main" val="889221206"/>
              </p:ext>
            </p:extLst>
          </p:nvPr>
        </p:nvGraphicFramePr>
        <p:xfrm>
          <a:off x="6749827" y="3566802"/>
          <a:ext cx="4955310" cy="607900"/>
        </p:xfrm>
        <a:graphic>
          <a:graphicData uri="http://schemas.openxmlformats.org/presentationml/2006/ole">
            <mc:AlternateContent xmlns:mc="http://schemas.openxmlformats.org/markup-compatibility/2006">
              <mc:Choice xmlns:v="urn:schemas-microsoft-com:vml" Requires="v">
                <p:oleObj name="Equation" r:id="rId27" imgW="3416300" imgH="419100" progId="Equation.DSMT4">
                  <p:embed/>
                </p:oleObj>
              </mc:Choice>
              <mc:Fallback>
                <p:oleObj name="Equation" r:id="rId27" imgW="3416300" imgH="419100" progId="Equation.DSMT4">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749827" y="3566802"/>
                        <a:ext cx="4955310" cy="607900"/>
                      </a:xfrm>
                      <a:prstGeom prst="rect">
                        <a:avLst/>
                      </a:prstGeom>
                      <a:noFill/>
                      <a:ln>
                        <a:noFill/>
                      </a:ln>
                    </p:spPr>
                  </p:pic>
                </p:oleObj>
              </mc:Fallback>
            </mc:AlternateContent>
          </a:graphicData>
        </a:graphic>
      </p:graphicFrame>
      <p:graphicFrame>
        <p:nvGraphicFramePr>
          <p:cNvPr id="102" name="Object 101"/>
          <p:cNvGraphicFramePr>
            <a:graphicFrameLocks noChangeAspect="1"/>
          </p:cNvGraphicFramePr>
          <p:nvPr>
            <p:extLst>
              <p:ext uri="{D42A27DB-BD31-4B8C-83A1-F6EECF244321}">
                <p14:modId xmlns:p14="http://schemas.microsoft.com/office/powerpoint/2010/main" val="2382240749"/>
              </p:ext>
            </p:extLst>
          </p:nvPr>
        </p:nvGraphicFramePr>
        <p:xfrm>
          <a:off x="6815142" y="4973135"/>
          <a:ext cx="2896933" cy="640080"/>
        </p:xfrm>
        <a:graphic>
          <a:graphicData uri="http://schemas.openxmlformats.org/presentationml/2006/ole">
            <mc:AlternateContent xmlns:mc="http://schemas.openxmlformats.org/markup-compatibility/2006">
              <mc:Choice xmlns:v="urn:schemas-microsoft-com:vml" Requires="v">
                <p:oleObj name="Equation" r:id="rId29" imgW="1803400" imgH="393700" progId="Equation.DSMT4">
                  <p:embed/>
                </p:oleObj>
              </mc:Choice>
              <mc:Fallback>
                <p:oleObj name="Equation" r:id="rId29" imgW="1803400" imgH="393700" progId="Equation.DSMT4">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815142" y="4973135"/>
                        <a:ext cx="2896933" cy="640080"/>
                      </a:xfrm>
                      <a:prstGeom prst="rect">
                        <a:avLst/>
                      </a:prstGeom>
                      <a:noFill/>
                      <a:ln>
                        <a:noFill/>
                      </a:ln>
                    </p:spPr>
                  </p:pic>
                </p:oleObj>
              </mc:Fallback>
            </mc:AlternateContent>
          </a:graphicData>
        </a:graphic>
      </p:graphicFrame>
      <p:graphicFrame>
        <p:nvGraphicFramePr>
          <p:cNvPr id="103" name="Object 102"/>
          <p:cNvGraphicFramePr>
            <a:graphicFrameLocks noChangeAspect="1"/>
          </p:cNvGraphicFramePr>
          <p:nvPr>
            <p:extLst>
              <p:ext uri="{D42A27DB-BD31-4B8C-83A1-F6EECF244321}">
                <p14:modId xmlns:p14="http://schemas.microsoft.com/office/powerpoint/2010/main" val="3428956018"/>
              </p:ext>
            </p:extLst>
          </p:nvPr>
        </p:nvGraphicFramePr>
        <p:xfrm>
          <a:off x="7229292" y="5733219"/>
          <a:ext cx="3217862" cy="620712"/>
        </p:xfrm>
        <a:graphic>
          <a:graphicData uri="http://schemas.openxmlformats.org/presentationml/2006/ole">
            <mc:AlternateContent xmlns:mc="http://schemas.openxmlformats.org/markup-compatibility/2006">
              <mc:Choice xmlns:v="urn:schemas-microsoft-com:vml" Requires="v">
                <p:oleObj name="Equation" r:id="rId31" imgW="2171520" imgH="419040" progId="Equation.DSMT4">
                  <p:embed/>
                </p:oleObj>
              </mc:Choice>
              <mc:Fallback>
                <p:oleObj name="Equation" r:id="rId31" imgW="2171520" imgH="419040" progId="Equation.DSMT4">
                  <p:embed/>
                  <p:pic>
                    <p:nvPicPr>
                      <p:cNvPr id="0" name=""/>
                      <p:cNvPicPr>
                        <a:picLocks noChangeAspect="1" noChangeArrowheads="1"/>
                      </p:cNvPicPr>
                      <p:nvPr/>
                    </p:nvPicPr>
                    <p:blipFill>
                      <a:blip r:embed="rId32"/>
                      <a:srcRect/>
                      <a:stretch>
                        <a:fillRect/>
                      </a:stretch>
                    </p:blipFill>
                    <p:spPr bwMode="auto">
                      <a:xfrm>
                        <a:off x="7229292" y="5733219"/>
                        <a:ext cx="3217862" cy="620712"/>
                      </a:xfrm>
                      <a:prstGeom prst="rect">
                        <a:avLst/>
                      </a:prstGeom>
                      <a:noFill/>
                      <a:ln>
                        <a:noFill/>
                      </a:ln>
                    </p:spPr>
                  </p:pic>
                </p:oleObj>
              </mc:Fallback>
            </mc:AlternateContent>
          </a:graphicData>
        </a:graphic>
      </p:graphicFrame>
      <p:sp>
        <p:nvSpPr>
          <p:cNvPr id="106" name="Rectangle 105"/>
          <p:cNvSpPr/>
          <p:nvPr/>
        </p:nvSpPr>
        <p:spPr>
          <a:xfrm>
            <a:off x="5670930" y="4281954"/>
            <a:ext cx="6057478" cy="6253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7" name="Rectangle 106"/>
          <p:cNvSpPr/>
          <p:nvPr/>
        </p:nvSpPr>
        <p:spPr>
          <a:xfrm>
            <a:off x="5670930" y="4269817"/>
            <a:ext cx="2179764" cy="307777"/>
          </a:xfrm>
          <a:prstGeom prst="rect">
            <a:avLst/>
          </a:prstGeom>
        </p:spPr>
        <p:txBody>
          <a:bodyPr wrap="none">
            <a:spAutoFit/>
          </a:bodyPr>
          <a:lstStyle/>
          <a:p>
            <a:r>
              <a:rPr lang="zh-CN" altLang="en-US" sz="1400" b="1" dirty="0">
                <a:solidFill>
                  <a:srgbClr val="0D1E55"/>
                </a:solidFill>
                <a:latin typeface="微软雅黑" panose="020B0503020204020204" pitchFamily="34" charset="-122"/>
                <a:ea typeface="微软雅黑" panose="020B0503020204020204" pitchFamily="34" charset="-122"/>
              </a:rPr>
              <a:t>The amount of charge</a:t>
            </a:r>
          </a:p>
        </p:txBody>
      </p:sp>
      <p:graphicFrame>
        <p:nvGraphicFramePr>
          <p:cNvPr id="99" name="Object 98"/>
          <p:cNvGraphicFramePr>
            <a:graphicFrameLocks noChangeAspect="1"/>
          </p:cNvGraphicFramePr>
          <p:nvPr>
            <p:extLst>
              <p:ext uri="{D42A27DB-BD31-4B8C-83A1-F6EECF244321}">
                <p14:modId xmlns:p14="http://schemas.microsoft.com/office/powerpoint/2010/main" val="2721207668"/>
              </p:ext>
            </p:extLst>
          </p:nvPr>
        </p:nvGraphicFramePr>
        <p:xfrm>
          <a:off x="7814711" y="4315908"/>
          <a:ext cx="3713870" cy="548640"/>
        </p:xfrm>
        <a:graphic>
          <a:graphicData uri="http://schemas.openxmlformats.org/presentationml/2006/ole">
            <mc:AlternateContent xmlns:mc="http://schemas.openxmlformats.org/markup-compatibility/2006">
              <mc:Choice xmlns:v="urn:schemas-microsoft-com:vml" Requires="v">
                <p:oleObj name="Equation" r:id="rId33" imgW="2235200" imgH="330200" progId="Equation.DSMT4">
                  <p:embed/>
                </p:oleObj>
              </mc:Choice>
              <mc:Fallback>
                <p:oleObj name="Equation" r:id="rId33" imgW="2235200" imgH="330200" progId="Equation.DSMT4">
                  <p:embed/>
                  <p:pic>
                    <p:nvPicPr>
                      <p:cNvPr id="0" name=""/>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7814711" y="4315908"/>
                        <a:ext cx="3713870" cy="548640"/>
                      </a:xfrm>
                      <a:prstGeom prst="rect">
                        <a:avLst/>
                      </a:prstGeom>
                      <a:noFill/>
                      <a:ln>
                        <a:noFill/>
                      </a:ln>
                    </p:spPr>
                  </p:pic>
                </p:oleObj>
              </mc:Fallback>
            </mc:AlternateContent>
          </a:graphicData>
        </a:graphic>
      </p:graphicFrame>
      <p:sp>
        <p:nvSpPr>
          <p:cNvPr id="109" name="Rectangle 108"/>
          <p:cNvSpPr/>
          <p:nvPr/>
        </p:nvSpPr>
        <p:spPr>
          <a:xfrm>
            <a:off x="5670930" y="5667895"/>
            <a:ext cx="1233030" cy="307777"/>
          </a:xfrm>
          <a:prstGeom prst="rect">
            <a:avLst/>
          </a:prstGeom>
        </p:spPr>
        <p:txBody>
          <a:bodyPr wrap="none">
            <a:spAutoFit/>
          </a:bodyPr>
          <a:lstStyle/>
          <a:p>
            <a:r>
              <a:rPr lang="zh-CN" altLang="en-US" sz="1400" b="1" dirty="0">
                <a:solidFill>
                  <a:srgbClr val="0D1E55"/>
                </a:solidFill>
                <a:latin typeface="微软雅黑" panose="020B0503020204020204" pitchFamily="34" charset="-122"/>
                <a:ea typeface="微软雅黑" panose="020B0503020204020204" pitchFamily="34" charset="-122"/>
              </a:rPr>
              <a:t>Admittance</a:t>
            </a:r>
          </a:p>
        </p:txBody>
      </p:sp>
      <p:graphicFrame>
        <p:nvGraphicFramePr>
          <p:cNvPr id="100" name="Object 99"/>
          <p:cNvGraphicFramePr>
            <a:graphicFrameLocks noChangeAspect="1"/>
          </p:cNvGraphicFramePr>
          <p:nvPr>
            <p:extLst>
              <p:ext uri="{D42A27DB-BD31-4B8C-83A1-F6EECF244321}">
                <p14:modId xmlns:p14="http://schemas.microsoft.com/office/powerpoint/2010/main" val="4260274297"/>
              </p:ext>
            </p:extLst>
          </p:nvPr>
        </p:nvGraphicFramePr>
        <p:xfrm>
          <a:off x="9712075" y="5250387"/>
          <a:ext cx="2762327" cy="379256"/>
        </p:xfrm>
        <a:graphic>
          <a:graphicData uri="http://schemas.openxmlformats.org/presentationml/2006/ole">
            <mc:AlternateContent xmlns:mc="http://schemas.openxmlformats.org/markup-compatibility/2006">
              <mc:Choice xmlns:v="urn:schemas-microsoft-com:vml" Requires="v">
                <p:oleObj name="Equation" r:id="rId35" imgW="2438280" imgH="253800" progId="Equation.DSMT4">
                  <p:embed/>
                </p:oleObj>
              </mc:Choice>
              <mc:Fallback>
                <p:oleObj name="Equation" r:id="rId35" imgW="2438280" imgH="253800" progId="Equation.DSMT4">
                  <p:embed/>
                  <p:pic>
                    <p:nvPicPr>
                      <p:cNvPr id="0" name=""/>
                      <p:cNvPicPr>
                        <a:picLocks noChangeAspect="1" noChangeArrowheads="1"/>
                      </p:cNvPicPr>
                      <p:nvPr/>
                    </p:nvPicPr>
                    <p:blipFill>
                      <a:blip r:embed="rId36"/>
                      <a:srcRect/>
                      <a:stretch>
                        <a:fillRect/>
                      </a:stretch>
                    </p:blipFill>
                    <p:spPr bwMode="auto">
                      <a:xfrm>
                        <a:off x="9712075" y="5250387"/>
                        <a:ext cx="2762327" cy="379256"/>
                      </a:xfrm>
                      <a:prstGeom prst="rect">
                        <a:avLst/>
                      </a:prstGeom>
                      <a:noFill/>
                    </p:spPr>
                  </p:pic>
                </p:oleObj>
              </mc:Fallback>
            </mc:AlternateContent>
          </a:graphicData>
        </a:graphic>
      </p:graphicFrame>
      <p:graphicFrame>
        <p:nvGraphicFramePr>
          <p:cNvPr id="101" name="Object 100"/>
          <p:cNvGraphicFramePr>
            <a:graphicFrameLocks noChangeAspect="1"/>
          </p:cNvGraphicFramePr>
          <p:nvPr>
            <p:extLst>
              <p:ext uri="{D42A27DB-BD31-4B8C-83A1-F6EECF244321}">
                <p14:modId xmlns:p14="http://schemas.microsoft.com/office/powerpoint/2010/main" val="3773364755"/>
              </p:ext>
            </p:extLst>
          </p:nvPr>
        </p:nvGraphicFramePr>
        <p:xfrm>
          <a:off x="12255594" y="5350004"/>
          <a:ext cx="1287807" cy="330207"/>
        </p:xfrm>
        <a:graphic>
          <a:graphicData uri="http://schemas.openxmlformats.org/presentationml/2006/ole">
            <mc:AlternateContent xmlns:mc="http://schemas.openxmlformats.org/markup-compatibility/2006">
              <mc:Choice xmlns:v="urn:schemas-microsoft-com:vml" Requires="v">
                <p:oleObj name="Equation" r:id="rId37" imgW="990170" imgH="253890" progId="Equation.DSMT4">
                  <p:embed/>
                </p:oleObj>
              </mc:Choice>
              <mc:Fallback>
                <p:oleObj name="Equation" r:id="rId37" imgW="990170" imgH="253890" progId="Equation.DSMT4">
                  <p:embed/>
                  <p:pic>
                    <p:nvPicPr>
                      <p:cNvPr id="0" name=""/>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2255594" y="5350004"/>
                        <a:ext cx="1287807" cy="330207"/>
                      </a:xfrm>
                      <a:prstGeom prst="rect">
                        <a:avLst/>
                      </a:prstGeom>
                      <a:noFill/>
                    </p:spPr>
                  </p:pic>
                </p:oleObj>
              </mc:Fallback>
            </mc:AlternateContent>
          </a:graphicData>
        </a:graphic>
      </p:graphicFrame>
      <p:sp>
        <p:nvSpPr>
          <p:cNvPr id="118" name="TextBox 117"/>
          <p:cNvSpPr txBox="1"/>
          <p:nvPr/>
        </p:nvSpPr>
        <p:spPr>
          <a:xfrm>
            <a:off x="6947871" y="1720784"/>
            <a:ext cx="3314778" cy="738664"/>
          </a:xfrm>
          <a:prstGeom prst="rect">
            <a:avLst/>
          </a:prstGeom>
          <a:solidFill>
            <a:schemeClr val="bg2"/>
          </a:solidFill>
        </p:spPr>
        <p:txBody>
          <a:bodyPr wrap="square" rtlCol="0">
            <a:spAutoFit/>
          </a:bodyPr>
          <a:lstStyle/>
          <a:p>
            <a:pPr marL="285750" indent="-285750">
              <a:buFont typeface="Arial" panose="020B0604020202020204" pitchFamily="34" charset="0"/>
              <a:buChar char="•"/>
            </a:pPr>
            <a:r>
              <a:rPr lang="zh-CN" altLang="en-US" sz="1400" b="1" dirty="0">
                <a:solidFill>
                  <a:srgbClr val="0D1E55"/>
                </a:solidFill>
                <a:latin typeface="微软雅黑" panose="020B0503020204020204" pitchFamily="34" charset="-122"/>
                <a:ea typeface="微软雅黑" panose="020B0503020204020204" pitchFamily="34" charset="-122"/>
              </a:rPr>
              <a:t>Bending vibration</a:t>
            </a:r>
            <a:endParaRPr lang="en-US" altLang="zh-CN" sz="1400" b="1" dirty="0">
              <a:solidFill>
                <a:srgbClr val="0D1E55"/>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1400" b="1" dirty="0">
                <a:solidFill>
                  <a:srgbClr val="0D1E55"/>
                </a:solidFill>
                <a:latin typeface="微软雅黑" panose="020B0503020204020204" pitchFamily="34" charset="-122"/>
                <a:ea typeface="微软雅黑" panose="020B0503020204020204" pitchFamily="34" charset="-122"/>
              </a:rPr>
              <a:t>Kirchhoff Thin Plate Theory</a:t>
            </a:r>
            <a:endParaRPr lang="en-US" sz="1400" b="1" dirty="0">
              <a:solidFill>
                <a:srgbClr val="0D1E55"/>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1400" b="1" dirty="0">
                <a:solidFill>
                  <a:srgbClr val="0D1E55"/>
                </a:solidFill>
                <a:latin typeface="微软雅黑" panose="020B0503020204020204" pitchFamily="34" charset="-122"/>
                <a:ea typeface="微软雅黑" panose="020B0503020204020204" pitchFamily="34" charset="-122"/>
              </a:rPr>
              <a:t>Linear piezoelectric theory</a:t>
            </a:r>
            <a:endParaRPr lang="en-US" sz="1400" b="1" dirty="0">
              <a:solidFill>
                <a:srgbClr val="0D1E55"/>
              </a:solidFill>
              <a:latin typeface="微软雅黑" panose="020B0503020204020204" pitchFamily="34" charset="-122"/>
              <a:ea typeface="微软雅黑" panose="020B0503020204020204" pitchFamily="34" charset="-122"/>
            </a:endParaRPr>
          </a:p>
        </p:txBody>
      </p:sp>
      <p:sp>
        <p:nvSpPr>
          <p:cNvPr id="11" name="Text Placeholder 3">
            <a:extLst>
              <a:ext uri="{FF2B5EF4-FFF2-40B4-BE49-F238E27FC236}">
                <a16:creationId xmlns:a16="http://schemas.microsoft.com/office/drawing/2014/main" id="{1AD56C92-5F9F-FFD6-C7B1-113FF08B59AD}"/>
              </a:ext>
            </a:extLst>
          </p:cNvPr>
          <p:cNvSpPr>
            <a:spLocks noGrp="1"/>
          </p:cNvSpPr>
          <p:nvPr>
            <p:ph type="body" sz="quarter" idx="15"/>
          </p:nvPr>
        </p:nvSpPr>
        <p:spPr>
          <a:xfrm>
            <a:off x="635012" y="189303"/>
            <a:ext cx="8574302" cy="495575"/>
          </a:xfrm>
        </p:spPr>
        <p:txBody>
          <a:bodyPr/>
          <a:lstStyle/>
          <a:p>
            <a:r>
              <a:rPr lang="zh-CN" altLang="en-US" sz="2800" dirty="0"/>
              <a:t>2. </a:t>
            </a:r>
            <a:r>
              <a:rPr lang="en-US" altLang="zh-CN" sz="2800" dirty="0"/>
              <a:t>Piezoelectric impedance intelligent sensing</a:t>
            </a:r>
            <a:endParaRPr lang="zh-CN" altLang="en-US" sz="2800" dirty="0"/>
          </a:p>
          <a:p>
            <a:endParaRPr lang="zh-CN" altLang="en-US" sz="2800" dirty="0"/>
          </a:p>
          <a:p>
            <a:endParaRPr lang="en-US" sz="2800" dirty="0"/>
          </a:p>
        </p:txBody>
      </p:sp>
    </p:spTree>
    <p:extLst>
      <p:ext uri="{BB962C8B-B14F-4D97-AF65-F5344CB8AC3E}">
        <p14:creationId xmlns:p14="http://schemas.microsoft.com/office/powerpoint/2010/main" val="17273475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 TOOLS.GUIDESSETTING" val="{&quot;Id&quot;:&quot;2d4375ee-8516-45e0-8956-45702a61a9b6&quot;,&quot;Name&quot;:&quot;iSlide&quot;,&quot;HeaderHeight&quot;:15.0,&quot;FooterHeight&quot;:9.0000000000000036,&quot;SideMargin&quot;:5.4999999999999982,&quot;TopMargin&quot;:0.0,&quot;BottomMargin&quot;:0.0,&quot;IntervalMargin&quot;:1.3999999999999997}"/>
  <p:tag name="ISLIDE.GUIDESSETTING" val="{&quot;Id&quot;:&quot;1a5cd26e-eda9-49bf-ab5c-fd0a83db0c79&quot;,&quot;Name&quot;:&quot;iSlide&quot;,&quot;HeaderHeight&quot;:15.0,&quot;FooterHeight&quot;:9.0,&quot;SideMargin&quot;:5.5,&quot;TopMargin&quot;:0.0,&quot;BottomMargin&quot;:0.0,&quot;IntervalMargin&quot;:1.4}"/>
  <p:tag name="ISLIDE.THEME" val="e4cd0dee-fdc6-4433-ad92-05d7d808ca1b"/>
</p:tagLst>
</file>

<file path=ppt/tags/tag2.xml><?xml version="1.0" encoding="utf-8"?>
<p:tagLst xmlns:a="http://schemas.openxmlformats.org/drawingml/2006/main" xmlns:r="http://schemas.openxmlformats.org/officeDocument/2006/relationships" xmlns:p="http://schemas.openxmlformats.org/presentationml/2006/main">
  <p:tag name="KSO_WM_FULL_TEXT_BEAUTIFY_COPY_ID" val="5"/>
</p:tagLst>
</file>

<file path=ppt/tags/tag3.xml><?xml version="1.0" encoding="utf-8"?>
<p:tagLst xmlns:a="http://schemas.openxmlformats.org/drawingml/2006/main" xmlns:r="http://schemas.openxmlformats.org/officeDocument/2006/relationships" xmlns:p="http://schemas.openxmlformats.org/presentationml/2006/main">
  <p:tag name="KSO_WM_FULL_TEXT_BEAUTIFY_COPY_ID" val="35"/>
</p:tagLst>
</file>

<file path=ppt/tags/tag4.xml><?xml version="1.0" encoding="utf-8"?>
<p:tagLst xmlns:a="http://schemas.openxmlformats.org/drawingml/2006/main" xmlns:r="http://schemas.openxmlformats.org/officeDocument/2006/relationships" xmlns:p="http://schemas.openxmlformats.org/presentationml/2006/main">
  <p:tag name="KSO_WM_FULL_TEXT_BEAUTIFY_COPY_ID" val="43"/>
</p:tagLst>
</file>

<file path=ppt/tags/tag5.xml><?xml version="1.0" encoding="utf-8"?>
<p:tagLst xmlns:a="http://schemas.openxmlformats.org/drawingml/2006/main" xmlns:r="http://schemas.openxmlformats.org/officeDocument/2006/relationships" xmlns:p="http://schemas.openxmlformats.org/presentationml/2006/main">
  <p:tag name="KSO_WM_FULL_TEXT_BEAUTIFY_COPY_ID" val="2"/>
</p:tagLst>
</file>

<file path=ppt/tags/tag6.xml><?xml version="1.0" encoding="utf-8"?>
<p:tagLst xmlns:a="http://schemas.openxmlformats.org/drawingml/2006/main" xmlns:r="http://schemas.openxmlformats.org/officeDocument/2006/relationships" xmlns:p="http://schemas.openxmlformats.org/presentationml/2006/main">
  <p:tag name="KSO_WM_FULL_TEXT_BEAUTIFY_COPY_ID" val="35"/>
</p:tagLst>
</file>

<file path=ppt/tags/tag7.xml><?xml version="1.0" encoding="utf-8"?>
<p:tagLst xmlns:a="http://schemas.openxmlformats.org/drawingml/2006/main" xmlns:r="http://schemas.openxmlformats.org/officeDocument/2006/relationships" xmlns:p="http://schemas.openxmlformats.org/presentationml/2006/main">
  <p:tag name="KSO_WM_FULL_TEXT_BEAUTIFY_COPY_ID" val="2"/>
</p:tagLst>
</file>

<file path=ppt/tags/tag8.xml><?xml version="1.0" encoding="utf-8"?>
<p:tagLst xmlns:a="http://schemas.openxmlformats.org/drawingml/2006/main" xmlns:r="http://schemas.openxmlformats.org/officeDocument/2006/relationships" xmlns:p="http://schemas.openxmlformats.org/presentationml/2006/main">
  <p:tag name="KSO_WM_FULL_TEXT_BEAUTIFY_COPY_ID" val="2"/>
</p:tagLst>
</file>

<file path=ppt/tags/tag9.xml><?xml version="1.0" encoding="utf-8"?>
<p:tagLst xmlns:a="http://schemas.openxmlformats.org/drawingml/2006/main" xmlns:r="http://schemas.openxmlformats.org/officeDocument/2006/relationships" xmlns:p="http://schemas.openxmlformats.org/presentationml/2006/main">
  <p:tag name="KSO_WM_FULL_TEXT_BEAUTIFY_COPY_ID" val="44"/>
</p:tagLst>
</file>

<file path=ppt/theme/theme1.xml><?xml version="1.0" encoding="utf-8"?>
<a:theme xmlns:a="http://schemas.openxmlformats.org/drawingml/2006/main" name="主题5">
  <a:themeElements>
    <a:clrScheme name="自定义 26">
      <a:dk1>
        <a:srgbClr val="000000"/>
      </a:dk1>
      <a:lt1>
        <a:srgbClr val="FFFFFF"/>
      </a:lt1>
      <a:dk2>
        <a:srgbClr val="778495"/>
      </a:dk2>
      <a:lt2>
        <a:srgbClr val="F0F0F0"/>
      </a:lt2>
      <a:accent1>
        <a:srgbClr val="4276AA"/>
      </a:accent1>
      <a:accent2>
        <a:srgbClr val="178AA1"/>
      </a:accent2>
      <a:accent3>
        <a:srgbClr val="40A693"/>
      </a:accent3>
      <a:accent4>
        <a:srgbClr val="5268A5"/>
      </a:accent4>
      <a:accent5>
        <a:srgbClr val="5E5CA2"/>
      </a:accent5>
      <a:accent6>
        <a:srgbClr val="778495"/>
      </a:accent6>
      <a:hlink>
        <a:srgbClr val="4276AA"/>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主题5" id="{B8EDB911-D765-4A7B-BBC7-40DBB672FBA6}" vid="{AECAB1C0-5DF6-436C-85E8-20094DBE11C0}"/>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ontrol xmlns="http://schemas.microsoft.com/VisualStudio/2011/storyboarding/control">
  <Id Name="323e2851-afc6-451f-9fca-a2237ea5d6a1" Revision="1" Stencil="System.MyShapes" StencilVersion="1.0"/>
</Control>
</file>

<file path=customXml/item2.xml><?xml version="1.0" encoding="utf-8"?>
<Control xmlns="http://schemas.microsoft.com/VisualStudio/2011/storyboarding/control">
  <Id Name="323e2851-afc6-451f-9fca-a2237ea5d6a1" Revision="1" Stencil="System.MyShapes" StencilVersion="1.0"/>
</Control>
</file>

<file path=customXml/itemProps1.xml><?xml version="1.0" encoding="utf-8"?>
<ds:datastoreItem xmlns:ds="http://schemas.openxmlformats.org/officeDocument/2006/customXml" ds:itemID="{15DEC681-4ADE-43A9-83A8-87E49D6A318C}">
  <ds:schemaRefs>
    <ds:schemaRef ds:uri="http://schemas.microsoft.com/VisualStudio/2011/storyboarding/control"/>
  </ds:schemaRefs>
</ds:datastoreItem>
</file>

<file path=customXml/itemProps2.xml><?xml version="1.0" encoding="utf-8"?>
<ds:datastoreItem xmlns:ds="http://schemas.openxmlformats.org/officeDocument/2006/customXml" ds:itemID="{EAE3E7EA-B342-44D4-817A-72AECF16BFBD}">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
  <TotalTime>26724</TotalTime>
  <Words>7657</Words>
  <Application>Microsoft Office PowerPoint</Application>
  <PresentationFormat>宽屏</PresentationFormat>
  <Paragraphs>676</Paragraphs>
  <Slides>36</Slides>
  <Notes>36</Notes>
  <HiddenSlides>0</HiddenSlides>
  <MMClips>1</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2</vt:i4>
      </vt:variant>
      <vt:variant>
        <vt:lpstr>幻灯片标题</vt:lpstr>
      </vt:variant>
      <vt:variant>
        <vt:i4>36</vt:i4>
      </vt:variant>
    </vt:vector>
  </HeadingPairs>
  <TitlesOfParts>
    <vt:vector size="48" baseType="lpstr">
      <vt:lpstr>等线</vt:lpstr>
      <vt:lpstr>华文楷体</vt:lpstr>
      <vt:lpstr>宋体</vt:lpstr>
      <vt:lpstr>微软雅黑</vt:lpstr>
      <vt:lpstr>Arial</vt:lpstr>
      <vt:lpstr>Calibri</vt:lpstr>
      <vt:lpstr>Cambria Math</vt:lpstr>
      <vt:lpstr>Times New Roman</vt:lpstr>
      <vt:lpstr>Wingdings</vt:lpstr>
      <vt:lpstr>主题5</vt:lpstr>
      <vt:lpstr>Equation</vt:lpstr>
      <vt:lpstr>Equation.KSEE3</vt:lpstr>
      <vt:lpstr>Piezoelectric impedance intelligent sensing method and monitoring technology for corrosion of steel structures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 you. Questions!</vt:lpstr>
    </vt:vector>
  </TitlesOfParts>
  <Manager>iSlide</Manager>
  <Company>iSlide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lu yi</dc:creator>
  <cp:lastModifiedBy>Weijie Li</cp:lastModifiedBy>
  <cp:revision>1594</cp:revision>
  <cp:lastPrinted>2020-11-26T03:29:25Z</cp:lastPrinted>
  <dcterms:created xsi:type="dcterms:W3CDTF">2018-04-24T16:00:00Z</dcterms:created>
  <dcterms:modified xsi:type="dcterms:W3CDTF">2025-06-11T14:23:08Z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lide.Theme">
    <vt:lpwstr>e4cd0dee-fdc6-4433-ad92-05d7d808ca1b</vt:lpwstr>
  </property>
  <property fmtid="{D5CDD505-2E9C-101B-9397-08002B2CF9AE}" pid="3" name="MSIP_Label_f42aa342-8706-4288-bd11-ebb85995028c_Enabled">
    <vt:lpwstr>True</vt:lpwstr>
  </property>
  <property fmtid="{D5CDD505-2E9C-101B-9397-08002B2CF9AE}" pid="4" name="MSIP_Label_f42aa342-8706-4288-bd11-ebb85995028c_SiteId">
    <vt:lpwstr>72f988bf-86f1-41af-91ab-2d7cd011db47</vt:lpwstr>
  </property>
  <property fmtid="{D5CDD505-2E9C-101B-9397-08002B2CF9AE}" pid="5" name="MSIP_Label_f42aa342-8706-4288-bd11-ebb85995028c_Owner">
    <vt:lpwstr>t-shyu@microsoft.com</vt:lpwstr>
  </property>
  <property fmtid="{D5CDD505-2E9C-101B-9397-08002B2CF9AE}" pid="6" name="MSIP_Label_f42aa342-8706-4288-bd11-ebb85995028c_SetDate">
    <vt:lpwstr>2018-08-31T03:27:23.0003555Z</vt:lpwstr>
  </property>
  <property fmtid="{D5CDD505-2E9C-101B-9397-08002B2CF9AE}" pid="7" name="MSIP_Label_f42aa342-8706-4288-bd11-ebb85995028c_Name">
    <vt:lpwstr>General</vt:lpwstr>
  </property>
  <property fmtid="{D5CDD505-2E9C-101B-9397-08002B2CF9AE}" pid="8" name="MSIP_Label_f42aa342-8706-4288-bd11-ebb85995028c_Application">
    <vt:lpwstr>Microsoft Azure Information Protection</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