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705" r:id="rId2"/>
    <p:sldId id="945" r:id="rId3"/>
    <p:sldId id="929" r:id="rId4"/>
    <p:sldId id="762" r:id="rId5"/>
    <p:sldId id="855" r:id="rId6"/>
    <p:sldId id="946" r:id="rId7"/>
    <p:sldId id="936" r:id="rId8"/>
    <p:sldId id="947" r:id="rId9"/>
    <p:sldId id="944" r:id="rId10"/>
    <p:sldId id="948" r:id="rId11"/>
    <p:sldId id="949" r:id="rId12"/>
  </p:sldIdLst>
  <p:sldSz cx="9144000" cy="6858000" type="screen4x3"/>
  <p:notesSz cx="7102475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2100"/>
    <a:srgbClr val="0A563C"/>
    <a:srgbClr val="003C28"/>
    <a:srgbClr val="005014"/>
    <a:srgbClr val="0A4B1E"/>
    <a:srgbClr val="2933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7BDBE1-C226-458D-A48D-75A68495519E}" v="2" dt="2023-11-20T13:20:22.0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4684" autoAdjust="0"/>
  </p:normalViewPr>
  <p:slideViewPr>
    <p:cSldViewPr>
      <p:cViewPr varScale="1">
        <p:scale>
          <a:sx n="63" d="100"/>
          <a:sy n="63" d="100"/>
        </p:scale>
        <p:origin x="1348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9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Σπυριδων Αγγελοπουλος" userId="055cba6a-dac2-4366-9a79-779c8190871b" providerId="ADAL" clId="{4CCD5F62-528D-4921-B73E-F658156D579A}"/>
    <pc:docChg chg="undo custSel modSld">
      <pc:chgData name="Σπυριδων Αγγελοπουλος" userId="055cba6a-dac2-4366-9a79-779c8190871b" providerId="ADAL" clId="{4CCD5F62-528D-4921-B73E-F658156D579A}" dt="2023-03-28T15:28:20.602" v="196" actId="20577"/>
      <pc:docMkLst>
        <pc:docMk/>
      </pc:docMkLst>
      <pc:sldChg chg="addSp delSp modSp mod">
        <pc:chgData name="Σπυριδων Αγγελοπουλος" userId="055cba6a-dac2-4366-9a79-779c8190871b" providerId="ADAL" clId="{4CCD5F62-528D-4921-B73E-F658156D579A}" dt="2023-03-28T15:28:20.602" v="196" actId="20577"/>
        <pc:sldMkLst>
          <pc:docMk/>
          <pc:sldMk cId="800727872" sldId="925"/>
        </pc:sldMkLst>
        <pc:spChg chg="add del mod">
          <ac:chgData name="Σπυριδων Αγγελοπουλος" userId="055cba6a-dac2-4366-9a79-779c8190871b" providerId="ADAL" clId="{4CCD5F62-528D-4921-B73E-F658156D579A}" dt="2023-03-28T14:28:44.711" v="2" actId="478"/>
          <ac:spMkLst>
            <pc:docMk/>
            <pc:sldMk cId="800727872" sldId="925"/>
            <ac:spMk id="4" creationId="{291FF736-C3DE-A168-4013-40CE6D752A85}"/>
          </ac:spMkLst>
        </pc:spChg>
        <pc:spChg chg="add mod">
          <ac:chgData name="Σπυριδων Αγγελοπουλος" userId="055cba6a-dac2-4366-9a79-779c8190871b" providerId="ADAL" clId="{4CCD5F62-528D-4921-B73E-F658156D579A}" dt="2023-03-28T15:26:33.948" v="79" actId="1076"/>
          <ac:spMkLst>
            <pc:docMk/>
            <pc:sldMk cId="800727872" sldId="925"/>
            <ac:spMk id="10" creationId="{398E2C19-FE28-B32C-C93A-41B4B82085A9}"/>
          </ac:spMkLst>
        </pc:spChg>
        <pc:spChg chg="add mod">
          <ac:chgData name="Σπυριδων Αγγελοπουλος" userId="055cba6a-dac2-4366-9a79-779c8190871b" providerId="ADAL" clId="{4CCD5F62-528D-4921-B73E-F658156D579A}" dt="2023-03-28T15:27:18.216" v="103" actId="1076"/>
          <ac:spMkLst>
            <pc:docMk/>
            <pc:sldMk cId="800727872" sldId="925"/>
            <ac:spMk id="12" creationId="{384CF9F3-DC48-D7DD-D175-4F1910B114AB}"/>
          </ac:spMkLst>
        </pc:spChg>
        <pc:spChg chg="add mod">
          <ac:chgData name="Σπυριδων Αγγελοπουλος" userId="055cba6a-dac2-4366-9a79-779c8190871b" providerId="ADAL" clId="{4CCD5F62-528D-4921-B73E-F658156D579A}" dt="2023-03-28T15:28:20.602" v="196" actId="20577"/>
          <ac:spMkLst>
            <pc:docMk/>
            <pc:sldMk cId="800727872" sldId="925"/>
            <ac:spMk id="13" creationId="{D7AD8AB6-05BD-7C82-7CE4-0F7DB30C6BE9}"/>
          </ac:spMkLst>
        </pc:spChg>
        <pc:grpChg chg="mod">
          <ac:chgData name="Σπυριδων Αγγελοπουλος" userId="055cba6a-dac2-4366-9a79-779c8190871b" providerId="ADAL" clId="{4CCD5F62-528D-4921-B73E-F658156D579A}" dt="2023-03-28T15:25:48.361" v="76" actId="1076"/>
          <ac:grpSpMkLst>
            <pc:docMk/>
            <pc:sldMk cId="800727872" sldId="925"/>
            <ac:grpSpMk id="39" creationId="{9F8EC31E-436A-479C-511F-E501825EA041}"/>
          </ac:grpSpMkLst>
        </pc:grpChg>
        <pc:grpChg chg="mod">
          <ac:chgData name="Σπυριδων Αγγελοπουλος" userId="055cba6a-dac2-4366-9a79-779c8190871b" providerId="ADAL" clId="{4CCD5F62-528D-4921-B73E-F658156D579A}" dt="2023-03-28T15:25:37.476" v="74" actId="1076"/>
          <ac:grpSpMkLst>
            <pc:docMk/>
            <pc:sldMk cId="800727872" sldId="925"/>
            <ac:grpSpMk id="40" creationId="{F71558AE-A938-4C86-72B1-9CACE0D571B0}"/>
          </ac:grpSpMkLst>
        </pc:grpChg>
        <pc:picChg chg="add del mod">
          <ac:chgData name="Σπυριδων Αγγελοπουλος" userId="055cba6a-dac2-4366-9a79-779c8190871b" providerId="ADAL" clId="{4CCD5F62-528D-4921-B73E-F658156D579A}" dt="2023-03-28T15:17:01.726" v="24" actId="478"/>
          <ac:picMkLst>
            <pc:docMk/>
            <pc:sldMk cId="800727872" sldId="925"/>
            <ac:picMk id="6" creationId="{D6A61D56-412D-7A5A-A6C5-68B6C1074DD1}"/>
          </ac:picMkLst>
        </pc:picChg>
        <pc:picChg chg="add mod">
          <ac:chgData name="Σπυριδων Αγγελοπουλος" userId="055cba6a-dac2-4366-9a79-779c8190871b" providerId="ADAL" clId="{4CCD5F62-528D-4921-B73E-F658156D579A}" dt="2023-03-28T15:23:16.162" v="35" actId="14100"/>
          <ac:picMkLst>
            <pc:docMk/>
            <pc:sldMk cId="800727872" sldId="925"/>
            <ac:picMk id="7" creationId="{ED07141B-9CB4-3664-9BB2-8855CE18B701}"/>
          </ac:picMkLst>
        </pc:picChg>
        <pc:picChg chg="add mod">
          <ac:chgData name="Σπυριδων Αγγελοπουλος" userId="055cba6a-dac2-4366-9a79-779c8190871b" providerId="ADAL" clId="{4CCD5F62-528D-4921-B73E-F658156D579A}" dt="2023-03-28T15:26:47.067" v="81" actId="1076"/>
          <ac:picMkLst>
            <pc:docMk/>
            <pc:sldMk cId="800727872" sldId="925"/>
            <ac:picMk id="9" creationId="{CCA175A2-7915-F29F-2072-3008E16C5E9F}"/>
          </ac:picMkLst>
        </pc:picChg>
        <pc:picChg chg="mod">
          <ac:chgData name="Σπυριδων Αγγελοπουλος" userId="055cba6a-dac2-4366-9a79-779c8190871b" providerId="ADAL" clId="{4CCD5F62-528D-4921-B73E-F658156D579A}" dt="2023-03-28T15:26:50.575" v="82" actId="1076"/>
          <ac:picMkLst>
            <pc:docMk/>
            <pc:sldMk cId="800727872" sldId="925"/>
            <ac:picMk id="3074" creationId="{F52800B6-963F-43DD-9490-4731E998597F}"/>
          </ac:picMkLst>
        </pc:picChg>
      </pc:sldChg>
    </pc:docChg>
  </pc:docChgLst>
  <pc:docChgLst>
    <pc:chgData name="Ευάγγελος Χριστοφόρου" userId="8772e4c7-5237-4c3f-9158-1ab09319baa5" providerId="ADAL" clId="{FE7BDBE1-C226-458D-A48D-75A68495519E}"/>
    <pc:docChg chg="modSld">
      <pc:chgData name="Ευάγγελος Χριστοφόρου" userId="8772e4c7-5237-4c3f-9158-1ab09319baa5" providerId="ADAL" clId="{FE7BDBE1-C226-458D-A48D-75A68495519E}" dt="2024-03-20T13:45:35.977" v="0" actId="20577"/>
      <pc:docMkLst>
        <pc:docMk/>
      </pc:docMkLst>
      <pc:sldChg chg="modSp mod">
        <pc:chgData name="Ευάγγελος Χριστοφόρου" userId="8772e4c7-5237-4c3f-9158-1ab09319baa5" providerId="ADAL" clId="{FE7BDBE1-C226-458D-A48D-75A68495519E}" dt="2024-03-20T13:45:35.977" v="0" actId="20577"/>
        <pc:sldMkLst>
          <pc:docMk/>
          <pc:sldMk cId="741937540" sldId="932"/>
        </pc:sldMkLst>
        <pc:spChg chg="mod">
          <ac:chgData name="Ευάγγελος Χριστοφόρου" userId="8772e4c7-5237-4c3f-9158-1ab09319baa5" providerId="ADAL" clId="{FE7BDBE1-C226-458D-A48D-75A68495519E}" dt="2024-03-20T13:45:35.977" v="0" actId="20577"/>
          <ac:spMkLst>
            <pc:docMk/>
            <pc:sldMk cId="741937540" sldId="932"/>
            <ac:spMk id="3" creationId="{00000000-0000-0000-0000-000000000000}"/>
          </ac:spMkLst>
        </pc:spChg>
      </pc:sldChg>
    </pc:docChg>
  </pc:docChgLst>
  <pc:docChgLst>
    <pc:chgData name="hristoforou" userId="24500af1-babd-402e-b10d-f671b188e6f9" providerId="ADAL" clId="{FE7BDBE1-C226-458D-A48D-75A68495519E}"/>
    <pc:docChg chg="modSld">
      <pc:chgData name="hristoforou" userId="24500af1-babd-402e-b10d-f671b188e6f9" providerId="ADAL" clId="{FE7BDBE1-C226-458D-A48D-75A68495519E}" dt="2023-11-20T13:20:22.016" v="1" actId="164"/>
      <pc:docMkLst>
        <pc:docMk/>
      </pc:docMkLst>
      <pc:sldChg chg="addSp modSp">
        <pc:chgData name="hristoforou" userId="24500af1-babd-402e-b10d-f671b188e6f9" providerId="ADAL" clId="{FE7BDBE1-C226-458D-A48D-75A68495519E}" dt="2023-11-20T13:20:22.016" v="1" actId="164"/>
        <pc:sldMkLst>
          <pc:docMk/>
          <pc:sldMk cId="3312021931" sldId="910"/>
        </pc:sldMkLst>
        <pc:spChg chg="mod">
          <ac:chgData name="hristoforou" userId="24500af1-babd-402e-b10d-f671b188e6f9" providerId="ADAL" clId="{FE7BDBE1-C226-458D-A48D-75A68495519E}" dt="2023-11-20T13:20:22.016" v="1" actId="164"/>
          <ac:spMkLst>
            <pc:docMk/>
            <pc:sldMk cId="3312021931" sldId="910"/>
            <ac:spMk id="11" creationId="{00000000-0000-0000-0000-000000000000}"/>
          </ac:spMkLst>
        </pc:spChg>
        <pc:spChg chg="mod">
          <ac:chgData name="hristoforou" userId="24500af1-babd-402e-b10d-f671b188e6f9" providerId="ADAL" clId="{FE7BDBE1-C226-458D-A48D-75A68495519E}" dt="2023-11-20T13:20:22.016" v="1" actId="164"/>
          <ac:spMkLst>
            <pc:docMk/>
            <pc:sldMk cId="3312021931" sldId="910"/>
            <ac:spMk id="30" creationId="{00000000-0000-0000-0000-000000000000}"/>
          </ac:spMkLst>
        </pc:spChg>
        <pc:spChg chg="mod">
          <ac:chgData name="hristoforou" userId="24500af1-babd-402e-b10d-f671b188e6f9" providerId="ADAL" clId="{FE7BDBE1-C226-458D-A48D-75A68495519E}" dt="2023-11-20T13:20:22.016" v="1" actId="164"/>
          <ac:spMkLst>
            <pc:docMk/>
            <pc:sldMk cId="3312021931" sldId="910"/>
            <ac:spMk id="32" creationId="{00000000-0000-0000-0000-000000000000}"/>
          </ac:spMkLst>
        </pc:spChg>
        <pc:spChg chg="mod">
          <ac:chgData name="hristoforou" userId="24500af1-babd-402e-b10d-f671b188e6f9" providerId="ADAL" clId="{FE7BDBE1-C226-458D-A48D-75A68495519E}" dt="2023-11-20T13:20:22.016" v="1" actId="164"/>
          <ac:spMkLst>
            <pc:docMk/>
            <pc:sldMk cId="3312021931" sldId="910"/>
            <ac:spMk id="39" creationId="{00000000-0000-0000-0000-000000000000}"/>
          </ac:spMkLst>
        </pc:spChg>
        <pc:spChg chg="mod">
          <ac:chgData name="hristoforou" userId="24500af1-babd-402e-b10d-f671b188e6f9" providerId="ADAL" clId="{FE7BDBE1-C226-458D-A48D-75A68495519E}" dt="2023-11-20T13:20:22.016" v="1" actId="164"/>
          <ac:spMkLst>
            <pc:docMk/>
            <pc:sldMk cId="3312021931" sldId="910"/>
            <ac:spMk id="40" creationId="{00000000-0000-0000-0000-000000000000}"/>
          </ac:spMkLst>
        </pc:spChg>
        <pc:grpChg chg="add mod">
          <ac:chgData name="hristoforou" userId="24500af1-babd-402e-b10d-f671b188e6f9" providerId="ADAL" clId="{FE7BDBE1-C226-458D-A48D-75A68495519E}" dt="2023-11-20T13:20:22.016" v="1" actId="164"/>
          <ac:grpSpMkLst>
            <pc:docMk/>
            <pc:sldMk cId="3312021931" sldId="910"/>
            <ac:grpSpMk id="2" creationId="{6DC7BDDC-0D56-77E5-2E81-05CB640B9B3A}"/>
          </ac:grpSpMkLst>
        </pc:grpChg>
        <pc:cxnChg chg="mod">
          <ac:chgData name="hristoforou" userId="24500af1-babd-402e-b10d-f671b188e6f9" providerId="ADAL" clId="{FE7BDBE1-C226-458D-A48D-75A68495519E}" dt="2023-11-20T13:20:22.016" v="1" actId="164"/>
          <ac:cxnSpMkLst>
            <pc:docMk/>
            <pc:sldMk cId="3312021931" sldId="910"/>
            <ac:cxnSpMk id="14" creationId="{00000000-0000-0000-0000-000000000000}"/>
          </ac:cxnSpMkLst>
        </pc:cxnChg>
        <pc:cxnChg chg="mod">
          <ac:chgData name="hristoforou" userId="24500af1-babd-402e-b10d-f671b188e6f9" providerId="ADAL" clId="{FE7BDBE1-C226-458D-A48D-75A68495519E}" dt="2023-11-20T13:20:22.016" v="1" actId="164"/>
          <ac:cxnSpMkLst>
            <pc:docMk/>
            <pc:sldMk cId="3312021931" sldId="910"/>
            <ac:cxnSpMk id="29" creationId="{00000000-0000-0000-0000-000000000000}"/>
          </ac:cxnSpMkLst>
        </pc:cxnChg>
      </pc:sldChg>
      <pc:sldChg chg="addSp modSp">
        <pc:chgData name="hristoforou" userId="24500af1-babd-402e-b10d-f671b188e6f9" providerId="ADAL" clId="{FE7BDBE1-C226-458D-A48D-75A68495519E}" dt="2023-11-20T13:18:33.507" v="0" actId="164"/>
        <pc:sldMkLst>
          <pc:docMk/>
          <pc:sldMk cId="1793091012" sldId="913"/>
        </pc:sldMkLst>
        <pc:spChg chg="mod">
          <ac:chgData name="hristoforou" userId="24500af1-babd-402e-b10d-f671b188e6f9" providerId="ADAL" clId="{FE7BDBE1-C226-458D-A48D-75A68495519E}" dt="2023-11-20T13:18:33.507" v="0" actId="164"/>
          <ac:spMkLst>
            <pc:docMk/>
            <pc:sldMk cId="1793091012" sldId="913"/>
            <ac:spMk id="3" creationId="{00000000-0000-0000-0000-000000000000}"/>
          </ac:spMkLst>
        </pc:spChg>
        <pc:spChg chg="mod">
          <ac:chgData name="hristoforou" userId="24500af1-babd-402e-b10d-f671b188e6f9" providerId="ADAL" clId="{FE7BDBE1-C226-458D-A48D-75A68495519E}" dt="2023-11-20T13:18:33.507" v="0" actId="164"/>
          <ac:spMkLst>
            <pc:docMk/>
            <pc:sldMk cId="1793091012" sldId="913"/>
            <ac:spMk id="5" creationId="{00000000-0000-0000-0000-000000000000}"/>
          </ac:spMkLst>
        </pc:spChg>
        <pc:spChg chg="mod">
          <ac:chgData name="hristoforou" userId="24500af1-babd-402e-b10d-f671b188e6f9" providerId="ADAL" clId="{FE7BDBE1-C226-458D-A48D-75A68495519E}" dt="2023-11-20T13:18:33.507" v="0" actId="164"/>
          <ac:spMkLst>
            <pc:docMk/>
            <pc:sldMk cId="1793091012" sldId="913"/>
            <ac:spMk id="308" creationId="{00000000-0000-0000-0000-000000000000}"/>
          </ac:spMkLst>
        </pc:spChg>
        <pc:spChg chg="mod">
          <ac:chgData name="hristoforou" userId="24500af1-babd-402e-b10d-f671b188e6f9" providerId="ADAL" clId="{FE7BDBE1-C226-458D-A48D-75A68495519E}" dt="2023-11-20T13:18:33.507" v="0" actId="164"/>
          <ac:spMkLst>
            <pc:docMk/>
            <pc:sldMk cId="1793091012" sldId="913"/>
            <ac:spMk id="309" creationId="{00000000-0000-0000-0000-000000000000}"/>
          </ac:spMkLst>
        </pc:spChg>
        <pc:grpChg chg="mod">
          <ac:chgData name="hristoforou" userId="24500af1-babd-402e-b10d-f671b188e6f9" providerId="ADAL" clId="{FE7BDBE1-C226-458D-A48D-75A68495519E}" dt="2023-11-20T13:18:33.507" v="0" actId="164"/>
          <ac:grpSpMkLst>
            <pc:docMk/>
            <pc:sldMk cId="1793091012" sldId="913"/>
            <ac:grpSpMk id="2" creationId="{00000000-0000-0000-0000-000000000000}"/>
          </ac:grpSpMkLst>
        </pc:grpChg>
        <pc:grpChg chg="add mod">
          <ac:chgData name="hristoforou" userId="24500af1-babd-402e-b10d-f671b188e6f9" providerId="ADAL" clId="{FE7BDBE1-C226-458D-A48D-75A68495519E}" dt="2023-11-20T13:18:33.507" v="0" actId="164"/>
          <ac:grpSpMkLst>
            <pc:docMk/>
            <pc:sldMk cId="1793091012" sldId="913"/>
            <ac:grpSpMk id="6" creationId="{E45C83B1-A1BF-7FB1-65E9-E5969847E94F}"/>
          </ac:grpSpMkLst>
        </pc:gr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Book1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vahr\Desktop\Vangelis\Research\Conferences\Conferences%202025\Stavanger\AMR%20respons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4896288077221576"/>
          <c:y val="4.3909493229429733E-2"/>
          <c:w val="0.9135139982502184"/>
          <c:h val="0.8326195683872849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xVal>
            <c:numRef>
              <c:f>Sheet1!$A$1:$A$32</c:f>
              <c:numCache>
                <c:formatCode>\Γ\ε\ν\ι\κ\ό\ς\ \τ\ύ\π\ο\ς</c:formatCode>
                <c:ptCount val="32"/>
                <c:pt idx="0">
                  <c:v>-73</c:v>
                </c:pt>
                <c:pt idx="1">
                  <c:v>-65</c:v>
                </c:pt>
                <c:pt idx="2">
                  <c:v>-60</c:v>
                </c:pt>
                <c:pt idx="3">
                  <c:v>-55</c:v>
                </c:pt>
                <c:pt idx="4">
                  <c:v>-50</c:v>
                </c:pt>
                <c:pt idx="5">
                  <c:v>-45</c:v>
                </c:pt>
                <c:pt idx="6">
                  <c:v>-40</c:v>
                </c:pt>
                <c:pt idx="7">
                  <c:v>-39</c:v>
                </c:pt>
                <c:pt idx="8">
                  <c:v>-38</c:v>
                </c:pt>
                <c:pt idx="9">
                  <c:v>-37</c:v>
                </c:pt>
                <c:pt idx="10">
                  <c:v>-36</c:v>
                </c:pt>
                <c:pt idx="11">
                  <c:v>-35</c:v>
                </c:pt>
                <c:pt idx="12">
                  <c:v>-34</c:v>
                </c:pt>
                <c:pt idx="13">
                  <c:v>-33</c:v>
                </c:pt>
                <c:pt idx="14">
                  <c:v>-32</c:v>
                </c:pt>
                <c:pt idx="15">
                  <c:v>-31</c:v>
                </c:pt>
                <c:pt idx="16">
                  <c:v>-30</c:v>
                </c:pt>
                <c:pt idx="17">
                  <c:v>-29</c:v>
                </c:pt>
                <c:pt idx="18">
                  <c:v>-25</c:v>
                </c:pt>
                <c:pt idx="19">
                  <c:v>-20</c:v>
                </c:pt>
                <c:pt idx="20">
                  <c:v>-15</c:v>
                </c:pt>
                <c:pt idx="21">
                  <c:v>-10</c:v>
                </c:pt>
                <c:pt idx="22">
                  <c:v>-5</c:v>
                </c:pt>
                <c:pt idx="23">
                  <c:v>0</c:v>
                </c:pt>
              </c:numCache>
            </c:numRef>
          </c:xVal>
          <c:yVal>
            <c:numRef>
              <c:f>Sheet1!$B$1:$B$32</c:f>
              <c:numCache>
                <c:formatCode>\Γ\ε\ν\ι\κ\ό\ς\ \τ\ύ\π\ο\ς</c:formatCode>
                <c:ptCount val="32"/>
                <c:pt idx="0">
                  <c:v>3</c:v>
                </c:pt>
                <c:pt idx="1">
                  <c:v>3</c:v>
                </c:pt>
                <c:pt idx="2">
                  <c:v>4</c:v>
                </c:pt>
                <c:pt idx="3">
                  <c:v>4</c:v>
                </c:pt>
                <c:pt idx="4">
                  <c:v>5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9</c:v>
                </c:pt>
                <c:pt idx="9">
                  <c:v>12</c:v>
                </c:pt>
                <c:pt idx="10">
                  <c:v>16</c:v>
                </c:pt>
                <c:pt idx="11">
                  <c:v>21</c:v>
                </c:pt>
                <c:pt idx="12">
                  <c:v>27</c:v>
                </c:pt>
                <c:pt idx="13">
                  <c:v>34</c:v>
                </c:pt>
                <c:pt idx="14">
                  <c:v>40</c:v>
                </c:pt>
                <c:pt idx="15">
                  <c:v>45</c:v>
                </c:pt>
                <c:pt idx="16">
                  <c:v>49</c:v>
                </c:pt>
                <c:pt idx="17">
                  <c:v>52</c:v>
                </c:pt>
                <c:pt idx="18">
                  <c:v>54</c:v>
                </c:pt>
                <c:pt idx="19">
                  <c:v>55</c:v>
                </c:pt>
                <c:pt idx="20">
                  <c:v>54</c:v>
                </c:pt>
                <c:pt idx="21">
                  <c:v>56</c:v>
                </c:pt>
                <c:pt idx="22">
                  <c:v>56</c:v>
                </c:pt>
                <c:pt idx="23">
                  <c:v>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ADA-4DED-BB9E-061DA1E248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4878976"/>
        <c:axId val="924876800"/>
      </c:scatterChart>
      <c:valAx>
        <c:axId val="924878976"/>
        <c:scaling>
          <c:orientation val="minMax"/>
          <c:max val="0"/>
          <c:min val="-75"/>
        </c:scaling>
        <c:delete val="0"/>
        <c:axPos val="b"/>
        <c:numFmt formatCode="\Γ\ε\ν\ι\κ\ό\ς\ \τ\ύ\π\ο\ς" sourceLinked="1"/>
        <c:majorTickMark val="out"/>
        <c:minorTickMark val="none"/>
        <c:tickLblPos val="nextTo"/>
        <c:txPr>
          <a:bodyPr/>
          <a:lstStyle/>
          <a:p>
            <a:pPr>
              <a:defRPr>
                <a:noFill/>
              </a:defRPr>
            </a:pPr>
            <a:endParaRPr lang="en-US"/>
          </a:p>
        </c:txPr>
        <c:crossAx val="924876800"/>
        <c:crosses val="autoZero"/>
        <c:crossBetween val="midCat"/>
      </c:valAx>
      <c:valAx>
        <c:axId val="924876800"/>
        <c:scaling>
          <c:orientation val="minMax"/>
        </c:scaling>
        <c:delete val="0"/>
        <c:axPos val="l"/>
        <c:numFmt formatCode="\Γ\ε\ν\ι\κ\ό\ς\ \τ\ύ\π\ο\ς" sourceLinked="1"/>
        <c:majorTickMark val="out"/>
        <c:minorTickMark val="none"/>
        <c:tickLblPos val="nextTo"/>
        <c:txPr>
          <a:bodyPr rot="0" vert="horz"/>
          <a:lstStyle/>
          <a:p>
            <a:pPr>
              <a:defRPr>
                <a:noFill/>
              </a:defRPr>
            </a:pPr>
            <a:endParaRPr lang="en-US"/>
          </a:p>
        </c:txPr>
        <c:crossAx val="924878976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Bz (mT)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Sheet1!$A$2:$A$32</c:f>
              <c:numCache>
                <c:formatCode>General</c:formatCode>
                <c:ptCount val="31"/>
                <c:pt idx="0">
                  <c:v>-15</c:v>
                </c:pt>
                <c:pt idx="1">
                  <c:v>-14</c:v>
                </c:pt>
                <c:pt idx="2">
                  <c:v>-13</c:v>
                </c:pt>
                <c:pt idx="3">
                  <c:v>-12</c:v>
                </c:pt>
                <c:pt idx="4">
                  <c:v>-11</c:v>
                </c:pt>
                <c:pt idx="5">
                  <c:v>-10</c:v>
                </c:pt>
                <c:pt idx="6">
                  <c:v>-9</c:v>
                </c:pt>
                <c:pt idx="7">
                  <c:v>-8</c:v>
                </c:pt>
                <c:pt idx="8">
                  <c:v>-7</c:v>
                </c:pt>
                <c:pt idx="9">
                  <c:v>-6</c:v>
                </c:pt>
                <c:pt idx="10">
                  <c:v>-5</c:v>
                </c:pt>
                <c:pt idx="11">
                  <c:v>-4</c:v>
                </c:pt>
                <c:pt idx="12">
                  <c:v>-3</c:v>
                </c:pt>
                <c:pt idx="13">
                  <c:v>-2</c:v>
                </c:pt>
                <c:pt idx="14">
                  <c:v>-1</c:v>
                </c:pt>
                <c:pt idx="15">
                  <c:v>0</c:v>
                </c:pt>
                <c:pt idx="16">
                  <c:v>1</c:v>
                </c:pt>
                <c:pt idx="17">
                  <c:v>2</c:v>
                </c:pt>
                <c:pt idx="18">
                  <c:v>3</c:v>
                </c:pt>
                <c:pt idx="19">
                  <c:v>4</c:v>
                </c:pt>
                <c:pt idx="20">
                  <c:v>5</c:v>
                </c:pt>
                <c:pt idx="21">
                  <c:v>6</c:v>
                </c:pt>
                <c:pt idx="22">
                  <c:v>7</c:v>
                </c:pt>
                <c:pt idx="23">
                  <c:v>8</c:v>
                </c:pt>
                <c:pt idx="24">
                  <c:v>9</c:v>
                </c:pt>
                <c:pt idx="25">
                  <c:v>10</c:v>
                </c:pt>
                <c:pt idx="26">
                  <c:v>11</c:v>
                </c:pt>
                <c:pt idx="27">
                  <c:v>12</c:v>
                </c:pt>
                <c:pt idx="28">
                  <c:v>13</c:v>
                </c:pt>
                <c:pt idx="29">
                  <c:v>14</c:v>
                </c:pt>
                <c:pt idx="30">
                  <c:v>15</c:v>
                </c:pt>
              </c:numCache>
            </c:numRef>
          </c:xVal>
          <c:yVal>
            <c:numRef>
              <c:f>Sheet1!$B$2:$B$32</c:f>
              <c:numCache>
                <c:formatCode>General</c:formatCode>
                <c:ptCount val="31"/>
                <c:pt idx="0">
                  <c:v>-28</c:v>
                </c:pt>
                <c:pt idx="1">
                  <c:v>-28</c:v>
                </c:pt>
                <c:pt idx="2">
                  <c:v>-28</c:v>
                </c:pt>
                <c:pt idx="3">
                  <c:v>-28</c:v>
                </c:pt>
                <c:pt idx="4">
                  <c:v>-28</c:v>
                </c:pt>
                <c:pt idx="5">
                  <c:v>-29</c:v>
                </c:pt>
                <c:pt idx="6">
                  <c:v>-31</c:v>
                </c:pt>
                <c:pt idx="7">
                  <c:v>-34</c:v>
                </c:pt>
                <c:pt idx="8">
                  <c:v>-38</c:v>
                </c:pt>
                <c:pt idx="9">
                  <c:v>-43</c:v>
                </c:pt>
                <c:pt idx="10">
                  <c:v>-49</c:v>
                </c:pt>
                <c:pt idx="11">
                  <c:v>-54</c:v>
                </c:pt>
                <c:pt idx="12">
                  <c:v>-58</c:v>
                </c:pt>
                <c:pt idx="13">
                  <c:v>-61</c:v>
                </c:pt>
                <c:pt idx="14">
                  <c:v>-63</c:v>
                </c:pt>
                <c:pt idx="15">
                  <c:v>-64</c:v>
                </c:pt>
                <c:pt idx="16">
                  <c:v>-63</c:v>
                </c:pt>
                <c:pt idx="17">
                  <c:v>-61</c:v>
                </c:pt>
                <c:pt idx="18">
                  <c:v>-58</c:v>
                </c:pt>
                <c:pt idx="19">
                  <c:v>-54</c:v>
                </c:pt>
                <c:pt idx="20">
                  <c:v>-49</c:v>
                </c:pt>
                <c:pt idx="21">
                  <c:v>-43</c:v>
                </c:pt>
                <c:pt idx="22">
                  <c:v>-38</c:v>
                </c:pt>
                <c:pt idx="23">
                  <c:v>-34</c:v>
                </c:pt>
                <c:pt idx="24">
                  <c:v>-31</c:v>
                </c:pt>
                <c:pt idx="25">
                  <c:v>-29</c:v>
                </c:pt>
                <c:pt idx="26">
                  <c:v>-28</c:v>
                </c:pt>
                <c:pt idx="27">
                  <c:v>-28</c:v>
                </c:pt>
                <c:pt idx="28">
                  <c:v>-28</c:v>
                </c:pt>
                <c:pt idx="29">
                  <c:v>-28</c:v>
                </c:pt>
                <c:pt idx="30">
                  <c:v>-28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3D0-482E-BC60-9E5F607A53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0832559"/>
        <c:axId val="1820834223"/>
      </c:scatterChart>
      <c:valAx>
        <c:axId val="182083255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Position from the center of stove eye (mm)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0834223"/>
        <c:crosses val="autoZero"/>
        <c:crossBetween val="midCat"/>
      </c:valAx>
      <c:valAx>
        <c:axId val="1820834223"/>
        <c:scaling>
          <c:orientation val="minMax"/>
          <c:max val="-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/>
                  <a:t>Bz (</a:t>
                </a:r>
                <a:r>
                  <a:rPr lang="en-GB" sz="1400">
                    <a:latin typeface="Symbol" panose="05050102010706020507" pitchFamily="18" charset="2"/>
                  </a:rPr>
                  <a:t>m</a:t>
                </a:r>
                <a:r>
                  <a:rPr lang="en-GB" sz="1400"/>
                  <a:t>T)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083255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0.5634</cdr:x>
      <cdr:y>0.69277</cdr:y>
    </cdr:from>
    <cdr:to>
      <cdr:x>0.91268</cdr:x>
      <cdr:y>0.82245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58400" y="1152128"/>
          <a:ext cx="1152128" cy="2156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/>
            <a:t>Temp (C)</a:t>
          </a:r>
          <a:endParaRPr lang="el-GR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5111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D33D745-CA50-4C63-AF45-47CA0D024554}" type="datetimeFigureOut">
              <a:rPr lang="el-GR"/>
              <a:pPr>
                <a:defRPr/>
              </a:pPr>
              <a:t>8/6/2025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725" y="9721850"/>
            <a:ext cx="3078163" cy="5111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CF6071D-8796-4EFE-8A07-179766890F4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86631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511175"/>
          </a:xfrm>
          <a:prstGeom prst="rect">
            <a:avLst/>
          </a:prstGeom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B5C6195-5746-455B-880C-4656A78B650D}" type="datetimeFigureOut">
              <a:rPr lang="en-US"/>
              <a:pPr>
                <a:defRPr/>
              </a:pPr>
              <a:t>6/8/2025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3250" cy="4605338"/>
          </a:xfrm>
          <a:prstGeom prst="rect">
            <a:avLst/>
          </a:prstGeom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9721850"/>
            <a:ext cx="3078163" cy="511175"/>
          </a:xfrm>
          <a:prstGeom prst="rect">
            <a:avLst/>
          </a:prstGeom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E1456A6-D30B-4701-B3EA-9D94CE9755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65905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4516BCE4-0837-4270-8191-F031CC942F4C}" type="slidenum">
              <a:rPr lang="el-GR" altLang="el-GR" sz="1300" smtClean="0">
                <a:cs typeface="Arial" pitchFamily="34" charset="0"/>
              </a:rPr>
              <a:pPr>
                <a:spcBef>
                  <a:spcPct val="0"/>
                </a:spcBef>
              </a:pPr>
              <a:t>3</a:t>
            </a:fld>
            <a:endParaRPr lang="el-GR" altLang="el-GR" sz="130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341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64722-5074-428D-9078-ADAA5E7138FC}" type="datetime1">
              <a:rPr lang="en-US"/>
              <a:pPr>
                <a:defRPr/>
              </a:pPr>
              <a:t>6/8/2025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Laboratory of Physical Metallurgy – Group of Electronic Materials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D66A0-ED12-4287-A249-4DF6ADA8974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042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09B09-64C9-4DF5-83FB-8CC3AFB6F24D}" type="datetime1">
              <a:rPr lang="en-US"/>
              <a:pPr>
                <a:defRPr/>
              </a:pPr>
              <a:t>6/8/2025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Laboratory of Physical Metallurgy – Group of Electronic Materials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D86AE-B8B6-4511-BEB9-ECB0985D532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474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8C43F-0577-4915-9E57-8D85599DC29E}" type="datetime1">
              <a:rPr lang="en-US"/>
              <a:pPr>
                <a:defRPr/>
              </a:pPr>
              <a:t>6/8/2025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Laboratory of Physical Metallurgy – Group of Electronic Materials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EE9CE-925A-4532-8040-586E06F47D2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688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5BFE8-F2B4-460F-9DEA-B15F02FFECDC}" type="datetime1">
              <a:rPr lang="en-US"/>
              <a:pPr>
                <a:defRPr/>
              </a:pPr>
              <a:t>6/8/2025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Laboratory of Physical Metallurgy – Group of Electronic Materials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29E05-0C94-485F-907C-6CABF46423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958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03C98-F8A9-47A3-A727-5A41C0FFCBED}" type="datetime1">
              <a:rPr lang="en-US"/>
              <a:pPr>
                <a:defRPr/>
              </a:pPr>
              <a:t>6/8/2025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Laboratory of Physical Metallurgy – Group of Electronic Materials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26B0E-E817-4A6A-ABBF-56E4D0F13F6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102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55CC0-4414-4B9C-B6A6-624D1CF3F831}" type="datetime1">
              <a:rPr lang="en-US"/>
              <a:pPr>
                <a:defRPr/>
              </a:pPr>
              <a:t>6/8/2025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Laboratory of Physical Metallurgy – Group of Electronic Materials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74DDA-85B4-4F79-8F86-44D64C86850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828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EEE60-F87B-46F7-A24F-73ABAF87804F}" type="datetime1">
              <a:rPr lang="en-US"/>
              <a:pPr>
                <a:defRPr/>
              </a:pPr>
              <a:t>6/8/2025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Laboratory of Physical Metallurgy – Group of Electronic Materials</a:t>
            </a: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7A846-3E79-4E13-94BD-63C3BEE7E31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557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6BDC8-111A-4C0F-A852-C2B45C2CA5D6}" type="datetime1">
              <a:rPr lang="en-US"/>
              <a:pPr>
                <a:defRPr/>
              </a:pPr>
              <a:t>6/8/2025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Laboratory of Physical Metallurgy – Group of Electronic Materials</a:t>
            </a: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08AA2-4AC7-47C5-B641-3F2B4A3AB3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870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4049C-C76B-405E-9D9E-81D7E5A7AA02}" type="datetime1">
              <a:rPr lang="en-US"/>
              <a:pPr>
                <a:defRPr/>
              </a:pPr>
              <a:t>6/8/2025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Laboratory of Physical Metallurgy – Group of Electronic Materials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42384-36CF-4996-8D0B-535234C941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205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2833C-155D-4E2F-AB62-A91602AD7F81}" type="datetime1">
              <a:rPr lang="en-US"/>
              <a:pPr>
                <a:defRPr/>
              </a:pPr>
              <a:t>6/8/2025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Laboratory of Physical Metallurgy – Group of Electronic Materials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97E37-9324-47D5-A514-073B001212C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153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095AB-5A79-42DC-8E15-83BD48992410}" type="datetime1">
              <a:rPr lang="en-US"/>
              <a:pPr>
                <a:defRPr/>
              </a:pPr>
              <a:t>6/8/2025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Laboratory of Physical Metallurgy – Group of Electronic Materials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10E4B-9B38-43A1-9EB5-38C1F04A42B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714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/>
              <a:t>Click to edit Master title style</a:t>
            </a:r>
            <a:endParaRPr lang="en-GB" altLang="el-GR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/>
              <a:t>Click to edit Master text styles</a:t>
            </a:r>
          </a:p>
          <a:p>
            <a:pPr lvl="1"/>
            <a:r>
              <a:rPr lang="en-US" altLang="el-GR"/>
              <a:t>Second level</a:t>
            </a:r>
          </a:p>
          <a:p>
            <a:pPr lvl="2"/>
            <a:r>
              <a:rPr lang="en-US" altLang="el-GR"/>
              <a:t>Third level</a:t>
            </a:r>
          </a:p>
          <a:p>
            <a:pPr lvl="3"/>
            <a:r>
              <a:rPr lang="en-US" altLang="el-GR"/>
              <a:t>Fourth level</a:t>
            </a:r>
          </a:p>
          <a:p>
            <a:pPr lvl="4"/>
            <a:r>
              <a:rPr lang="en-US" altLang="el-GR"/>
              <a:t>Fifth level</a:t>
            </a:r>
            <a:endParaRPr lang="en-GB" alt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6E7AAD9-A312-46C1-8BEB-B20C72DC3F54}" type="datetime1">
              <a:rPr lang="en-US"/>
              <a:pPr>
                <a:defRPr/>
              </a:pPr>
              <a:t>6/8/2025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Laboratory of Physical Metallurgy – Group of Electronic Materials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8B7845F-56DB-4B02-9CD7-2B7F9F6F4D8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chart" Target="../charts/char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3.m4a"/><Relationship Id="rId7" Type="http://schemas.openxmlformats.org/officeDocument/2006/relationships/image" Target="../media/image9.png"/><Relationship Id="rId12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5.m4a"/><Relationship Id="rId7" Type="http://schemas.openxmlformats.org/officeDocument/2006/relationships/image" Target="../media/image16.png"/><Relationship Id="rId12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png"/><Relationship Id="rId11" Type="http://schemas.openxmlformats.org/officeDocument/2006/relationships/image" Target="../media/image13.wmf"/><Relationship Id="rId5" Type="http://schemas.openxmlformats.org/officeDocument/2006/relationships/image" Target="../media/image14.png"/><Relationship Id="rId10" Type="http://schemas.openxmlformats.org/officeDocument/2006/relationships/oleObject" Target="../embeddings/oleObject2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chart" Target="../charts/char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3648" y="4941168"/>
            <a:ext cx="6624736" cy="1152128"/>
          </a:xfrm>
        </p:spPr>
        <p:txBody>
          <a:bodyPr/>
          <a:lstStyle/>
          <a:p>
            <a:pPr algn="ctr">
              <a:buNone/>
            </a:pPr>
            <a:r>
              <a:rPr lang="en-US" altLang="el-GR" sz="2000" dirty="0" smtClean="0"/>
              <a:t>Eleni Aivazoglou, Tatiana Damatopoulou, Spyros Angelopoulos and Evangelos </a:t>
            </a:r>
            <a:r>
              <a:rPr lang="en-US" altLang="el-GR" sz="2000" dirty="0"/>
              <a:t>Hristoforou</a:t>
            </a:r>
          </a:p>
          <a:p>
            <a:pPr algn="ctr">
              <a:buNone/>
            </a:pPr>
            <a:r>
              <a:rPr lang="en-US" altLang="el-GR" sz="2000" dirty="0"/>
              <a:t>Laboratory of Electronic Sensors</a:t>
            </a:r>
          </a:p>
          <a:p>
            <a:pPr algn="ctr">
              <a:buNone/>
            </a:pPr>
            <a:r>
              <a:rPr lang="en-US" altLang="el-GR" sz="2000" dirty="0"/>
              <a:t>National TU of Athens, Athens, Greece</a:t>
            </a:r>
          </a:p>
        </p:txBody>
      </p:sp>
      <p:pic>
        <p:nvPicPr>
          <p:cNvPr id="2054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13" y="2053730"/>
            <a:ext cx="2517773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4" name="Rectangle 3"/>
          <p:cNvSpPr/>
          <p:nvPr/>
        </p:nvSpPr>
        <p:spPr>
          <a:xfrm>
            <a:off x="1259632" y="116632"/>
            <a:ext cx="69127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/>
              <a:t>New Stress Coupons for Steel Health Monitoring</a:t>
            </a:r>
            <a:endParaRPr lang="el-GR" sz="32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70767"/>
      </p:ext>
    </p:extLst>
  </p:cSld>
  <p:clrMapOvr>
    <a:masterClrMapping/>
  </p:clrMapOvr>
  <p:transition advTm="616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en-GB" sz="3200" b="1" dirty="0" smtClean="0"/>
              <a:t>Further steps for the MASC determination</a:t>
            </a:r>
            <a:endParaRPr lang="en-GB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40440" y="764704"/>
            <a:ext cx="79920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 smtClean="0"/>
              <a:t>Measure residual stresses using the XRD Bragg-Brentano method, as described in a previous slide</a:t>
            </a:r>
          </a:p>
          <a:p>
            <a:endParaRPr lang="en-GB" dirty="0" smtClean="0"/>
          </a:p>
          <a:p>
            <a:pPr marL="285750" indent="-285750">
              <a:buFontTx/>
              <a:buChar char="-"/>
            </a:pPr>
            <a:r>
              <a:rPr lang="en-GB" dirty="0" smtClean="0"/>
              <a:t>Determine the MASC curve as the dependence of the </a:t>
            </a:r>
            <a:r>
              <a:rPr lang="en-GB" dirty="0" err="1" smtClean="0"/>
              <a:t>Bz</a:t>
            </a:r>
            <a:r>
              <a:rPr lang="en-GB" dirty="0" smtClean="0"/>
              <a:t> AMR response on the measured residual stresses</a:t>
            </a:r>
          </a:p>
          <a:p>
            <a:pPr marL="285750" indent="-285750">
              <a:buFontTx/>
              <a:buChar char="-"/>
            </a:pPr>
            <a:endParaRPr lang="en-GB" dirty="0" smtClean="0"/>
          </a:p>
          <a:p>
            <a:pPr marL="285750" indent="-285750">
              <a:buFontTx/>
              <a:buChar char="-"/>
            </a:pPr>
            <a:r>
              <a:rPr lang="en-GB" dirty="0" smtClean="0"/>
              <a:t>Use other steel grades to monitor the AMR response and determine the corresponding residual stresses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smtClean="0"/>
              <a:t>Use the AMR magnetometer 3 field components to investigate their dependence on the residual stresses</a:t>
            </a:r>
          </a:p>
          <a:p>
            <a:pPr marL="285750" indent="-285750">
              <a:buFontTx/>
              <a:buChar char="-"/>
            </a:pPr>
            <a:endParaRPr lang="en-GB" dirty="0" smtClean="0"/>
          </a:p>
          <a:p>
            <a:pPr marL="285750" indent="-285750">
              <a:buFontTx/>
              <a:buChar char="-"/>
            </a:pPr>
            <a:r>
              <a:rPr lang="en-GB" dirty="0" smtClean="0"/>
              <a:t>Determine the normalized MASC curves with respect to the corresponding yield point and the maximum </a:t>
            </a:r>
            <a:r>
              <a:rPr lang="en-GB" dirty="0" err="1" smtClean="0"/>
              <a:t>Bz</a:t>
            </a:r>
            <a:r>
              <a:rPr lang="en-GB" dirty="0" smtClean="0"/>
              <a:t> to check the Universality law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smtClean="0"/>
              <a:t>Prepare a group of labs and industries for inter-comparison tests, bearing in mind the repeatability of results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smtClean="0"/>
              <a:t>Prepare the draft standard to be applied in a related standard’s organization, like ASTM or IEEE</a:t>
            </a:r>
            <a:endParaRPr lang="en-GB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47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66"/>
    </mc:Choice>
    <mc:Fallback>
      <p:transition spd="slow" advTm="52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1520" y="2420888"/>
            <a:ext cx="871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Thank you for your kind attention </a:t>
            </a:r>
          </a:p>
          <a:p>
            <a:pPr algn="ctr"/>
            <a:r>
              <a:rPr lang="en-GB" sz="3200" dirty="0" smtClean="0"/>
              <a:t>&amp;</a:t>
            </a:r>
          </a:p>
          <a:p>
            <a:pPr algn="ctr"/>
            <a:r>
              <a:rPr lang="en-GB" sz="3200" dirty="0" smtClean="0"/>
              <a:t>look forward to answering questions via the net</a:t>
            </a:r>
            <a:endParaRPr lang="en-GB" sz="32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80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42"/>
    </mc:Choice>
    <mc:Fallback>
      <p:transition spd="slow" advTm="13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62074"/>
          </a:xfrm>
        </p:spPr>
        <p:txBody>
          <a:bodyPr/>
          <a:lstStyle/>
          <a:p>
            <a:r>
              <a:rPr lang="en-GB" sz="3200" b="1" dirty="0" smtClean="0"/>
              <a:t>Introduction</a:t>
            </a:r>
            <a:endParaRPr lang="en-GB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844744"/>
            <a:ext cx="885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Our group has a well known technology on magnetic steel structural health monitoring</a:t>
            </a:r>
            <a:endParaRPr lang="en-GB" dirty="0"/>
          </a:p>
        </p:txBody>
      </p:sp>
      <p:pic>
        <p:nvPicPr>
          <p:cNvPr id="6" name="Picture 1" descr="C:\Users\xenia\Desktop\Λίλα_Σωληνουργία\2012-07-03 11.51.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22108"/>
            <a:ext cx="27781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xenia\Desktop\Λίλα_Σωληνουργία\2012-07-03 11.51.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536" y="1274168"/>
            <a:ext cx="267176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3189852"/>
              </p:ext>
            </p:extLst>
          </p:nvPr>
        </p:nvGraphicFramePr>
        <p:xfrm>
          <a:off x="5767299" y="1340768"/>
          <a:ext cx="3298560" cy="1663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307809" y="1737413"/>
            <a:ext cx="353943" cy="86979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GB" sz="1100" dirty="0" smtClean="0"/>
              <a:t>Permeability</a:t>
            </a:r>
            <a:endParaRPr lang="en-GB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2954896" y="3049215"/>
            <a:ext cx="6153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Technology used in steel manufacturing, e.g. pipeline manufacturing - CPW</a:t>
            </a:r>
            <a:endParaRPr lang="en-GB" sz="1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73016"/>
            <a:ext cx="3786885" cy="252000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" t="10179" r="9152" b="1339"/>
          <a:stretch/>
        </p:blipFill>
        <p:spPr bwMode="auto">
          <a:xfrm>
            <a:off x="4355976" y="3573016"/>
            <a:ext cx="4158032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00120" y="6165304"/>
            <a:ext cx="7356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Technology used in steel end users, e.g. railway rail structural integrity (in Greece &amp; Italy), pipeline corrosion detection (a new challenge: hydrogen induced pitting corrosion)</a:t>
            </a:r>
            <a:endParaRPr lang="en-GB" sz="1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020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708"/>
    </mc:Choice>
    <mc:Fallback>
      <p:transition spd="slow" advTm="221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2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2702037" cy="18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2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520992"/>
            <a:ext cx="2808002" cy="18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2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484784"/>
            <a:ext cx="2759850" cy="18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TextBox 3"/>
          <p:cNvSpPr txBox="1">
            <a:spLocks noChangeArrowheads="1"/>
          </p:cNvSpPr>
          <p:nvPr/>
        </p:nvSpPr>
        <p:spPr bwMode="auto">
          <a:xfrm>
            <a:off x="971600" y="3356992"/>
            <a:ext cx="10454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400" dirty="0">
                <a:latin typeface="+mn-lt"/>
              </a:rPr>
              <a:t>TIG welding</a:t>
            </a:r>
            <a:endParaRPr lang="el-GR" altLang="el-GR" sz="1400" dirty="0">
              <a:latin typeface="+mn-lt"/>
            </a:endParaRPr>
          </a:p>
        </p:txBody>
      </p:sp>
      <p:sp>
        <p:nvSpPr>
          <p:cNvPr id="19466" name="TextBox 26"/>
          <p:cNvSpPr txBox="1">
            <a:spLocks noChangeArrowheads="1"/>
          </p:cNvSpPr>
          <p:nvPr/>
        </p:nvSpPr>
        <p:spPr bwMode="auto">
          <a:xfrm>
            <a:off x="3707904" y="3356992"/>
            <a:ext cx="13195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400" dirty="0">
                <a:latin typeface="+mn-lt"/>
              </a:rPr>
              <a:t>Plasma welding</a:t>
            </a:r>
            <a:endParaRPr lang="el-GR" altLang="el-GR" sz="1400" dirty="0">
              <a:latin typeface="+mn-lt"/>
            </a:endParaRPr>
          </a:p>
        </p:txBody>
      </p:sp>
      <p:sp>
        <p:nvSpPr>
          <p:cNvPr id="19467" name="TextBox 27"/>
          <p:cNvSpPr txBox="1">
            <a:spLocks noChangeArrowheads="1"/>
          </p:cNvSpPr>
          <p:nvPr/>
        </p:nvSpPr>
        <p:spPr bwMode="auto">
          <a:xfrm>
            <a:off x="6373842" y="3347700"/>
            <a:ext cx="18569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400" dirty="0">
                <a:latin typeface="+mn-lt"/>
              </a:rPr>
              <a:t>Electron beam welding</a:t>
            </a:r>
            <a:endParaRPr lang="el-GR" altLang="el-GR" sz="1400" dirty="0">
              <a:latin typeface="+mn-lt"/>
            </a:endParaRPr>
          </a:p>
        </p:txBody>
      </p:sp>
      <p:sp>
        <p:nvSpPr>
          <p:cNvPr id="19469" name="TextBox 1"/>
          <p:cNvSpPr txBox="1">
            <a:spLocks noChangeArrowheads="1"/>
          </p:cNvSpPr>
          <p:nvPr/>
        </p:nvSpPr>
        <p:spPr bwMode="auto">
          <a:xfrm>
            <a:off x="251520" y="260648"/>
            <a:ext cx="87129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2800" b="1" dirty="0" smtClean="0">
                <a:latin typeface="+mn-lt"/>
              </a:rPr>
              <a:t>The technology is based on the monotonic dependence of magnetic properties on residual stresses</a:t>
            </a:r>
            <a:endParaRPr lang="en-US" altLang="el-GR" sz="2800" b="1" dirty="0">
              <a:latin typeface="+mn-lt"/>
            </a:endParaRPr>
          </a:p>
        </p:txBody>
      </p:sp>
      <p:graphicFrame>
        <p:nvGraphicFramePr>
          <p:cNvPr id="23040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0259306"/>
              </p:ext>
            </p:extLst>
          </p:nvPr>
        </p:nvGraphicFramePr>
        <p:xfrm>
          <a:off x="-20032" y="3861048"/>
          <a:ext cx="3528366" cy="25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Graph" r:id="rId9" imgW="4133088" imgH="2901696" progId="">
                  <p:embed/>
                </p:oleObj>
              </mc:Choice>
              <mc:Fallback>
                <p:oleObj name="Graph" r:id="rId9" imgW="4133088" imgH="2901696" progId="">
                  <p:embed/>
                  <p:pic>
                    <p:nvPicPr>
                      <p:cNvPr id="230401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0032" y="3861048"/>
                        <a:ext cx="3528366" cy="252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17 - TextBox"/>
          <p:cNvSpPr txBox="1"/>
          <p:nvPr/>
        </p:nvSpPr>
        <p:spPr>
          <a:xfrm>
            <a:off x="2987824" y="4133398"/>
            <a:ext cx="26642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+mn-lt"/>
              </a:rPr>
              <a:t>We have determined the so-called Magnetic Stress Calibration (MASC) curve for different steel grades</a:t>
            </a:r>
          </a:p>
          <a:p>
            <a:pPr algn="ctr"/>
            <a:r>
              <a:rPr lang="en-US" sz="1600" b="1" dirty="0" smtClean="0">
                <a:latin typeface="+mn-lt"/>
                <a:sym typeface="Wingdings" panose="05000000000000000000" pitchFamily="2" charset="2"/>
              </a:rPr>
              <a:t>Universal MASC curve after yield point normalization</a:t>
            </a:r>
            <a:r>
              <a:rPr lang="en-US" sz="1600" b="1" dirty="0" smtClean="0">
                <a:latin typeface="+mn-lt"/>
              </a:rPr>
              <a:t> </a:t>
            </a:r>
            <a:endParaRPr lang="el-GR" altLang="el-GR" sz="1600" dirty="0">
              <a:latin typeface="+mn-lt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942" y="3937691"/>
            <a:ext cx="3316058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32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369"/>
    </mc:Choice>
    <mc:Fallback>
      <p:transition spd="slow" advTm="98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- Τίτλος"/>
          <p:cNvSpPr>
            <a:spLocks noGrp="1"/>
          </p:cNvSpPr>
          <p:nvPr>
            <p:ph type="title"/>
          </p:nvPr>
        </p:nvSpPr>
        <p:spPr>
          <a:xfrm>
            <a:off x="0" y="130399"/>
            <a:ext cx="9144000" cy="922337"/>
          </a:xfrm>
        </p:spPr>
        <p:txBody>
          <a:bodyPr/>
          <a:lstStyle/>
          <a:p>
            <a:r>
              <a:rPr lang="en-US" altLang="el-GR" sz="3200" b="1" dirty="0"/>
              <a:t>Our </a:t>
            </a:r>
            <a:r>
              <a:rPr lang="en-US" altLang="el-GR" sz="3200" b="1" dirty="0" smtClean="0"/>
              <a:t>initial steel coupons to develop the MASC curves</a:t>
            </a:r>
            <a:r>
              <a:rPr lang="en-US" altLang="el-GR" sz="3200" b="1" dirty="0"/>
              <a:t/>
            </a:r>
            <a:br>
              <a:rPr lang="en-US" altLang="el-GR" sz="3200" b="1" dirty="0"/>
            </a:br>
            <a:r>
              <a:rPr lang="en-US" altLang="el-GR" sz="2400" b="1" dirty="0"/>
              <a:t>(introducing all possible kinds of stresses in steels by welding)</a:t>
            </a:r>
            <a:endParaRPr lang="el-GR" altLang="el-GR" sz="2400" b="1" dirty="0"/>
          </a:p>
        </p:txBody>
      </p:sp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Arial" pitchFamily="34" charset="0"/>
            </a:endParaRPr>
          </a:p>
        </p:txBody>
      </p:sp>
      <p:sp>
        <p:nvSpPr>
          <p:cNvPr id="14341" name="Rectangle 4"/>
          <p:cNvSpPr>
            <a:spLocks noChangeArrowheads="1"/>
          </p:cNvSpPr>
          <p:nvPr/>
        </p:nvSpPr>
        <p:spPr bwMode="auto">
          <a:xfrm>
            <a:off x="0" y="3895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Arial" pitchFamily="34" charset="0"/>
            </a:endParaRPr>
          </a:p>
        </p:txBody>
      </p:sp>
      <p:sp>
        <p:nvSpPr>
          <p:cNvPr id="143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Arial" pitchFamily="34" charset="0"/>
            </a:endParaRPr>
          </a:p>
        </p:txBody>
      </p:sp>
      <p:sp>
        <p:nvSpPr>
          <p:cNvPr id="1434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Arial" pitchFamily="34" charset="0"/>
            </a:endParaRPr>
          </a:p>
        </p:txBody>
      </p:sp>
      <p:sp>
        <p:nvSpPr>
          <p:cNvPr id="14344" name="Rectangle 7"/>
          <p:cNvSpPr>
            <a:spLocks noChangeArrowheads="1"/>
          </p:cNvSpPr>
          <p:nvPr/>
        </p:nvSpPr>
        <p:spPr bwMode="auto">
          <a:xfrm>
            <a:off x="0" y="2133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0825" y="1196975"/>
            <a:ext cx="8893175" cy="39084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ill Sans MT" pitchFamily="34" charset="0"/>
              </a:rPr>
              <a:t>TIG :</a:t>
            </a:r>
          </a:p>
          <a:p>
            <a:pPr eaLnBrk="1" hangingPunct="1">
              <a:defRPr/>
            </a:pPr>
            <a:endParaRPr lang="en-US" sz="1400" b="1" dirty="0">
              <a:solidFill>
                <a:schemeClr val="bg2">
                  <a:lumMod val="25000"/>
                </a:schemeClr>
              </a:solidFill>
            </a:endParaRPr>
          </a:p>
          <a:p>
            <a:pPr eaLnBrk="1" hangingPunct="1">
              <a:defRPr/>
            </a:pPr>
            <a:endParaRPr lang="en-US" sz="1400" b="1" dirty="0">
              <a:solidFill>
                <a:schemeClr val="bg2">
                  <a:lumMod val="25000"/>
                </a:schemeClr>
              </a:solidFill>
            </a:endParaRPr>
          </a:p>
          <a:p>
            <a:pPr eaLnBrk="1" hangingPunct="1">
              <a:defRPr/>
            </a:pPr>
            <a:endParaRPr lang="en-US" sz="1400" b="1" dirty="0">
              <a:solidFill>
                <a:schemeClr val="bg2">
                  <a:lumMod val="25000"/>
                </a:schemeClr>
              </a:solidFill>
            </a:endParaRPr>
          </a:p>
          <a:p>
            <a:pPr eaLnBrk="1" hangingPunct="1">
              <a:defRPr/>
            </a:pPr>
            <a:endParaRPr lang="en-US" sz="1400" b="1" dirty="0">
              <a:solidFill>
                <a:schemeClr val="bg2">
                  <a:lumMod val="25000"/>
                </a:schemeClr>
              </a:solidFill>
            </a:endParaRPr>
          </a:p>
          <a:p>
            <a:pPr eaLnBrk="1" hangingPunct="1">
              <a:defRPr/>
            </a:pPr>
            <a:endParaRPr lang="en-US" sz="1400" b="1" dirty="0">
              <a:solidFill>
                <a:schemeClr val="bg2">
                  <a:lumMod val="25000"/>
                </a:schemeClr>
              </a:solidFill>
            </a:endParaRPr>
          </a:p>
          <a:p>
            <a:pPr eaLnBrk="1" hangingPunct="1">
              <a:defRPr/>
            </a:pPr>
            <a:endParaRPr lang="en-US" sz="1400" b="1" dirty="0">
              <a:solidFill>
                <a:schemeClr val="bg2">
                  <a:lumMod val="25000"/>
                </a:schemeClr>
              </a:solidFill>
            </a:endParaRPr>
          </a:p>
          <a:p>
            <a:pPr eaLnBrk="1" hangingPunct="1">
              <a:defRPr/>
            </a:pPr>
            <a:endParaRPr lang="en-US" sz="1400" b="1" dirty="0">
              <a:solidFill>
                <a:schemeClr val="bg2">
                  <a:lumMod val="25000"/>
                </a:schemeClr>
              </a:solidFill>
            </a:endParaRPr>
          </a:p>
          <a:p>
            <a:pPr eaLnBrk="1" hangingPunct="1">
              <a:defRPr/>
            </a:pPr>
            <a:endParaRPr lang="el-GR" b="1" dirty="0">
              <a:solidFill>
                <a:schemeClr val="bg2">
                  <a:lumMod val="25000"/>
                </a:schemeClr>
              </a:solidFill>
              <a:latin typeface="Gill Sans MT" pitchFamily="34" charset="0"/>
            </a:endParaRPr>
          </a:p>
          <a:p>
            <a:pPr eaLnBrk="1" hangingPunct="1">
              <a:defRPr/>
            </a:pPr>
            <a:endParaRPr lang="el-GR" b="1" dirty="0">
              <a:solidFill>
                <a:schemeClr val="bg2">
                  <a:lumMod val="25000"/>
                </a:schemeClr>
              </a:solidFill>
              <a:latin typeface="Gill Sans MT" pitchFamily="34" charset="0"/>
            </a:endParaRPr>
          </a:p>
          <a:p>
            <a:pPr eaLnBrk="1" hangingPunct="1">
              <a:defRPr/>
            </a:pPr>
            <a:endParaRPr lang="el-GR" b="1" dirty="0">
              <a:solidFill>
                <a:schemeClr val="bg2">
                  <a:lumMod val="25000"/>
                </a:schemeClr>
              </a:solidFill>
              <a:latin typeface="Gill Sans MT" pitchFamily="34" charset="0"/>
            </a:endParaRPr>
          </a:p>
          <a:p>
            <a:pPr eaLnBrk="1" hangingPunct="1">
              <a:defRPr/>
            </a:pPr>
            <a:endParaRPr lang="el-GR" b="1" dirty="0">
              <a:solidFill>
                <a:schemeClr val="bg2">
                  <a:lumMod val="25000"/>
                </a:schemeClr>
              </a:solidFill>
              <a:latin typeface="Gill Sans MT" pitchFamily="34" charset="0"/>
            </a:endParaRPr>
          </a:p>
          <a:p>
            <a:pPr eaLnBrk="1" hangingPunct="1">
              <a:defRPr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ill Sans MT" pitchFamily="34" charset="0"/>
              </a:rPr>
              <a:t>Plasma</a:t>
            </a:r>
          </a:p>
          <a:p>
            <a:pPr eaLnBrk="1" hangingPunct="1">
              <a:defRPr/>
            </a:pPr>
            <a:endParaRPr lang="en-US" sz="1400" b="1" dirty="0">
              <a:solidFill>
                <a:schemeClr val="bg2">
                  <a:lumMod val="25000"/>
                </a:schemeClr>
              </a:solidFill>
            </a:endParaRPr>
          </a:p>
          <a:p>
            <a:pPr eaLnBrk="1" hangingPunct="1">
              <a:defRPr/>
            </a:pPr>
            <a:endParaRPr lang="en-US" sz="1400" b="1" dirty="0">
              <a:solidFill>
                <a:schemeClr val="bg2">
                  <a:lumMod val="25000"/>
                </a:schemeClr>
              </a:solidFill>
            </a:endParaRPr>
          </a:p>
          <a:p>
            <a:pPr eaLnBrk="1" hangingPunct="1">
              <a:defRPr/>
            </a:pPr>
            <a:endParaRPr lang="el-GR" sz="1400" b="1" dirty="0"/>
          </a:p>
        </p:txBody>
      </p:sp>
      <p:grpSp>
        <p:nvGrpSpPr>
          <p:cNvPr id="14346" name="Group 11"/>
          <p:cNvGrpSpPr>
            <a:grpSpLocks/>
          </p:cNvGrpSpPr>
          <p:nvPr/>
        </p:nvGrpSpPr>
        <p:grpSpPr bwMode="auto">
          <a:xfrm>
            <a:off x="684038" y="1331913"/>
            <a:ext cx="7920410" cy="2312987"/>
            <a:chOff x="1763688" y="1556792"/>
            <a:chExt cx="7920925" cy="2312987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3419558" y="3283992"/>
              <a:ext cx="129707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70" name="TextBox 27"/>
            <p:cNvSpPr txBox="1">
              <a:spLocks noChangeArrowheads="1"/>
            </p:cNvSpPr>
            <p:nvPr/>
          </p:nvSpPr>
          <p:spPr bwMode="auto">
            <a:xfrm>
              <a:off x="3780284" y="3283992"/>
              <a:ext cx="65563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1800">
                  <a:latin typeface="Gill Sans MT" pitchFamily="34" charset="0"/>
                </a:rPr>
                <a:t>3mm</a:t>
              </a:r>
              <a:endParaRPr lang="el-GR" altLang="el-GR" sz="1800">
                <a:latin typeface="Corbel" pitchFamily="34" charset="0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5508843" y="1915567"/>
              <a:ext cx="50327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72" name="TextBox 31"/>
            <p:cNvSpPr txBox="1">
              <a:spLocks noChangeArrowheads="1"/>
            </p:cNvSpPr>
            <p:nvPr/>
          </p:nvSpPr>
          <p:spPr bwMode="auto">
            <a:xfrm>
              <a:off x="5436046" y="1556792"/>
              <a:ext cx="655638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1800">
                  <a:latin typeface="Gill Sans MT" pitchFamily="34" charset="0"/>
                </a:rPr>
                <a:t>2mm</a:t>
              </a:r>
              <a:endParaRPr lang="el-GR" altLang="el-GR" sz="1800">
                <a:latin typeface="Corbel" pitchFamily="34" charset="0"/>
              </a:endParaRPr>
            </a:p>
          </p:txBody>
        </p:sp>
        <p:sp>
          <p:nvSpPr>
            <p:cNvPr id="17" name="Cube 16"/>
            <p:cNvSpPr/>
            <p:nvPr/>
          </p:nvSpPr>
          <p:spPr>
            <a:xfrm>
              <a:off x="1763688" y="1977479"/>
              <a:ext cx="1944814" cy="1152525"/>
            </a:xfrm>
            <a:prstGeom prst="cube">
              <a:avLst>
                <a:gd name="adj" fmla="val 68995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  <p:sp>
          <p:nvSpPr>
            <p:cNvPr id="18" name="Cube 17"/>
            <p:cNvSpPr/>
            <p:nvPr/>
          </p:nvSpPr>
          <p:spPr>
            <a:xfrm>
              <a:off x="2916287" y="1977479"/>
              <a:ext cx="1295484" cy="1152525"/>
            </a:xfrm>
            <a:prstGeom prst="cube">
              <a:avLst>
                <a:gd name="adj" fmla="val 6991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  <p:sp>
          <p:nvSpPr>
            <p:cNvPr id="19" name="Cube 18"/>
            <p:cNvSpPr/>
            <p:nvPr/>
          </p:nvSpPr>
          <p:spPr>
            <a:xfrm>
              <a:off x="3419558" y="1988592"/>
              <a:ext cx="2089285" cy="1152525"/>
            </a:xfrm>
            <a:prstGeom prst="cube">
              <a:avLst>
                <a:gd name="adj" fmla="val 68073"/>
              </a:avLst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  <p:sp>
          <p:nvSpPr>
            <p:cNvPr id="20" name="Cube 19"/>
            <p:cNvSpPr/>
            <p:nvPr/>
          </p:nvSpPr>
          <p:spPr>
            <a:xfrm>
              <a:off x="4716629" y="1977479"/>
              <a:ext cx="1295484" cy="1152525"/>
            </a:xfrm>
            <a:prstGeom prst="cube">
              <a:avLst>
                <a:gd name="adj" fmla="val 68995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  <p:sp>
          <p:nvSpPr>
            <p:cNvPr id="21" name="Cube 20"/>
            <p:cNvSpPr/>
            <p:nvPr/>
          </p:nvSpPr>
          <p:spPr>
            <a:xfrm>
              <a:off x="5219899" y="1977479"/>
              <a:ext cx="2016255" cy="1152525"/>
            </a:xfrm>
            <a:prstGeom prst="cube">
              <a:avLst>
                <a:gd name="adj" fmla="val 68995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 dirty="0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6588413" y="2275929"/>
              <a:ext cx="865243" cy="936625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1763688" y="2779167"/>
              <a:ext cx="1152599" cy="36036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BM</a:t>
              </a:r>
              <a:endParaRPr lang="el-GR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916287" y="2779167"/>
              <a:ext cx="504858" cy="35877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/>
                <a:t>HAZ</a:t>
              </a:r>
              <a:endParaRPr lang="el-GR" sz="12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419558" y="2780754"/>
              <a:ext cx="1297071" cy="35877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/>
                <a:t>FZ</a:t>
              </a:r>
              <a:endParaRPr lang="el-GR" sz="1000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219899" y="2779167"/>
              <a:ext cx="1224041" cy="36036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BM</a:t>
              </a:r>
              <a:endParaRPr lang="el-GR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715042" y="2779167"/>
              <a:ext cx="504858" cy="35877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/>
                <a:t>HAZ</a:t>
              </a:r>
              <a:endParaRPr lang="el-GR" sz="1200" dirty="0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2771816" y="3860254"/>
              <a:ext cx="2592555" cy="0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85" name="TextBox 55"/>
            <p:cNvSpPr txBox="1">
              <a:spLocks noChangeArrowheads="1"/>
            </p:cNvSpPr>
            <p:nvPr/>
          </p:nvSpPr>
          <p:spPr bwMode="auto">
            <a:xfrm>
              <a:off x="3118296" y="3499892"/>
              <a:ext cx="2030413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1800" b="1">
                  <a:latin typeface="Arial" pitchFamily="34" charset="0"/>
                </a:rPr>
                <a:t>Rolling Direction</a:t>
              </a:r>
              <a:endParaRPr lang="el-GR" altLang="el-GR" sz="1800" b="1">
                <a:latin typeface="Arial" pitchFamily="34" charset="0"/>
              </a:endParaRPr>
            </a:p>
          </p:txBody>
        </p:sp>
        <p:sp>
          <p:nvSpPr>
            <p:cNvPr id="14386" name="TextBox 16"/>
            <p:cNvSpPr txBox="1">
              <a:spLocks noChangeArrowheads="1"/>
            </p:cNvSpPr>
            <p:nvPr/>
          </p:nvSpPr>
          <p:spPr bwMode="auto">
            <a:xfrm>
              <a:off x="7568475" y="2141711"/>
              <a:ext cx="2116138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1800" b="1" dirty="0">
                  <a:latin typeface="Arial" pitchFamily="34" charset="0"/>
                </a:rPr>
                <a:t>Welding direction</a:t>
              </a:r>
              <a:endParaRPr lang="el-GR" altLang="el-GR" sz="1800" b="1" dirty="0">
                <a:latin typeface="Arial" pitchFamily="34" charset="0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1763688" y="2277517"/>
              <a:ext cx="5401024" cy="71437"/>
            </a:xfrm>
            <a:prstGeom prst="line">
              <a:avLst/>
            </a:prstGeom>
            <a:ln w="38100"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47" name="Group 88"/>
          <p:cNvGrpSpPr>
            <a:grpSpLocks/>
          </p:cNvGrpSpPr>
          <p:nvPr/>
        </p:nvGrpSpPr>
        <p:grpSpPr bwMode="auto">
          <a:xfrm>
            <a:off x="799033" y="4221163"/>
            <a:ext cx="7445375" cy="2447925"/>
            <a:chOff x="1403350" y="4365625"/>
            <a:chExt cx="7445375" cy="2447925"/>
          </a:xfrm>
        </p:grpSpPr>
        <p:sp>
          <p:nvSpPr>
            <p:cNvPr id="14351" name="TextBox 32"/>
            <p:cNvSpPr txBox="1">
              <a:spLocks noChangeArrowheads="1"/>
            </p:cNvSpPr>
            <p:nvPr/>
          </p:nvSpPr>
          <p:spPr bwMode="auto">
            <a:xfrm>
              <a:off x="4716463" y="4365625"/>
              <a:ext cx="8223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1800">
                  <a:latin typeface="Gill Sans MT" pitchFamily="34" charset="0"/>
                </a:rPr>
                <a:t>1.5mm</a:t>
              </a:r>
              <a:endParaRPr lang="el-GR" altLang="el-GR" sz="1800">
                <a:latin typeface="Corbel" pitchFamily="34" charset="0"/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4859338" y="4724400"/>
              <a:ext cx="50482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53" name="TextBox 37"/>
            <p:cNvSpPr txBox="1">
              <a:spLocks noChangeArrowheads="1"/>
            </p:cNvSpPr>
            <p:nvPr/>
          </p:nvSpPr>
          <p:spPr bwMode="auto">
            <a:xfrm>
              <a:off x="3419475" y="6083300"/>
              <a:ext cx="6556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1800">
                  <a:latin typeface="Gill Sans MT" pitchFamily="34" charset="0"/>
                </a:rPr>
                <a:t>2mm</a:t>
              </a:r>
              <a:endParaRPr lang="el-GR" altLang="el-GR" sz="1800">
                <a:latin typeface="Corbel" pitchFamily="34" charset="0"/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3484563" y="6083300"/>
              <a:ext cx="57626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2484438" y="6443662"/>
              <a:ext cx="2592387" cy="0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56" name="TextBox 46"/>
            <p:cNvSpPr txBox="1">
              <a:spLocks noChangeArrowheads="1"/>
            </p:cNvSpPr>
            <p:nvPr/>
          </p:nvSpPr>
          <p:spPr bwMode="auto">
            <a:xfrm>
              <a:off x="2771775" y="6443663"/>
              <a:ext cx="2030413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1800" b="1">
                  <a:latin typeface="Arial" pitchFamily="34" charset="0"/>
                </a:rPr>
                <a:t>Rolling Direction</a:t>
              </a:r>
              <a:endParaRPr lang="el-GR" altLang="el-GR" sz="1800" b="1">
                <a:latin typeface="Arial" pitchFamily="34" charset="0"/>
              </a:endParaRPr>
            </a:p>
          </p:txBody>
        </p:sp>
        <p:sp>
          <p:nvSpPr>
            <p:cNvPr id="39" name="Cube 38"/>
            <p:cNvSpPr/>
            <p:nvPr/>
          </p:nvSpPr>
          <p:spPr>
            <a:xfrm>
              <a:off x="1403350" y="4797425"/>
              <a:ext cx="2305050" cy="1152525"/>
            </a:xfrm>
            <a:prstGeom prst="cube">
              <a:avLst>
                <a:gd name="adj" fmla="val 68995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  <p:sp>
          <p:nvSpPr>
            <p:cNvPr id="40" name="Cube 39"/>
            <p:cNvSpPr/>
            <p:nvPr/>
          </p:nvSpPr>
          <p:spPr>
            <a:xfrm>
              <a:off x="2916238" y="4797425"/>
              <a:ext cx="1295400" cy="1152525"/>
            </a:xfrm>
            <a:prstGeom prst="cube">
              <a:avLst>
                <a:gd name="adj" fmla="val 68072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  <p:sp>
          <p:nvSpPr>
            <p:cNvPr id="41" name="Cube 40"/>
            <p:cNvSpPr/>
            <p:nvPr/>
          </p:nvSpPr>
          <p:spPr>
            <a:xfrm>
              <a:off x="3419475" y="4797425"/>
              <a:ext cx="1441450" cy="1152525"/>
            </a:xfrm>
            <a:prstGeom prst="cube">
              <a:avLst>
                <a:gd name="adj" fmla="val 68995"/>
              </a:avLst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  <p:sp>
          <p:nvSpPr>
            <p:cNvPr id="42" name="Cube 41"/>
            <p:cNvSpPr/>
            <p:nvPr/>
          </p:nvSpPr>
          <p:spPr>
            <a:xfrm>
              <a:off x="4067175" y="4797425"/>
              <a:ext cx="1296988" cy="1152525"/>
            </a:xfrm>
            <a:prstGeom prst="cube">
              <a:avLst>
                <a:gd name="adj" fmla="val 68072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  <p:sp>
          <p:nvSpPr>
            <p:cNvPr id="43" name="Cube 42"/>
            <p:cNvSpPr/>
            <p:nvPr/>
          </p:nvSpPr>
          <p:spPr>
            <a:xfrm>
              <a:off x="4572000" y="4797425"/>
              <a:ext cx="2303463" cy="1152525"/>
            </a:xfrm>
            <a:prstGeom prst="cube">
              <a:avLst>
                <a:gd name="adj" fmla="val 68995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403350" y="5591175"/>
              <a:ext cx="1511300" cy="358775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BM</a:t>
              </a:r>
              <a:endParaRPr lang="el-GR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914650" y="5591175"/>
              <a:ext cx="504825" cy="35877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/>
                <a:t>HAZ</a:t>
              </a:r>
              <a:endParaRPr lang="el-GR" sz="1200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419475" y="5591175"/>
              <a:ext cx="647700" cy="35877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/>
                <a:t>FZ</a:t>
              </a:r>
              <a:endParaRPr lang="el-GR" sz="1000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572000" y="5591175"/>
              <a:ext cx="1511300" cy="358775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BM</a:t>
              </a:r>
              <a:endParaRPr lang="el-GR" dirty="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067175" y="5591175"/>
              <a:ext cx="504825" cy="35877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/>
                <a:t>HAZ</a:t>
              </a:r>
              <a:endParaRPr lang="el-GR" sz="1200" dirty="0"/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 flipH="1">
              <a:off x="6227763" y="5084762"/>
              <a:ext cx="865187" cy="936625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68" name="TextBox 16"/>
            <p:cNvSpPr txBox="1">
              <a:spLocks noChangeArrowheads="1"/>
            </p:cNvSpPr>
            <p:nvPr/>
          </p:nvSpPr>
          <p:spPr bwMode="auto">
            <a:xfrm>
              <a:off x="6732588" y="5516563"/>
              <a:ext cx="211613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1800" b="1">
                  <a:latin typeface="Arial" pitchFamily="34" charset="0"/>
                </a:rPr>
                <a:t>Welding direction</a:t>
              </a:r>
              <a:endParaRPr lang="el-GR" altLang="el-GR" sz="1800" b="1">
                <a:latin typeface="Arial" pitchFamily="34" charset="0"/>
              </a:endParaRPr>
            </a:p>
          </p:txBody>
        </p:sp>
      </p:grpSp>
      <p:sp>
        <p:nvSpPr>
          <p:cNvPr id="14350" name="TextBox 1"/>
          <p:cNvSpPr txBox="1">
            <a:spLocks noChangeArrowheads="1"/>
          </p:cNvSpPr>
          <p:nvPr/>
        </p:nvSpPr>
        <p:spPr bwMode="auto">
          <a:xfrm>
            <a:off x="5651500" y="6299200"/>
            <a:ext cx="33266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 b="1" dirty="0">
                <a:latin typeface="Arial" pitchFamily="34" charset="0"/>
              </a:rPr>
              <a:t>TIG, EBW, Plasma, Induction</a:t>
            </a:r>
            <a:endParaRPr lang="el-GR" altLang="el-GR" sz="1800" b="1" dirty="0">
              <a:latin typeface="Arial" pitchFamily="34" charset="0"/>
            </a:endParaRPr>
          </a:p>
        </p:txBody>
      </p:sp>
      <p:pic>
        <p:nvPicPr>
          <p:cNvPr id="50" name="Picture 2" descr="Full-size image (38 K)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348880"/>
            <a:ext cx="3357885" cy="227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98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025"/>
    </mc:Choice>
    <mc:Fallback>
      <p:transition spd="slow" advTm="89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4"/>
          <p:cNvSpPr>
            <a:spLocks noGrp="1"/>
          </p:cNvSpPr>
          <p:nvPr>
            <p:ph idx="1"/>
          </p:nvPr>
        </p:nvSpPr>
        <p:spPr>
          <a:xfrm>
            <a:off x="107504" y="127173"/>
            <a:ext cx="9036496" cy="493515"/>
          </a:xfrm>
        </p:spPr>
        <p:txBody>
          <a:bodyPr/>
          <a:lstStyle/>
          <a:p>
            <a:pPr marL="0" indent="0" algn="ctr">
              <a:buFont typeface="Arial" pitchFamily="34" charset="0"/>
              <a:buNone/>
            </a:pPr>
            <a:r>
              <a:rPr lang="en-US" altLang="el-GR" b="1" dirty="0"/>
              <a:t>X-ray diffraction for surface 2D-stress determination</a:t>
            </a:r>
            <a:endParaRPr lang="el-GR" altLang="el-GR" b="1" dirty="0"/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8" y="620688"/>
            <a:ext cx="4368735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Arial" pitchFamily="34" charset="0"/>
            </a:endParaRPr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483" y="4293096"/>
            <a:ext cx="382047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5823354" y="1032905"/>
            <a:ext cx="314113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400" dirty="0">
                <a:latin typeface="+mn-lt"/>
              </a:rPr>
              <a:t>Fixing XRD source-receivers in the selected 2</a:t>
            </a:r>
            <a:r>
              <a:rPr lang="en-US" altLang="el-GR" sz="1400" dirty="0">
                <a:latin typeface="Symbol" pitchFamily="18" charset="2"/>
              </a:rPr>
              <a:t>q</a:t>
            </a:r>
            <a:r>
              <a:rPr lang="en-US" altLang="el-GR" sz="1400" dirty="0">
                <a:latin typeface="+mn-lt"/>
              </a:rPr>
              <a:t> angle for the selected point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400" dirty="0">
                <a:latin typeface="+mn-lt"/>
                <a:sym typeface="Wingdings" pitchFamily="2" charset="2"/>
              </a:rPr>
              <a:t> Scanning the selected  point with different inclinations </a:t>
            </a:r>
            <a:r>
              <a:rPr lang="en-US" altLang="el-GR" sz="1400" dirty="0">
                <a:latin typeface="Symbol" pitchFamily="18" charset="2"/>
                <a:sym typeface="Wingdings" pitchFamily="2" charset="2"/>
              </a:rPr>
              <a:t>y</a:t>
            </a:r>
            <a:r>
              <a:rPr lang="en-US" altLang="el-GR" sz="1400" dirty="0">
                <a:latin typeface="+mn-lt"/>
                <a:sym typeface="Wingdings" pitchFamily="2" charset="2"/>
              </a:rPr>
              <a:t> (</a:t>
            </a:r>
            <a:r>
              <a:rPr lang="en-US" altLang="el-GR" sz="1400" u="sng" dirty="0">
                <a:latin typeface="+mn-lt"/>
                <a:sym typeface="Wingdings" pitchFamily="2" charset="2"/>
              </a:rPr>
              <a:t>+</a:t>
            </a:r>
            <a:r>
              <a:rPr lang="en-US" altLang="el-GR" sz="1400" dirty="0">
                <a:latin typeface="+mn-lt"/>
                <a:sym typeface="Wingdings" pitchFamily="2" charset="2"/>
              </a:rPr>
              <a:t>35</a:t>
            </a:r>
            <a:r>
              <a:rPr lang="en-US" altLang="el-GR" sz="1400" baseline="30000" dirty="0">
                <a:latin typeface="+mn-lt"/>
                <a:sym typeface="Wingdings" pitchFamily="2" charset="2"/>
              </a:rPr>
              <a:t>o</a:t>
            </a:r>
            <a:r>
              <a:rPr lang="en-US" altLang="el-GR" sz="1400" dirty="0">
                <a:latin typeface="+mn-lt"/>
                <a:sym typeface="Wingdings" pitchFamily="2" charset="2"/>
              </a:rPr>
              <a:t>)</a:t>
            </a:r>
            <a:endParaRPr lang="en-US" altLang="el-GR" sz="1400" dirty="0">
              <a:latin typeface="+mn-lt"/>
            </a:endParaRPr>
          </a:p>
        </p:txBody>
      </p:sp>
      <p:pic>
        <p:nvPicPr>
          <p:cNvPr id="14" name="Picture 11" descr="4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568" y="1980059"/>
            <a:ext cx="158115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4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331" y="1932434"/>
            <a:ext cx="176212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4716016" y="1698092"/>
            <a:ext cx="360040" cy="2907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6" name="Picture 19" descr="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68" y="4437352"/>
            <a:ext cx="2929212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ight Arrow 16"/>
          <p:cNvSpPr/>
          <p:nvPr/>
        </p:nvSpPr>
        <p:spPr>
          <a:xfrm rot="5400000" flipV="1">
            <a:off x="6659698" y="3751678"/>
            <a:ext cx="360040" cy="2907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aphicFrame>
        <p:nvGraphicFramePr>
          <p:cNvPr id="18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6027218"/>
              </p:ext>
            </p:extLst>
          </p:nvPr>
        </p:nvGraphicFramePr>
        <p:xfrm>
          <a:off x="1403623" y="3717032"/>
          <a:ext cx="18002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Equation" r:id="rId10" imgW="1803400" imgH="482600" progId="Equation.3">
                  <p:embed/>
                </p:oleObj>
              </mc:Choice>
              <mc:Fallback>
                <p:oleObj name="Equation" r:id="rId10" imgW="1803400" imgH="482600" progId="Equation.3">
                  <p:embed/>
                  <p:pic>
                    <p:nvPicPr>
                      <p:cNvPr id="18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23" y="3717032"/>
                        <a:ext cx="1800225" cy="485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18 - TextBox"/>
          <p:cNvSpPr txBox="1"/>
          <p:nvPr/>
        </p:nvSpPr>
        <p:spPr>
          <a:xfrm>
            <a:off x="1979712" y="1268760"/>
            <a:ext cx="23762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</a:rPr>
              <a:t>XRD histogram on a surface point in a given crystallographic direction for the selection of the most stable 2</a:t>
            </a:r>
            <a:r>
              <a:rPr lang="en-US" sz="1400" dirty="0">
                <a:latin typeface="Symbol" pitchFamily="18" charset="2"/>
              </a:rPr>
              <a:t>q</a:t>
            </a:r>
            <a:r>
              <a:rPr lang="en-US" sz="1400" dirty="0">
                <a:latin typeface="+mn-lt"/>
              </a:rPr>
              <a:t> response</a:t>
            </a:r>
            <a:endParaRPr lang="el-GR" sz="1400" dirty="0">
              <a:latin typeface="+mn-lt"/>
            </a:endParaRPr>
          </a:p>
        </p:txBody>
      </p:sp>
      <p:cxnSp>
        <p:nvCxnSpPr>
          <p:cNvPr id="21" name="20 - Ευθύγραμμο βέλος σύνδεσης"/>
          <p:cNvCxnSpPr>
            <a:stCxn id="19" idx="2"/>
          </p:cNvCxnSpPr>
          <p:nvPr/>
        </p:nvCxnSpPr>
        <p:spPr>
          <a:xfrm>
            <a:off x="3167844" y="2438311"/>
            <a:ext cx="108012" cy="2706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3 - TextBox"/>
          <p:cNvSpPr txBox="1"/>
          <p:nvPr/>
        </p:nvSpPr>
        <p:spPr>
          <a:xfrm>
            <a:off x="5258568" y="4472107"/>
            <a:ext cx="1728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</a:rPr>
              <a:t>Monitoring the XRD counts in all different </a:t>
            </a:r>
            <a:r>
              <a:rPr lang="en-US" sz="1400" dirty="0">
                <a:latin typeface="Symbol" pitchFamily="18" charset="2"/>
              </a:rPr>
              <a:t>y</a:t>
            </a:r>
            <a:r>
              <a:rPr lang="en-US" sz="1400" dirty="0">
                <a:latin typeface="+mn-lt"/>
              </a:rPr>
              <a:t> angles</a:t>
            </a:r>
            <a:endParaRPr lang="el-GR" sz="1400" dirty="0">
              <a:latin typeface="+mn-lt"/>
            </a:endParaRPr>
          </a:p>
        </p:txBody>
      </p:sp>
      <p:sp>
        <p:nvSpPr>
          <p:cNvPr id="25" name="24 - TextBox"/>
          <p:cNvSpPr txBox="1"/>
          <p:nvPr/>
        </p:nvSpPr>
        <p:spPr>
          <a:xfrm>
            <a:off x="2195736" y="4995753"/>
            <a:ext cx="17281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+mn-lt"/>
              </a:rPr>
              <a:t>Determining the stress component at the given point in the direction of  the XRD measurement</a:t>
            </a:r>
            <a:endParaRPr lang="el-GR" sz="1400" dirty="0">
              <a:latin typeface="+mn-lt"/>
            </a:endParaRPr>
          </a:p>
        </p:txBody>
      </p:sp>
      <p:sp>
        <p:nvSpPr>
          <p:cNvPr id="20" name="Right Arrow 19"/>
          <p:cNvSpPr/>
          <p:nvPr/>
        </p:nvSpPr>
        <p:spPr>
          <a:xfrm flipH="1">
            <a:off x="3995936" y="5082468"/>
            <a:ext cx="360040" cy="2907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2" name="Right Arrow 21"/>
          <p:cNvSpPr/>
          <p:nvPr/>
        </p:nvSpPr>
        <p:spPr>
          <a:xfrm rot="16200000">
            <a:off x="2374398" y="4399750"/>
            <a:ext cx="360040" cy="2907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94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216"/>
    </mc:Choice>
    <mc:Fallback>
      <p:transition spd="slow" advTm="43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en-GB" sz="3200" b="1" dirty="0" smtClean="0"/>
              <a:t>Challenges with welded samples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091877"/>
            <a:ext cx="8964488" cy="5145435"/>
          </a:xfrm>
        </p:spPr>
        <p:txBody>
          <a:bodyPr/>
          <a:lstStyle/>
          <a:p>
            <a:r>
              <a:rPr lang="en-GB" sz="2400" dirty="0" smtClean="0"/>
              <a:t>Repeatability of welding (different crack initiation during welding)</a:t>
            </a:r>
          </a:p>
          <a:p>
            <a:r>
              <a:rPr lang="en-GB" sz="2400" dirty="0" smtClean="0"/>
              <a:t>Mechanical treatment for flat surface (repeatability &amp; roughness)</a:t>
            </a:r>
          </a:p>
          <a:p>
            <a:r>
              <a:rPr lang="en-GB" sz="2400" dirty="0" smtClean="0"/>
              <a:t>Phase transformations (temperatures above a threshold)</a:t>
            </a:r>
          </a:p>
          <a:p>
            <a:pPr marL="0" indent="0">
              <a:buNone/>
            </a:pPr>
            <a:r>
              <a:rPr lang="en-GB" sz="2400" dirty="0" smtClean="0">
                <a:sym typeface="Wingdings" panose="05000000000000000000" pitchFamily="2" charset="2"/>
              </a:rPr>
              <a:t>A need for a new steel coupon with certain properties:</a:t>
            </a:r>
          </a:p>
          <a:p>
            <a:r>
              <a:rPr lang="en-GB" sz="2400" dirty="0" smtClean="0"/>
              <a:t>To be easily repeatable process – accessible in industrial conditions</a:t>
            </a:r>
            <a:endParaRPr lang="en-GB" sz="2400" dirty="0"/>
          </a:p>
          <a:p>
            <a:r>
              <a:rPr lang="en-GB" sz="2400" dirty="0" smtClean="0"/>
              <a:t>Requiring no post-development treatment (surface roughness)</a:t>
            </a:r>
            <a:endParaRPr lang="en-GB" sz="2400" dirty="0"/>
          </a:p>
          <a:p>
            <a:r>
              <a:rPr lang="en-GB" sz="2400" dirty="0" smtClean="0"/>
              <a:t>To avoid phase </a:t>
            </a:r>
            <a:r>
              <a:rPr lang="en-GB" sz="2400" dirty="0"/>
              <a:t>transformations </a:t>
            </a:r>
            <a:r>
              <a:rPr lang="en-GB" sz="2400" dirty="0" smtClean="0"/>
              <a:t>due to elevated temperatures</a:t>
            </a:r>
          </a:p>
          <a:p>
            <a:pPr marL="0" indent="0">
              <a:buNone/>
            </a:pPr>
            <a:r>
              <a:rPr lang="en-GB" sz="2400" dirty="0" smtClean="0">
                <a:sym typeface="Wingdings" panose="05000000000000000000" pitchFamily="2" charset="2"/>
              </a:rPr>
              <a:t>Development of a single heat affected zone with heat &amp; quenching</a:t>
            </a:r>
          </a:p>
          <a:p>
            <a:r>
              <a:rPr lang="en-GB" sz="2400" dirty="0" smtClean="0"/>
              <a:t>Localized heating: </a:t>
            </a:r>
            <a:r>
              <a:rPr lang="en-GB" sz="2400" dirty="0" smtClean="0">
                <a:sym typeface="Wingdings" panose="05000000000000000000" pitchFamily="2" charset="2"/>
              </a:rPr>
              <a:t>t</a:t>
            </a:r>
            <a:r>
              <a:rPr lang="en-GB" sz="2400" dirty="0" smtClean="0"/>
              <a:t>emperature gradient along the steel (up to 450C)</a:t>
            </a:r>
            <a:endParaRPr lang="en-GB" sz="2400" dirty="0"/>
          </a:p>
          <a:p>
            <a:r>
              <a:rPr lang="en-GB" sz="2400" dirty="0" smtClean="0"/>
              <a:t>Consequent quenching: temperature gradient to stress gradient</a:t>
            </a:r>
            <a:endParaRPr lang="en-GB" sz="2400" dirty="0"/>
          </a:p>
          <a:p>
            <a:r>
              <a:rPr lang="en-GB" sz="2400" dirty="0" smtClean="0"/>
              <a:t>No phase </a:t>
            </a:r>
            <a:r>
              <a:rPr lang="en-GB" sz="2400" dirty="0"/>
              <a:t>transformations </a:t>
            </a:r>
            <a:r>
              <a:rPr lang="en-GB" sz="2400" dirty="0" smtClean="0"/>
              <a:t>due to the temperature threshold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5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805"/>
    </mc:Choice>
    <mc:Fallback>
      <p:transition spd="slow" advTm="153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- Τίτλος"/>
          <p:cNvSpPr>
            <a:spLocks noGrp="1"/>
          </p:cNvSpPr>
          <p:nvPr>
            <p:ph type="title"/>
          </p:nvPr>
        </p:nvSpPr>
        <p:spPr>
          <a:xfrm>
            <a:off x="457199" y="130400"/>
            <a:ext cx="8550917" cy="628298"/>
          </a:xfrm>
        </p:spPr>
        <p:txBody>
          <a:bodyPr/>
          <a:lstStyle/>
          <a:p>
            <a:r>
              <a:rPr lang="en-US" altLang="el-GR" sz="3200" b="1" dirty="0" smtClean="0"/>
              <a:t>Our first attempt: localized </a:t>
            </a:r>
            <a:r>
              <a:rPr lang="en-US" altLang="el-GR" sz="3200" b="1" dirty="0"/>
              <a:t>RF induction heating</a:t>
            </a:r>
            <a:endParaRPr lang="el-GR" altLang="el-GR" sz="3200" b="1" dirty="0"/>
          </a:p>
        </p:txBody>
      </p:sp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Arial" pitchFamily="34" charset="0"/>
            </a:endParaRPr>
          </a:p>
        </p:txBody>
      </p:sp>
      <p:sp>
        <p:nvSpPr>
          <p:cNvPr id="143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Arial" pitchFamily="34" charset="0"/>
            </a:endParaRPr>
          </a:p>
        </p:txBody>
      </p:sp>
      <p:sp>
        <p:nvSpPr>
          <p:cNvPr id="1434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 dirty="0">
              <a:latin typeface="Arial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199" y="906867"/>
            <a:ext cx="4800846" cy="360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Ομάδα 742681822"/>
          <p:cNvGrpSpPr>
            <a:grpSpLocks noChangeAspect="1"/>
          </p:cNvGrpSpPr>
          <p:nvPr/>
        </p:nvGrpSpPr>
        <p:grpSpPr>
          <a:xfrm>
            <a:off x="769880" y="4869360"/>
            <a:ext cx="7770150" cy="1800000"/>
            <a:chOff x="606056" y="8940"/>
            <a:chExt cx="2978785" cy="640512"/>
          </a:xfrm>
        </p:grpSpPr>
        <p:pic>
          <p:nvPicPr>
            <p:cNvPr id="36" name="Εικόνα 2"/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637954" y="8940"/>
              <a:ext cx="2902585" cy="232945"/>
            </a:xfrm>
            <a:prstGeom prst="rect">
              <a:avLst/>
            </a:prstGeom>
            <a:noFill/>
          </p:spPr>
        </p:pic>
        <p:pic>
          <p:nvPicPr>
            <p:cNvPr id="42" name="Εικόνα 14">
              <a:extLst>
                <a:ext uri="{FF2B5EF4-FFF2-40B4-BE49-F238E27FC236}">
                  <a16:creationId xmlns:a16="http://schemas.microsoft.com/office/drawing/2014/main" id="{7C3071D3-EE33-1F74-C6C8-610A42D6D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606056" y="383118"/>
              <a:ext cx="2978785" cy="266334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5258045" y="889096"/>
            <a:ext cx="37500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Initial trials: use of RF induction heater</a:t>
            </a:r>
          </a:p>
          <a:p>
            <a:endParaRPr lang="en-GB" sz="1600" dirty="0" smtClean="0"/>
          </a:p>
          <a:p>
            <a:r>
              <a:rPr lang="en-GB" sz="1600" b="1" dirty="0" smtClean="0"/>
              <a:t>The process</a:t>
            </a:r>
          </a:p>
          <a:p>
            <a:r>
              <a:rPr lang="en-GB" sz="1600" dirty="0" smtClean="0"/>
              <a:t>Heating until T </a:t>
            </a:r>
            <a:r>
              <a:rPr lang="el-GR" sz="1600" dirty="0" smtClean="0"/>
              <a:t>~ 450</a:t>
            </a:r>
            <a:r>
              <a:rPr lang="en-GB" sz="1600" dirty="0" smtClean="0"/>
              <a:t>C – IR monitored</a:t>
            </a:r>
          </a:p>
          <a:p>
            <a:r>
              <a:rPr lang="en-GB" sz="1600" dirty="0" smtClean="0"/>
              <a:t>Consequent quenching in water or oil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GB" sz="1600" dirty="0" smtClean="0">
                <a:sym typeface="Wingdings" panose="05000000000000000000" pitchFamily="2" charset="2"/>
              </a:rPr>
              <a:t>T to </a:t>
            </a:r>
            <a:r>
              <a:rPr lang="af-ZA" sz="1600" dirty="0" smtClean="0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lang="af-ZA" sz="1600" dirty="0" smtClean="0">
                <a:sym typeface="Wingdings" panose="05000000000000000000" pitchFamily="2" charset="2"/>
              </a:rPr>
              <a:t> transformation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endParaRPr lang="af-ZA" sz="1600" dirty="0">
              <a:sym typeface="Wingdings" panose="05000000000000000000" pitchFamily="2" charset="2"/>
            </a:endParaRPr>
          </a:p>
          <a:p>
            <a:r>
              <a:rPr lang="af-ZA" sz="1600" b="1" dirty="0" smtClean="0"/>
              <a:t>The results</a:t>
            </a:r>
            <a:endParaRPr lang="en-GB" sz="1600" b="1" dirty="0" smtClean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GB" sz="1600" dirty="0" smtClean="0">
                <a:sym typeface="Wingdings" panose="05000000000000000000" pitchFamily="2" charset="2"/>
              </a:rPr>
              <a:t>Fast heat development (seconds)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GB" sz="1600" dirty="0" smtClean="0">
                <a:sym typeface="Wingdings" panose="05000000000000000000" pitchFamily="2" charset="2"/>
              </a:rPr>
              <a:t>High T may introduce bending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af-ZA" sz="1600" dirty="0" smtClean="0">
                <a:sym typeface="Wingdings" panose="05000000000000000000" pitchFamily="2" charset="2"/>
              </a:rPr>
              <a:t>Not well controlled T maximum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endParaRPr lang="af-ZA" sz="1600" dirty="0">
              <a:sym typeface="Wingdings" panose="05000000000000000000" pitchFamily="2" charset="2"/>
            </a:endParaRPr>
          </a:p>
          <a:p>
            <a:pPr algn="ctr"/>
            <a:r>
              <a:rPr lang="af-ZA" sz="1600" b="1" dirty="0" smtClean="0">
                <a:sym typeface="Wingdings" panose="05000000000000000000" pitchFamily="2" charset="2"/>
              </a:rPr>
              <a:t>Steel samples may be geometrically deformed</a:t>
            </a:r>
            <a:endParaRPr lang="en-GB" sz="1600" b="1" dirty="0">
              <a:sym typeface="Wingdings" panose="05000000000000000000" pitchFamily="2" charset="2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06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115"/>
    </mc:Choice>
    <mc:Fallback>
      <p:transition spd="slow" advTm="110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- Τίτλος"/>
          <p:cNvSpPr>
            <a:spLocks noGrp="1"/>
          </p:cNvSpPr>
          <p:nvPr>
            <p:ph type="title"/>
          </p:nvPr>
        </p:nvSpPr>
        <p:spPr>
          <a:xfrm>
            <a:off x="0" y="130400"/>
            <a:ext cx="9143999" cy="628298"/>
          </a:xfrm>
        </p:spPr>
        <p:txBody>
          <a:bodyPr/>
          <a:lstStyle/>
          <a:p>
            <a:r>
              <a:rPr lang="en-US" altLang="el-GR" sz="3000" b="1" dirty="0" smtClean="0"/>
              <a:t>Our second attempt: normal Joule heating (</a:t>
            </a:r>
            <a:r>
              <a:rPr lang="en-GB" altLang="el-GR" sz="3000" b="1" dirty="0" smtClean="0"/>
              <a:t>stove eye)</a:t>
            </a:r>
            <a:endParaRPr lang="el-GR" altLang="el-GR" sz="3000" b="1" dirty="0"/>
          </a:p>
        </p:txBody>
      </p:sp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Arial" pitchFamily="34" charset="0"/>
            </a:endParaRPr>
          </a:p>
        </p:txBody>
      </p:sp>
      <p:sp>
        <p:nvSpPr>
          <p:cNvPr id="143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Arial" pitchFamily="34" charset="0"/>
            </a:endParaRPr>
          </a:p>
        </p:txBody>
      </p:sp>
      <p:sp>
        <p:nvSpPr>
          <p:cNvPr id="1434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 dirty="0">
              <a:latin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88411" y="1136933"/>
            <a:ext cx="422009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ym typeface="Wingdings" panose="05000000000000000000" pitchFamily="2" charset="2"/>
              </a:rPr>
              <a:t></a:t>
            </a:r>
            <a:r>
              <a:rPr lang="en-GB" sz="1600" dirty="0">
                <a:sym typeface="Wingdings" panose="05000000000000000000" pitchFamily="2" charset="2"/>
              </a:rPr>
              <a:t> </a:t>
            </a:r>
            <a:r>
              <a:rPr lang="en-GB" sz="1600" dirty="0" smtClean="0">
                <a:sym typeface="Wingdings" panose="05000000000000000000" pitchFamily="2" charset="2"/>
              </a:rPr>
              <a:t>Use of stove eye with thermostat</a:t>
            </a:r>
            <a:endParaRPr lang="en-GB" sz="1600" dirty="0" smtClean="0"/>
          </a:p>
          <a:p>
            <a:endParaRPr lang="en-GB" sz="1600" dirty="0" smtClean="0"/>
          </a:p>
          <a:p>
            <a:r>
              <a:rPr lang="en-GB" sz="1600" b="1" dirty="0" smtClean="0"/>
              <a:t>The process</a:t>
            </a:r>
          </a:p>
          <a:p>
            <a:r>
              <a:rPr lang="en-GB" sz="1600" dirty="0" smtClean="0"/>
              <a:t>Heating at desired T with thermostat monitoring employing a Cu plate</a:t>
            </a:r>
          </a:p>
          <a:p>
            <a:r>
              <a:rPr lang="en-GB" sz="1600" dirty="0" smtClean="0"/>
              <a:t>Consequent quenching in water or oil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GB" sz="1600" dirty="0" smtClean="0">
                <a:sym typeface="Wingdings" panose="05000000000000000000" pitchFamily="2" charset="2"/>
              </a:rPr>
              <a:t>T to </a:t>
            </a:r>
            <a:r>
              <a:rPr lang="af-ZA" sz="1600" dirty="0" smtClean="0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lang="af-ZA" sz="1600" dirty="0" smtClean="0">
                <a:sym typeface="Wingdings" panose="05000000000000000000" pitchFamily="2" charset="2"/>
              </a:rPr>
              <a:t> transformation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endParaRPr lang="af-ZA" sz="1600" dirty="0">
              <a:sym typeface="Wingdings" panose="05000000000000000000" pitchFamily="2" charset="2"/>
            </a:endParaRPr>
          </a:p>
          <a:p>
            <a:r>
              <a:rPr lang="af-ZA" sz="1600" b="1" dirty="0" smtClean="0"/>
              <a:t>The results</a:t>
            </a:r>
            <a:endParaRPr lang="en-GB" sz="1600" b="1" dirty="0" smtClean="0"/>
          </a:p>
          <a:p>
            <a:pPr marL="285750" indent="-285750">
              <a:buFont typeface="Wingdings" panose="05000000000000000000" pitchFamily="2" charset="2"/>
              <a:buChar char="J"/>
            </a:pPr>
            <a:r>
              <a:rPr lang="en-GB" sz="1600" dirty="0" smtClean="0">
                <a:sym typeface="Wingdings" panose="05000000000000000000" pitchFamily="2" charset="2"/>
              </a:rPr>
              <a:t>Slow heat development (minute)</a:t>
            </a:r>
          </a:p>
          <a:p>
            <a:pPr marL="285750" indent="-285750">
              <a:buFont typeface="Wingdings" panose="05000000000000000000" pitchFamily="2" charset="2"/>
              <a:buChar char="J"/>
            </a:pPr>
            <a:r>
              <a:rPr lang="en-GB" sz="1600" dirty="0" smtClean="0">
                <a:sym typeface="Wingdings" panose="05000000000000000000" pitchFamily="2" charset="2"/>
              </a:rPr>
              <a:t>Controlled T introduces no bending</a:t>
            </a:r>
          </a:p>
          <a:p>
            <a:pPr marL="285750" indent="-285750">
              <a:buFont typeface="Wingdings" panose="05000000000000000000" pitchFamily="2" charset="2"/>
              <a:buChar char="J"/>
            </a:pPr>
            <a:r>
              <a:rPr lang="en-GB" sz="1600" dirty="0" smtClean="0">
                <a:sym typeface="Wingdings" panose="05000000000000000000" pitchFamily="2" charset="2"/>
              </a:rPr>
              <a:t>Use of Cu plate offers uniform T at the heating area</a:t>
            </a:r>
          </a:p>
          <a:p>
            <a:pPr marL="285750" indent="-285750">
              <a:buFont typeface="Wingdings" panose="05000000000000000000" pitchFamily="2" charset="2"/>
              <a:buChar char="J"/>
            </a:pPr>
            <a:endParaRPr lang="en-GB" sz="1600" dirty="0">
              <a:sym typeface="Wingdings" panose="05000000000000000000" pitchFamily="2" charset="2"/>
            </a:endParaRPr>
          </a:p>
          <a:p>
            <a:r>
              <a:rPr lang="en-GB" sz="1600" dirty="0" smtClean="0">
                <a:sym typeface="Wingdings" panose="05000000000000000000" pitchFamily="2" charset="2"/>
              </a:rPr>
              <a:t>Advantages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af-ZA" sz="1600" dirty="0" smtClean="0">
                <a:sym typeface="Wingdings" panose="05000000000000000000" pitchFamily="2" charset="2"/>
              </a:rPr>
              <a:t>Well controlled T maximum &amp; gradient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af-ZA" sz="1600" dirty="0" smtClean="0">
                <a:sym typeface="Wingdings" panose="05000000000000000000" pitchFamily="2" charset="2"/>
              </a:rPr>
              <a:t>Well controlled </a:t>
            </a:r>
            <a:r>
              <a:rPr lang="af-ZA" sz="1600" dirty="0" smtClean="0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lang="af-ZA" sz="1600" dirty="0" smtClean="0">
                <a:sym typeface="Wingdings" panose="05000000000000000000" pitchFamily="2" charset="2"/>
              </a:rPr>
              <a:t> gradient on the sample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af-ZA" sz="1600" dirty="0" smtClean="0">
                <a:sym typeface="Wingdings" panose="05000000000000000000" pitchFamily="2" charset="2"/>
              </a:rPr>
              <a:t>Repeatable results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617" t="24296" r="4641" b="23540"/>
          <a:stretch/>
        </p:blipFill>
        <p:spPr>
          <a:xfrm>
            <a:off x="723815" y="692696"/>
            <a:ext cx="3234783" cy="1800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67544" y="2780928"/>
            <a:ext cx="4176464" cy="2808312"/>
            <a:chOff x="401647" y="2516882"/>
            <a:chExt cx="4176464" cy="280831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l="900" t="13230" r="-900" b="13062"/>
            <a:stretch/>
          </p:blipFill>
          <p:spPr>
            <a:xfrm>
              <a:off x="1187625" y="2605099"/>
              <a:ext cx="2564137" cy="2520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/>
            <a:srcRect l="17492" t="34300" r="38661" b="60715"/>
            <a:stretch/>
          </p:blipFill>
          <p:spPr>
            <a:xfrm>
              <a:off x="401647" y="3627685"/>
              <a:ext cx="4176464" cy="474828"/>
            </a:xfrm>
            <a:prstGeom prst="rect">
              <a:avLst/>
            </a:prstGeom>
          </p:spPr>
        </p:pic>
        <p:pic>
          <p:nvPicPr>
            <p:cNvPr id="19" name="Εικόνα 2"/>
            <p:cNvPicPr>
              <a:picLocks noChangeAspect="1"/>
            </p:cNvPicPr>
            <p:nvPr/>
          </p:nvPicPr>
          <p:blipFill rotWithShape="1">
            <a:blip r:embed="rId7"/>
            <a:srcRect l="9609" t="21544" r="15450" b="11781"/>
            <a:stretch/>
          </p:blipFill>
          <p:spPr bwMode="auto">
            <a:xfrm rot="5400000">
              <a:off x="1049719" y="3813026"/>
              <a:ext cx="2808312" cy="216024"/>
            </a:xfrm>
            <a:prstGeom prst="rect">
              <a:avLst/>
            </a:prstGeom>
            <a:noFill/>
          </p:spPr>
        </p:pic>
      </p:grpSp>
      <p:sp>
        <p:nvSpPr>
          <p:cNvPr id="12" name="Down Arrow 11"/>
          <p:cNvSpPr/>
          <p:nvPr/>
        </p:nvSpPr>
        <p:spPr>
          <a:xfrm>
            <a:off x="2483767" y="2456118"/>
            <a:ext cx="108012" cy="180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Down Arrow 21"/>
          <p:cNvSpPr/>
          <p:nvPr/>
        </p:nvSpPr>
        <p:spPr>
          <a:xfrm>
            <a:off x="2483768" y="5697272"/>
            <a:ext cx="108012" cy="180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799296" y="6021288"/>
            <a:ext cx="3484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Water quenched steel in a pail</a:t>
            </a:r>
            <a:endParaRPr lang="en-GB" b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64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897"/>
    </mc:Choice>
    <mc:Fallback>
      <p:transition spd="slow" advTm="195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3143"/>
          </a:xfrm>
        </p:spPr>
        <p:txBody>
          <a:bodyPr/>
          <a:lstStyle/>
          <a:p>
            <a:r>
              <a:rPr lang="en-US" sz="3200" b="1" dirty="0"/>
              <a:t>AMR </a:t>
            </a:r>
            <a:r>
              <a:rPr lang="en-US" sz="3200" b="1" dirty="0" smtClean="0"/>
              <a:t>response such stress gradient samples</a:t>
            </a:r>
            <a:endParaRPr lang="el-GR" sz="3200" b="1" dirty="0"/>
          </a:p>
        </p:txBody>
      </p:sp>
      <p:pic>
        <p:nvPicPr>
          <p:cNvPr id="42" name="Picture 4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71" y="861726"/>
            <a:ext cx="3413125" cy="230378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355976" y="1551951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Tensile stress </a:t>
            </a:r>
            <a:r>
              <a:rPr lang="en-GB" dirty="0" smtClean="0">
                <a:sym typeface="Wingdings" panose="05000000000000000000" pitchFamily="2" charset="2"/>
              </a:rPr>
              <a:t> higher permeability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Compressive stress  lower permeability</a:t>
            </a:r>
            <a:endParaRPr lang="en-GB" dirty="0" smtClean="0"/>
          </a:p>
          <a:p>
            <a:r>
              <a:rPr lang="en-GB" dirty="0" smtClean="0">
                <a:sym typeface="Wingdings" panose="05000000000000000000" pitchFamily="2" charset="2"/>
              </a:rPr>
              <a:t> </a:t>
            </a:r>
            <a:r>
              <a:rPr lang="en-GB" dirty="0" smtClean="0"/>
              <a:t>Flux </a:t>
            </a:r>
            <a:r>
              <a:rPr lang="en-GB" dirty="0"/>
              <a:t>change in the presence of </a:t>
            </a:r>
            <a:r>
              <a:rPr lang="en-GB" dirty="0" smtClean="0"/>
              <a:t>stresses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691680" y="6021288"/>
            <a:ext cx="586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Dependence of the </a:t>
            </a:r>
            <a:r>
              <a:rPr lang="en-GB" sz="1400" dirty="0" err="1" smtClean="0"/>
              <a:t>Bz</a:t>
            </a:r>
            <a:r>
              <a:rPr lang="en-GB" sz="1400" dirty="0" smtClean="0"/>
              <a:t> AMR field component on its position with respect to the middle of the steel with respect to the stove eye</a:t>
            </a:r>
            <a:endParaRPr lang="en-GB" sz="1400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4420462"/>
              </p:ext>
            </p:extLst>
          </p:nvPr>
        </p:nvGraphicFramePr>
        <p:xfrm>
          <a:off x="1564980" y="3231609"/>
          <a:ext cx="61214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80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616"/>
    </mc:Choice>
    <mc:Fallback>
      <p:transition spd="slow" advTm="174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Προεπιλεγμένη σχεδίαση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Προεπιλεγμένη σχεδίαση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8923</TotalTime>
  <Words>714</Words>
  <Application>Microsoft Office PowerPoint</Application>
  <PresentationFormat>On-screen Show (4:3)</PresentationFormat>
  <Paragraphs>125</Paragraphs>
  <Slides>11</Slides>
  <Notes>1</Notes>
  <HiddenSlides>0</HiddenSlides>
  <MMClips>11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Corbel</vt:lpstr>
      <vt:lpstr>Gill Sans MT</vt:lpstr>
      <vt:lpstr>Symbol</vt:lpstr>
      <vt:lpstr>Wingdings</vt:lpstr>
      <vt:lpstr>Office Theme</vt:lpstr>
      <vt:lpstr>Graph</vt:lpstr>
      <vt:lpstr>Equation</vt:lpstr>
      <vt:lpstr>PowerPoint Presentation</vt:lpstr>
      <vt:lpstr>Introduction</vt:lpstr>
      <vt:lpstr>PowerPoint Presentation</vt:lpstr>
      <vt:lpstr>Our initial steel coupons to develop the MASC curves (introducing all possible kinds of stresses in steels by welding)</vt:lpstr>
      <vt:lpstr>PowerPoint Presentation</vt:lpstr>
      <vt:lpstr>Challenges with welded samples</vt:lpstr>
      <vt:lpstr>Our first attempt: localized RF induction heating</vt:lpstr>
      <vt:lpstr>Our second attempt: normal Joule heating (stove eye)</vt:lpstr>
      <vt:lpstr>AMR response such stress gradient samples</vt:lpstr>
      <vt:lpstr>Further steps for the MASC determination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User</dc:creator>
  <cp:lastModifiedBy>Evangelos Hristoforou</cp:lastModifiedBy>
  <cp:revision>425</cp:revision>
  <cp:lastPrinted>2012-03-28T10:32:38Z</cp:lastPrinted>
  <dcterms:created xsi:type="dcterms:W3CDTF">2009-09-21T13:41:43Z</dcterms:created>
  <dcterms:modified xsi:type="dcterms:W3CDTF">2025-06-08T13:06:31Z</dcterms:modified>
</cp:coreProperties>
</file>