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72" r:id="rId5"/>
    <p:sldId id="273" r:id="rId6"/>
    <p:sldId id="274" r:id="rId7"/>
    <p:sldId id="283" r:id="rId8"/>
    <p:sldId id="279" r:id="rId9"/>
    <p:sldId id="280" r:id="rId10"/>
    <p:sldId id="281" r:id="rId11"/>
    <p:sldId id="28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0"/>
  </p:normalViewPr>
  <p:slideViewPr>
    <p:cSldViewPr snapToGrid="0">
      <p:cViewPr varScale="1">
        <p:scale>
          <a:sx n="90" d="100"/>
          <a:sy n="90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E681B-65DB-4B45-9CFD-0C95B33645AA}" type="datetimeFigureOut">
              <a:rPr lang="en-IN" smtClean="0"/>
              <a:t>10/06/25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F9398-54D9-4F0F-961A-372C0FD47C0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757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D011-6684-40AA-B7BD-5D13A7D91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FBBD0-3F60-4F1D-AB04-6F9A1CE9B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7496B-F9BB-44AB-A4C6-377711C8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0576"/>
            <a:ext cx="4186200" cy="365125"/>
          </a:xfrm>
        </p:spPr>
        <p:txBody>
          <a:bodyPr/>
          <a:lstStyle/>
          <a:p>
            <a:fld id="{4D80565E-ADF6-3141-BB9C-959147F464E7}" type="datetime3">
              <a:rPr lang="en-IN" smtClean="0"/>
              <a:t>10 June 2025</a:t>
            </a:fld>
            <a:r>
              <a:rPr lang="en-IN"/>
              <a:t>                                    </a:t>
            </a:r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8C1F3-E06C-4B09-9C09-80810E6B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209" y="6490576"/>
            <a:ext cx="5939406" cy="365125"/>
          </a:xfrm>
        </p:spPr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823F4-8618-46FA-88BE-4EE36FA8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764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935E-CA67-4A67-A03C-8F48ED45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D14C1-EE5F-41E7-908E-483371B3C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6743-36D8-4640-9D1C-B64A90F8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638C-F3B5-D640-84F5-1F1309CD509F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F04AF-9EB6-4211-949E-01B8C5B5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B6E6-A1CD-4D12-8777-D9EF8BC4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514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D7BFD-FFA8-44DD-9132-339780AA3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6D4AD-0923-44A0-826C-C4DCEA682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B37CD-0DA7-47D5-93C6-C4225D22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4883-A22F-DD4C-8968-CB3FA115ED93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CA77C-19AB-4265-8F88-8AD251FC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CDE13-DAEF-44D9-A734-0448D58C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897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62BD-3184-4377-832B-3A233424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EC45-EA53-46FF-9D12-46BAEC297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F1F7-8D83-434D-9CA4-97730241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8F94-CDA5-B542-93B1-D11B0C8DACCA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BE5D-AD87-45A6-9F35-401BE5A1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86C35-3AC9-4534-81D9-6F8DAE90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069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6A6E-49BE-443A-8D50-594CE696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AF196-178A-4A73-BB74-EC76CBB2B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9FF8D-9560-47C3-9D14-1C2C33C1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243-AFF5-3B42-B7AE-AAE58C2F25CD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26081-BE1C-40F4-ABFA-C4030F40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C57BA-CF8A-413A-87A4-194401C9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901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EEEB-58A8-40FB-92E9-6B8EA8A4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22A9C-3455-4EF6-9B25-49E8DC880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7B04B-7E41-405F-B1EA-F5CA3B4CA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906D5-6CF1-4ACC-B220-CF126D8E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B43D-C56E-9A43-86A5-2A73EBE99AAD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1150F-321E-4F4A-9B09-50EC7696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CAFD9-0D30-4D4A-88CB-728D3035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822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0FD5-2558-4B8D-A85C-E17205B0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48E1C-A57D-4F07-B56F-00A36735A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77128-0800-48CE-A4FC-EB89B1CB3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CF4A0-C940-4FA9-A491-7669F3419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51208-C2FC-4D5A-A474-6143DC985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54834-DF2C-4730-9CD6-B0118C21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E12D-4924-D148-991E-DBDAA81BB4F0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77731-7533-47D0-83F6-80CE4C06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64B97-F490-4518-A61F-2FDB065D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096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F86C-C9C6-4E51-BF01-FDB9C867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4C4AF-9CAB-4BBC-A840-52CE210A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B673-BF64-5248-97BE-3AF4FE2C066C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CD085-75DC-47C7-8509-BF32318B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CBE09-67FE-489D-B93D-C70A8A0D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770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E7D7A-5E88-4373-9841-2BE96AF2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E3FF-D59D-A549-AC77-CF1D6CF7ABC0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EFAA5-E958-4E4A-9186-17E968C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19004-0796-43CA-BA86-D479D30E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931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3762-4749-4784-AB4D-6C89140E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8F7FD-057C-4E8E-A524-C24EA205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1061A-7DFC-460A-A303-61BD037EC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4C8A3-2F37-427A-9ADA-827E817D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FB4-0F68-8446-BD2C-39075921065E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BD2A-4C4D-4927-88C5-796B89CF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D3B2D-8147-4DB3-A48F-DB5885FD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333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4AA4-5424-4639-BD80-E8C09160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42F73-134C-4283-A0B0-42CDC40C3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58B14-F7CF-4847-8AAE-2B0CD61F6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AE009-8751-4F9A-AC1E-0481C960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B510-BA8A-A44C-B92B-92438BCD5429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93959-C23B-40DE-867A-5B289676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15C77-B2C4-40A3-97A8-7A132132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9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EFE76-6203-48E8-95DC-4D8380A2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43E85-B9B4-4175-BF5E-3A1C360E7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CBC59-18F1-401B-AAEF-A73DEB5DB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0576"/>
            <a:ext cx="2390862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72D9808D-C973-9D46-AA6E-4BE222DB6334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C5FEA-20F7-4A5B-8BA5-BE780ECFD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0863" y="6490576"/>
            <a:ext cx="7046752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  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E050E-A58A-431C-BD26-798420D6E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7615" y="6490576"/>
            <a:ext cx="2754386" cy="3651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fld id="{9A43BBA1-197C-4434-9B1C-BBE8B0824F8C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BBBCE2-C2F2-4ABC-ADEE-CC40713B6E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33" y="9569"/>
            <a:ext cx="1203083" cy="10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9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EC058F2-E82D-46C6-A6F8-4EB84453CE6C}"/>
              </a:ext>
            </a:extLst>
          </p:cNvPr>
          <p:cNvSpPr txBox="1"/>
          <p:nvPr/>
        </p:nvSpPr>
        <p:spPr>
          <a:xfrm>
            <a:off x="108289" y="1515036"/>
            <a:ext cx="12083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>
                <a:latin typeface="Myriad Pro" panose="020B0503030403020204" pitchFamily="34" charset="0"/>
                <a:cs typeface="Nirmala UI Semilight" panose="020B0402040204020203" pitchFamily="34" charset="0"/>
              </a:rPr>
              <a:t>A cantilever beam in mass metamaterial unit cell for vibration control</a:t>
            </a:r>
            <a:endParaRPr lang="en-IN" sz="4800" dirty="0">
              <a:latin typeface="Myriad Pro" panose="020B05030304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438FBA-A5C5-4420-A98A-6AD931096FE6}"/>
              </a:ext>
            </a:extLst>
          </p:cNvPr>
          <p:cNvSpPr txBox="1"/>
          <p:nvPr/>
        </p:nvSpPr>
        <p:spPr>
          <a:xfrm>
            <a:off x="2680395" y="4099100"/>
            <a:ext cx="6472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Myriad Pro Light" panose="020B0403030403020204" pitchFamily="34" charset="0"/>
              </a:rPr>
              <a:t>Muskaan Sethi, PhD Research Scholar</a:t>
            </a:r>
          </a:p>
          <a:p>
            <a:pPr algn="ctr"/>
            <a:r>
              <a:rPr lang="en-IN" sz="2400" dirty="0">
                <a:latin typeface="Myriad Pro Light" panose="020B0403030403020204" pitchFamily="34" charset="0"/>
              </a:rPr>
              <a:t>Arnab Banerjee, Associate Professor</a:t>
            </a:r>
          </a:p>
          <a:p>
            <a:pPr algn="ctr"/>
            <a:r>
              <a:rPr lang="en-IN" sz="2400" dirty="0">
                <a:latin typeface="Myriad Pro Light" panose="020B0403030403020204" pitchFamily="34" charset="0"/>
              </a:rPr>
              <a:t>Bappaditya Manna, Professor</a:t>
            </a:r>
          </a:p>
          <a:p>
            <a:pPr algn="ctr"/>
            <a:r>
              <a:rPr lang="en-IN" sz="2400" dirty="0">
                <a:latin typeface="Myriad Pro Light" panose="020B0403030403020204" pitchFamily="34" charset="0"/>
              </a:rPr>
              <a:t>Department of Civil Engineering, IIT Delhi</a:t>
            </a:r>
          </a:p>
        </p:txBody>
      </p:sp>
    </p:spTree>
    <p:extLst>
      <p:ext uri="{BB962C8B-B14F-4D97-AF65-F5344CB8AC3E}">
        <p14:creationId xmlns:p14="http://schemas.microsoft.com/office/powerpoint/2010/main" val="161832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08A28-97C5-A425-1256-C6C75B80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46B8-CDFE-4544-B5E3-77196B644A8D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871E8-BD61-4346-24E2-C1AFBC0C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68C80-F32C-E577-C17C-F7DFB5CF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10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A2E92-9F47-B2E8-C159-D9DB47695B57}"/>
              </a:ext>
            </a:extLst>
          </p:cNvPr>
          <p:cNvSpPr txBox="1"/>
          <p:nvPr/>
        </p:nvSpPr>
        <p:spPr>
          <a:xfrm>
            <a:off x="4107544" y="246743"/>
            <a:ext cx="719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19F346-2C1A-1B9C-B6CF-49D95C211472}"/>
                  </a:ext>
                </a:extLst>
              </p:cNvPr>
              <p:cNvSpPr txBox="1"/>
              <p:nvPr/>
            </p:nvSpPr>
            <p:spPr>
              <a:xfrm>
                <a:off x="362856" y="1120059"/>
                <a:ext cx="1152434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Transmission spectrum has been plotted for the beam-in-mass metamaterial unit and metamaterial chain.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Impact between the beam and rigid supports impose damping to the system.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Due to energy dissipation, the propagation band vanishes.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In metamaterial chain, the second propagation band vanishes for higher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Such a metamaterial chain has a good future prospect for effective attenuation bandgap generation and vibration control.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19F346-2C1A-1B9C-B6CF-49D95C211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6" y="1120059"/>
                <a:ext cx="11524343" cy="3416320"/>
              </a:xfrm>
              <a:prstGeom prst="rect">
                <a:avLst/>
              </a:prstGeom>
              <a:blipFill>
                <a:blip r:embed="rId2"/>
                <a:stretch>
                  <a:fillRect l="-330" t="-1111" r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4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37868-3584-4395-077B-6C1FA299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4DB-3596-C145-AF6F-BE4274616CC2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3AE1-3069-F83D-2DB9-0FC50087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9A9A0-2928-5AD3-8949-EFB77896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11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09409-4AD9-B650-25DE-210B048AAD49}"/>
              </a:ext>
            </a:extLst>
          </p:cNvPr>
          <p:cNvSpPr txBox="1"/>
          <p:nvPr/>
        </p:nvSpPr>
        <p:spPr>
          <a:xfrm>
            <a:off x="3889829" y="275771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Acknowledgement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A9DCA-A2C4-8D87-C288-272690673945}"/>
              </a:ext>
            </a:extLst>
          </p:cNvPr>
          <p:cNvSpPr txBox="1"/>
          <p:nvPr/>
        </p:nvSpPr>
        <p:spPr>
          <a:xfrm>
            <a:off x="678176" y="1439725"/>
            <a:ext cx="11567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Inspire faculty grant, grant number DST/ INSPIRE/04/2018/000052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Scientific and Useful Profound Research Advancement, grant number SPR/2020/00278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02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BC6C-4721-4ED9-83AB-AFD92675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latin typeface="Myriad Pro" panose="020B0503030403020204" pitchFamily="34" charset="0"/>
              </a:rPr>
              <a:t>Thank you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F3E4B-E083-4CD7-B87D-7E291A64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D4DD-DF5E-8249-8169-A8233CDDA245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449A0-6CF9-440D-BF08-8BA8C07C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0380-E71D-4090-A675-431C667C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140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9A0BD-05A8-73E7-68AF-18761F511946}"/>
              </a:ext>
            </a:extLst>
          </p:cNvPr>
          <p:cNvSpPr txBox="1"/>
          <p:nvPr/>
        </p:nvSpPr>
        <p:spPr>
          <a:xfrm>
            <a:off x="246743" y="604442"/>
            <a:ext cx="657497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FF0000"/>
                </a:solidFill>
              </a:rPr>
              <a:t>METAMATERIALS:</a:t>
            </a:r>
            <a:r>
              <a:rPr lang="en-US" sz="1600" dirty="0"/>
              <a:t>  Metamaterials are a special class of  engineered structures which can possess extreme unconventional engineering properties, like: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0B8D6-44D1-A1B8-9DEF-EACA47C31955}"/>
              </a:ext>
            </a:extLst>
          </p:cNvPr>
          <p:cNvSpPr txBox="1"/>
          <p:nvPr/>
        </p:nvSpPr>
        <p:spPr>
          <a:xfrm>
            <a:off x="7333168" y="429287"/>
            <a:ext cx="278674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Negative effective mass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1510F0-17A8-89F1-D4AB-E50A47F50239}"/>
              </a:ext>
            </a:extLst>
          </p:cNvPr>
          <p:cNvCxnSpPr>
            <a:cxnSpLocks/>
          </p:cNvCxnSpPr>
          <p:nvPr/>
        </p:nvCxnSpPr>
        <p:spPr>
          <a:xfrm>
            <a:off x="6850742" y="658727"/>
            <a:ext cx="414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BBFBA77-ED11-9D6C-C5C2-7975466F6359}"/>
              </a:ext>
            </a:extLst>
          </p:cNvPr>
          <p:cNvSpPr txBox="1"/>
          <p:nvPr/>
        </p:nvSpPr>
        <p:spPr>
          <a:xfrm>
            <a:off x="7318654" y="807187"/>
            <a:ext cx="278674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Negative stiffness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8A1A8-C8F5-B059-7B29-8C7813B81656}"/>
              </a:ext>
            </a:extLst>
          </p:cNvPr>
          <p:cNvSpPr txBox="1"/>
          <p:nvPr/>
        </p:nvSpPr>
        <p:spPr>
          <a:xfrm>
            <a:off x="7335133" y="1202556"/>
            <a:ext cx="303348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Negative Poisson’s ratio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22F7E8-2A19-0640-4734-48D68AB9B0D6}"/>
              </a:ext>
            </a:extLst>
          </p:cNvPr>
          <p:cNvCxnSpPr>
            <a:cxnSpLocks/>
          </p:cNvCxnSpPr>
          <p:nvPr/>
        </p:nvCxnSpPr>
        <p:spPr>
          <a:xfrm>
            <a:off x="3251203" y="1448301"/>
            <a:ext cx="0" cy="411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BCF2591-187F-EBA7-940A-BDDA2ADCC8B1}"/>
              </a:ext>
            </a:extLst>
          </p:cNvPr>
          <p:cNvSpPr txBox="1"/>
          <p:nvPr/>
        </p:nvSpPr>
        <p:spPr>
          <a:xfrm>
            <a:off x="246744" y="1890536"/>
            <a:ext cx="643302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Out of phase response shown by </a:t>
            </a:r>
            <a:r>
              <a:rPr lang="en-US" sz="1600" dirty="0">
                <a:solidFill>
                  <a:srgbClr val="0070C0"/>
                </a:solidFill>
              </a:rPr>
              <a:t>resonating units </a:t>
            </a:r>
            <a:r>
              <a:rPr lang="en-US" sz="1600" dirty="0"/>
              <a:t>placed inside metamaterial.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Exotic properties of metamaterials become </a:t>
            </a:r>
            <a:r>
              <a:rPr lang="en-US" sz="1600" dirty="0">
                <a:solidFill>
                  <a:srgbClr val="0070C0"/>
                </a:solidFill>
              </a:rPr>
              <a:t>frequency dependent.</a:t>
            </a:r>
          </a:p>
          <a:p>
            <a:pPr algn="just"/>
            <a:endParaRPr lang="en-US" sz="16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C34B25-6B90-86A0-6E01-231EB902133F}"/>
              </a:ext>
            </a:extLst>
          </p:cNvPr>
          <p:cNvCxnSpPr>
            <a:cxnSpLocks/>
          </p:cNvCxnSpPr>
          <p:nvPr/>
        </p:nvCxnSpPr>
        <p:spPr>
          <a:xfrm>
            <a:off x="6714211" y="2415038"/>
            <a:ext cx="461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4454907-793B-F0ED-6B97-E703197A8C05}"/>
              </a:ext>
            </a:extLst>
          </p:cNvPr>
          <p:cNvSpPr txBox="1"/>
          <p:nvPr/>
        </p:nvSpPr>
        <p:spPr>
          <a:xfrm>
            <a:off x="7265505" y="1838892"/>
            <a:ext cx="455146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Change in overall </a:t>
            </a:r>
            <a:r>
              <a:rPr lang="en-US" sz="1600" dirty="0">
                <a:solidFill>
                  <a:srgbClr val="0070C0"/>
                </a:solidFill>
              </a:rPr>
              <a:t>effective mass </a:t>
            </a:r>
            <a:r>
              <a:rPr lang="en-US" sz="1600" dirty="0"/>
              <a:t>of system.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Effects the </a:t>
            </a:r>
            <a:r>
              <a:rPr lang="en-US" sz="1600" dirty="0">
                <a:solidFill>
                  <a:srgbClr val="0070C0"/>
                </a:solidFill>
              </a:rPr>
              <a:t>wave propagation</a:t>
            </a:r>
            <a:r>
              <a:rPr lang="en-US" sz="1600" dirty="0"/>
              <a:t> through the system.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Overall </a:t>
            </a:r>
            <a:r>
              <a:rPr lang="en-US" sz="1600" dirty="0">
                <a:solidFill>
                  <a:srgbClr val="0070C0"/>
                </a:solidFill>
              </a:rPr>
              <a:t>transmission</a:t>
            </a:r>
            <a:r>
              <a:rPr lang="en-US" sz="1600" dirty="0"/>
              <a:t> is affected.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F3F595-0E08-ADC4-0EF2-6884810FD933}"/>
              </a:ext>
            </a:extLst>
          </p:cNvPr>
          <p:cNvSpPr txBox="1"/>
          <p:nvPr/>
        </p:nvSpPr>
        <p:spPr>
          <a:xfrm>
            <a:off x="4105577" y="72718"/>
            <a:ext cx="637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E43B2-A15F-0966-19C3-B9EC3F66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0576"/>
            <a:ext cx="2390862" cy="365125"/>
          </a:xfrm>
        </p:spPr>
        <p:txBody>
          <a:bodyPr/>
          <a:lstStyle/>
          <a:p>
            <a:fld id="{2B8E5E74-4CA0-8845-9D75-37CF96CA20A7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5EA7B-0EEA-B167-35BB-7900B305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0863" y="6490576"/>
            <a:ext cx="7046752" cy="365125"/>
          </a:xfrm>
        </p:spPr>
        <p:txBody>
          <a:bodyPr/>
          <a:lstStyle/>
          <a:p>
            <a:r>
              <a:rPr lang="en-IN" dirty="0"/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E65C8-F2B2-2E23-355F-591BEFEB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615" y="6490576"/>
            <a:ext cx="2754386" cy="365125"/>
          </a:xfrm>
        </p:spPr>
        <p:txBody>
          <a:bodyPr/>
          <a:lstStyle/>
          <a:p>
            <a:fld id="{9A43BBA1-197C-4434-9B1C-BBE8B0824F8C}" type="slidenum">
              <a:rPr lang="en-IN" smtClean="0"/>
              <a:t>2</a:t>
            </a:fld>
            <a:endParaRPr lang="en-IN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0875B8-B853-33AA-E54D-BE6373C46C0F}"/>
              </a:ext>
            </a:extLst>
          </p:cNvPr>
          <p:cNvCxnSpPr>
            <a:cxnSpLocks/>
          </p:cNvCxnSpPr>
          <p:nvPr/>
        </p:nvCxnSpPr>
        <p:spPr>
          <a:xfrm>
            <a:off x="6863660" y="919613"/>
            <a:ext cx="414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204200-6678-E192-1A94-4902EB344574}"/>
              </a:ext>
            </a:extLst>
          </p:cNvPr>
          <p:cNvCxnSpPr>
            <a:cxnSpLocks/>
          </p:cNvCxnSpPr>
          <p:nvPr/>
        </p:nvCxnSpPr>
        <p:spPr>
          <a:xfrm>
            <a:off x="6845582" y="1288985"/>
            <a:ext cx="414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1B3613-D3E2-0D94-6B9B-104AB274F670}"/>
              </a:ext>
            </a:extLst>
          </p:cNvPr>
          <p:cNvSpPr txBox="1"/>
          <p:nvPr/>
        </p:nvSpPr>
        <p:spPr>
          <a:xfrm>
            <a:off x="200249" y="3134538"/>
            <a:ext cx="472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Cantilever beam in mass metamaterial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94C7CE-3C60-2E1B-A2A5-BCC11F088BC0}"/>
              </a:ext>
            </a:extLst>
          </p:cNvPr>
          <p:cNvSpPr txBox="1"/>
          <p:nvPr/>
        </p:nvSpPr>
        <p:spPr>
          <a:xfrm>
            <a:off x="102265" y="3474748"/>
            <a:ext cx="34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A new type of metamaterial.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An inner cantilever beam placed as a resonator inside the outer mass.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AB3CD3-B817-2486-ABB2-D0B6C519F4CD}"/>
              </a:ext>
            </a:extLst>
          </p:cNvPr>
          <p:cNvSpPr txBox="1"/>
          <p:nvPr/>
        </p:nvSpPr>
        <p:spPr>
          <a:xfrm>
            <a:off x="8790894" y="5912804"/>
            <a:ext cx="354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A cantilever beam in mass metamaterial unit cell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59D5C5-5ACC-1E49-72E3-ADEF46069E09}"/>
              </a:ext>
            </a:extLst>
          </p:cNvPr>
          <p:cNvSpPr txBox="1"/>
          <p:nvPr/>
        </p:nvSpPr>
        <p:spPr>
          <a:xfrm>
            <a:off x="59306" y="6133974"/>
            <a:ext cx="843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Cantilever beam in mass metamaterial chain comprising of finite number of unit cells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93D89E-71D9-E518-8526-005900542BAB}"/>
              </a:ext>
            </a:extLst>
          </p:cNvPr>
          <p:cNvSpPr txBox="1"/>
          <p:nvPr/>
        </p:nvSpPr>
        <p:spPr>
          <a:xfrm>
            <a:off x="3609067" y="3428300"/>
            <a:ext cx="3256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Suitable to be placed in a metamaterial chain to control vibration transmission.</a:t>
            </a:r>
          </a:p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7C1C38-FE9E-CC2B-A98D-26A507768D4D}"/>
              </a:ext>
            </a:extLst>
          </p:cNvPr>
          <p:cNvSpPr/>
          <p:nvPr/>
        </p:nvSpPr>
        <p:spPr>
          <a:xfrm>
            <a:off x="102265" y="3057048"/>
            <a:ext cx="6963833" cy="1189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9C915C-B5B3-BE80-5B39-870BF209300A}"/>
              </a:ext>
            </a:extLst>
          </p:cNvPr>
          <p:cNvSpPr/>
          <p:nvPr/>
        </p:nvSpPr>
        <p:spPr>
          <a:xfrm>
            <a:off x="8833139" y="3230491"/>
            <a:ext cx="3256596" cy="2693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040AF49-5416-D72E-B161-6B37796378A6}"/>
              </a:ext>
            </a:extLst>
          </p:cNvPr>
          <p:cNvSpPr/>
          <p:nvPr/>
        </p:nvSpPr>
        <p:spPr>
          <a:xfrm>
            <a:off x="102265" y="4345015"/>
            <a:ext cx="8645671" cy="1829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76EA8-9F1D-B056-4018-A25E52516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297" y="3542420"/>
            <a:ext cx="2619741" cy="1971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42670-1BE0-0A9C-F70D-4DCFA3EF8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20" y="4562457"/>
            <a:ext cx="7431714" cy="13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6" grpId="0" animBg="1"/>
      <p:bldP spid="18" grpId="0" animBg="1"/>
      <p:bldP spid="22" grpId="0" animBg="1"/>
      <p:bldP spid="26" grpId="0" animBg="1"/>
      <p:bldP spid="27" grpId="0"/>
      <p:bldP spid="14" grpId="0"/>
      <p:bldP spid="19" grpId="0"/>
      <p:bldP spid="23" grpId="0"/>
      <p:bldP spid="29" grpId="0"/>
      <p:bldP spid="35" grpId="0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0DA57A-B296-D6A1-09FD-7A1B9BD04AC0}"/>
              </a:ext>
            </a:extLst>
          </p:cNvPr>
          <p:cNvSpPr txBox="1"/>
          <p:nvPr/>
        </p:nvSpPr>
        <p:spPr>
          <a:xfrm>
            <a:off x="1451429" y="0"/>
            <a:ext cx="1146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Linear Complementary Problem (LCP) based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86D04-F30E-95F5-F843-C3147E5F5BB4}"/>
              </a:ext>
            </a:extLst>
          </p:cNvPr>
          <p:cNvSpPr txBox="1"/>
          <p:nvPr/>
        </p:nvSpPr>
        <p:spPr>
          <a:xfrm>
            <a:off x="246743" y="523220"/>
            <a:ext cx="4847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Basic Introduction: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LCP approach </a:t>
            </a:r>
            <a:r>
              <a:rPr lang="en-US" dirty="0"/>
              <a:t>can be employed to solve various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contact and impact problems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EBF1D-C52B-E4EA-88E2-7495BFC5B8B0}"/>
              </a:ext>
            </a:extLst>
          </p:cNvPr>
          <p:cNvSpPr txBox="1"/>
          <p:nvPr/>
        </p:nvSpPr>
        <p:spPr>
          <a:xfrm>
            <a:off x="136072" y="4675961"/>
            <a:ext cx="4847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LCP equation formulation in tangential direction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Coulomb’s law of friction </a:t>
            </a:r>
            <a:r>
              <a:rPr lang="en-US" dirty="0"/>
              <a:t> used at the interface of inner and outer mass.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Co-ordinate transformation</a:t>
            </a:r>
            <a:r>
              <a:rPr lang="en-US" dirty="0"/>
              <a:t> applied as shown in Figure 1, to get an LCP form.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4F417-9168-F1AF-A6D3-764E87F97741}"/>
              </a:ext>
            </a:extLst>
          </p:cNvPr>
          <p:cNvSpPr txBox="1"/>
          <p:nvPr/>
        </p:nvSpPr>
        <p:spPr>
          <a:xfrm>
            <a:off x="5184810" y="4613965"/>
            <a:ext cx="3701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Mathematical form of Coulomb’s friction law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7A7075-6309-EC81-F5EB-AFB83BF2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914" y="5196799"/>
            <a:ext cx="3947887" cy="12003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FC1883-CE39-085A-B8B0-3DE5C579044F}"/>
              </a:ext>
            </a:extLst>
          </p:cNvPr>
          <p:cNvSpPr txBox="1"/>
          <p:nvPr/>
        </p:nvSpPr>
        <p:spPr>
          <a:xfrm>
            <a:off x="9238133" y="4691465"/>
            <a:ext cx="262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LCP form after coordinate transformation: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B72130-420A-200A-2377-E55DD4900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775" y="5449859"/>
            <a:ext cx="1705012" cy="1048424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6E0172F-E069-5A15-38A0-A77BFE15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0576"/>
            <a:ext cx="2390862" cy="365125"/>
          </a:xfrm>
        </p:spPr>
        <p:txBody>
          <a:bodyPr/>
          <a:lstStyle/>
          <a:p>
            <a:fld id="{2BE3FA00-655B-0548-A7D7-20DD43ABE055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FCBF90-CE2F-12E5-CE33-3BD60411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0863" y="6490576"/>
            <a:ext cx="7046752" cy="365125"/>
          </a:xfrm>
        </p:spPr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D694F0-F9B3-E2A8-F82D-E2B5E162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615" y="6490576"/>
            <a:ext cx="2754386" cy="365125"/>
          </a:xfrm>
        </p:spPr>
        <p:txBody>
          <a:bodyPr/>
          <a:lstStyle/>
          <a:p>
            <a:fld id="{9A43BBA1-197C-4434-9B1C-BBE8B0824F8C}" type="slidenum">
              <a:rPr lang="en-IN" smtClean="0"/>
              <a:t>3</a:t>
            </a:fld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0AD02-35CE-3C10-9617-CBE2AB743C73}"/>
                  </a:ext>
                </a:extLst>
              </p:cNvPr>
              <p:cNvSpPr txBox="1"/>
              <p:nvPr/>
            </p:nvSpPr>
            <p:spPr>
              <a:xfrm>
                <a:off x="5470902" y="653587"/>
                <a:ext cx="48477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An LCP equation takes the form: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y=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Ax+B</a:t>
                </a:r>
                <a:r>
                  <a:rPr lang="en-US" dirty="0"/>
                  <a:t>, such that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y</a:t>
                </a:r>
                <a:r>
                  <a:rPr lang="en-US" baseline="30000" dirty="0" err="1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=0 </a:t>
                </a:r>
                <a:r>
                  <a:rPr lang="en-US" dirty="0"/>
                  <a:t>i.e.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complementary condition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0AD02-35CE-3C10-9617-CBE2AB743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902" y="653587"/>
                <a:ext cx="4847771" cy="923330"/>
              </a:xfrm>
              <a:prstGeom prst="rect">
                <a:avLst/>
              </a:prstGeom>
              <a:blipFill>
                <a:blip r:embed="rId4"/>
                <a:stretch>
                  <a:fillRect l="-754" t="-3289" r="-100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7546CD1-48C9-E1F9-A543-E0094F1A1E25}"/>
              </a:ext>
            </a:extLst>
          </p:cNvPr>
          <p:cNvSpPr txBox="1"/>
          <p:nvPr/>
        </p:nvSpPr>
        <p:spPr>
          <a:xfrm>
            <a:off x="3673098" y="4124364"/>
            <a:ext cx="1003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Coordinate transformation using Coulomb’s law of friction.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D1ED65-052D-56BE-9F7C-9725FB5C6766}"/>
              </a:ext>
            </a:extLst>
          </p:cNvPr>
          <p:cNvSpPr/>
          <p:nvPr/>
        </p:nvSpPr>
        <p:spPr>
          <a:xfrm>
            <a:off x="588936" y="1576917"/>
            <a:ext cx="11065789" cy="29506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7CFA96EA-C1DA-DB90-A14B-283CD026A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88" y="1700210"/>
            <a:ext cx="9567620" cy="23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4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4" grpId="0"/>
      <p:bldP spid="12" grpId="0"/>
      <p:bldP spid="1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1376D-BA51-F766-6576-BFA8F792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FF9D-BFE4-1144-B481-7E4DADECD0DA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19BE7-A123-5CE2-38CF-E9D5517A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50BD9-9279-6D06-BA93-184AC49A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4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271EF-8AD1-60E5-6E26-C0F043A87649}"/>
              </a:ext>
            </a:extLst>
          </p:cNvPr>
          <p:cNvSpPr txBox="1"/>
          <p:nvPr/>
        </p:nvSpPr>
        <p:spPr>
          <a:xfrm>
            <a:off x="1284182" y="0"/>
            <a:ext cx="926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Euler’s discretization and formation of final LCP equation: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6B939-56E9-4377-5384-8B33A0D1EA94}"/>
              </a:ext>
            </a:extLst>
          </p:cNvPr>
          <p:cNvSpPr txBox="1"/>
          <p:nvPr/>
        </p:nvSpPr>
        <p:spPr>
          <a:xfrm>
            <a:off x="173381" y="650695"/>
            <a:ext cx="547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Dynamic Equation of Motion at acceleration level: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1DC0A-3B1B-F8FE-6809-EE4AE3BAD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91" y="1011345"/>
            <a:ext cx="3869142" cy="3338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800E6A-105F-8A02-97A0-95E3AEDF429A}"/>
              </a:ext>
            </a:extLst>
          </p:cNvPr>
          <p:cNvSpPr/>
          <p:nvPr/>
        </p:nvSpPr>
        <p:spPr>
          <a:xfrm>
            <a:off x="173381" y="650695"/>
            <a:ext cx="5471886" cy="694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A6C1A4-1008-4559-F698-ADDC77E2EC9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645267" y="960642"/>
            <a:ext cx="1869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F65FAD-EA85-F423-224E-F4434212843D}"/>
              </a:ext>
            </a:extLst>
          </p:cNvPr>
          <p:cNvSpPr txBox="1"/>
          <p:nvPr/>
        </p:nvSpPr>
        <p:spPr>
          <a:xfrm>
            <a:off x="7485464" y="560532"/>
            <a:ext cx="547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Applying Euler’s discretization: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E157EA-153B-CF34-0D19-8A336B087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1" y="940975"/>
            <a:ext cx="3427128" cy="2800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B848AD-059F-774B-BD5D-5E7A4852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848" y="1276858"/>
            <a:ext cx="3286584" cy="5239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1DA64E6-20AD-A182-0EE5-4B95507A18BB}"/>
              </a:ext>
            </a:extLst>
          </p:cNvPr>
          <p:cNvSpPr/>
          <p:nvPr/>
        </p:nvSpPr>
        <p:spPr>
          <a:xfrm>
            <a:off x="7514492" y="560532"/>
            <a:ext cx="3604968" cy="1240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D4767E-7AEC-FF53-54F4-3C9699AEC341}"/>
              </a:ext>
            </a:extLst>
          </p:cNvPr>
          <p:cNvSpPr txBox="1"/>
          <p:nvPr/>
        </p:nvSpPr>
        <p:spPr>
          <a:xfrm>
            <a:off x="6277073" y="659769"/>
            <a:ext cx="61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29FA0A-EDE8-2FE1-8CC1-393E88268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568" y="1105045"/>
            <a:ext cx="497287" cy="24110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32BC38-6EE1-1E9E-1415-8912097BAF2D}"/>
              </a:ext>
            </a:extLst>
          </p:cNvPr>
          <p:cNvSpPr txBox="1"/>
          <p:nvPr/>
        </p:nvSpPr>
        <p:spPr>
          <a:xfrm>
            <a:off x="4362814" y="2042240"/>
            <a:ext cx="346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Applying Taylor series expansion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E3D15E-EC6A-4120-56CA-A3EAEDCB281D}"/>
              </a:ext>
            </a:extLst>
          </p:cNvPr>
          <p:cNvSpPr/>
          <p:nvPr/>
        </p:nvSpPr>
        <p:spPr>
          <a:xfrm>
            <a:off x="275771" y="1988457"/>
            <a:ext cx="11544672" cy="1745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CC8FA7-69AF-0586-02AA-A5D41C14A666}"/>
              </a:ext>
            </a:extLst>
          </p:cNvPr>
          <p:cNvSpPr txBox="1"/>
          <p:nvPr/>
        </p:nvSpPr>
        <p:spPr>
          <a:xfrm>
            <a:off x="2201266" y="2308501"/>
            <a:ext cx="268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Normal gap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691E639-5613-DAE9-EDD0-932541075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50" y="2814986"/>
            <a:ext cx="4520161" cy="82287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5438911-8E39-B8E3-25AE-F9276F7BD650}"/>
              </a:ext>
            </a:extLst>
          </p:cNvPr>
          <p:cNvSpPr txBox="1"/>
          <p:nvPr/>
        </p:nvSpPr>
        <p:spPr>
          <a:xfrm>
            <a:off x="7712639" y="2308501"/>
            <a:ext cx="323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Tangential relative velocity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E5D2A57-1E04-0B2A-F5FF-EFE74718D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11" y="2717852"/>
            <a:ext cx="5593932" cy="93038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46EBD86-ED0F-DB8F-0E2A-99094527148A}"/>
              </a:ext>
            </a:extLst>
          </p:cNvPr>
          <p:cNvSpPr/>
          <p:nvPr/>
        </p:nvSpPr>
        <p:spPr>
          <a:xfrm>
            <a:off x="275771" y="3950663"/>
            <a:ext cx="11544672" cy="2245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61DF5EE-08E9-D281-50DA-57329492C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1243" y="4246813"/>
            <a:ext cx="7320852" cy="12434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60A0A76-CCF0-0BBA-0D0C-7700CF0324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8644" y="5466045"/>
            <a:ext cx="5854955" cy="3168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972120-4B70-1608-C39E-DB863C21AE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3716" y="5815418"/>
            <a:ext cx="7142089" cy="34892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8928188-C2F4-3B05-4011-22D2CA05ED64}"/>
              </a:ext>
            </a:extLst>
          </p:cNvPr>
          <p:cNvSpPr txBox="1"/>
          <p:nvPr/>
        </p:nvSpPr>
        <p:spPr>
          <a:xfrm>
            <a:off x="5007497" y="4008107"/>
            <a:ext cx="443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Final LCP equation</a:t>
            </a:r>
          </a:p>
        </p:txBody>
      </p:sp>
    </p:spTree>
    <p:extLst>
      <p:ext uri="{BB962C8B-B14F-4D97-AF65-F5344CB8AC3E}">
        <p14:creationId xmlns:p14="http://schemas.microsoft.com/office/powerpoint/2010/main" val="42832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2" grpId="0"/>
      <p:bldP spid="19" grpId="0" animBg="1"/>
      <p:bldP spid="25" grpId="0"/>
      <p:bldP spid="30" grpId="0"/>
      <p:bldP spid="31" grpId="0" animBg="1"/>
      <p:bldP spid="36" grpId="0"/>
      <p:bldP spid="41" grpId="0"/>
      <p:bldP spid="44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7C6E1-FC2A-CB4E-E334-5C61C7CF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9977-FCF6-8349-A0CC-F4887E92FFB8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D036E-143A-A206-A515-CE5BF7EE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CD78-DFC4-11F5-B012-D1627A0D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5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3F16A-97C3-4973-4FDE-FE4432F3A25F}"/>
              </a:ext>
            </a:extLst>
          </p:cNvPr>
          <p:cNvSpPr txBox="1"/>
          <p:nvPr/>
        </p:nvSpPr>
        <p:spPr>
          <a:xfrm>
            <a:off x="1698171" y="246743"/>
            <a:ext cx="763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Validation of the Proposed Methodology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EE8E9-0D89-37B2-E294-32384D4DCA44}"/>
              </a:ext>
            </a:extLst>
          </p:cNvPr>
          <p:cNvSpPr txBox="1"/>
          <p:nvPr/>
        </p:nvSpPr>
        <p:spPr>
          <a:xfrm>
            <a:off x="1195431" y="5024795"/>
            <a:ext cx="399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cantilever beam vibrating between two rigid supports.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E5691-56D3-00DD-8C6E-EA73706E9B33}"/>
              </a:ext>
            </a:extLst>
          </p:cNvPr>
          <p:cNvSpPr txBox="1"/>
          <p:nvPr/>
        </p:nvSpPr>
        <p:spPr>
          <a:xfrm>
            <a:off x="2148114" y="1290745"/>
            <a:ext cx="100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Problem of a cantilever beam vibrating between two rigid supports is considered.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results are compared with existing literature and experimental results.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E5962-E674-D16A-B36E-F170C1C1F9C4}"/>
              </a:ext>
            </a:extLst>
          </p:cNvPr>
          <p:cNvSpPr txBox="1"/>
          <p:nvPr/>
        </p:nvSpPr>
        <p:spPr>
          <a:xfrm>
            <a:off x="6834032" y="5704428"/>
            <a:ext cx="654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Validation with existing literature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59E2E9-CC30-81B9-96EF-D8FFF4E8C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99" y="2823459"/>
            <a:ext cx="4057287" cy="1726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BAE84D-47F3-7AC1-2287-999F2E878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27294"/>
            <a:ext cx="4011004" cy="32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10172D-FAE7-DA6C-BA3E-437A6CF3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DBD4-B04A-D04E-BC0A-5802405042B2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43A23-F113-1E81-AEF8-6DC72878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AD841-7F53-5C65-03A7-B1E94C5C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6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AC9B6-0EC0-C27A-F116-02A2EA3496F1}"/>
              </a:ext>
            </a:extLst>
          </p:cNvPr>
          <p:cNvSpPr txBox="1"/>
          <p:nvPr/>
        </p:nvSpPr>
        <p:spPr>
          <a:xfrm>
            <a:off x="3038874" y="315922"/>
            <a:ext cx="1052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Experimental Validation</a:t>
            </a:r>
          </a:p>
        </p:txBody>
      </p:sp>
      <p:pic>
        <p:nvPicPr>
          <p:cNvPr id="6" name="Picture 5" descr="A collage of several electronic devices&#10;&#10;Description automatically generated">
            <a:extLst>
              <a:ext uri="{FF2B5EF4-FFF2-40B4-BE49-F238E27FC236}">
                <a16:creationId xmlns:a16="http://schemas.microsoft.com/office/drawing/2014/main" id="{5EEA9C1A-B259-5541-11F8-1E3FABC6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49" y="1205392"/>
            <a:ext cx="3932088" cy="4793320"/>
          </a:xfrm>
          <a:prstGeom prst="rect">
            <a:avLst/>
          </a:prstGeom>
        </p:spPr>
      </p:pic>
      <p:pic>
        <p:nvPicPr>
          <p:cNvPr id="12" name="Picture 11" descr="A graph of frequency and frequency&#10;&#10;Description automatically generated">
            <a:extLst>
              <a:ext uri="{FF2B5EF4-FFF2-40B4-BE49-F238E27FC236}">
                <a16:creationId xmlns:a16="http://schemas.microsoft.com/office/drawing/2014/main" id="{21B45234-7EE2-89A9-E67A-5E9668288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537" y="1205392"/>
            <a:ext cx="2819400" cy="2057400"/>
          </a:xfrm>
          <a:prstGeom prst="rect">
            <a:avLst/>
          </a:prstGeom>
        </p:spPr>
      </p:pic>
      <p:pic>
        <p:nvPicPr>
          <p:cNvPr id="20" name="Picture 19" descr="A collage of a machine&#10;&#10;Description automatically generated">
            <a:extLst>
              <a:ext uri="{FF2B5EF4-FFF2-40B4-BE49-F238E27FC236}">
                <a16:creationId xmlns:a16="http://schemas.microsoft.com/office/drawing/2014/main" id="{58E3AFC6-CF84-5C8F-1BE6-0FCA3CCF9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718" y="3791902"/>
            <a:ext cx="3910012" cy="1832435"/>
          </a:xfrm>
          <a:prstGeom prst="rect">
            <a:avLst/>
          </a:prstGeom>
        </p:spPr>
      </p:pic>
      <p:pic>
        <p:nvPicPr>
          <p:cNvPr id="23" name="Picture 22" descr="A group of graphs with numbers and lines&#10;&#10;Description automatically generated">
            <a:extLst>
              <a:ext uri="{FF2B5EF4-FFF2-40B4-BE49-F238E27FC236}">
                <a16:creationId xmlns:a16="http://schemas.microsoft.com/office/drawing/2014/main" id="{796B702E-DA86-A8E2-1FAF-814A73A60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55" y="1026394"/>
            <a:ext cx="3759994" cy="3155153"/>
          </a:xfrm>
          <a:prstGeom prst="rect">
            <a:avLst/>
          </a:prstGeom>
        </p:spPr>
      </p:pic>
      <p:pic>
        <p:nvPicPr>
          <p:cNvPr id="25" name="Picture 24" descr="A graph of excitation frequency&#10;&#10;Description automatically generated">
            <a:extLst>
              <a:ext uri="{FF2B5EF4-FFF2-40B4-BE49-F238E27FC236}">
                <a16:creationId xmlns:a16="http://schemas.microsoft.com/office/drawing/2014/main" id="{2FDDD71D-870E-4560-C0A2-28EC5824B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705" y="4197218"/>
            <a:ext cx="2293144" cy="175003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7E35BEE-0230-6457-506B-EA61419EF466}"/>
              </a:ext>
            </a:extLst>
          </p:cNvPr>
          <p:cNvSpPr txBox="1"/>
          <p:nvPr/>
        </p:nvSpPr>
        <p:spPr>
          <a:xfrm>
            <a:off x="252681" y="5908677"/>
            <a:ext cx="399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cantilever beam vibrating between two rigid supports.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1DF83A-9D50-DFCC-B24A-1F108B32F086}"/>
              </a:ext>
            </a:extLst>
          </p:cNvPr>
          <p:cNvSpPr txBox="1"/>
          <p:nvPr/>
        </p:nvSpPr>
        <p:spPr>
          <a:xfrm>
            <a:off x="4308876" y="5693232"/>
            <a:ext cx="399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cantilever beam vibrating between two rigid supports.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4C1EA5-743A-D8F5-7312-D2BA6848D042}"/>
              </a:ext>
            </a:extLst>
          </p:cNvPr>
          <p:cNvSpPr txBox="1"/>
          <p:nvPr/>
        </p:nvSpPr>
        <p:spPr>
          <a:xfrm>
            <a:off x="4135010" y="3197073"/>
            <a:ext cx="399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cantilever beam vibrating between two rigid supports.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5EA5A9-3FEF-A8B6-2A5B-59B4DD6D8229}"/>
              </a:ext>
            </a:extLst>
          </p:cNvPr>
          <p:cNvSpPr txBox="1"/>
          <p:nvPr/>
        </p:nvSpPr>
        <p:spPr>
          <a:xfrm>
            <a:off x="8209742" y="5895747"/>
            <a:ext cx="399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cantilever beam vibrating between two rigid supports.</a:t>
            </a:r>
          </a:p>
        </p:txBody>
      </p:sp>
    </p:spTree>
    <p:extLst>
      <p:ext uri="{BB962C8B-B14F-4D97-AF65-F5344CB8AC3E}">
        <p14:creationId xmlns:p14="http://schemas.microsoft.com/office/powerpoint/2010/main" val="41089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1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82A302-894D-70BF-D60B-BC7F16A2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98" y="1571243"/>
            <a:ext cx="5381616" cy="4579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2828BE-1C19-6255-8572-ACA1C566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503" y="1450847"/>
            <a:ext cx="3004459" cy="2374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8A187C-F14F-86C2-29BA-E00507DEE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826" y="1517277"/>
            <a:ext cx="2816789" cy="2280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5B1AD5-B4A3-DA5C-06F0-CAE9177D8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830" y="3952875"/>
            <a:ext cx="3004459" cy="22138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F6D176-4E5B-94EC-698B-F5865D868D05}"/>
              </a:ext>
            </a:extLst>
          </p:cNvPr>
          <p:cNvSpPr txBox="1"/>
          <p:nvPr/>
        </p:nvSpPr>
        <p:spPr>
          <a:xfrm>
            <a:off x="2105371" y="6012797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968DB-96B5-A815-30C4-EA586862BDD3}"/>
              </a:ext>
            </a:extLst>
          </p:cNvPr>
          <p:cNvSpPr txBox="1"/>
          <p:nvPr/>
        </p:nvSpPr>
        <p:spPr>
          <a:xfrm>
            <a:off x="7050309" y="3763211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69C7CA-5088-1FCF-6C20-284E0AE88283}"/>
              </a:ext>
            </a:extLst>
          </p:cNvPr>
          <p:cNvSpPr txBox="1"/>
          <p:nvPr/>
        </p:nvSpPr>
        <p:spPr>
          <a:xfrm>
            <a:off x="10413991" y="3648157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7874C6-8762-95BD-75FC-0CDE986C4064}"/>
              </a:ext>
            </a:extLst>
          </p:cNvPr>
          <p:cNvSpPr txBox="1"/>
          <p:nvPr/>
        </p:nvSpPr>
        <p:spPr>
          <a:xfrm>
            <a:off x="7043732" y="6107630"/>
            <a:ext cx="825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(d)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97582850-F94F-1254-ADBE-9A8911CF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07CC-7DF9-9047-A951-35D12E291515}" type="datetime1">
              <a:rPr lang="en-IN" smtClean="0"/>
              <a:t>10/06/25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E7E0D87-A2C8-265D-2204-8B342C33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A0FFA0F-CC07-944A-2CC9-634019B7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E275-E910-DC48-B1CE-9BB6CEFD8FF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CD278-5A39-67C0-F104-BD0A1CA739EB}"/>
              </a:ext>
            </a:extLst>
          </p:cNvPr>
          <p:cNvSpPr txBox="1"/>
          <p:nvPr/>
        </p:nvSpPr>
        <p:spPr>
          <a:xfrm>
            <a:off x="1487866" y="495945"/>
            <a:ext cx="1052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Transmittance plots for the proposed metamaterial unit cell</a:t>
            </a:r>
          </a:p>
        </p:txBody>
      </p:sp>
    </p:spTree>
    <p:extLst>
      <p:ext uri="{BB962C8B-B14F-4D97-AF65-F5344CB8AC3E}">
        <p14:creationId xmlns:p14="http://schemas.microsoft.com/office/powerpoint/2010/main" val="19863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74B97-8671-55E2-DD41-9E6DC331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215-BED5-A74B-B5EA-EBECBC75C5AC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789D8-CD30-8686-A7BA-D28EDF7B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629AF-D776-0E33-C5AD-568E405B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8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75AE5-4EF0-C032-A53C-F19197EDAC48}"/>
              </a:ext>
            </a:extLst>
          </p:cNvPr>
          <p:cNvSpPr txBox="1"/>
          <p:nvPr/>
        </p:nvSpPr>
        <p:spPr>
          <a:xfrm>
            <a:off x="1930400" y="249889"/>
            <a:ext cx="1052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Mass-in-Mass Frictional Metamaterial Chain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52A93-A11B-6FEA-BD81-3CB90F414C37}"/>
              </a:ext>
            </a:extLst>
          </p:cNvPr>
          <p:cNvSpPr txBox="1"/>
          <p:nvPr/>
        </p:nvSpPr>
        <p:spPr>
          <a:xfrm>
            <a:off x="1975821" y="2741860"/>
            <a:ext cx="730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 cantilever beam in mass metamaterial chain comprising of finite number of unit cells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D32AF-5A90-5FAD-D76E-1990533527BB}"/>
              </a:ext>
            </a:extLst>
          </p:cNvPr>
          <p:cNvSpPr/>
          <p:nvPr/>
        </p:nvSpPr>
        <p:spPr>
          <a:xfrm>
            <a:off x="1306958" y="876107"/>
            <a:ext cx="8645671" cy="1829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327E0-4F33-D08B-F601-EB4A40D7E6C9}"/>
              </a:ext>
            </a:extLst>
          </p:cNvPr>
          <p:cNvSpPr txBox="1"/>
          <p:nvPr/>
        </p:nvSpPr>
        <p:spPr>
          <a:xfrm>
            <a:off x="876118" y="3617686"/>
            <a:ext cx="10174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same mass-in-mass cantilever beam in mass unit cell is used to form a metamaterial chain comprising of finite number of unit cells.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transmittance spectrum is plotted for the 7</a:t>
            </a:r>
            <a:r>
              <a:rPr lang="en-US" baseline="30000" dirty="0"/>
              <a:t>th</a:t>
            </a:r>
            <a:r>
              <a:rPr lang="en-US" dirty="0"/>
              <a:t> unit cell in the chain.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0FB8FB-0650-3084-1B85-DA8713032A50}"/>
              </a:ext>
            </a:extLst>
          </p:cNvPr>
          <p:cNvSpPr/>
          <p:nvPr/>
        </p:nvSpPr>
        <p:spPr>
          <a:xfrm>
            <a:off x="820690" y="3518333"/>
            <a:ext cx="10285369" cy="13990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33B316-74B7-8817-0B0A-B266CC6F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533" y="1040600"/>
            <a:ext cx="7431714" cy="13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522CD-57D0-0C7E-01F8-886C1A64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1007-3967-5C48-96BA-26717384EE7C}" type="datetime3">
              <a:rPr lang="en-IN" smtClean="0"/>
              <a:t>10 June 2025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0DE8D-90C5-BE68-EA90-B0BD472E7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E1E92-E2AA-A9A0-5B53-F88D093E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BBA1-197C-4434-9B1C-BBE8B0824F8C}" type="slidenum">
              <a:rPr lang="en-IN" smtClean="0"/>
              <a:t>9</a:t>
            </a:fld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99A3D-CAC1-F3C3-2B79-5142BA93E445}"/>
              </a:ext>
            </a:extLst>
          </p:cNvPr>
          <p:cNvSpPr txBox="1"/>
          <p:nvPr/>
        </p:nvSpPr>
        <p:spPr>
          <a:xfrm>
            <a:off x="449943" y="4907680"/>
            <a:ext cx="618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Transmittance spectrum for 7</a:t>
            </a:r>
            <a:r>
              <a:rPr lang="en-US" baseline="30000" dirty="0"/>
              <a:t>th</a:t>
            </a:r>
            <a:r>
              <a:rPr lang="en-US" dirty="0"/>
              <a:t> unit cell in a metamaterial chain</a:t>
            </a:r>
            <a:endParaRPr lang="en-US" b="0" i="1" dirty="0">
              <a:latin typeface="Cambria Math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8F4794-E0EB-E81A-4A0E-5A39EFBC2F5B}"/>
              </a:ext>
            </a:extLst>
          </p:cNvPr>
          <p:cNvSpPr/>
          <p:nvPr/>
        </p:nvSpPr>
        <p:spPr>
          <a:xfrm>
            <a:off x="116363" y="992359"/>
            <a:ext cx="6632780" cy="4537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92A299-2640-BB7B-FFA3-A08A409CA407}"/>
                  </a:ext>
                </a:extLst>
              </p:cNvPr>
              <p:cNvSpPr txBox="1"/>
              <p:nvPr/>
            </p:nvSpPr>
            <p:spPr>
              <a:xfrm>
                <a:off x="6897739" y="1056062"/>
                <a:ext cx="507975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First cut-off frequency shifts towards lower side on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Since,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 is inversely proportional to natural frequency of outer mass , there is a reduction in the value of natural frequency of outer mass for higher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Peak for second propagation band not much visible in metamaterial chain for higher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Vibration transmission is reduced for 7</a:t>
                </a:r>
                <a:r>
                  <a:rPr lang="en-US" baseline="30000" dirty="0"/>
                  <a:t>th</a:t>
                </a:r>
                <a:r>
                  <a:rPr lang="en-US" dirty="0"/>
                  <a:t> unit cell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92A299-2640-BB7B-FFA3-A08A409CA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739" y="1056062"/>
                <a:ext cx="5079751" cy="2862322"/>
              </a:xfrm>
              <a:prstGeom prst="rect">
                <a:avLst/>
              </a:prstGeom>
              <a:blipFill>
                <a:blip r:embed="rId2"/>
                <a:stretch>
                  <a:fillRect l="-748" t="-885" r="-998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D8E3FD4-9474-3888-E61D-B797B3C00A47}"/>
              </a:ext>
            </a:extLst>
          </p:cNvPr>
          <p:cNvSpPr/>
          <p:nvPr/>
        </p:nvSpPr>
        <p:spPr>
          <a:xfrm>
            <a:off x="6850743" y="1015994"/>
            <a:ext cx="5224894" cy="2902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47F2AD-3FD6-0E0A-E1F3-F5443CAFBB0E}"/>
              </a:ext>
            </a:extLst>
          </p:cNvPr>
          <p:cNvSpPr txBox="1"/>
          <p:nvPr/>
        </p:nvSpPr>
        <p:spPr>
          <a:xfrm>
            <a:off x="1195431" y="130629"/>
            <a:ext cx="1028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Transmission Spectrum for metamaterial chain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BACD0-0DEE-D285-814F-79C38B02E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39" y="1190605"/>
            <a:ext cx="53594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2534</TotalTime>
  <Words>685</Words>
  <Application>Microsoft Macintosh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Myriad Pro</vt:lpstr>
      <vt:lpstr>Myriad Pro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Saurabh Chaudhary</dc:creator>
  <cp:lastModifiedBy>Muskaan Sethi</cp:lastModifiedBy>
  <cp:revision>105</cp:revision>
  <dcterms:created xsi:type="dcterms:W3CDTF">2022-08-29T13:41:16Z</dcterms:created>
  <dcterms:modified xsi:type="dcterms:W3CDTF">2025-06-11T19:19:03Z</dcterms:modified>
</cp:coreProperties>
</file>