
<file path=[Content_Types].xml><?xml version="1.0" encoding="utf-8"?>
<Types xmlns="http://schemas.openxmlformats.org/package/2006/content-types">
  <Default Extension="jpg" ContentType="image/jp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83" r:id="rId26"/>
    <p:sldId id="284" r:id="rId27"/>
    <p:sldId id="285" r:id="rId28"/>
  </p:sldIdLst>
  <p:sldSz cx="5765800" cy="3244850"/>
  <p:notesSz cx="5765800" cy="3244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3"/>
    <p:restoredTop sz="80279"/>
  </p:normalViewPr>
  <p:slideViewPr>
    <p:cSldViewPr>
      <p:cViewPr varScale="1">
        <p:scale>
          <a:sx n="105" d="100"/>
          <a:sy n="105" d="100"/>
        </p:scale>
        <p:origin x="972"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24145BB3-75F3-2B49-BA13-ED65ACA27B22}" type="datetimeFigureOut">
              <a:rPr kumimoji="1" lang="zh-CN" altLang="en-US" smtClean="0"/>
              <a:t>2025/6/11</a:t>
            </a:fld>
            <a:endParaRPr kumimoji="1" lang="zh-CN" altLang="en-US"/>
          </a:p>
        </p:txBody>
      </p:sp>
      <p:sp>
        <p:nvSpPr>
          <p:cNvPr id="4" name="幻灯片图像占位符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0ECCA1FD-380B-184B-B2F6-C0B3CE77EEC0}" type="slidenum">
              <a:rPr kumimoji="1" lang="zh-CN" altLang="en-US" smtClean="0"/>
              <a:t>‹#›</a:t>
            </a:fld>
            <a:endParaRPr kumimoji="1" lang="zh-CN" altLang="en-US"/>
          </a:p>
        </p:txBody>
      </p:sp>
    </p:spTree>
    <p:extLst>
      <p:ext uri="{BB962C8B-B14F-4D97-AF65-F5344CB8AC3E}">
        <p14:creationId xmlns:p14="http://schemas.microsoft.com/office/powerpoint/2010/main" val="42676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morning ladies and gentlemen, it’s my honor to attend the conference and to give my presentation. I’m </a:t>
            </a:r>
            <a:r>
              <a:rPr lang="en-US" altLang="zh-CN" dirty="0" err="1"/>
              <a:t>Zhijie</a:t>
            </a:r>
            <a:r>
              <a:rPr lang="en-US" altLang="zh-CN" dirty="0"/>
              <a:t> Sui, study in college of intelligence and computing of the Tianjin university, and I am a master’s student of my teacher Gang Pan. The title of my paper is DGN: A DWT-Guided Frequency-Spatial Dual-Domain Dehazing Network for Sewer Inspection Images, I will introduce and display the results of my paper.</a:t>
            </a: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a:t>
            </a:fld>
            <a:endParaRPr kumimoji="1" lang="zh-CN" altLang="en-US"/>
          </a:p>
        </p:txBody>
      </p:sp>
    </p:spTree>
    <p:extLst>
      <p:ext uri="{BB962C8B-B14F-4D97-AF65-F5344CB8AC3E}">
        <p14:creationId xmlns:p14="http://schemas.microsoft.com/office/powerpoint/2010/main" val="199726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u="none" strike="noStrike" dirty="0">
                <a:solidFill>
                  <a:srgbClr val="000000"/>
                </a:solidFill>
                <a:effectLst/>
                <a:latin typeface="-webkit-standard"/>
              </a:rPr>
              <a:t>And this is overview figure. The upper branch plays as High-Frequency components extractor, using DWT to decompose input into LL, LH, HL and HH. We only adapt CBAM on high frequency </a:t>
            </a:r>
            <a:r>
              <a:rPr lang="en" altLang="zh-CN" b="0" i="0" u="none" strike="noStrike" dirty="0" err="1">
                <a:solidFill>
                  <a:srgbClr val="000000"/>
                </a:solidFill>
                <a:effectLst/>
                <a:latin typeface="-webkit-standard"/>
              </a:rPr>
              <a:t>subbands</a:t>
            </a:r>
            <a:r>
              <a:rPr lang="en" altLang="zh-CN" b="0" i="0" u="none" strike="noStrike" dirty="0">
                <a:solidFill>
                  <a:srgbClr val="000000"/>
                </a:solidFill>
                <a:effectLst/>
                <a:latin typeface="-webkit-standard"/>
              </a:rPr>
              <a:t> because LL looks just like thumbnail, so the information of LL will be processed in spatial domain branch. These branch produce feature of frequency domain, denoted as ff. In the other side, we use multi-scale attention to retain spatial information, denoted as fs. After weight gate, the output of one DGRB </a:t>
            </a:r>
            <a:r>
              <a:rPr lang="en" altLang="zh-CN" b="0" i="0" u="none" strike="noStrike" dirty="0" err="1">
                <a:solidFill>
                  <a:srgbClr val="000000"/>
                </a:solidFill>
                <a:effectLst/>
                <a:latin typeface="-webkit-standard"/>
              </a:rPr>
              <a:t>fo</a:t>
            </a:r>
            <a:r>
              <a:rPr lang="en" altLang="zh-CN" b="0" i="0" u="none" strike="noStrike" dirty="0">
                <a:solidFill>
                  <a:srgbClr val="000000"/>
                </a:solidFill>
                <a:effectLst/>
                <a:latin typeface="-webkit-standard"/>
              </a:rPr>
              <a:t> consists of f + alpha ff + (1 - alpha) fs. Alpha stands for weights. Original input f is added because we use a residual connection links the block input to output, improving convergence and detail recovery. </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10</a:t>
            </a:fld>
            <a:endParaRPr kumimoji="1" lang="zh-CN" altLang="en-US"/>
          </a:p>
        </p:txBody>
      </p:sp>
    </p:spTree>
    <p:extLst>
      <p:ext uri="{BB962C8B-B14F-4D97-AF65-F5344CB8AC3E}">
        <p14:creationId xmlns:p14="http://schemas.microsoft.com/office/powerpoint/2010/main" val="93639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To further enhance the receptive field of our network, we employ 11 DGRBs, each of the DGRBs in our model has a unique </a:t>
            </a:r>
            <a:r>
              <a:rPr lang="en" altLang="zh-CN" b="1" i="0" u="none" strike="noStrike" dirty="0">
                <a:solidFill>
                  <a:srgbClr val="000000"/>
                </a:solidFill>
                <a:effectLst/>
              </a:rPr>
              <a:t>dilation rate</a:t>
            </a:r>
            <a:r>
              <a:rPr lang="en" altLang="zh-CN" b="0" i="0" u="none" strike="noStrike" dirty="0">
                <a:solidFill>
                  <a:srgbClr val="000000"/>
                </a:solidFill>
                <a:effectLst/>
                <a:latin typeface="-webkit-standard"/>
              </a:rPr>
              <a:t>.</a:t>
            </a:r>
            <a:br>
              <a:rPr lang="en" altLang="zh-CN" dirty="0"/>
            </a:br>
            <a:r>
              <a:rPr lang="en" altLang="zh-CN" b="0" i="0" u="none" strike="noStrike" dirty="0">
                <a:solidFill>
                  <a:srgbClr val="000000"/>
                </a:solidFill>
                <a:effectLst/>
                <a:latin typeface="-webkit-standard"/>
              </a:rPr>
              <a:t>Dilated convolution, allows the kernel to cover a different area without increasing the number of parameters. This is particularly important in sewer images, where haze and texture vary across </a:t>
            </a:r>
            <a:r>
              <a:rPr lang="en" altLang="zh-CN" b="1" i="0" u="none" strike="noStrike" dirty="0">
                <a:solidFill>
                  <a:srgbClr val="000000"/>
                </a:solidFill>
                <a:effectLst/>
              </a:rPr>
              <a:t>multiple scales</a:t>
            </a:r>
            <a:r>
              <a:rPr lang="en" altLang="zh-CN" b="0" i="0" u="none" strike="noStrike" dirty="0">
                <a:solidFill>
                  <a:srgbClr val="000000"/>
                </a:solidFill>
                <a:effectLst/>
                <a:latin typeface="-webkit-standard"/>
              </a:rPr>
              <a:t>. This is an example to show the features extracted by each DGRBs.</a:t>
            </a:r>
            <a:br>
              <a:rPr lang="en" altLang="zh-CN" dirty="0"/>
            </a:br>
            <a:r>
              <a:rPr lang="en" altLang="zh-CN" b="0" i="0" u="none" strike="noStrike" dirty="0">
                <a:solidFill>
                  <a:srgbClr val="000000"/>
                </a:solidFill>
                <a:effectLst/>
                <a:latin typeface="-webkit-standard"/>
              </a:rPr>
              <a:t>Early layers in the DGN use </a:t>
            </a:r>
            <a:r>
              <a:rPr lang="en" altLang="zh-CN" b="1" i="0" u="none" strike="noStrike" dirty="0">
                <a:solidFill>
                  <a:srgbClr val="000000"/>
                </a:solidFill>
                <a:effectLst/>
              </a:rPr>
              <a:t>small dilation rates</a:t>
            </a:r>
            <a:r>
              <a:rPr lang="en" altLang="zh-CN" b="0" i="0" u="none" strike="noStrike" dirty="0">
                <a:solidFill>
                  <a:srgbClr val="000000"/>
                </a:solidFill>
                <a:effectLst/>
                <a:latin typeface="-webkit-standard"/>
              </a:rPr>
              <a:t> to focus on local textures and fine details.</a:t>
            </a:r>
            <a:br>
              <a:rPr lang="en" altLang="zh-CN" dirty="0"/>
            </a:br>
            <a:r>
              <a:rPr lang="en" altLang="zh-CN" b="0" i="0" u="none" strike="noStrike" dirty="0">
                <a:solidFill>
                  <a:srgbClr val="000000"/>
                </a:solidFill>
                <a:effectLst/>
                <a:latin typeface="-webkit-standard"/>
              </a:rPr>
              <a:t>Middle layers increase dilation to capture </a:t>
            </a:r>
            <a:r>
              <a:rPr lang="en" altLang="zh-CN" b="1" i="0" u="none" strike="noStrike" dirty="0">
                <a:solidFill>
                  <a:srgbClr val="000000"/>
                </a:solidFill>
                <a:effectLst/>
              </a:rPr>
              <a:t>global context and large-scale structures</a:t>
            </a:r>
            <a:r>
              <a:rPr lang="en" altLang="zh-CN" b="0" i="0" u="none" strike="noStrike" dirty="0">
                <a:solidFill>
                  <a:srgbClr val="000000"/>
                </a:solidFill>
                <a:effectLst/>
                <a:latin typeface="-webkit-standard"/>
              </a:rPr>
              <a:t>, like long continuous boundaries.</a:t>
            </a:r>
            <a:br>
              <a:rPr lang="en" altLang="zh-CN" dirty="0"/>
            </a:br>
            <a:r>
              <a:rPr lang="en" altLang="zh-CN" b="0" i="0" u="none" strike="noStrike" dirty="0">
                <a:solidFill>
                  <a:srgbClr val="000000"/>
                </a:solidFill>
                <a:effectLst/>
                <a:latin typeface="-webkit-standard"/>
              </a:rPr>
              <a:t>In the final layers, dilation decreases again to </a:t>
            </a:r>
            <a:r>
              <a:rPr lang="en" altLang="zh-CN" b="1" i="0" u="none" strike="noStrike" dirty="0">
                <a:solidFill>
                  <a:srgbClr val="000000"/>
                </a:solidFill>
                <a:effectLst/>
              </a:rPr>
              <a:t>refine outputs and consolidate details</a:t>
            </a:r>
            <a:r>
              <a:rPr lang="en" altLang="zh-CN" b="0" i="0" u="none" strike="noStrike" dirty="0">
                <a:solidFill>
                  <a:srgbClr val="000000"/>
                </a:solidFill>
                <a:effectLst/>
                <a:latin typeface="-webkit-standard"/>
              </a:rPr>
              <a:t>.</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11</a:t>
            </a:fld>
            <a:endParaRPr kumimoji="1" lang="zh-CN" altLang="en-US"/>
          </a:p>
        </p:txBody>
      </p:sp>
    </p:spTree>
    <p:extLst>
      <p:ext uri="{BB962C8B-B14F-4D97-AF65-F5344CB8AC3E}">
        <p14:creationId xmlns:p14="http://schemas.microsoft.com/office/powerpoint/2010/main" val="252384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Beyond architecture design, we also introduced a novel </a:t>
            </a:r>
            <a:r>
              <a:rPr lang="en" altLang="zh-CN" b="1" i="0" u="none" strike="noStrike" dirty="0">
                <a:solidFill>
                  <a:srgbClr val="000000"/>
                </a:solidFill>
                <a:effectLst/>
              </a:rPr>
              <a:t>loss function</a:t>
            </a:r>
            <a:r>
              <a:rPr lang="en" altLang="zh-CN" b="0" i="0" u="none" strike="noStrike" dirty="0">
                <a:solidFill>
                  <a:srgbClr val="000000"/>
                </a:solidFill>
                <a:effectLst/>
              </a:rPr>
              <a:t> called </a:t>
            </a:r>
            <a:r>
              <a:rPr lang="en" altLang="zh-CN" b="1" i="0" u="none" strike="noStrike" dirty="0">
                <a:solidFill>
                  <a:srgbClr val="000000"/>
                </a:solidFill>
                <a:effectLst/>
              </a:rPr>
              <a:t>DGCR</a:t>
            </a:r>
            <a:r>
              <a:rPr lang="en" altLang="zh-CN" b="0" i="0" u="none" strike="noStrike" dirty="0">
                <a:solidFill>
                  <a:srgbClr val="000000"/>
                </a:solidFill>
                <a:effectLst/>
              </a:rPr>
              <a:t>. This component introduces contrastive constraints in the </a:t>
            </a:r>
            <a:r>
              <a:rPr lang="en" altLang="zh-CN" b="1" i="0" u="none" strike="noStrike" dirty="0">
                <a:solidFill>
                  <a:srgbClr val="000000"/>
                </a:solidFill>
                <a:effectLst/>
              </a:rPr>
              <a:t>frequency domain</a:t>
            </a:r>
            <a:r>
              <a:rPr lang="en" altLang="zh-CN" b="0" i="0" u="none" strike="noStrike" dirty="0">
                <a:solidFill>
                  <a:srgbClr val="000000"/>
                </a:solidFill>
                <a:effectLst/>
              </a:rPr>
              <a:t>.</a:t>
            </a:r>
            <a:br>
              <a:rPr lang="en" altLang="zh-CN" b="0" i="0" u="none" strike="noStrike" dirty="0">
                <a:solidFill>
                  <a:srgbClr val="000000"/>
                </a:solidFill>
                <a:effectLst/>
              </a:rPr>
            </a:br>
            <a:r>
              <a:rPr lang="en" altLang="zh-CN" b="0" i="0" u="none" strike="noStrike" dirty="0">
                <a:solidFill>
                  <a:srgbClr val="000000"/>
                </a:solidFill>
                <a:effectLst/>
              </a:rPr>
              <a:t>Specifically, we define three elements:</a:t>
            </a:r>
          </a:p>
          <a:p>
            <a:pPr algn="l">
              <a:buFont typeface="Arial" panose="020B0604020202020204" pitchFamily="34" charset="0"/>
              <a:buChar char="•"/>
            </a:pPr>
            <a:r>
              <a:rPr lang="en" altLang="zh-CN" b="0" i="0" u="none" strike="noStrike" dirty="0">
                <a:solidFill>
                  <a:srgbClr val="000000"/>
                </a:solidFill>
                <a:effectLst/>
              </a:rPr>
              <a:t>The </a:t>
            </a:r>
            <a:r>
              <a:rPr lang="en" altLang="zh-CN" b="1" i="0" u="none" strike="noStrike" dirty="0">
                <a:solidFill>
                  <a:srgbClr val="000000"/>
                </a:solidFill>
                <a:effectLst/>
              </a:rPr>
              <a:t>anchor</a:t>
            </a:r>
            <a:r>
              <a:rPr lang="en" altLang="zh-CN" b="0" i="0" u="none" strike="noStrike" dirty="0">
                <a:solidFill>
                  <a:srgbClr val="000000"/>
                </a:solidFill>
                <a:effectLst/>
              </a:rPr>
              <a:t>, which is the dehazed output from the network.</a:t>
            </a:r>
          </a:p>
          <a:p>
            <a:pPr algn="l">
              <a:buFont typeface="Arial" panose="020B0604020202020204" pitchFamily="34" charset="0"/>
              <a:buChar char="•"/>
            </a:pPr>
            <a:r>
              <a:rPr lang="en" altLang="zh-CN" b="0" i="0" u="none" strike="noStrike" dirty="0">
                <a:solidFill>
                  <a:srgbClr val="000000"/>
                </a:solidFill>
                <a:effectLst/>
              </a:rPr>
              <a:t>The </a:t>
            </a:r>
            <a:r>
              <a:rPr lang="en" altLang="zh-CN" b="1" i="0" u="none" strike="noStrike" dirty="0">
                <a:solidFill>
                  <a:srgbClr val="000000"/>
                </a:solidFill>
                <a:effectLst/>
              </a:rPr>
              <a:t>positive</a:t>
            </a:r>
            <a:r>
              <a:rPr lang="en" altLang="zh-CN" b="0" i="0" u="none" strike="noStrike" dirty="0">
                <a:solidFill>
                  <a:srgbClr val="000000"/>
                </a:solidFill>
                <a:effectLst/>
              </a:rPr>
              <a:t>, which is the ground-truth clean image.</a:t>
            </a:r>
          </a:p>
          <a:p>
            <a:pPr algn="l">
              <a:buFont typeface="Arial" panose="020B0604020202020204" pitchFamily="34" charset="0"/>
              <a:buChar char="•"/>
            </a:pPr>
            <a:r>
              <a:rPr lang="en" altLang="zh-CN" b="0" i="0" u="none" strike="noStrike" dirty="0">
                <a:solidFill>
                  <a:srgbClr val="000000"/>
                </a:solidFill>
                <a:effectLst/>
              </a:rPr>
              <a:t>The </a:t>
            </a:r>
            <a:r>
              <a:rPr lang="en" altLang="zh-CN" b="1" i="0" u="none" strike="noStrike" dirty="0">
                <a:solidFill>
                  <a:srgbClr val="000000"/>
                </a:solidFill>
                <a:effectLst/>
              </a:rPr>
              <a:t>negative</a:t>
            </a:r>
            <a:r>
              <a:rPr lang="en" altLang="zh-CN" b="0" i="0" u="none" strike="noStrike" dirty="0">
                <a:solidFill>
                  <a:srgbClr val="000000"/>
                </a:solidFill>
                <a:effectLst/>
              </a:rPr>
              <a:t>, which is the original hazy input.</a:t>
            </a:r>
            <a:br>
              <a:rPr lang="en" altLang="zh-CN" b="0" i="0" u="none" strike="noStrike" dirty="0">
                <a:solidFill>
                  <a:srgbClr val="000000"/>
                </a:solidFill>
                <a:effectLst/>
              </a:rPr>
            </a:br>
            <a:r>
              <a:rPr lang="en" altLang="zh-CN" b="0" i="0" u="none" strike="noStrike" dirty="0">
                <a:solidFill>
                  <a:srgbClr val="000000"/>
                </a:solidFill>
                <a:effectLst/>
              </a:rPr>
              <a:t>All three are projected into frequency domain using DWT.</a:t>
            </a:r>
            <a:br>
              <a:rPr lang="en" altLang="zh-CN" b="0" i="0" u="none" strike="noStrike" dirty="0">
                <a:solidFill>
                  <a:srgbClr val="000000"/>
                </a:solidFill>
                <a:effectLst/>
              </a:rPr>
            </a:br>
            <a:r>
              <a:rPr lang="en" altLang="zh-CN" b="0" i="0" u="none" strike="noStrike" dirty="0">
                <a:solidFill>
                  <a:srgbClr val="000000"/>
                </a:solidFill>
                <a:effectLst/>
              </a:rPr>
              <a:t>Then, a </a:t>
            </a:r>
            <a:r>
              <a:rPr lang="en" altLang="zh-CN" b="1" i="0" u="none" strike="noStrike" dirty="0">
                <a:solidFill>
                  <a:srgbClr val="000000"/>
                </a:solidFill>
                <a:effectLst/>
              </a:rPr>
              <a:t>contrastive loss</a:t>
            </a:r>
            <a:r>
              <a:rPr lang="en" altLang="zh-CN" b="0" i="0" u="none" strike="noStrike" dirty="0">
                <a:solidFill>
                  <a:srgbClr val="000000"/>
                </a:solidFill>
                <a:effectLst/>
              </a:rPr>
              <a:t> is computed: It optimizes the network by minimizing the feature distance between the anchor and the positive sample while maximizing the distance between the anchor and the negative sample. This ensures that the dehazed output is structurally and texturally aligned with a clean image while different from the hazy input.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12</a:t>
            </a:fld>
            <a:endParaRPr kumimoji="1" lang="zh-CN" altLang="en-US"/>
          </a:p>
        </p:txBody>
      </p:sp>
    </p:spTree>
    <p:extLst>
      <p:ext uri="{BB962C8B-B14F-4D97-AF65-F5344CB8AC3E}">
        <p14:creationId xmlns:p14="http://schemas.microsoft.com/office/powerpoint/2010/main" val="374607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With the methodology covered, let’s now move on to the </a:t>
            </a:r>
            <a:r>
              <a:rPr lang="en" altLang="zh-CN" b="1" i="0" u="none" strike="noStrike" dirty="0">
                <a:solidFill>
                  <a:srgbClr val="000000"/>
                </a:solidFill>
                <a:effectLst/>
              </a:rPr>
              <a:t>experiments and evaluations</a:t>
            </a:r>
            <a:r>
              <a:rPr lang="en" altLang="zh-CN" b="0" i="0" u="none" strike="noStrike" dirty="0">
                <a:solidFill>
                  <a:srgbClr val="000000"/>
                </a:solidFill>
                <a:effectLst/>
                <a:latin typeface="-webkit-standard"/>
              </a:rPr>
              <a: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13</a:t>
            </a:fld>
            <a:endParaRPr kumimoji="1" lang="zh-CN" altLang="en-US"/>
          </a:p>
        </p:txBody>
      </p:sp>
    </p:spTree>
    <p:extLst>
      <p:ext uri="{BB962C8B-B14F-4D97-AF65-F5344CB8AC3E}">
        <p14:creationId xmlns:p14="http://schemas.microsoft.com/office/powerpoint/2010/main" val="172726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Training is conducted using the </a:t>
            </a:r>
            <a:r>
              <a:rPr lang="en" altLang="zh-CN" b="1" i="0" u="none" strike="noStrike" dirty="0">
                <a:solidFill>
                  <a:srgbClr val="000000"/>
                </a:solidFill>
                <a:effectLst/>
              </a:rPr>
              <a:t>Adam optimizer</a:t>
            </a:r>
            <a:r>
              <a:rPr lang="en" altLang="zh-CN" b="0" i="0" u="none" strike="noStrike" dirty="0">
                <a:solidFill>
                  <a:srgbClr val="000000"/>
                </a:solidFill>
                <a:effectLst/>
              </a:rPr>
              <a:t> and a </a:t>
            </a:r>
            <a:r>
              <a:rPr lang="en" altLang="zh-CN" b="1" i="0" u="none" strike="noStrike" dirty="0">
                <a:solidFill>
                  <a:srgbClr val="000000"/>
                </a:solidFill>
                <a:effectLst/>
              </a:rPr>
              <a:t>poly learning rate schedule</a:t>
            </a:r>
            <a:r>
              <a:rPr lang="en" altLang="zh-CN" b="0" i="0" u="none" strike="noStrike" dirty="0">
                <a:solidFill>
                  <a:srgbClr val="000000"/>
                </a:solidFill>
                <a:effectLst/>
              </a:rPr>
              <a:t> on an </a:t>
            </a:r>
            <a:r>
              <a:rPr lang="en" altLang="zh-CN" b="0" i="0" u="none" strike="noStrike" dirty="0" err="1">
                <a:solidFill>
                  <a:srgbClr val="000000"/>
                </a:solidFill>
                <a:effectLst/>
              </a:rPr>
              <a:t>nvidia</a:t>
            </a:r>
            <a:r>
              <a:rPr lang="en" altLang="zh-CN" b="0" i="0" u="none" strike="noStrike" dirty="0">
                <a:solidFill>
                  <a:srgbClr val="000000"/>
                </a:solidFill>
                <a:effectLst/>
              </a:rPr>
              <a:t> GPU. Our model is trained on the </a:t>
            </a:r>
            <a:r>
              <a:rPr lang="en" altLang="zh-CN" b="1" i="0" u="none" strike="noStrike" dirty="0">
                <a:solidFill>
                  <a:srgbClr val="000000"/>
                </a:solidFill>
                <a:effectLst/>
              </a:rPr>
              <a:t>S2B dataset</a:t>
            </a:r>
            <a:r>
              <a:rPr lang="en" altLang="zh-CN" b="0" i="0" u="none" strike="noStrike" dirty="0">
                <a:solidFill>
                  <a:srgbClr val="000000"/>
                </a:solidFill>
                <a:effectLst/>
              </a:rPr>
              <a:t>, which is an open dataset created by our previous work.</a:t>
            </a:r>
            <a:br>
              <a:rPr lang="en" altLang="zh-CN" b="0" i="0" u="none" strike="noStrike" dirty="0">
                <a:solidFill>
                  <a:srgbClr val="000000"/>
                </a:solidFill>
                <a:effectLst/>
              </a:rPr>
            </a:br>
            <a:r>
              <a:rPr lang="en" altLang="zh-CN" b="0" i="0" u="none" strike="noStrike" dirty="0">
                <a:solidFill>
                  <a:srgbClr val="000000"/>
                </a:solidFill>
                <a:effectLst/>
              </a:rPr>
              <a:t>We compare DGN against several classical and modern dehazing methods and evaluation is based on three key metrics:</a:t>
            </a:r>
          </a:p>
          <a:p>
            <a:pPr algn="l">
              <a:buFont typeface="Arial" panose="020B0604020202020204" pitchFamily="34" charset="0"/>
              <a:buChar char="•"/>
            </a:pPr>
            <a:r>
              <a:rPr lang="en" altLang="zh-CN" b="1" i="0" u="none" strike="noStrike" dirty="0">
                <a:solidFill>
                  <a:srgbClr val="000000"/>
                </a:solidFill>
                <a:effectLst/>
              </a:rPr>
              <a:t>MSE</a:t>
            </a:r>
            <a:r>
              <a:rPr lang="en" altLang="zh-CN" b="0" i="0" u="none" strike="noStrike" dirty="0">
                <a:solidFill>
                  <a:srgbClr val="000000"/>
                </a:solidFill>
                <a:effectLst/>
              </a:rPr>
              <a:t> (Mean Square Error), lower is better</a:t>
            </a:r>
          </a:p>
          <a:p>
            <a:pPr algn="l">
              <a:buFont typeface="Arial" panose="020B0604020202020204" pitchFamily="34" charset="0"/>
              <a:buChar char="•"/>
            </a:pPr>
            <a:r>
              <a:rPr lang="en" altLang="zh-CN" b="1" i="0" u="none" strike="noStrike" dirty="0">
                <a:solidFill>
                  <a:srgbClr val="000000"/>
                </a:solidFill>
                <a:effectLst/>
              </a:rPr>
              <a:t>PSNR</a:t>
            </a:r>
            <a:r>
              <a:rPr lang="en" altLang="zh-CN" b="0" i="0" u="none" strike="noStrike" dirty="0">
                <a:solidFill>
                  <a:srgbClr val="000000"/>
                </a:solidFill>
                <a:effectLst/>
              </a:rPr>
              <a:t> (Peak Signal-to-Noise Ratio), higher is better</a:t>
            </a:r>
          </a:p>
          <a:p>
            <a:pPr algn="l">
              <a:buFont typeface="Arial" panose="020B0604020202020204" pitchFamily="34" charset="0"/>
              <a:buChar char="•"/>
            </a:pPr>
            <a:r>
              <a:rPr lang="en" altLang="zh-CN" b="0" i="0" u="none" strike="noStrike" dirty="0">
                <a:solidFill>
                  <a:srgbClr val="000000"/>
                </a:solidFill>
                <a:effectLst/>
              </a:rPr>
              <a:t>And </a:t>
            </a:r>
            <a:r>
              <a:rPr lang="en" altLang="zh-CN" b="1" i="0" u="none" strike="noStrike" dirty="0">
                <a:solidFill>
                  <a:srgbClr val="000000"/>
                </a:solidFill>
                <a:effectLst/>
              </a:rPr>
              <a:t>SSIM</a:t>
            </a:r>
            <a:r>
              <a:rPr lang="en" altLang="zh-CN" b="0" i="0" u="none" strike="noStrike" dirty="0">
                <a:solidFill>
                  <a:srgbClr val="000000"/>
                </a:solidFill>
                <a:effectLst/>
              </a:rPr>
              <a:t> (Structural Similarity Index), higher is better.</a:t>
            </a:r>
            <a:br>
              <a:rPr lang="en" altLang="zh-CN" b="0" i="0" u="none" strike="noStrike" dirty="0">
                <a:solidFill>
                  <a:srgbClr val="000000"/>
                </a:solidFill>
                <a:effectLst/>
              </a:rPr>
            </a:br>
            <a:r>
              <a:rPr lang="en" altLang="zh-CN" b="0" i="0" u="none" strike="noStrike" dirty="0">
                <a:solidFill>
                  <a:srgbClr val="000000"/>
                </a:solidFill>
                <a:effectLst/>
              </a:rPr>
              <a:t>These metrics reflect both </a:t>
            </a:r>
            <a:r>
              <a:rPr lang="en" altLang="zh-CN" b="1" i="0" u="none" strike="noStrike" dirty="0">
                <a:solidFill>
                  <a:srgbClr val="000000"/>
                </a:solidFill>
                <a:effectLst/>
              </a:rPr>
              <a:t>visual clarity</a:t>
            </a:r>
            <a:r>
              <a:rPr lang="en" altLang="zh-CN" b="0" i="0" u="none" strike="noStrike" dirty="0">
                <a:solidFill>
                  <a:srgbClr val="000000"/>
                </a:solidFill>
                <a:effectLst/>
              </a:rPr>
              <a:t> and </a:t>
            </a:r>
            <a:r>
              <a:rPr lang="en" altLang="zh-CN" b="1" i="0" u="none" strike="noStrike" dirty="0">
                <a:solidFill>
                  <a:srgbClr val="000000"/>
                </a:solidFill>
                <a:effectLst/>
              </a:rPr>
              <a:t>structure preservation</a:t>
            </a:r>
            <a:r>
              <a:rPr lang="en" altLang="zh-CN" b="0" i="0" u="none" strike="noStrike" dirty="0">
                <a:solidFill>
                  <a:srgbClr val="000000"/>
                </a:solidFill>
                <a:effectLst/>
              </a:rPr>
              <a:t>—which are essential in practical defect detection tasks.</a:t>
            </a:r>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14</a:t>
            </a:fld>
            <a:endParaRPr kumimoji="1" lang="zh-CN" altLang="en-US"/>
          </a:p>
        </p:txBody>
      </p:sp>
    </p:spTree>
    <p:extLst>
      <p:ext uri="{BB962C8B-B14F-4D97-AF65-F5344CB8AC3E}">
        <p14:creationId xmlns:p14="http://schemas.microsoft.com/office/powerpoint/2010/main" val="13488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This table shows the performance of DGN compared to other models. Lets focus on SOTA methods DCMP-Net from CVPR 2024 and our previous work SANL-Net.</a:t>
            </a:r>
            <a:br>
              <a:rPr lang="en" altLang="zh-CN" dirty="0"/>
            </a:br>
            <a:r>
              <a:rPr lang="en" altLang="zh-CN" b="0" i="0" u="none" strike="noStrike" dirty="0">
                <a:solidFill>
                  <a:srgbClr val="000000"/>
                </a:solidFill>
                <a:effectLst/>
                <a:latin typeface="-webkit-standard"/>
              </a:rPr>
              <a:t>Our model achieves a </a:t>
            </a:r>
            <a:r>
              <a:rPr lang="en" altLang="zh-CN" b="1" i="0" u="none" strike="noStrike" dirty="0">
                <a:solidFill>
                  <a:srgbClr val="000000"/>
                </a:solidFill>
                <a:effectLst/>
              </a:rPr>
              <a:t>MSE of 117</a:t>
            </a:r>
            <a:r>
              <a:rPr lang="en" altLang="zh-CN" b="0" i="0" u="none" strike="noStrike" dirty="0">
                <a:solidFill>
                  <a:srgbClr val="000000"/>
                </a:solidFill>
                <a:effectLst/>
                <a:latin typeface="-webkit-standard"/>
              </a:rPr>
              <a:t>, a </a:t>
            </a:r>
            <a:r>
              <a:rPr lang="en" altLang="zh-CN" b="1" i="0" u="none" strike="noStrike" dirty="0">
                <a:solidFill>
                  <a:srgbClr val="000000"/>
                </a:solidFill>
                <a:effectLst/>
              </a:rPr>
              <a:t>PSNR of 28.27 dB</a:t>
            </a:r>
            <a:r>
              <a:rPr lang="en" altLang="zh-CN" b="0" i="0" u="none" strike="noStrike" dirty="0">
                <a:solidFill>
                  <a:srgbClr val="000000"/>
                </a:solidFill>
                <a:effectLst/>
                <a:latin typeface="-webkit-standard"/>
              </a:rPr>
              <a:t>, and an </a:t>
            </a:r>
            <a:r>
              <a:rPr lang="en" altLang="zh-CN" b="1" i="0" u="none" strike="noStrike" dirty="0">
                <a:solidFill>
                  <a:srgbClr val="000000"/>
                </a:solidFill>
                <a:effectLst/>
              </a:rPr>
              <a:t>SSIM of 0.9191</a:t>
            </a:r>
            <a:r>
              <a:rPr lang="en" altLang="zh-CN" b="0" i="0" u="none" strike="noStrike" dirty="0">
                <a:solidFill>
                  <a:srgbClr val="000000"/>
                </a:solidFill>
                <a:effectLst/>
                <a:latin typeface="-webkit-standard"/>
              </a:rPr>
              <a:t>.</a:t>
            </a:r>
            <a:br>
              <a:rPr lang="en" altLang="zh-CN" dirty="0"/>
            </a:br>
            <a:r>
              <a:rPr lang="en" altLang="zh-CN" b="0" i="0" u="none" strike="noStrike" dirty="0">
                <a:solidFill>
                  <a:srgbClr val="000000"/>
                </a:solidFill>
                <a:effectLst/>
                <a:latin typeface="-webkit-standard"/>
              </a:rPr>
              <a:t>Compared to the </a:t>
            </a:r>
            <a:r>
              <a:rPr lang="en" altLang="zh-CN" b="1" i="0" u="none" strike="noStrike" dirty="0">
                <a:solidFill>
                  <a:srgbClr val="000000"/>
                </a:solidFill>
                <a:effectLst/>
              </a:rPr>
              <a:t>most powerful existing method</a:t>
            </a:r>
            <a:r>
              <a:rPr lang="en" altLang="zh-CN" b="0" i="0" u="none" strike="noStrike" dirty="0">
                <a:solidFill>
                  <a:srgbClr val="000000"/>
                </a:solidFill>
                <a:effectLst/>
                <a:latin typeface="-webkit-standard"/>
              </a:rPr>
              <a:t>, DCMP-Net, we achieves better MSE and PSNR, sightly fall behind in SSIM. But DGN has one major advantage: </a:t>
            </a:r>
            <a:r>
              <a:rPr lang="en" altLang="zh-CN" b="1" i="0" u="none" strike="noStrike" dirty="0">
                <a:solidFill>
                  <a:srgbClr val="000000"/>
                </a:solidFill>
                <a:effectLst/>
              </a:rPr>
              <a:t>model size</a:t>
            </a:r>
            <a:r>
              <a:rPr lang="en" altLang="zh-CN" b="0" i="0" u="none" strike="noStrike" dirty="0">
                <a:solidFill>
                  <a:srgbClr val="000000"/>
                </a:solidFill>
                <a:effectLst/>
                <a:latin typeface="-webkit-standard"/>
              </a:rPr>
              <a:t>.</a:t>
            </a:r>
            <a:br>
              <a:rPr lang="en" altLang="zh-CN" dirty="0"/>
            </a:br>
            <a:r>
              <a:rPr lang="en" altLang="zh-CN" b="0" i="0" u="none" strike="noStrike" dirty="0">
                <a:solidFill>
                  <a:srgbClr val="000000"/>
                </a:solidFill>
                <a:effectLst/>
                <a:latin typeface="-webkit-standard"/>
              </a:rPr>
              <a:t>DCMP-Net has nearly </a:t>
            </a:r>
            <a:r>
              <a:rPr lang="en" altLang="zh-CN" b="1" i="0" u="none" strike="noStrike" dirty="0">
                <a:solidFill>
                  <a:srgbClr val="000000"/>
                </a:solidFill>
                <a:effectLst/>
              </a:rPr>
              <a:t>200 megabytes parameters</a:t>
            </a:r>
            <a:r>
              <a:rPr lang="en" altLang="zh-CN" b="0" i="0" u="none" strike="noStrike" dirty="0">
                <a:solidFill>
                  <a:srgbClr val="000000"/>
                </a:solidFill>
                <a:effectLst/>
                <a:latin typeface="-webkit-standard"/>
              </a:rPr>
              <a:t>, while DGN achieves competitive results with only </a:t>
            </a:r>
            <a:r>
              <a:rPr lang="en" altLang="zh-CN" b="1" i="0" u="none" strike="noStrike" dirty="0">
                <a:solidFill>
                  <a:srgbClr val="000000"/>
                </a:solidFill>
                <a:effectLst/>
              </a:rPr>
              <a:t>38 megabytes</a:t>
            </a:r>
            <a:r>
              <a:rPr lang="en" altLang="zh-CN" b="0" i="0" u="none" strike="noStrike" dirty="0">
                <a:solidFill>
                  <a:srgbClr val="000000"/>
                </a:solidFill>
                <a:effectLst/>
                <a:latin typeface="-webkit-standard"/>
              </a:rPr>
              <a:t>—almost </a:t>
            </a:r>
            <a:r>
              <a:rPr lang="en" altLang="zh-CN" b="1" i="0" u="none" strike="noStrike" dirty="0">
                <a:solidFill>
                  <a:srgbClr val="000000"/>
                </a:solidFill>
                <a:effectLst/>
              </a:rPr>
              <a:t>5x smaller</a:t>
            </a:r>
            <a:r>
              <a:rPr lang="en" altLang="zh-CN" b="0" i="0" u="none" strike="noStrike" dirty="0">
                <a:solidFill>
                  <a:srgbClr val="000000"/>
                </a:solidFill>
                <a:effectLst/>
                <a:latin typeface="-webkit-standard"/>
              </a:rPr>
              <a:t>, making it far more efficient for deployment on robots or edge devices.</a:t>
            </a:r>
            <a:br>
              <a:rPr lang="en" altLang="zh-CN" dirty="0"/>
            </a:br>
            <a:r>
              <a:rPr lang="en" altLang="zh-CN" b="0" i="0" u="none" strike="noStrike" dirty="0">
                <a:solidFill>
                  <a:srgbClr val="000000"/>
                </a:solidFill>
                <a:effectLst/>
                <a:latin typeface="-webkit-standard"/>
              </a:rPr>
              <a:t>Additionally, DGN outperforms o</a:t>
            </a:r>
            <a:r>
              <a:rPr lang="en-US" altLang="zh-CN" b="0" i="0" u="none" strike="noStrike" dirty="0">
                <a:solidFill>
                  <a:srgbClr val="000000"/>
                </a:solidFill>
                <a:effectLst/>
                <a:latin typeface="-webkit-standard"/>
              </a:rPr>
              <a:t>u</a:t>
            </a:r>
            <a:r>
              <a:rPr lang="en" altLang="zh-CN" b="0" i="0" u="none" strike="noStrike" dirty="0">
                <a:solidFill>
                  <a:srgbClr val="000000"/>
                </a:solidFill>
                <a:effectLst/>
                <a:latin typeface="-webkit-standard"/>
              </a:rPr>
              <a:t>r</a:t>
            </a:r>
            <a:r>
              <a:rPr lang="zh-CN" altLang="en-US" b="0" i="0" u="none" strike="noStrike" dirty="0">
                <a:solidFill>
                  <a:srgbClr val="000000"/>
                </a:solidFill>
                <a:effectLst/>
                <a:latin typeface="-webkit-standard"/>
              </a:rPr>
              <a:t> </a:t>
            </a:r>
            <a:r>
              <a:rPr lang="en" altLang="zh-CN" b="0" i="0" u="none" strike="noStrike" dirty="0">
                <a:solidFill>
                  <a:srgbClr val="000000"/>
                </a:solidFill>
                <a:effectLst/>
                <a:latin typeface="-webkit-standard"/>
              </a:rPr>
              <a:t>previous work SANL-Net, both in accuracy and visual quality. But DGN is nearly twice larger.</a:t>
            </a:r>
            <a:br>
              <a:rPr lang="en" altLang="zh-CN" dirty="0"/>
            </a:br>
            <a:r>
              <a:rPr lang="en" altLang="zh-CN" b="0" i="0" u="none" strike="noStrike" dirty="0">
                <a:solidFill>
                  <a:srgbClr val="000000"/>
                </a:solidFill>
                <a:effectLst/>
                <a:latin typeface="-webkit-standard"/>
              </a:rPr>
              <a:t>Overall, this result demonstrates the effectiveness of our </a:t>
            </a:r>
            <a:r>
              <a:rPr lang="en" altLang="zh-CN" b="1" i="0" u="none" strike="noStrike" dirty="0">
                <a:solidFill>
                  <a:srgbClr val="000000"/>
                </a:solidFill>
                <a:effectLst/>
              </a:rPr>
              <a:t>dual-domain design and contrastive loss</a:t>
            </a:r>
            <a:r>
              <a:rPr lang="en" altLang="zh-CN" b="0" i="0" u="none" strike="noStrike" dirty="0">
                <a:solidFill>
                  <a:srgbClr val="000000"/>
                </a:solidFill>
                <a:effectLst/>
                <a:latin typeface="-webkit-standard"/>
              </a:rPr>
              <a:t> in capturing hazing features while remaining lightweight.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15</a:t>
            </a:fld>
            <a:endParaRPr kumimoji="1" lang="zh-CN" altLang="en-US"/>
          </a:p>
        </p:txBody>
      </p:sp>
    </p:spTree>
    <p:extLst>
      <p:ext uri="{BB962C8B-B14F-4D97-AF65-F5344CB8AC3E}">
        <p14:creationId xmlns:p14="http://schemas.microsoft.com/office/powerpoint/2010/main" val="37436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Here, we show </a:t>
            </a:r>
            <a:r>
              <a:rPr lang="en" altLang="zh-CN" b="1" i="0" u="none" strike="noStrike" dirty="0">
                <a:solidFill>
                  <a:srgbClr val="000000"/>
                </a:solidFill>
                <a:effectLst/>
              </a:rPr>
              <a:t>visual results</a:t>
            </a:r>
            <a:r>
              <a:rPr lang="en" altLang="zh-CN" b="0" i="0" u="none" strike="noStrike" dirty="0">
                <a:solidFill>
                  <a:srgbClr val="000000"/>
                </a:solidFill>
                <a:effectLst/>
                <a:latin typeface="-webkit-standard"/>
              </a:rPr>
              <a:t> of DGN on the </a:t>
            </a:r>
            <a:r>
              <a:rPr lang="en" altLang="zh-CN" b="1" i="0" u="none" strike="noStrike" dirty="0">
                <a:solidFill>
                  <a:srgbClr val="000000"/>
                </a:solidFill>
                <a:effectLst/>
              </a:rPr>
              <a:t>S2B test set</a:t>
            </a:r>
            <a:r>
              <a:rPr lang="en" altLang="zh-CN" b="0" i="0" u="none" strike="noStrike" dirty="0">
                <a:solidFill>
                  <a:srgbClr val="000000"/>
                </a:solidFill>
                <a:effectLst/>
                <a:latin typeface="-webkit-standard"/>
              </a:rPr>
              <a:t>. In each example, the </a:t>
            </a:r>
            <a:r>
              <a:rPr lang="en" altLang="zh-CN" b="1" i="0" u="none" strike="noStrike" dirty="0">
                <a:solidFill>
                  <a:srgbClr val="000000"/>
                </a:solidFill>
                <a:effectLst/>
              </a:rPr>
              <a:t>left image is the hazy input</a:t>
            </a:r>
            <a:r>
              <a:rPr lang="en" altLang="zh-CN" b="0" i="0" u="none" strike="noStrike" dirty="0">
                <a:solidFill>
                  <a:srgbClr val="000000"/>
                </a:solidFill>
                <a:effectLst/>
                <a:latin typeface="-webkit-standard"/>
              </a:rPr>
              <a:t>, the </a:t>
            </a:r>
            <a:r>
              <a:rPr lang="en" altLang="zh-CN" b="1" i="0" u="none" strike="noStrike" dirty="0">
                <a:solidFill>
                  <a:srgbClr val="000000"/>
                </a:solidFill>
                <a:effectLst/>
              </a:rPr>
              <a:t>middle is the dehazed output from DGN</a:t>
            </a:r>
            <a:r>
              <a:rPr lang="en" altLang="zh-CN" b="0" i="0" u="none" strike="noStrike" dirty="0">
                <a:solidFill>
                  <a:srgbClr val="000000"/>
                </a:solidFill>
                <a:effectLst/>
                <a:latin typeface="-webkit-standard"/>
              </a:rPr>
              <a:t>, and the </a:t>
            </a:r>
            <a:r>
              <a:rPr lang="en" altLang="zh-CN" b="1" i="0" u="none" strike="noStrike" dirty="0">
                <a:solidFill>
                  <a:srgbClr val="000000"/>
                </a:solidFill>
                <a:effectLst/>
              </a:rPr>
              <a:t>right is the ground truth</a:t>
            </a:r>
            <a:r>
              <a:rPr lang="en" altLang="zh-CN" b="0" i="0" u="none" strike="noStrike" dirty="0">
                <a:solidFill>
                  <a:srgbClr val="000000"/>
                </a:solidFill>
                <a:effectLst/>
                <a:latin typeface="-webkit-standard"/>
              </a:rPr>
              <a:t>.</a:t>
            </a:r>
            <a:br>
              <a:rPr lang="en" altLang="zh-CN" dirty="0"/>
            </a:br>
            <a:r>
              <a:rPr lang="en" altLang="zh-CN" b="0" i="0" u="none" strike="noStrike" dirty="0">
                <a:solidFill>
                  <a:srgbClr val="000000"/>
                </a:solidFill>
                <a:effectLst/>
                <a:latin typeface="-webkit-standard"/>
              </a:rPr>
              <a:t>As you can see, DGN effectively restores contrast, sharpness, and overall color fidelity. Small structural details, such as water lines and pipe edges, are more visible and accurate in the dehazed output.</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16</a:t>
            </a:fld>
            <a:endParaRPr kumimoji="1" lang="zh-CN" altLang="en-US"/>
          </a:p>
        </p:txBody>
      </p:sp>
    </p:spTree>
    <p:extLst>
      <p:ext uri="{BB962C8B-B14F-4D97-AF65-F5344CB8AC3E}">
        <p14:creationId xmlns:p14="http://schemas.microsoft.com/office/powerpoint/2010/main" val="323850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Beyond generated S2B datasets, we also tested DGN on </a:t>
            </a:r>
            <a:r>
              <a:rPr lang="en" altLang="zh-CN" b="1" i="0" u="none" strike="noStrike" dirty="0">
                <a:solidFill>
                  <a:srgbClr val="000000"/>
                </a:solidFill>
                <a:effectLst/>
              </a:rPr>
              <a:t>wild sewer images</a:t>
            </a:r>
            <a:r>
              <a:rPr lang="en" altLang="zh-CN" b="0" i="0" u="none" strike="noStrike" dirty="0">
                <a:solidFill>
                  <a:srgbClr val="000000"/>
                </a:solidFill>
                <a:effectLst/>
                <a:latin typeface="-webkit-standard"/>
              </a:rPr>
              <a:t>—images captured in real hazing pipes, posing a serious challenge for most algorithms.</a:t>
            </a:r>
            <a:br>
              <a:rPr lang="en" altLang="zh-CN" dirty="0"/>
            </a:br>
            <a:r>
              <a:rPr lang="en" altLang="zh-CN" b="0" i="0" u="none" strike="noStrike" dirty="0">
                <a:solidFill>
                  <a:srgbClr val="000000"/>
                </a:solidFill>
                <a:effectLst/>
                <a:latin typeface="-webkit-standard"/>
              </a:rPr>
              <a:t>As shown here, DGN generalizes well in these real scenarios. For example we can see third pictures, pipes in far away has been blurred because of haze in the environment. DGN shows the detail of them successfully.</a:t>
            </a:r>
            <a:br>
              <a:rPr lang="en" altLang="zh-CN" dirty="0"/>
            </a:br>
            <a:r>
              <a:rPr lang="en" altLang="zh-CN" b="0" i="0" u="none" strike="noStrike" dirty="0">
                <a:solidFill>
                  <a:srgbClr val="000000"/>
                </a:solidFill>
                <a:effectLst/>
                <a:latin typeface="-webkit-standard"/>
              </a:rPr>
              <a:t>Unlike many deep networks that overfit to training distributions, DGN’s </a:t>
            </a:r>
            <a:r>
              <a:rPr lang="en" altLang="zh-CN" b="1" i="0" u="none" strike="noStrike" dirty="0">
                <a:solidFill>
                  <a:srgbClr val="000000"/>
                </a:solidFill>
                <a:effectLst/>
              </a:rPr>
              <a:t>frequency-based design</a:t>
            </a:r>
            <a:r>
              <a:rPr lang="en" altLang="zh-CN" b="0" i="0" u="none" strike="noStrike" dirty="0">
                <a:solidFill>
                  <a:srgbClr val="000000"/>
                </a:solidFill>
                <a:effectLst/>
                <a:latin typeface="-webkit-standard"/>
              </a:rPr>
              <a:t> allows it to focus on</a:t>
            </a:r>
            <a:r>
              <a:rPr lang="en" altLang="zh-CN" b="1" i="0" u="none" strike="noStrike" dirty="0">
                <a:solidFill>
                  <a:srgbClr val="000000"/>
                </a:solidFill>
                <a:effectLst/>
              </a:rPr>
              <a:t> structural signals</a:t>
            </a:r>
            <a:r>
              <a:rPr lang="en" altLang="zh-CN" b="0" i="0" u="none" strike="noStrike" dirty="0">
                <a:solidFill>
                  <a:srgbClr val="000000"/>
                </a:solidFill>
                <a:effectLst/>
                <a:latin typeface="-webkit-standard"/>
              </a:rPr>
              <a:t>, such as edges and joints. This makes DGN suitable not just for academic benchmarks but also for </a:t>
            </a:r>
            <a:r>
              <a:rPr lang="en" altLang="zh-CN" b="1" i="0" u="none" strike="noStrike" dirty="0">
                <a:solidFill>
                  <a:srgbClr val="000000"/>
                </a:solidFill>
                <a:effectLst/>
              </a:rPr>
              <a:t>real-world deployment</a:t>
            </a:r>
            <a:r>
              <a:rPr lang="en" altLang="zh-CN" b="0" i="0" u="none" strike="noStrike" dirty="0">
                <a:solidFill>
                  <a:srgbClr val="000000"/>
                </a:solidFill>
                <a:effectLst/>
                <a:latin typeface="-webkit-standard"/>
              </a:rPr>
              <a:t> in smart infrastructure systems.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17</a:t>
            </a:fld>
            <a:endParaRPr kumimoji="1" lang="zh-CN" altLang="en-US"/>
          </a:p>
        </p:txBody>
      </p:sp>
    </p:spTree>
    <p:extLst>
      <p:ext uri="{BB962C8B-B14F-4D97-AF65-F5344CB8AC3E}">
        <p14:creationId xmlns:p14="http://schemas.microsoft.com/office/powerpoint/2010/main" val="25388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Improving visual clarity isn’t the final goal—we care about how dehazing affects </a:t>
            </a:r>
            <a:r>
              <a:rPr lang="en" altLang="zh-CN" b="1" i="0" u="none" strike="noStrike" dirty="0">
                <a:solidFill>
                  <a:srgbClr val="000000"/>
                </a:solidFill>
                <a:effectLst/>
              </a:rPr>
              <a:t>defect detection performance</a:t>
            </a:r>
            <a:r>
              <a:rPr lang="en" altLang="zh-CN" b="0" i="0" u="none" strike="noStrike" dirty="0">
                <a:solidFill>
                  <a:srgbClr val="000000"/>
                </a:solidFill>
                <a:effectLst/>
              </a:rPr>
              <a:t>.</a:t>
            </a:r>
            <a:br>
              <a:rPr lang="en" altLang="zh-CN" b="0" i="0" u="none" strike="noStrike" dirty="0">
                <a:solidFill>
                  <a:srgbClr val="000000"/>
                </a:solidFill>
                <a:effectLst/>
              </a:rPr>
            </a:br>
            <a:r>
              <a:rPr lang="en" altLang="zh-CN" b="0" i="0" u="none" strike="noStrike" dirty="0">
                <a:solidFill>
                  <a:srgbClr val="000000"/>
                </a:solidFill>
                <a:effectLst/>
              </a:rPr>
              <a:t>Here, we evaluate the impact of DGN on three downstream tasks: </a:t>
            </a:r>
            <a:r>
              <a:rPr lang="en" altLang="zh-CN" b="1" i="0" u="none" strike="noStrike" dirty="0">
                <a:solidFill>
                  <a:srgbClr val="000000"/>
                </a:solidFill>
                <a:effectLst/>
              </a:rPr>
              <a:t>Semantic segmentation, Object localization</a:t>
            </a:r>
            <a:r>
              <a:rPr lang="en" altLang="zh-CN" b="0" i="0" u="none" strike="noStrike" dirty="0">
                <a:solidFill>
                  <a:srgbClr val="000000"/>
                </a:solidFill>
                <a:effectLst/>
              </a:rPr>
              <a:t>, and </a:t>
            </a:r>
            <a:r>
              <a:rPr lang="en" altLang="zh-CN" b="1" i="0" u="none" strike="noStrike" dirty="0">
                <a:solidFill>
                  <a:srgbClr val="000000"/>
                </a:solidFill>
                <a:effectLst/>
              </a:rPr>
              <a:t>defect classification</a:t>
            </a:r>
            <a:r>
              <a:rPr lang="en" altLang="zh-CN" b="0" i="0" u="none" strike="noStrike" dirty="0">
                <a:solidFill>
                  <a:srgbClr val="000000"/>
                </a:solidFill>
                <a:effectLst/>
              </a:rPr>
              <a:t>.</a:t>
            </a:r>
            <a:br>
              <a:rPr lang="en" altLang="zh-CN" b="0" i="0" u="none" strike="noStrike" dirty="0">
                <a:solidFill>
                  <a:srgbClr val="000000"/>
                </a:solidFill>
                <a:effectLst/>
              </a:rPr>
            </a:br>
            <a:r>
              <a:rPr lang="en" altLang="zh-CN" b="0" i="0" u="none" strike="noStrike" dirty="0">
                <a:solidFill>
                  <a:srgbClr val="000000"/>
                </a:solidFill>
                <a:effectLst/>
              </a:rPr>
              <a:t>We compare performance across three image types: Hazy input, DGN-dehazed images and clean ground truth. Clean means scores get by different tasks such as </a:t>
            </a:r>
            <a:r>
              <a:rPr lang="en" altLang="zh-CN" b="0" i="0" u="none" strike="noStrike" dirty="0" err="1">
                <a:solidFill>
                  <a:srgbClr val="000000"/>
                </a:solidFill>
                <a:effectLst/>
              </a:rPr>
              <a:t>mIoU</a:t>
            </a:r>
            <a:r>
              <a:rPr lang="en" altLang="zh-CN" b="0" i="0" u="none" strike="noStrike" dirty="0">
                <a:solidFill>
                  <a:srgbClr val="000000"/>
                </a:solidFill>
                <a:effectLst/>
              </a:rPr>
              <a:t>% in </a:t>
            </a:r>
            <a:r>
              <a:rPr lang="en" altLang="zh-CN" b="0" i="0" u="none" strike="noStrike" dirty="0" err="1">
                <a:solidFill>
                  <a:srgbClr val="000000"/>
                </a:solidFill>
                <a:effectLst/>
              </a:rPr>
              <a:t>segmatation</a:t>
            </a:r>
            <a:r>
              <a:rPr lang="en" altLang="zh-CN" b="0" i="0" u="none" strike="noStrike" dirty="0">
                <a:solidFill>
                  <a:srgbClr val="000000"/>
                </a:solidFill>
                <a:effectLst/>
              </a:rPr>
              <a:t>, </a:t>
            </a:r>
            <a:r>
              <a:rPr lang="en" altLang="zh-CN" b="0" i="0" u="none" strike="noStrike" dirty="0" err="1">
                <a:solidFill>
                  <a:srgbClr val="000000"/>
                </a:solidFill>
                <a:effectLst/>
              </a:rPr>
              <a:t>mAP</a:t>
            </a:r>
            <a:r>
              <a:rPr lang="en" altLang="zh-CN" b="0" i="0" u="none" strike="noStrike" dirty="0">
                <a:solidFill>
                  <a:srgbClr val="000000"/>
                </a:solidFill>
                <a:effectLst/>
              </a:rPr>
              <a:t>% in localization and F1% in classification, and so on. We use HV equals to clean – hazy to show bad effects of haze, DV equals to dehazed – hazy to show scores increased by DGN dehazing. UV equals to clean – dehazed shows the difference between ground truth and dehazed images.</a:t>
            </a:r>
          </a:p>
          <a:p>
            <a:pPr algn="l">
              <a:buFont typeface="Arial" panose="020B0604020202020204" pitchFamily="34" charset="0"/>
              <a:buChar char="•"/>
            </a:pPr>
            <a:r>
              <a:rPr lang="en" altLang="zh-CN" b="0" i="0" u="none" strike="noStrike" dirty="0">
                <a:solidFill>
                  <a:srgbClr val="000000"/>
                </a:solidFill>
                <a:effectLst/>
              </a:rPr>
              <a:t>Results show that in nearly all cases, using DGN-dehazed images significantly improves detection accuracy.</a:t>
            </a:r>
            <a:r>
              <a:rPr lang="en" altLang="zh-CN" b="0" i="0" u="none" strike="noStrike" dirty="0">
                <a:solidFill>
                  <a:srgbClr val="000000"/>
                </a:solidFill>
                <a:effectLst/>
                <a:latin typeface="-webkit-standard"/>
              </a:rPr>
              <a:t>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18</a:t>
            </a:fld>
            <a:endParaRPr kumimoji="1" lang="zh-CN" altLang="en-US"/>
          </a:p>
        </p:txBody>
      </p:sp>
    </p:spTree>
    <p:extLst>
      <p:ext uri="{BB962C8B-B14F-4D97-AF65-F5344CB8AC3E}">
        <p14:creationId xmlns:p14="http://schemas.microsoft.com/office/powerpoint/2010/main" val="123175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Let’s take a closer look at </a:t>
            </a:r>
            <a:r>
              <a:rPr lang="en" altLang="zh-CN" b="1" i="0" u="none" strike="noStrike" dirty="0">
                <a:solidFill>
                  <a:srgbClr val="000000"/>
                </a:solidFill>
                <a:effectLst/>
              </a:rPr>
              <a:t>semantic segmentation</a:t>
            </a:r>
            <a:r>
              <a:rPr lang="en" altLang="zh-CN" b="0" i="0" u="none" strike="noStrike" dirty="0">
                <a:solidFill>
                  <a:srgbClr val="000000"/>
                </a:solidFill>
                <a:effectLst/>
                <a:latin typeface="-webkit-standard"/>
              </a:rPr>
              <a:t>, which involves classifying each pixel into categories such as joint offset JO, Intruding lateral IL, </a:t>
            </a:r>
            <a:r>
              <a:rPr lang="en" altLang="zh-CN" dirty="0">
                <a:solidFill>
                  <a:srgbClr val="000000"/>
                </a:solidFill>
                <a:effectLst/>
                <a:latin typeface="STIX Two Text" pitchFamily="2" charset="0"/>
              </a:rPr>
              <a:t>Infiltration </a:t>
            </a:r>
            <a:r>
              <a:rPr lang="en" altLang="zh-CN" b="0" i="0" u="none" strike="noStrike" dirty="0">
                <a:solidFill>
                  <a:srgbClr val="000000"/>
                </a:solidFill>
                <a:effectLst/>
                <a:latin typeface="-webkit-standard"/>
              </a:rPr>
              <a:t>IN. In the </a:t>
            </a:r>
            <a:r>
              <a:rPr lang="en" altLang="zh-CN" b="0" i="0" u="none" strike="noStrike" dirty="0" err="1">
                <a:solidFill>
                  <a:srgbClr val="000000"/>
                </a:solidFill>
                <a:effectLst/>
                <a:latin typeface="-webkit-standard"/>
              </a:rPr>
              <a:t>PipeUNet</a:t>
            </a:r>
            <a:r>
              <a:rPr lang="en" altLang="zh-CN" b="0" i="0" u="none" strike="noStrike" dirty="0">
                <a:solidFill>
                  <a:srgbClr val="000000"/>
                </a:solidFill>
                <a:effectLst/>
                <a:latin typeface="-webkit-standard"/>
              </a:rPr>
              <a:t> model, the </a:t>
            </a:r>
            <a:r>
              <a:rPr lang="en" altLang="zh-CN" b="1" i="0" u="none" strike="noStrike" dirty="0" err="1">
                <a:solidFill>
                  <a:srgbClr val="000000"/>
                </a:solidFill>
                <a:effectLst/>
              </a:rPr>
              <a:t>mIoU</a:t>
            </a:r>
            <a:r>
              <a:rPr lang="en" altLang="zh-CN" b="1" i="0" u="none" strike="noStrike" dirty="0">
                <a:solidFill>
                  <a:srgbClr val="000000"/>
                </a:solidFill>
                <a:effectLst/>
              </a:rPr>
              <a:t> for joint offset defects improves from 47.83% to 58.54%</a:t>
            </a:r>
            <a:r>
              <a:rPr lang="en" altLang="zh-CN" b="0" i="0" u="none" strike="noStrike" dirty="0">
                <a:solidFill>
                  <a:srgbClr val="000000"/>
                </a:solidFill>
                <a:effectLst/>
                <a:latin typeface="-webkit-standard"/>
              </a:rPr>
              <a:t>, close to the clean reference of 62.25%.</a:t>
            </a:r>
            <a:br>
              <a:rPr lang="en" altLang="zh-CN" dirty="0"/>
            </a:br>
            <a:r>
              <a:rPr lang="en" altLang="zh-CN" b="0" i="0" u="none" strike="noStrike" dirty="0">
                <a:solidFill>
                  <a:srgbClr val="000000"/>
                </a:solidFill>
                <a:effectLst/>
                <a:latin typeface="-webkit-standard"/>
              </a:rPr>
              <a:t>This improvement means fewer missed detections and more precise segmentation of potential damage, which can greatly reduce false assessments and manual verification time.</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19</a:t>
            </a:fld>
            <a:endParaRPr kumimoji="1" lang="zh-CN" altLang="en-US"/>
          </a:p>
        </p:txBody>
      </p:sp>
    </p:spTree>
    <p:extLst>
      <p:ext uri="{BB962C8B-B14F-4D97-AF65-F5344CB8AC3E}">
        <p14:creationId xmlns:p14="http://schemas.microsoft.com/office/powerpoint/2010/main" val="161336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 will introduce from the following aspects: introduction, methods, experiment and results, and end by summary.</a:t>
            </a: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a:t>
            </a:fld>
            <a:endParaRPr kumimoji="1" lang="zh-CN" altLang="en-US"/>
          </a:p>
        </p:txBody>
      </p:sp>
    </p:spTree>
    <p:extLst>
      <p:ext uri="{BB962C8B-B14F-4D97-AF65-F5344CB8AC3E}">
        <p14:creationId xmlns:p14="http://schemas.microsoft.com/office/powerpoint/2010/main" val="1892900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This is one of figures in segmentation tasks. For this joint offset defects, DGN enhance the haze images and get a rounder joint offset </a:t>
            </a:r>
            <a:r>
              <a:rPr kumimoji="1" lang="en-US" altLang="zh-CN" dirty="0" err="1"/>
              <a:t>segamtation</a:t>
            </a:r>
            <a:r>
              <a:rPr kumimoji="1" lang="en-US" altLang="zh-CN" dirty="0"/>
              <a:t>. It looks like DGN outputs are more suitable for </a:t>
            </a:r>
            <a:r>
              <a:rPr kumimoji="1" lang="en-US" altLang="zh-CN" dirty="0" err="1"/>
              <a:t>PipeUNet</a:t>
            </a:r>
            <a:r>
              <a:rPr kumimoji="1" lang="en-US" altLang="zh-CN" dirty="0"/>
              <a:t> and FCN, maybe not good enough for </a:t>
            </a:r>
            <a:r>
              <a:rPr kumimoji="1" lang="en-US" altLang="zh-CN" dirty="0" err="1"/>
              <a:t>Deeplab</a:t>
            </a:r>
            <a:r>
              <a:rPr kumimoji="1" lang="en-US" altLang="zh-CN" dirty="0"/>
              <a:t>.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20</a:t>
            </a:fld>
            <a:endParaRPr kumimoji="1" lang="zh-CN" altLang="en-US"/>
          </a:p>
        </p:txBody>
      </p:sp>
    </p:spTree>
    <p:extLst>
      <p:ext uri="{BB962C8B-B14F-4D97-AF65-F5344CB8AC3E}">
        <p14:creationId xmlns:p14="http://schemas.microsoft.com/office/powerpoint/2010/main" val="4111822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Object localization measures how well models can detect and localize defect instances within the image.</a:t>
            </a:r>
            <a:br>
              <a:rPr lang="en" altLang="zh-CN" b="0" i="0" u="none" strike="noStrike" dirty="0">
                <a:solidFill>
                  <a:srgbClr val="000000"/>
                </a:solidFill>
                <a:effectLst/>
              </a:rPr>
            </a:br>
            <a:r>
              <a:rPr lang="en" altLang="zh-CN" b="0" i="0" u="none" strike="noStrike" dirty="0">
                <a:solidFill>
                  <a:srgbClr val="000000"/>
                </a:solidFill>
                <a:effectLst/>
              </a:rPr>
              <a:t>Here, we use detectors like YOLOv5s and Faster R-CNN to evaluate performance.</a:t>
            </a:r>
            <a:br>
              <a:rPr lang="en" altLang="zh-CN" b="0" i="0" u="none" strike="noStrike" dirty="0">
                <a:solidFill>
                  <a:srgbClr val="000000"/>
                </a:solidFill>
                <a:effectLst/>
              </a:rPr>
            </a:br>
            <a:r>
              <a:rPr lang="en" altLang="zh-CN" b="0" i="0" u="none" strike="noStrike" dirty="0">
                <a:solidFill>
                  <a:srgbClr val="000000"/>
                </a:solidFill>
                <a:effectLst/>
              </a:rPr>
              <a:t>DGN again shows clear improvement:</a:t>
            </a:r>
          </a:p>
          <a:p>
            <a:pPr algn="l">
              <a:buFont typeface="Arial" panose="020B0604020202020204" pitchFamily="34" charset="0"/>
              <a:buChar char="•"/>
            </a:pPr>
            <a:r>
              <a:rPr lang="en" altLang="zh-CN" b="0" i="0" u="none" strike="noStrike" dirty="0">
                <a:solidFill>
                  <a:srgbClr val="000000"/>
                </a:solidFill>
                <a:effectLst/>
              </a:rPr>
              <a:t>In the YOLOv5s detector, </a:t>
            </a:r>
            <a:r>
              <a:rPr lang="en" altLang="zh-CN" b="1" i="0" u="none" strike="noStrike" dirty="0" err="1">
                <a:solidFill>
                  <a:srgbClr val="000000"/>
                </a:solidFill>
                <a:effectLst/>
              </a:rPr>
              <a:t>mAP</a:t>
            </a:r>
            <a:r>
              <a:rPr lang="en" altLang="zh-CN" b="1" i="0" u="none" strike="noStrike" dirty="0">
                <a:solidFill>
                  <a:srgbClr val="000000"/>
                </a:solidFill>
                <a:effectLst/>
              </a:rPr>
              <a:t> for the “joint offset” class increases from 74.16% to 80.75%</a:t>
            </a:r>
            <a:r>
              <a:rPr lang="en" altLang="zh-CN" b="0" i="0" u="none" strike="noStrike" dirty="0">
                <a:solidFill>
                  <a:srgbClr val="000000"/>
                </a:solidFill>
                <a:effectLst/>
              </a:rPr>
              <a:t> after dehazing, dehazed results even outperform those from clean images.</a:t>
            </a:r>
            <a:br>
              <a:rPr lang="en" altLang="zh-CN" b="0" i="0" u="none" strike="noStrike" dirty="0">
                <a:solidFill>
                  <a:srgbClr val="000000"/>
                </a:solidFill>
                <a:effectLst/>
              </a:rPr>
            </a:br>
            <a:r>
              <a:rPr lang="en" altLang="zh-CN" b="0" i="0" u="none" strike="noStrike" dirty="0">
                <a:solidFill>
                  <a:srgbClr val="000000"/>
                </a:solidFill>
                <a:effectLst/>
              </a:rPr>
              <a:t>This may be because CCTV images labeled as “clean” still contain </a:t>
            </a:r>
            <a:r>
              <a:rPr lang="en" altLang="zh-CN" b="1" i="0" u="none" strike="noStrike" dirty="0">
                <a:solidFill>
                  <a:srgbClr val="000000"/>
                </a:solidFill>
                <a:effectLst/>
              </a:rPr>
              <a:t>lighting noise or mild fog</a:t>
            </a:r>
            <a:r>
              <a:rPr lang="en" altLang="zh-CN" b="0" i="0" u="none" strike="noStrike" dirty="0">
                <a:solidFill>
                  <a:srgbClr val="000000"/>
                </a:solidFill>
                <a:effectLst/>
              </a:rPr>
              <a:t>, whereas DGN outputs are sharper and more consistent.</a:t>
            </a:r>
          </a:p>
          <a:p>
            <a:pPr algn="l">
              <a:buFont typeface="Arial" panose="020B0604020202020204" pitchFamily="34" charset="0"/>
              <a:buChar char="•"/>
            </a:pPr>
            <a:r>
              <a:rPr kumimoji="1" lang="en-US" altLang="zh-CN" dirty="0"/>
              <a:t>Because of the time constrain we didn’t show the results for classification, you can check it in our full paper.</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21</a:t>
            </a:fld>
            <a:endParaRPr kumimoji="1" lang="zh-CN" altLang="en-US"/>
          </a:p>
        </p:txBody>
      </p:sp>
    </p:spTree>
    <p:extLst>
      <p:ext uri="{BB962C8B-B14F-4D97-AF65-F5344CB8AC3E}">
        <p14:creationId xmlns:p14="http://schemas.microsoft.com/office/powerpoint/2010/main" val="1772714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These are results of DGN on pipe dataset, we were not used it during training. It performs well on an unfamiliar dataset, in JO IL and IN. it seems make JO more cleaner even contrast with ground truth. Little green arrow seems blurred but nothing a big deal because it’s not belongs to pipe. </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22</a:t>
            </a:fld>
            <a:endParaRPr kumimoji="1" lang="zh-CN" altLang="en-US"/>
          </a:p>
        </p:txBody>
      </p:sp>
    </p:spTree>
    <p:extLst>
      <p:ext uri="{BB962C8B-B14F-4D97-AF65-F5344CB8AC3E}">
        <p14:creationId xmlns:p14="http://schemas.microsoft.com/office/powerpoint/2010/main" val="201277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end with summary.</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23</a:t>
            </a:fld>
            <a:endParaRPr kumimoji="1" lang="zh-CN" altLang="en-US"/>
          </a:p>
        </p:txBody>
      </p:sp>
    </p:spTree>
    <p:extLst>
      <p:ext uri="{BB962C8B-B14F-4D97-AF65-F5344CB8AC3E}">
        <p14:creationId xmlns:p14="http://schemas.microsoft.com/office/powerpoint/2010/main" val="3611697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To summarize:</a:t>
            </a:r>
            <a:br>
              <a:rPr lang="en" altLang="zh-CN" b="0" i="0" u="none" strike="noStrike" dirty="0">
                <a:solidFill>
                  <a:srgbClr val="000000"/>
                </a:solidFill>
                <a:effectLst/>
              </a:rPr>
            </a:br>
            <a:r>
              <a:rPr lang="en" altLang="zh-CN" b="0" i="0" u="none" strike="noStrike" dirty="0">
                <a:solidFill>
                  <a:srgbClr val="000000"/>
                </a:solidFill>
                <a:effectLst/>
              </a:rPr>
              <a:t>We proposed </a:t>
            </a:r>
            <a:r>
              <a:rPr lang="en" altLang="zh-CN" b="1" i="0" u="none" strike="noStrike" dirty="0">
                <a:solidFill>
                  <a:srgbClr val="000000"/>
                </a:solidFill>
                <a:effectLst/>
              </a:rPr>
              <a:t>DGN</a:t>
            </a:r>
            <a:r>
              <a:rPr lang="en" altLang="zh-CN" b="0" i="0" u="none" strike="noStrike" dirty="0">
                <a:solidFill>
                  <a:srgbClr val="000000"/>
                </a:solidFill>
                <a:effectLst/>
              </a:rPr>
              <a:t>, a novel dehazing network that combines both </a:t>
            </a:r>
            <a:r>
              <a:rPr lang="en" altLang="zh-CN" b="1" i="0" u="none" strike="noStrike" dirty="0">
                <a:solidFill>
                  <a:srgbClr val="000000"/>
                </a:solidFill>
                <a:effectLst/>
              </a:rPr>
              <a:t>frequency and spatial domain processing</a:t>
            </a:r>
            <a:r>
              <a:rPr lang="en" altLang="zh-CN" b="0" i="0" u="none" strike="noStrike" dirty="0">
                <a:solidFill>
                  <a:srgbClr val="000000"/>
                </a:solidFill>
                <a:effectLst/>
              </a:rPr>
              <a:t> for sewer inspection images.</a:t>
            </a:r>
            <a:br>
              <a:rPr lang="en" altLang="zh-CN" b="0" i="0" u="none" strike="noStrike" dirty="0">
                <a:solidFill>
                  <a:srgbClr val="000000"/>
                </a:solidFill>
                <a:effectLst/>
              </a:rPr>
            </a:br>
            <a:r>
              <a:rPr lang="en" altLang="zh-CN" b="0" i="0" u="none" strike="noStrike" dirty="0">
                <a:solidFill>
                  <a:srgbClr val="000000"/>
                </a:solidFill>
                <a:effectLst/>
              </a:rPr>
              <a:t>Our two core modules—</a:t>
            </a:r>
            <a:r>
              <a:rPr lang="en" altLang="zh-CN" b="1" i="0" u="none" strike="noStrike" dirty="0">
                <a:solidFill>
                  <a:srgbClr val="000000"/>
                </a:solidFill>
                <a:effectLst/>
              </a:rPr>
              <a:t>DGRB and DGCR</a:t>
            </a:r>
            <a:r>
              <a:rPr lang="en" altLang="zh-CN" b="0" i="0" u="none" strike="noStrike" dirty="0">
                <a:solidFill>
                  <a:srgbClr val="000000"/>
                </a:solidFill>
                <a:effectLst/>
              </a:rPr>
              <a:t>—work together to:</a:t>
            </a:r>
          </a:p>
          <a:p>
            <a:pPr algn="l">
              <a:buFont typeface="Arial" panose="020B0604020202020204" pitchFamily="34" charset="0"/>
              <a:buChar char="•"/>
            </a:pPr>
            <a:r>
              <a:rPr lang="en" altLang="zh-CN" b="0" i="0" u="none" strike="noStrike" dirty="0">
                <a:solidFill>
                  <a:srgbClr val="000000"/>
                </a:solidFill>
                <a:effectLst/>
              </a:rPr>
              <a:t>Extract rich, multi-scale features, fuse them adaptively, and regularize them using frequency-aware contrastive loss</a:t>
            </a:r>
            <a:br>
              <a:rPr lang="en" altLang="zh-CN" b="0" i="0" u="none" strike="noStrike" dirty="0">
                <a:solidFill>
                  <a:srgbClr val="000000"/>
                </a:solidFill>
                <a:effectLst/>
              </a:rPr>
            </a:br>
            <a:r>
              <a:rPr lang="en" altLang="zh-CN" b="0" i="0" u="none" strike="noStrike" dirty="0">
                <a:solidFill>
                  <a:srgbClr val="000000"/>
                </a:solidFill>
                <a:effectLst/>
              </a:rPr>
              <a:t>DGRB captures </a:t>
            </a:r>
            <a:r>
              <a:rPr lang="en" altLang="zh-CN" b="1" i="0" u="none" strike="noStrike" dirty="0">
                <a:solidFill>
                  <a:srgbClr val="000000"/>
                </a:solidFill>
                <a:effectLst/>
              </a:rPr>
              <a:t>complementary signals</a:t>
            </a:r>
            <a:r>
              <a:rPr lang="en" altLang="zh-CN" b="0" i="0" u="none" strike="noStrike" dirty="0">
                <a:solidFill>
                  <a:srgbClr val="000000"/>
                </a:solidFill>
                <a:effectLst/>
              </a:rPr>
              <a:t> through wavelet decomposition and attention.</a:t>
            </a:r>
            <a:br>
              <a:rPr lang="en" altLang="zh-CN" b="0" i="0" u="none" strike="noStrike" dirty="0">
                <a:solidFill>
                  <a:srgbClr val="000000"/>
                </a:solidFill>
                <a:effectLst/>
              </a:rPr>
            </a:br>
            <a:r>
              <a:rPr lang="en" altLang="zh-CN" b="0" i="0" u="none" strike="noStrike" dirty="0">
                <a:solidFill>
                  <a:srgbClr val="000000"/>
                </a:solidFill>
                <a:effectLst/>
              </a:rPr>
              <a:t>DGCR ensures that training aligns outputs with </a:t>
            </a:r>
            <a:r>
              <a:rPr lang="en" altLang="zh-CN" b="1" i="0" u="none" strike="noStrike" dirty="0">
                <a:solidFill>
                  <a:srgbClr val="000000"/>
                </a:solidFill>
                <a:effectLst/>
              </a:rPr>
              <a:t>clean references</a:t>
            </a:r>
            <a:r>
              <a:rPr lang="en" altLang="zh-CN" b="0" i="0" u="none" strike="noStrike" dirty="0">
                <a:solidFill>
                  <a:srgbClr val="000000"/>
                </a:solidFill>
                <a:effectLst/>
              </a:rPr>
              <a:t> in the frequency space.</a:t>
            </a:r>
            <a:br>
              <a:rPr lang="en" altLang="zh-CN" b="0" i="0" u="none" strike="noStrike" dirty="0">
                <a:solidFill>
                  <a:srgbClr val="000000"/>
                </a:solidFill>
                <a:effectLst/>
              </a:rPr>
            </a:br>
            <a:r>
              <a:rPr lang="en" altLang="zh-CN" b="0" i="0" u="none" strike="noStrike" dirty="0">
                <a:solidFill>
                  <a:srgbClr val="000000"/>
                </a:solidFill>
                <a:effectLst/>
              </a:rPr>
              <a:t>Together, these innovations help DGN achieve </a:t>
            </a:r>
            <a:r>
              <a:rPr lang="en" altLang="zh-CN" b="1" i="0" u="none" strike="noStrike" dirty="0" err="1">
                <a:solidFill>
                  <a:srgbClr val="000000"/>
                </a:solidFill>
                <a:effectLst/>
              </a:rPr>
              <a:t>sota</a:t>
            </a:r>
            <a:r>
              <a:rPr lang="en" altLang="zh-CN" b="1" i="0" u="none" strike="noStrike" dirty="0">
                <a:solidFill>
                  <a:srgbClr val="000000"/>
                </a:solidFill>
                <a:effectLst/>
              </a:rPr>
              <a:t> performance</a:t>
            </a:r>
            <a:r>
              <a:rPr lang="en" altLang="zh-CN" b="0" i="0" u="none" strike="noStrike" dirty="0">
                <a:solidFill>
                  <a:srgbClr val="000000"/>
                </a:solidFill>
                <a:effectLst/>
              </a:rPr>
              <a:t> with a relatively small model size, making it </a:t>
            </a:r>
            <a:r>
              <a:rPr lang="en" altLang="zh-CN" b="1" i="0" u="none" strike="noStrike" dirty="0">
                <a:solidFill>
                  <a:srgbClr val="000000"/>
                </a:solidFill>
                <a:effectLst/>
              </a:rPr>
              <a:t>deployable in real-world scenarios</a:t>
            </a:r>
            <a:r>
              <a:rPr lang="en" altLang="zh-CN" b="0" i="0" u="none" strike="noStrike" dirty="0">
                <a:solidFill>
                  <a:srgbClr val="000000"/>
                </a:solidFill>
                <a:effectLst/>
              </a:rPr>
              <a:t>, such as on robotic inspection systems.</a:t>
            </a:r>
          </a:p>
          <a:p>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24</a:t>
            </a:fld>
            <a:endParaRPr kumimoji="1" lang="zh-CN" altLang="en-US"/>
          </a:p>
        </p:txBody>
      </p:sp>
    </p:spTree>
    <p:extLst>
      <p:ext uri="{BB962C8B-B14F-4D97-AF65-F5344CB8AC3E}">
        <p14:creationId xmlns:p14="http://schemas.microsoft.com/office/powerpoint/2010/main" val="1498788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In terms of results:</a:t>
            </a:r>
          </a:p>
          <a:p>
            <a:pPr algn="l">
              <a:buFont typeface="Arial" panose="020B0604020202020204" pitchFamily="34" charset="0"/>
              <a:buChar char="•"/>
            </a:pPr>
            <a:r>
              <a:rPr lang="en" altLang="zh-CN" b="0" i="0" u="none" strike="noStrike" dirty="0">
                <a:solidFill>
                  <a:srgbClr val="000000"/>
                </a:solidFill>
                <a:effectLst/>
              </a:rPr>
              <a:t>On the S2B dataset, DGN achieves the best trade-off in MSE, PSNR, and SSIM compared to existing methods.</a:t>
            </a:r>
          </a:p>
          <a:p>
            <a:pPr algn="l">
              <a:buFont typeface="Arial" panose="020B0604020202020204" pitchFamily="34" charset="0"/>
              <a:buChar char="•"/>
            </a:pPr>
            <a:r>
              <a:rPr lang="en" altLang="zh-CN" b="0" i="0" u="none" strike="noStrike" dirty="0">
                <a:solidFill>
                  <a:srgbClr val="000000"/>
                </a:solidFill>
                <a:effectLst/>
              </a:rPr>
              <a:t>Despite being lighter than large models like DCMP-Net, DGN performs just as well—and even better in some visual scenarios.</a:t>
            </a:r>
            <a:br>
              <a:rPr lang="en" altLang="zh-CN" b="0" i="0" u="none" strike="noStrike" dirty="0">
                <a:solidFill>
                  <a:srgbClr val="000000"/>
                </a:solidFill>
                <a:effectLst/>
              </a:rPr>
            </a:br>
            <a:r>
              <a:rPr lang="en" altLang="zh-CN" b="0" i="0" u="none" strike="noStrike" dirty="0">
                <a:solidFill>
                  <a:srgbClr val="000000"/>
                </a:solidFill>
                <a:effectLst/>
              </a:rPr>
              <a:t>In downstream defect detection we have good results.</a:t>
            </a:r>
            <a:br>
              <a:rPr lang="en" altLang="zh-CN" b="0" i="0" u="none" strike="noStrike" dirty="0">
                <a:solidFill>
                  <a:srgbClr val="000000"/>
                </a:solidFill>
                <a:effectLst/>
              </a:rPr>
            </a:br>
            <a:r>
              <a:rPr lang="en" altLang="zh-CN" b="0" i="0" u="none" strike="noStrike" dirty="0">
                <a:solidFill>
                  <a:srgbClr val="000000"/>
                </a:solidFill>
                <a:effectLst/>
              </a:rPr>
              <a:t>These gains show that </a:t>
            </a:r>
            <a:r>
              <a:rPr lang="en" altLang="zh-CN" b="1" i="0" u="none" strike="noStrike" dirty="0">
                <a:solidFill>
                  <a:srgbClr val="000000"/>
                </a:solidFill>
                <a:effectLst/>
              </a:rPr>
              <a:t>image quality directly impacts AI performance</a:t>
            </a:r>
            <a:r>
              <a:rPr lang="en" altLang="zh-CN" b="0" i="0" u="none" strike="noStrike" dirty="0">
                <a:solidFill>
                  <a:srgbClr val="000000"/>
                </a:solidFill>
                <a:effectLst/>
              </a:rPr>
              <a:t>, and DGN offers a robust way to enhance image.</a:t>
            </a:r>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25</a:t>
            </a:fld>
            <a:endParaRPr kumimoji="1" lang="zh-CN" altLang="en-US"/>
          </a:p>
        </p:txBody>
      </p:sp>
    </p:spTree>
    <p:extLst>
      <p:ext uri="{BB962C8B-B14F-4D97-AF65-F5344CB8AC3E}">
        <p14:creationId xmlns:p14="http://schemas.microsoft.com/office/powerpoint/2010/main" val="2527043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u="none" strike="noStrike" dirty="0">
                <a:solidFill>
                  <a:srgbClr val="000000"/>
                </a:solidFill>
                <a:effectLst/>
              </a:rPr>
              <a:t>A few words about our lab:</a:t>
            </a:r>
            <a:br>
              <a:rPr lang="en" altLang="zh-CN" b="0" i="0" u="none" strike="noStrike" dirty="0">
                <a:solidFill>
                  <a:srgbClr val="000000"/>
                </a:solidFill>
                <a:effectLst/>
              </a:rPr>
            </a:br>
            <a:r>
              <a:rPr lang="en" altLang="zh-CN" b="0" i="0" u="none" strike="noStrike" dirty="0">
                <a:solidFill>
                  <a:srgbClr val="000000"/>
                </a:solidFill>
                <a:effectLst/>
              </a:rPr>
              <a:t>We are the </a:t>
            </a:r>
            <a:r>
              <a:rPr lang="en" altLang="zh-CN" b="1" i="0" u="none" strike="noStrike" dirty="0">
                <a:solidFill>
                  <a:srgbClr val="000000"/>
                </a:solidFill>
                <a:effectLst/>
              </a:rPr>
              <a:t>Visual Computing Lab</a:t>
            </a:r>
            <a:r>
              <a:rPr lang="en" altLang="zh-CN" b="0" i="0" u="none" strike="noStrike" dirty="0">
                <a:solidFill>
                  <a:srgbClr val="000000"/>
                </a:solidFill>
                <a:effectLst/>
              </a:rPr>
              <a:t> at </a:t>
            </a:r>
            <a:r>
              <a:rPr lang="en" altLang="zh-CN" b="1" i="0" u="none" strike="noStrike" dirty="0">
                <a:solidFill>
                  <a:srgbClr val="000000"/>
                </a:solidFill>
                <a:effectLst/>
              </a:rPr>
              <a:t>Tianjin University</a:t>
            </a:r>
            <a:r>
              <a:rPr lang="en" altLang="zh-CN" b="0" i="0" u="none" strike="noStrike" dirty="0">
                <a:solidFill>
                  <a:srgbClr val="000000"/>
                </a:solidFill>
                <a:effectLst/>
              </a:rPr>
              <a:t>, dedicated to developing intelligent systems for complex visual environments.</a:t>
            </a:r>
            <a:br>
              <a:rPr lang="en" altLang="zh-CN" b="0" i="0" u="none" strike="noStrike" dirty="0">
                <a:solidFill>
                  <a:srgbClr val="000000"/>
                </a:solidFill>
                <a:effectLst/>
              </a:rPr>
            </a:br>
            <a:r>
              <a:rPr lang="en" altLang="zh-CN" b="0" i="0" u="none" strike="noStrike" dirty="0">
                <a:solidFill>
                  <a:srgbClr val="000000"/>
                </a:solidFill>
                <a:effectLst/>
              </a:rPr>
              <a:t>In sewer inspection, we’ve contributed several pioneering works, here’s some of them:</a:t>
            </a:r>
          </a:p>
          <a:p>
            <a:pPr algn="l">
              <a:buFont typeface="Arial" panose="020B0604020202020204" pitchFamily="34" charset="0"/>
              <a:buChar char="•"/>
            </a:pPr>
            <a:r>
              <a:rPr lang="en" altLang="zh-CN" b="0" i="0" u="none" strike="noStrike" dirty="0">
                <a:solidFill>
                  <a:srgbClr val="000000"/>
                </a:solidFill>
                <a:effectLst/>
              </a:rPr>
              <a:t>we proposed the </a:t>
            </a:r>
            <a:r>
              <a:rPr lang="en" altLang="zh-CN" b="1" i="0" u="none" strike="noStrike" dirty="0">
                <a:solidFill>
                  <a:srgbClr val="000000"/>
                </a:solidFill>
                <a:effectLst/>
              </a:rPr>
              <a:t>first quantitative defect recognition method using U-Net</a:t>
            </a:r>
            <a:r>
              <a:rPr lang="en" altLang="zh-CN" b="0" i="0" u="none" strike="noStrike" dirty="0">
                <a:solidFill>
                  <a:srgbClr val="000000"/>
                </a:solidFill>
                <a:effectLst/>
              </a:rPr>
              <a:t>, published in </a:t>
            </a:r>
            <a:r>
              <a:rPr lang="en" altLang="zh-CN" b="0" i="1" u="none" strike="noStrike" dirty="0">
                <a:solidFill>
                  <a:srgbClr val="000000"/>
                </a:solidFill>
                <a:effectLst/>
              </a:rPr>
              <a:t>Automation in Construction</a:t>
            </a:r>
            <a:r>
              <a:rPr lang="en" altLang="zh-CN" b="0" i="0" u="none" strike="noStrike" dirty="0">
                <a:solidFill>
                  <a:srgbClr val="000000"/>
                </a:solidFill>
                <a:effectLst/>
              </a:rPr>
              <a:t>, now cited over 113 times.</a:t>
            </a:r>
          </a:p>
          <a:p>
            <a:pPr algn="l">
              <a:buFont typeface="Arial" panose="020B0604020202020204" pitchFamily="34" charset="0"/>
              <a:buChar char="•"/>
            </a:pPr>
            <a:r>
              <a:rPr lang="en" altLang="zh-CN" b="0" i="0" u="none" strike="noStrike" dirty="0">
                <a:solidFill>
                  <a:srgbClr val="000000"/>
                </a:solidFill>
                <a:effectLst/>
              </a:rPr>
              <a:t>our </a:t>
            </a:r>
            <a:r>
              <a:rPr lang="en" altLang="zh-CN" b="1" i="0" u="none" strike="noStrike" dirty="0">
                <a:solidFill>
                  <a:srgbClr val="000000"/>
                </a:solidFill>
                <a:effectLst/>
              </a:rPr>
              <a:t>SANL-Net</a:t>
            </a:r>
            <a:r>
              <a:rPr lang="en" altLang="zh-CN" b="0" i="0" u="none" strike="noStrike" dirty="0">
                <a:solidFill>
                  <a:srgbClr val="000000"/>
                </a:solidFill>
                <a:effectLst/>
              </a:rPr>
              <a:t> model introduced depth-aware structure-guided dehazing.</a:t>
            </a:r>
          </a:p>
          <a:p>
            <a:pPr algn="l">
              <a:buFont typeface="Arial" panose="020B0604020202020204" pitchFamily="34" charset="0"/>
              <a:buChar char="•"/>
            </a:pPr>
            <a:r>
              <a:rPr lang="en" altLang="zh-CN" b="0" i="0" u="none" strike="noStrike" dirty="0">
                <a:solidFill>
                  <a:srgbClr val="000000"/>
                </a:solidFill>
                <a:effectLst/>
              </a:rPr>
              <a:t>we proposed </a:t>
            </a:r>
            <a:r>
              <a:rPr lang="en" altLang="zh-CN" b="1" i="0" u="none" strike="noStrike" dirty="0" err="1">
                <a:solidFill>
                  <a:srgbClr val="000000"/>
                </a:solidFill>
                <a:effectLst/>
              </a:rPr>
              <a:t>PipeTR</a:t>
            </a:r>
            <a:r>
              <a:rPr lang="en" altLang="zh-CN" b="0" i="0" u="none" strike="noStrike" dirty="0">
                <a:solidFill>
                  <a:srgbClr val="000000"/>
                </a:solidFill>
                <a:effectLst/>
              </a:rPr>
              <a:t>, a transformer-based network for temporal defect localization.</a:t>
            </a:r>
          </a:p>
          <a:p>
            <a:pPr algn="l">
              <a:buFont typeface="Arial" panose="020B0604020202020204" pitchFamily="34" charset="0"/>
              <a:buChar char="•"/>
            </a:pPr>
            <a:r>
              <a:rPr lang="en" altLang="zh-CN" b="0" i="0" u="none" strike="noStrike" dirty="0">
                <a:solidFill>
                  <a:srgbClr val="000000"/>
                </a:solidFill>
                <a:effectLst/>
              </a:rPr>
              <a:t>And we’re the first to apply </a:t>
            </a:r>
            <a:r>
              <a:rPr lang="en" altLang="zh-CN" b="1" i="0" u="none" strike="noStrike" dirty="0">
                <a:solidFill>
                  <a:srgbClr val="000000"/>
                </a:solidFill>
                <a:effectLst/>
              </a:rPr>
              <a:t>super-resolution</a:t>
            </a:r>
            <a:r>
              <a:rPr lang="en" altLang="zh-CN" b="0" i="0" u="none" strike="noStrike" dirty="0">
                <a:solidFill>
                  <a:srgbClr val="000000"/>
                </a:solidFill>
                <a:effectLst/>
              </a:rPr>
              <a:t> to sewer images detection, enhancing image quality for small defect inspection.</a:t>
            </a:r>
            <a:br>
              <a:rPr lang="en" altLang="zh-CN" b="0" i="0" u="none" strike="noStrike" dirty="0">
                <a:solidFill>
                  <a:srgbClr val="000000"/>
                </a:solidFill>
                <a:effectLst/>
              </a:rPr>
            </a:br>
            <a:r>
              <a:rPr lang="en" altLang="zh-CN" b="0" i="0" u="none" strike="noStrike" dirty="0">
                <a:solidFill>
                  <a:srgbClr val="000000"/>
                </a:solidFill>
                <a:effectLst/>
              </a:rPr>
              <a:t>Our group also works on multimodal sensing—combining vision, sonar, and text data—and has published in </a:t>
            </a:r>
            <a:r>
              <a:rPr lang="en" altLang="zh-CN" b="1" i="0" u="none" strike="noStrike" dirty="0">
                <a:solidFill>
                  <a:srgbClr val="000000"/>
                </a:solidFill>
                <a:effectLst/>
              </a:rPr>
              <a:t>ACM MM</a:t>
            </a:r>
            <a:r>
              <a:rPr lang="en" altLang="zh-CN" b="0" i="0" u="none" strike="noStrike" dirty="0">
                <a:solidFill>
                  <a:srgbClr val="000000"/>
                </a:solidFill>
                <a:effectLst/>
              </a:rPr>
              <a:t>, </a:t>
            </a:r>
            <a:r>
              <a:rPr lang="en" altLang="zh-CN" b="1" i="0" u="none" strike="noStrike" dirty="0">
                <a:solidFill>
                  <a:srgbClr val="000000"/>
                </a:solidFill>
                <a:effectLst/>
              </a:rPr>
              <a:t>ACL</a:t>
            </a:r>
            <a:r>
              <a:rPr lang="en" altLang="zh-CN" b="0" i="0" u="none" strike="noStrike" dirty="0">
                <a:solidFill>
                  <a:srgbClr val="000000"/>
                </a:solidFill>
                <a:effectLst/>
              </a:rPr>
              <a:t>, and other top venues.</a:t>
            </a:r>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26</a:t>
            </a:fld>
            <a:endParaRPr kumimoji="1" lang="zh-CN" altLang="en-US"/>
          </a:p>
        </p:txBody>
      </p:sp>
    </p:spTree>
    <p:extLst>
      <p:ext uri="{BB962C8B-B14F-4D97-AF65-F5344CB8AC3E}">
        <p14:creationId xmlns:p14="http://schemas.microsoft.com/office/powerpoint/2010/main" val="313116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That’s all, thanks for listening, I’m happy to take any questions.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27</a:t>
            </a:fld>
            <a:endParaRPr kumimoji="1" lang="zh-CN" altLang="en-US"/>
          </a:p>
        </p:txBody>
      </p:sp>
    </p:spTree>
    <p:extLst>
      <p:ext uri="{BB962C8B-B14F-4D97-AF65-F5344CB8AC3E}">
        <p14:creationId xmlns:p14="http://schemas.microsoft.com/office/powerpoint/2010/main" val="134713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Sewer inspection is critical for urban safety and infrastructure maintenance. In many regions, </a:t>
            </a:r>
            <a:r>
              <a:rPr lang="en" altLang="zh-CN" b="1" i="0" u="none" strike="noStrike" dirty="0">
                <a:solidFill>
                  <a:srgbClr val="000000"/>
                </a:solidFill>
                <a:effectLst/>
              </a:rPr>
              <a:t>manual inspection is still the norm</a:t>
            </a:r>
            <a:r>
              <a:rPr lang="en" altLang="zh-CN" b="0" i="0" u="none" strike="noStrike" dirty="0">
                <a:solidFill>
                  <a:srgbClr val="000000"/>
                </a:solidFill>
                <a:effectLst/>
                <a:latin typeface="-webkit-standard"/>
              </a:rPr>
              <a:t>, where operators analyze CCTV video frame by frame. This process is slow, subjective, and heavily reliant on experience.</a:t>
            </a:r>
            <a:br>
              <a:rPr lang="en" altLang="zh-CN" dirty="0"/>
            </a:br>
            <a:r>
              <a:rPr lang="en" altLang="zh-CN" b="0" i="0" u="none" strike="noStrike" dirty="0">
                <a:solidFill>
                  <a:srgbClr val="000000"/>
                </a:solidFill>
                <a:effectLst/>
                <a:latin typeface="-webkit-standard"/>
              </a:rPr>
              <a:t>With the rise of deep learning, </a:t>
            </a:r>
            <a:r>
              <a:rPr lang="en" altLang="zh-CN" b="1" i="0" u="none" strike="noStrike" dirty="0">
                <a:solidFill>
                  <a:srgbClr val="000000"/>
                </a:solidFill>
                <a:effectLst/>
              </a:rPr>
              <a:t>AI-based methods</a:t>
            </a:r>
            <a:r>
              <a:rPr lang="en" altLang="zh-CN" b="0" i="0" u="none" strike="noStrike" dirty="0">
                <a:solidFill>
                  <a:srgbClr val="000000"/>
                </a:solidFill>
                <a:effectLst/>
                <a:latin typeface="-webkit-standard"/>
              </a:rPr>
              <a:t> have emerged, offering automated detection, segmentation, and classification of pipe defects. We have seen many recent studies claiming that their sewer defect recognition models achieve accuracy rates of 80%, 90%, or even higher.</a:t>
            </a:r>
            <a:r>
              <a:rPr lang="zh-CN" altLang="en-US" b="0" i="0" u="none" strike="noStrike" dirty="0">
                <a:solidFill>
                  <a:srgbClr val="000000"/>
                </a:solidFill>
                <a:effectLst/>
                <a:latin typeface="-webkit-standard"/>
              </a:rPr>
              <a:t> </a:t>
            </a:r>
            <a:r>
              <a:rPr lang="en" altLang="zh-CN" b="0" i="0" u="none" strike="noStrike" dirty="0">
                <a:solidFill>
                  <a:srgbClr val="000000"/>
                </a:solidFill>
                <a:effectLst/>
                <a:latin typeface="-webkit-standard"/>
              </a:rPr>
              <a:t>But why hasn't AI replaced manual inspection yet?</a:t>
            </a:r>
            <a:br>
              <a:rPr lang="en" altLang="zh-CN" dirty="0"/>
            </a:br>
            <a:endParaRPr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3</a:t>
            </a:fld>
            <a:endParaRPr kumimoji="1" lang="zh-CN" altLang="en-US"/>
          </a:p>
        </p:txBody>
      </p:sp>
    </p:spTree>
    <p:extLst>
      <p:ext uri="{BB962C8B-B14F-4D97-AF65-F5344CB8AC3E}">
        <p14:creationId xmlns:p14="http://schemas.microsoft.com/office/powerpoint/2010/main" val="106175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one critical dependency of these AI models is the </a:t>
            </a:r>
            <a:r>
              <a:rPr lang="en" altLang="zh-CN" b="1" i="0" u="none" strike="noStrike" dirty="0">
                <a:solidFill>
                  <a:srgbClr val="000000"/>
                </a:solidFill>
                <a:effectLst/>
              </a:rPr>
              <a:t>quality of input images</a:t>
            </a:r>
            <a:r>
              <a:rPr lang="en" altLang="zh-CN" b="0" i="0" u="none" strike="noStrike" dirty="0">
                <a:solidFill>
                  <a:srgbClr val="000000"/>
                </a:solidFill>
                <a:effectLst/>
                <a:latin typeface="-webkit-standard"/>
              </a:rPr>
              <a:t>.</a:t>
            </a:r>
            <a:br>
              <a:rPr lang="en" altLang="zh-CN" dirty="0"/>
            </a:br>
            <a:r>
              <a:rPr lang="en" altLang="zh-CN" b="0" i="0" u="none" strike="noStrike" dirty="0">
                <a:solidFill>
                  <a:srgbClr val="000000"/>
                </a:solidFill>
                <a:effectLst/>
                <a:latin typeface="-webkit-standard"/>
              </a:rPr>
              <a:t>In our field investigation, we found that haze is very common inside sewer pipelines.</a:t>
            </a:r>
            <a:r>
              <a:rPr lang="zh-CN" altLang="en-US" b="0" i="0" u="none" strike="noStrike" dirty="0">
                <a:solidFill>
                  <a:srgbClr val="000000"/>
                </a:solidFill>
                <a:effectLst/>
                <a:latin typeface="-webkit-standard"/>
              </a:rPr>
              <a:t> </a:t>
            </a:r>
            <a:r>
              <a:rPr lang="en" altLang="zh-CN" b="0" i="0" u="none" strike="noStrike" dirty="0">
                <a:solidFill>
                  <a:srgbClr val="000000"/>
                </a:solidFill>
                <a:effectLst/>
                <a:latin typeface="-webkit-standard"/>
              </a:rPr>
              <a:t>Dense haze can severely reduce image quality and harm for defect detection. Here, we present sewer CCTV data collected from two pipeline. As shown in the images, these represent the most typical forms of haze encountered during inspection.</a:t>
            </a:r>
            <a:br>
              <a:rPr lang="en" altLang="zh-CN" dirty="0"/>
            </a:br>
            <a:r>
              <a:rPr lang="en" altLang="zh-CN" b="0" i="0" u="none" strike="noStrike" dirty="0">
                <a:solidFill>
                  <a:srgbClr val="000000"/>
                </a:solidFill>
                <a:effectLst/>
                <a:latin typeface="-webkit-standard"/>
              </a:rPr>
              <a:t>That’s where our work comes in: improving image clarity before analysis.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4</a:t>
            </a:fld>
            <a:endParaRPr kumimoji="1" lang="zh-CN" altLang="en-US"/>
          </a:p>
        </p:txBody>
      </p:sp>
    </p:spTree>
    <p:extLst>
      <p:ext uri="{BB962C8B-B14F-4D97-AF65-F5344CB8AC3E}">
        <p14:creationId xmlns:p14="http://schemas.microsoft.com/office/powerpoint/2010/main" val="352507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Existing dehazing techniques </a:t>
            </a:r>
            <a:r>
              <a:rPr lang="en" altLang="zh-CN" b="0" i="0" u="none" strike="noStrike" dirty="0">
                <a:solidFill>
                  <a:srgbClr val="000000"/>
                </a:solidFill>
                <a:effectLst/>
                <a:latin typeface="-webkit-standard"/>
              </a:rPr>
              <a:t>generally fall into three categories.</a:t>
            </a:r>
            <a:br>
              <a:rPr lang="en" altLang="zh-CN" dirty="0"/>
            </a:br>
            <a:r>
              <a:rPr lang="en" altLang="zh-CN" b="0" i="0" u="none" strike="noStrike" dirty="0">
                <a:solidFill>
                  <a:srgbClr val="000000"/>
                </a:solidFill>
                <a:effectLst/>
                <a:latin typeface="-webkit-standard"/>
              </a:rPr>
              <a:t>First, </a:t>
            </a:r>
            <a:r>
              <a:rPr lang="en" altLang="zh-CN" b="1" i="0" u="none" strike="noStrike" dirty="0">
                <a:solidFill>
                  <a:srgbClr val="000000"/>
                </a:solidFill>
                <a:effectLst/>
              </a:rPr>
              <a:t>enhancement-based methods</a:t>
            </a:r>
            <a:r>
              <a:rPr lang="en" altLang="zh-CN" b="0" i="0" u="none" strike="noStrike" dirty="0">
                <a:solidFill>
                  <a:srgbClr val="000000"/>
                </a:solidFill>
                <a:effectLst/>
                <a:latin typeface="-webkit-standard"/>
              </a:rPr>
              <a:t>, which manipulate brightness and contrast but lack understanding of physical haze properties.</a:t>
            </a:r>
            <a:br>
              <a:rPr lang="en" altLang="zh-CN" dirty="0"/>
            </a:br>
            <a:r>
              <a:rPr lang="en" altLang="zh-CN" b="0" i="0" u="none" strike="noStrike" dirty="0">
                <a:solidFill>
                  <a:srgbClr val="000000"/>
                </a:solidFill>
                <a:effectLst/>
                <a:latin typeface="-webkit-standard"/>
              </a:rPr>
              <a:t>Second, </a:t>
            </a:r>
            <a:r>
              <a:rPr lang="en" altLang="zh-CN" b="1" i="0" u="none" strike="noStrike" dirty="0">
                <a:solidFill>
                  <a:srgbClr val="000000"/>
                </a:solidFill>
                <a:effectLst/>
              </a:rPr>
              <a:t>prior-based methods</a:t>
            </a:r>
            <a:r>
              <a:rPr lang="en" altLang="zh-CN" b="0" i="0" u="none" strike="noStrike" dirty="0">
                <a:solidFill>
                  <a:srgbClr val="000000"/>
                </a:solidFill>
                <a:effectLst/>
                <a:latin typeface="-webkit-standard"/>
              </a:rPr>
              <a:t> like the Dark Channel Prior. These work well in natural scenes but break down in sewer pipes due to complex textures.</a:t>
            </a:r>
            <a:br>
              <a:rPr lang="en" altLang="zh-CN" dirty="0"/>
            </a:br>
            <a:r>
              <a:rPr lang="en" altLang="zh-CN" b="0" i="0" u="none" strike="noStrike" dirty="0">
                <a:solidFill>
                  <a:srgbClr val="000000"/>
                </a:solidFill>
                <a:effectLst/>
                <a:latin typeface="-webkit-standard"/>
              </a:rPr>
              <a:t>Third, </a:t>
            </a:r>
            <a:r>
              <a:rPr lang="en" altLang="zh-CN" b="1" i="0" u="none" strike="noStrike" dirty="0">
                <a:solidFill>
                  <a:srgbClr val="000000"/>
                </a:solidFill>
                <a:effectLst/>
              </a:rPr>
              <a:t>learning-based methods</a:t>
            </a:r>
            <a:r>
              <a:rPr lang="en" altLang="zh-CN" b="0" i="0" u="none" strike="noStrike" dirty="0">
                <a:solidFill>
                  <a:srgbClr val="000000"/>
                </a:solidFill>
                <a:effectLst/>
                <a:latin typeface="-webkit-standard"/>
              </a:rPr>
              <a:t>. While powerful, they often lack structural priors, leading to distorted results in real-world pipe inspection.</a:t>
            </a:r>
            <a:br>
              <a:rPr lang="en" altLang="zh-CN" dirty="0"/>
            </a:br>
            <a:r>
              <a:rPr lang="en" altLang="zh-CN" b="0" i="0" u="none" strike="noStrike" dirty="0">
                <a:solidFill>
                  <a:srgbClr val="000000"/>
                </a:solidFill>
                <a:effectLst/>
                <a:latin typeface="-webkit-standard"/>
              </a:rPr>
              <a:t>In our previous work, </a:t>
            </a:r>
            <a:r>
              <a:rPr lang="en" altLang="zh-CN" b="1" i="0" u="none" strike="noStrike" dirty="0">
                <a:solidFill>
                  <a:srgbClr val="000000"/>
                </a:solidFill>
                <a:effectLst/>
              </a:rPr>
              <a:t>SANL-Net</a:t>
            </a:r>
            <a:r>
              <a:rPr lang="en" altLang="zh-CN" b="0" i="0" u="none" strike="noStrike" dirty="0">
                <a:solidFill>
                  <a:srgbClr val="000000"/>
                </a:solidFill>
                <a:effectLst/>
                <a:latin typeface="-webkit-standard"/>
              </a:rPr>
              <a:t>, we introduced a structure-aware approach that used </a:t>
            </a:r>
            <a:r>
              <a:rPr lang="en" altLang="zh-CN" b="1" i="0" u="none" strike="noStrike" dirty="0">
                <a:solidFill>
                  <a:srgbClr val="000000"/>
                </a:solidFill>
                <a:effectLst/>
              </a:rPr>
              <a:t>water boundary lines</a:t>
            </a:r>
            <a:r>
              <a:rPr lang="en" altLang="zh-CN" b="0" i="0" u="none" strike="noStrike" dirty="0">
                <a:solidFill>
                  <a:srgbClr val="000000"/>
                </a:solidFill>
                <a:effectLst/>
                <a:latin typeface="-webkit-standard"/>
              </a:rPr>
              <a:t> as depth cues to supervise the dehazing process.</a:t>
            </a:r>
            <a:br>
              <a:rPr lang="en" altLang="zh-CN" dirty="0"/>
            </a:br>
            <a:r>
              <a:rPr lang="en" altLang="zh-CN" b="0" i="0" u="none" strike="noStrike" dirty="0">
                <a:solidFill>
                  <a:srgbClr val="000000"/>
                </a:solidFill>
                <a:effectLst/>
                <a:latin typeface="-webkit-standard"/>
              </a:rPr>
              <a:t>This offered improvement, but we wanted to go further by using both spatial and frequency-domain signals—leading to this study.</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5</a:t>
            </a:fld>
            <a:endParaRPr kumimoji="1" lang="zh-CN" altLang="en-US"/>
          </a:p>
        </p:txBody>
      </p:sp>
    </p:spTree>
    <p:extLst>
      <p:ext uri="{BB962C8B-B14F-4D97-AF65-F5344CB8AC3E}">
        <p14:creationId xmlns:p14="http://schemas.microsoft.com/office/powerpoint/2010/main" val="359370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Next I will introduce our methods used in this study.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6</a:t>
            </a:fld>
            <a:endParaRPr kumimoji="1" lang="zh-CN" altLang="en-US"/>
          </a:p>
        </p:txBody>
      </p:sp>
    </p:spTree>
    <p:extLst>
      <p:ext uri="{BB962C8B-B14F-4D97-AF65-F5344CB8AC3E}">
        <p14:creationId xmlns:p14="http://schemas.microsoft.com/office/powerpoint/2010/main" val="59401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As we discussed previously, dense haze will confuse spatial-only methods, it often miss structural details. That’s why we explore frequency domain dehazing. Discrete Wavelet Transform(DWT) allows separation of low and high frequency feature. We use DWT decompose an input image by computing the sum and difference of nearby pixel values, resulting in four frequency components: LL,LH, HL, HH. Low frequency components just like thumbnail, while high frequency components LH, HL, HH correspond to vertical, horizontal, and diagonal details. These three </a:t>
            </a:r>
            <a:r>
              <a:rPr kumimoji="1" lang="en-US" altLang="zh-CN" dirty="0" err="1"/>
              <a:t>subbands</a:t>
            </a:r>
            <a:r>
              <a:rPr kumimoji="1" lang="en-US" altLang="zh-CN" dirty="0"/>
              <a:t> are critical to structural-aware dehazing.</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7</a:t>
            </a:fld>
            <a:endParaRPr kumimoji="1" lang="zh-CN" altLang="en-US"/>
          </a:p>
        </p:txBody>
      </p:sp>
    </p:spTree>
    <p:extLst>
      <p:ext uri="{BB962C8B-B14F-4D97-AF65-F5344CB8AC3E}">
        <p14:creationId xmlns:p14="http://schemas.microsoft.com/office/powerpoint/2010/main" val="400467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Now I will introduce our work: DWT-Guided Dual-Domain Dehazing Network, or denoted by DGN. DGN combines spatial and frequency-domain information, designed for structure-aware dehazing in sewer inspection. The Key modules of DGN: </a:t>
            </a:r>
            <a:r>
              <a:rPr lang="en" altLang="zh-CN" b="0" i="0" u="none" strike="noStrike" dirty="0">
                <a:solidFill>
                  <a:srgbClr val="000000"/>
                </a:solidFill>
                <a:effectLst/>
                <a:latin typeface="-webkit-standard"/>
              </a:rPr>
              <a:t>First, the </a:t>
            </a:r>
            <a:r>
              <a:rPr lang="en" altLang="zh-CN" b="1" i="0" u="none" strike="noStrike" dirty="0">
                <a:solidFill>
                  <a:srgbClr val="000000"/>
                </a:solidFill>
                <a:effectLst/>
              </a:rPr>
              <a:t>DWT-Guided Residual Block</a:t>
            </a:r>
            <a:r>
              <a:rPr lang="en" altLang="zh-CN" b="0" i="0" u="none" strike="noStrike" dirty="0">
                <a:solidFill>
                  <a:srgbClr val="000000"/>
                </a:solidFill>
                <a:effectLst/>
                <a:latin typeface="-webkit-standard"/>
              </a:rPr>
              <a:t>, or DGRB, which extracts and fuses features from both the spatial and frequency domains using a learnable gating mechanism. Second, the </a:t>
            </a:r>
            <a:r>
              <a:rPr lang="en" altLang="zh-CN" b="1" i="0" u="none" strike="noStrike" dirty="0">
                <a:solidFill>
                  <a:srgbClr val="000000"/>
                </a:solidFill>
                <a:effectLst/>
              </a:rPr>
              <a:t>DWT-Guided Contrastive Regularization</a:t>
            </a:r>
            <a:r>
              <a:rPr lang="en" altLang="zh-CN" b="0" i="0" u="none" strike="noStrike" dirty="0">
                <a:solidFill>
                  <a:srgbClr val="000000"/>
                </a:solidFill>
                <a:effectLst/>
                <a:latin typeface="-webkit-standard"/>
              </a:rPr>
              <a:t>, or DGCR, which introduces a frequency-domain contrastive loss to regularize learning.</a:t>
            </a:r>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8</a:t>
            </a:fld>
            <a:endParaRPr kumimoji="1" lang="zh-CN" altLang="en-US"/>
          </a:p>
        </p:txBody>
      </p:sp>
    </p:spTree>
    <p:extLst>
      <p:ext uri="{BB962C8B-B14F-4D97-AF65-F5344CB8AC3E}">
        <p14:creationId xmlns:p14="http://schemas.microsoft.com/office/powerpoint/2010/main" val="8263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u="none" strike="noStrike" dirty="0">
                <a:solidFill>
                  <a:srgbClr val="000000"/>
                </a:solidFill>
                <a:effectLst/>
                <a:latin typeface="-webkit-standard"/>
              </a:rPr>
              <a:t>Start from DGRB. It consists of two parallel branches.</a:t>
            </a:r>
            <a:br>
              <a:rPr lang="en" altLang="zh-CN" dirty="0"/>
            </a:br>
            <a:r>
              <a:rPr lang="en" altLang="zh-CN" b="0" i="0" u="none" strike="noStrike" dirty="0">
                <a:solidFill>
                  <a:srgbClr val="000000"/>
                </a:solidFill>
                <a:effectLst/>
                <a:latin typeface="-webkit-standard"/>
              </a:rPr>
              <a:t>The </a:t>
            </a:r>
            <a:r>
              <a:rPr lang="en" altLang="zh-CN" b="1" i="0" u="none" strike="noStrike" dirty="0">
                <a:solidFill>
                  <a:srgbClr val="000000"/>
                </a:solidFill>
                <a:effectLst/>
              </a:rPr>
              <a:t>upper branch</a:t>
            </a:r>
            <a:r>
              <a:rPr lang="en" altLang="zh-CN" b="0" i="0" u="none" strike="noStrike" dirty="0">
                <a:solidFill>
                  <a:srgbClr val="000000"/>
                </a:solidFill>
                <a:effectLst/>
                <a:latin typeface="-webkit-standard"/>
              </a:rPr>
              <a:t> performs DWT on the input features and applies </a:t>
            </a:r>
            <a:r>
              <a:rPr lang="en" altLang="zh-CN" b="1" i="0" u="none" strike="noStrike" dirty="0">
                <a:solidFill>
                  <a:srgbClr val="000000"/>
                </a:solidFill>
                <a:effectLst/>
              </a:rPr>
              <a:t>CBAM</a:t>
            </a:r>
            <a:r>
              <a:rPr lang="en" altLang="zh-CN" b="0" i="0" u="none" strike="noStrike" dirty="0">
                <a:solidFill>
                  <a:srgbClr val="000000"/>
                </a:solidFill>
                <a:effectLst/>
                <a:latin typeface="-webkit-standard"/>
              </a:rPr>
              <a:t>—Convolutional Block Attention Module—on the high-frequency bands to focus on informative edge and texture patterns.</a:t>
            </a:r>
            <a:br>
              <a:rPr lang="en" altLang="zh-CN" dirty="0"/>
            </a:br>
            <a:r>
              <a:rPr lang="en" altLang="zh-CN" b="0" i="0" u="none" strike="noStrike" dirty="0">
                <a:solidFill>
                  <a:srgbClr val="000000"/>
                </a:solidFill>
                <a:effectLst/>
                <a:latin typeface="-webkit-standard"/>
              </a:rPr>
              <a:t>The </a:t>
            </a:r>
            <a:r>
              <a:rPr lang="en" altLang="zh-CN" b="1" i="0" u="none" strike="noStrike" dirty="0">
                <a:solidFill>
                  <a:srgbClr val="000000"/>
                </a:solidFill>
                <a:effectLst/>
              </a:rPr>
              <a:t>lower branch</a:t>
            </a:r>
            <a:r>
              <a:rPr lang="en" altLang="zh-CN" b="0" i="0" u="none" strike="noStrike" dirty="0">
                <a:solidFill>
                  <a:srgbClr val="000000"/>
                </a:solidFill>
                <a:effectLst/>
                <a:latin typeface="-webkit-standard"/>
              </a:rPr>
              <a:t> processes the same input in the </a:t>
            </a:r>
            <a:r>
              <a:rPr lang="en" altLang="zh-CN" b="1" i="0" u="none" strike="noStrike" dirty="0">
                <a:solidFill>
                  <a:srgbClr val="000000"/>
                </a:solidFill>
                <a:effectLst/>
              </a:rPr>
              <a:t>spatial domain</a:t>
            </a:r>
            <a:r>
              <a:rPr lang="en" altLang="zh-CN" b="0" i="0" u="none" strike="noStrike" dirty="0">
                <a:solidFill>
                  <a:srgbClr val="000000"/>
                </a:solidFill>
                <a:effectLst/>
                <a:latin typeface="-webkit-standard"/>
              </a:rPr>
              <a:t> using multi-scale attention to preserve contextual cues and overall layout.</a:t>
            </a:r>
            <a:br>
              <a:rPr lang="en" altLang="zh-CN" dirty="0"/>
            </a:br>
            <a:r>
              <a:rPr lang="en" altLang="zh-CN" b="0" i="0" u="none" strike="noStrike" dirty="0">
                <a:solidFill>
                  <a:srgbClr val="000000"/>
                </a:solidFill>
                <a:effectLst/>
                <a:latin typeface="-webkit-standard"/>
              </a:rPr>
              <a:t>These two outputs—one from frequency, one from spatial—are then combined using a </a:t>
            </a:r>
            <a:r>
              <a:rPr lang="en" altLang="zh-CN" b="1" i="0" u="none" strike="noStrike" dirty="0">
                <a:solidFill>
                  <a:srgbClr val="000000"/>
                </a:solidFill>
                <a:effectLst/>
              </a:rPr>
              <a:t>learnable gate</a:t>
            </a:r>
            <a:r>
              <a:rPr lang="en" altLang="zh-CN" b="0" i="0" u="none" strike="noStrike" dirty="0">
                <a:solidFill>
                  <a:srgbClr val="000000"/>
                </a:solidFill>
                <a:effectLst/>
                <a:latin typeface="-webkit-standard"/>
              </a:rPr>
              <a:t>, implemented via a sigmoid-based weighting mechanism.</a:t>
            </a:r>
            <a:br>
              <a:rPr lang="en" altLang="zh-CN" dirty="0"/>
            </a:b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0ECCA1FD-380B-184B-B2F6-C0B3CE77EEC0}" type="slidenum">
              <a:rPr kumimoji="1" lang="zh-CN" altLang="en-US" smtClean="0"/>
              <a:t>9</a:t>
            </a:fld>
            <a:endParaRPr kumimoji="1" lang="zh-CN" altLang="en-US"/>
          </a:p>
        </p:txBody>
      </p:sp>
    </p:spTree>
    <p:extLst>
      <p:ext uri="{BB962C8B-B14F-4D97-AF65-F5344CB8AC3E}">
        <p14:creationId xmlns:p14="http://schemas.microsoft.com/office/powerpoint/2010/main" val="3931558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435" y="1005903"/>
            <a:ext cx="4900930" cy="6814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4870" y="1817116"/>
            <a:ext cx="4036060" cy="81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288290" y="746315"/>
            <a:ext cx="2508123"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69387" y="746315"/>
            <a:ext cx="2508123" cy="21416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8290" y="129794"/>
            <a:ext cx="5189220" cy="5191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288290" y="746315"/>
            <a:ext cx="5189220"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960372" y="3017710"/>
            <a:ext cx="1845056" cy="162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290" y="3017710"/>
            <a:ext cx="1326134" cy="162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4151376" y="3017710"/>
            <a:ext cx="1326134" cy="1622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41360" y="0"/>
            <a:ext cx="5419104" cy="32398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760465" cy="32398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
  <TotalTime>251</TotalTime>
  <Words>2455</Words>
  <Application>Microsoft Office PowerPoint</Application>
  <PresentationFormat>Egendefinert</PresentationFormat>
  <Paragraphs>70</Paragraphs>
  <Slides>27</Slides>
  <Notes>27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等线</vt:lpstr>
      <vt:lpstr>Arial</vt:lpstr>
      <vt:lpstr>Calibri</vt:lpstr>
      <vt:lpstr>STIX Two Text</vt:lpstr>
      <vt:lpstr>-webkit-standard</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Vanessa Grace Ochon Booc</cp:lastModifiedBy>
  <cp:revision>4</cp:revision>
  <dcterms:created xsi:type="dcterms:W3CDTF">2025-06-10T22:04:53Z</dcterms:created>
  <dcterms:modified xsi:type="dcterms:W3CDTF">2025-06-11T14:38:21Z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2025-06-10T00:00:00Z</vt:filetime>
  </property>
  <property fmtid="{D5CDD505-2E9C-101B-9397-08002B2CF9AE}" pid="3" name="Creator">
    <vt:lpwstr>Adobe Acrobat 23.6</vt:lpwstr>
  </property>
  <property fmtid="{D5CDD505-2E9C-101B-9397-08002B2CF9AE}" pid="4" name="LastSaved">
    <vt:filetime>2025-06-10T00:00:00Z</vt:filetime>
  </property>
  <property fmtid="{D5CDD505-2E9C-101B-9397-08002B2CF9AE}" pid="5" name="Producer">
    <vt:lpwstr>Adobe Acrobat 23.6 Image Conversion Plug-in</vt:lpwstr>
  </property>
</Properties>
</file>