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4" r:id="rId1"/>
  </p:sldMasterIdLst>
  <p:notesMasterIdLst>
    <p:notesMasterId r:id="rId27"/>
  </p:notesMasterIdLst>
  <p:sldIdLst>
    <p:sldId id="256" r:id="rId2"/>
    <p:sldId id="360" r:id="rId3"/>
    <p:sldId id="271" r:id="rId4"/>
    <p:sldId id="286" r:id="rId5"/>
    <p:sldId id="287" r:id="rId6"/>
    <p:sldId id="328" r:id="rId7"/>
    <p:sldId id="358" r:id="rId8"/>
    <p:sldId id="359" r:id="rId9"/>
    <p:sldId id="353" r:id="rId10"/>
    <p:sldId id="362" r:id="rId11"/>
    <p:sldId id="370" r:id="rId12"/>
    <p:sldId id="371" r:id="rId13"/>
    <p:sldId id="372" r:id="rId14"/>
    <p:sldId id="373" r:id="rId15"/>
    <p:sldId id="374" r:id="rId16"/>
    <p:sldId id="375" r:id="rId17"/>
    <p:sldId id="366" r:id="rId18"/>
    <p:sldId id="363" r:id="rId19"/>
    <p:sldId id="369" r:id="rId20"/>
    <p:sldId id="364" r:id="rId21"/>
    <p:sldId id="365" r:id="rId22"/>
    <p:sldId id="361" r:id="rId23"/>
    <p:sldId id="316" r:id="rId24"/>
    <p:sldId id="367" r:id="rId25"/>
    <p:sldId id="3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64"/>
    <p:restoredTop sz="93548"/>
  </p:normalViewPr>
  <p:slideViewPr>
    <p:cSldViewPr snapToGrid="0" snapToObjects="1">
      <p:cViewPr>
        <p:scale>
          <a:sx n="74" d="100"/>
          <a:sy n="74" d="100"/>
        </p:scale>
        <p:origin x="208" y="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D962D-ED4A-A44F-850B-61B21A59440D}" type="datetimeFigureOut">
              <a:rPr lang="en-US" smtClean="0"/>
              <a:t>6/6/25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AED5B-1A2F-F949-801A-054A781DC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9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AED5B-1A2F-F949-801A-054A781DC1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8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77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0691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2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5898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1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3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6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9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2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9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6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8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28DE09F-AA67-4042-96D2-809700E950B3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AA21CDD-55C3-4D4B-A70C-63F79B22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57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239" y="2147979"/>
            <a:ext cx="8534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ML-assisted Grid Refinement of Layered </a:t>
            </a:r>
            <a:r>
              <a:rPr lang="en-US" sz="2400" dirty="0" err="1" smtClean="0">
                <a:solidFill>
                  <a:schemeClr val="bg1"/>
                </a:solidFill>
              </a:rPr>
              <a:t>Voronoi</a:t>
            </a:r>
            <a:r>
              <a:rPr lang="en-US" sz="2400" dirty="0" smtClean="0">
                <a:solidFill>
                  <a:schemeClr val="bg1"/>
                </a:solidFill>
              </a:rPr>
              <a:t>-cell Lattice Models for Limit Analysis of Concrete Structures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1108" y="3283698"/>
            <a:ext cx="7410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John Bolander and </a:t>
            </a:r>
            <a:r>
              <a:rPr lang="en-US" sz="2200" dirty="0" err="1" smtClean="0">
                <a:solidFill>
                  <a:schemeClr val="bg1"/>
                </a:solidFill>
              </a:rPr>
              <a:t>Qiwei</a:t>
            </a:r>
            <a:r>
              <a:rPr lang="en-US" sz="2200" dirty="0" smtClean="0">
                <a:solidFill>
                  <a:schemeClr val="bg1"/>
                </a:solidFill>
              </a:rPr>
              <a:t> Zhang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Department of Civil and Environmental Engineering</a:t>
            </a:r>
          </a:p>
          <a:p>
            <a:r>
              <a:rPr lang="en-US" sz="2200" dirty="0">
                <a:solidFill>
                  <a:schemeClr val="bg1"/>
                </a:solidFill>
              </a:rPr>
              <a:t>University of California, </a:t>
            </a:r>
            <a:r>
              <a:rPr lang="en-US" sz="2200" dirty="0" smtClean="0">
                <a:solidFill>
                  <a:schemeClr val="bg1"/>
                </a:solidFill>
              </a:rPr>
              <a:t>Davis, CA, USA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239" y="533592"/>
            <a:ext cx="79076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/>
              <a:t>2nd Olympiad in Engineering Science (OES 2025)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University of Stavanger, Stavanger, Norway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June </a:t>
            </a:r>
            <a:r>
              <a:rPr lang="en-US" dirty="0" smtClean="0"/>
              <a:t>10-14, 2025</a:t>
            </a:r>
            <a:endParaRPr lang="en-US" dirty="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86431" y="3361657"/>
            <a:ext cx="1004888" cy="100488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431" y="3361657"/>
            <a:ext cx="10048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4" y="4651004"/>
            <a:ext cx="1205481" cy="11117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1108" y="4679925"/>
            <a:ext cx="7410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Alessandro </a:t>
            </a:r>
            <a:r>
              <a:rPr lang="en-US" sz="2200" dirty="0" err="1" smtClean="0">
                <a:solidFill>
                  <a:schemeClr val="bg1"/>
                </a:solidFill>
              </a:rPr>
              <a:t>Fascetti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Department of Civil and Environmental Engineering</a:t>
            </a:r>
          </a:p>
          <a:p>
            <a:r>
              <a:rPr lang="en-US" sz="2200" dirty="0">
                <a:solidFill>
                  <a:schemeClr val="bg1"/>
                </a:solidFill>
              </a:rPr>
              <a:t>University of </a:t>
            </a:r>
            <a:r>
              <a:rPr lang="en-US" sz="2200" dirty="0" smtClean="0">
                <a:solidFill>
                  <a:schemeClr val="bg1"/>
                </a:solidFill>
              </a:rPr>
              <a:t>Pittsburgh, PA, USA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6191" y="4246919"/>
            <a:ext cx="694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One-</a:t>
            </a:r>
            <a:r>
              <a:rPr lang="fr-FR" sz="2000" dirty="0" err="1" smtClean="0">
                <a:solidFill>
                  <a:schemeClr val="bg1"/>
                </a:solidFill>
              </a:rPr>
              <a:t>way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simply-supported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slab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under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lateral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pressure:  </a:t>
            </a:r>
            <a:r>
              <a:rPr lang="fr-FR" sz="2000" dirty="0" err="1" smtClean="0">
                <a:solidFill>
                  <a:schemeClr val="bg1"/>
                </a:solidFill>
              </a:rPr>
              <a:t>asymptotic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limits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of plastic </a:t>
            </a:r>
            <a:r>
              <a:rPr lang="fr-FR" sz="2000" dirty="0" err="1" smtClean="0">
                <a:solidFill>
                  <a:schemeClr val="bg1"/>
                </a:solidFill>
              </a:rPr>
              <a:t>yielding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92" y="668115"/>
            <a:ext cx="7209702" cy="322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6191" y="1943100"/>
            <a:ext cx="531738" cy="337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2262" y="3548742"/>
            <a:ext cx="531738" cy="337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5" y="749423"/>
            <a:ext cx="7380513" cy="4229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1405" y="5159829"/>
            <a:ext cx="63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Determination of yield line trajectory based on individual maps of yield events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0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1042547"/>
            <a:ext cx="7837714" cy="4445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8" y="5517791"/>
            <a:ext cx="3265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Estimated </a:t>
            </a:r>
            <a:r>
              <a:rPr lang="en-US" dirty="0">
                <a:solidFill>
                  <a:schemeClr val="bg1"/>
                </a:solidFill>
              </a:rPr>
              <a:t>yield line position based on a composite map of four sets of </a:t>
            </a:r>
            <a:r>
              <a:rPr lang="en-US" dirty="0" smtClean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3135" y="194141"/>
            <a:ext cx="293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Refined </a:t>
            </a:r>
            <a:r>
              <a:rPr lang="en-US" dirty="0">
                <a:solidFill>
                  <a:schemeClr val="bg1"/>
                </a:solidFill>
              </a:rPr>
              <a:t>grid using estimated yield line </a:t>
            </a:r>
            <a:r>
              <a:rPr lang="en-US" dirty="0" smtClean="0">
                <a:solidFill>
                  <a:schemeClr val="bg1"/>
                </a:solidFill>
              </a:rPr>
              <a:t>position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5382" y="5517791"/>
            <a:ext cx="3298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ssociated yield </a:t>
            </a:r>
            <a:r>
              <a:rPr lang="en-US" dirty="0">
                <a:solidFill>
                  <a:schemeClr val="bg1"/>
                </a:solidFill>
              </a:rPr>
              <a:t>event map compared with theoretical yield zone </a:t>
            </a:r>
            <a:r>
              <a:rPr lang="en-US" dirty="0" smtClean="0">
                <a:solidFill>
                  <a:schemeClr val="bg1"/>
                </a:solidFill>
              </a:rPr>
              <a:t>bounds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1803" y="5021884"/>
            <a:ext cx="277792" cy="2893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33154" y="4722866"/>
            <a:ext cx="277792" cy="2893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20771" y="5023809"/>
            <a:ext cx="277792" cy="2893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57600" y="194141"/>
            <a:ext cx="5176154" cy="6396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60" y="569344"/>
            <a:ext cx="5245608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642" y="5684809"/>
            <a:ext cx="740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Lateral pressure versus </a:t>
            </a:r>
            <a:r>
              <a:rPr lang="en-US" sz="2400" dirty="0" err="1">
                <a:solidFill>
                  <a:schemeClr val="bg1"/>
                </a:solidFill>
              </a:rPr>
              <a:t>midspan</a:t>
            </a:r>
            <a:r>
              <a:rPr lang="en-US" sz="2400" dirty="0">
                <a:solidFill>
                  <a:schemeClr val="bg1"/>
                </a:solidFill>
              </a:rPr>
              <a:t> displacement for one-way slab examples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11" y="276045"/>
            <a:ext cx="6160219" cy="5870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770" y="1264068"/>
            <a:ext cx="3122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Yield event pattern for two-way slab subjected to </a:t>
            </a:r>
            <a:r>
              <a:rPr lang="en-US">
                <a:solidFill>
                  <a:schemeClr val="bg1"/>
                </a:solidFill>
              </a:rPr>
              <a:t>out-of-plane </a:t>
            </a:r>
            <a:r>
              <a:rPr lang="en-US" smtClean="0">
                <a:solidFill>
                  <a:schemeClr val="bg1"/>
                </a:solidFill>
              </a:rPr>
              <a:t>loading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770" y="3916392"/>
            <a:ext cx="2794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Y</a:t>
            </a:r>
            <a:r>
              <a:rPr lang="en-US" smtClean="0">
                <a:solidFill>
                  <a:schemeClr val="bg1"/>
                </a:solidFill>
              </a:rPr>
              <a:t>ield </a:t>
            </a:r>
            <a:r>
              <a:rPr lang="en-US" dirty="0">
                <a:solidFill>
                  <a:schemeClr val="bg1"/>
                </a:solidFill>
              </a:rPr>
              <a:t>line segments identified through cluster analysis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12211" y="2587925"/>
            <a:ext cx="293298" cy="448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6587" y="5690556"/>
            <a:ext cx="293298" cy="448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770" y="3036498"/>
            <a:ext cx="8851660" cy="33988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55" y="379563"/>
            <a:ext cx="6773653" cy="5803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344" y="1913157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Refined grid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854" y="4554747"/>
            <a:ext cx="201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Associated yield event pattern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9351" y="2829467"/>
            <a:ext cx="293298" cy="448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3727" y="5673307"/>
            <a:ext cx="293298" cy="448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770" y="3260787"/>
            <a:ext cx="8902460" cy="3209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8" y="1310737"/>
            <a:ext cx="5917721" cy="3803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136" y="5331124"/>
            <a:ext cx="7370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Load versus mid-span displacement up to plastic collapse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9691" y="3212394"/>
            <a:ext cx="845388" cy="324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97260" y="3554577"/>
            <a:ext cx="845388" cy="324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9043" y="2225289"/>
            <a:ext cx="818556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Simulation </a:t>
            </a:r>
            <a:r>
              <a:rPr lang="en-US" sz="2800" dirty="0">
                <a:solidFill>
                  <a:schemeClr val="bg1"/>
                </a:solidFill>
              </a:rPr>
              <a:t>examples</a:t>
            </a:r>
          </a:p>
          <a:p>
            <a:pPr marL="746125" lvl="1" indent="-285750">
              <a:spcAft>
                <a:spcPts val="600"/>
              </a:spcAft>
              <a:buFont typeface="AppleSymbols" charset="0"/>
              <a:buChar char="⎻"/>
            </a:pPr>
            <a:r>
              <a:rPr lang="en-US" sz="2400" dirty="0">
                <a:solidFill>
                  <a:srgbClr val="00B0F0"/>
                </a:solidFill>
              </a:rPr>
              <a:t>Plastic yield-line analysis of slab structures</a:t>
            </a:r>
          </a:p>
          <a:p>
            <a:pPr marL="746125" lvl="1" indent="-285750">
              <a:spcAft>
                <a:spcPts val="600"/>
              </a:spcAft>
              <a:buFont typeface="AppleSymbols" charset="0"/>
              <a:buChar char="⎻"/>
            </a:pPr>
            <a:r>
              <a:rPr lang="en-US" sz="2400" dirty="0" err="1" smtClean="0">
                <a:solidFill>
                  <a:schemeClr val="bg1"/>
                </a:solidFill>
              </a:rPr>
              <a:t>Ferrocement</a:t>
            </a:r>
            <a:r>
              <a:rPr lang="en-US" sz="2400" dirty="0" smtClean="0">
                <a:solidFill>
                  <a:schemeClr val="bg1"/>
                </a:solidFill>
              </a:rPr>
              <a:t> panels subjected to lateral loading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8" y="2848559"/>
            <a:ext cx="6985241" cy="3811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3581" y="5465124"/>
            <a:ext cx="446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C000"/>
                </a:solidFill>
              </a:rPr>
              <a:t>Welded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wire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fabric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positioned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using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spatially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correlated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random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fields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4100444" y="5286995"/>
            <a:ext cx="463137" cy="356259"/>
          </a:xfrm>
          <a:prstGeom prst="line">
            <a:avLst/>
          </a:prstGeom>
          <a:ln w="25400">
            <a:solidFill>
              <a:srgbClr val="FFC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6060" y="3574546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Ferrocement</a:t>
            </a:r>
            <a:r>
              <a:rPr lang="en-US" sz="2400" dirty="0" smtClean="0">
                <a:solidFill>
                  <a:schemeClr val="bg1"/>
                </a:solidFill>
              </a:rPr>
              <a:t> panel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48" y="76026"/>
            <a:ext cx="6493564" cy="2809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368" y="519269"/>
            <a:ext cx="282170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Spatially correlated random field</a:t>
            </a:r>
          </a:p>
          <a:p>
            <a:pPr marL="285750" indent="-166688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mean value</a:t>
            </a:r>
          </a:p>
          <a:p>
            <a:pPr marL="285750" indent="-166688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correlation length</a:t>
            </a:r>
          </a:p>
          <a:p>
            <a:pPr marL="285750" indent="-166688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variance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887186"/>
            <a:ext cx="7084532" cy="3831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9240" y="5045529"/>
            <a:ext cx="47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Simulated distributed cracking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64" y="1219199"/>
            <a:ext cx="3355561" cy="3505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565914"/>
            <a:ext cx="608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CUBE structure at the </a:t>
            </a:r>
            <a:r>
              <a:rPr lang="fr-FR" dirty="0" err="1" smtClean="0">
                <a:solidFill>
                  <a:schemeClr val="bg1"/>
                </a:solidFill>
              </a:rPr>
              <a:t>Technical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University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 smtClean="0">
                <a:solidFill>
                  <a:schemeClr val="bg1"/>
                </a:solidFill>
              </a:rPr>
              <a:t>Dresden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6818" y="3645396"/>
            <a:ext cx="230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Model of </a:t>
            </a:r>
            <a:r>
              <a:rPr lang="fr-FR" dirty="0">
                <a:solidFill>
                  <a:schemeClr val="bg1"/>
                </a:solidFill>
              </a:rPr>
              <a:t>TRC </a:t>
            </a:r>
            <a:r>
              <a:rPr lang="fr-FR" dirty="0" err="1">
                <a:solidFill>
                  <a:schemeClr val="bg1"/>
                </a:solidFill>
              </a:rPr>
              <a:t>ceiling-wall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shell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3" y="868622"/>
            <a:ext cx="5065425" cy="44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5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" y="769620"/>
            <a:ext cx="6945898" cy="4387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1548" y="5468112"/>
            <a:ext cx="708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O</a:t>
            </a:r>
            <a:r>
              <a:rPr lang="fr-FR" sz="2000" dirty="0" err="1" smtClean="0">
                <a:solidFill>
                  <a:schemeClr val="bg1"/>
                </a:solidFill>
              </a:rPr>
              <a:t>bserved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range of </a:t>
            </a:r>
            <a:r>
              <a:rPr lang="fr-FR" sz="2000" dirty="0" err="1" smtClean="0">
                <a:solidFill>
                  <a:schemeClr val="bg1"/>
                </a:solidFill>
              </a:rPr>
              <a:t>behavior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under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third</a:t>
            </a:r>
            <a:r>
              <a:rPr lang="fr-FR" sz="2000" dirty="0" smtClean="0">
                <a:solidFill>
                  <a:schemeClr val="bg1"/>
                </a:solidFill>
              </a:rPr>
              <a:t>-point </a:t>
            </a:r>
            <a:r>
              <a:rPr lang="fr-FR" sz="2000" dirty="0" err="1" smtClean="0">
                <a:solidFill>
                  <a:schemeClr val="bg1"/>
                </a:solidFill>
              </a:rPr>
              <a:t>loading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3104" y="1060704"/>
            <a:ext cx="37128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FF0000"/>
                </a:solidFill>
              </a:rPr>
              <a:t>(</a:t>
            </a:r>
            <a:r>
              <a:rPr lang="fr-FR" sz="1200" i="1" dirty="0" err="1" smtClean="0">
                <a:solidFill>
                  <a:srgbClr val="FF0000"/>
                </a:solidFill>
              </a:rPr>
              <a:t>three</a:t>
            </a:r>
            <a:r>
              <a:rPr lang="fr-FR" sz="1200" i="1" dirty="0" smtClean="0">
                <a:solidFill>
                  <a:srgbClr val="FF0000"/>
                </a:solidFill>
              </a:rPr>
              <a:t> </a:t>
            </a:r>
            <a:r>
              <a:rPr lang="fr-FR" sz="1200" i="1" dirty="0" err="1">
                <a:solidFill>
                  <a:srgbClr val="FF0000"/>
                </a:solidFill>
              </a:rPr>
              <a:t>random</a:t>
            </a:r>
            <a:r>
              <a:rPr lang="fr-FR" sz="1200" i="1" dirty="0">
                <a:solidFill>
                  <a:srgbClr val="FF0000"/>
                </a:solidFill>
              </a:rPr>
              <a:t> </a:t>
            </a:r>
            <a:r>
              <a:rPr lang="fr-FR" sz="1200" i="1" dirty="0" err="1">
                <a:solidFill>
                  <a:srgbClr val="FF0000"/>
                </a:solidFill>
              </a:rPr>
              <a:t>realizations</a:t>
            </a:r>
            <a:r>
              <a:rPr lang="fr-FR" sz="1200" i="1" dirty="0">
                <a:solidFill>
                  <a:srgbClr val="FF0000"/>
                </a:solidFill>
              </a:rPr>
              <a:t> of </a:t>
            </a:r>
            <a:r>
              <a:rPr lang="fr-FR" sz="1200" i="1" dirty="0" err="1">
                <a:solidFill>
                  <a:srgbClr val="FF0000"/>
                </a:solidFill>
              </a:rPr>
              <a:t>fabric</a:t>
            </a:r>
            <a:r>
              <a:rPr lang="fr-FR" sz="1200" i="1" dirty="0">
                <a:solidFill>
                  <a:srgbClr val="FF0000"/>
                </a:solidFill>
              </a:rPr>
              <a:t> </a:t>
            </a:r>
            <a:r>
              <a:rPr lang="fr-FR" sz="1200" i="1" dirty="0" err="1" smtClean="0">
                <a:solidFill>
                  <a:srgbClr val="FF0000"/>
                </a:solidFill>
              </a:rPr>
              <a:t>positioning</a:t>
            </a:r>
            <a:r>
              <a:rPr lang="fr-FR" sz="1200" i="1" dirty="0" smtClean="0">
                <a:solidFill>
                  <a:srgbClr val="FF0000"/>
                </a:solidFill>
              </a:rPr>
              <a:t>)</a:t>
            </a:r>
            <a:endParaRPr lang="en-US" sz="1200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79854" y="2686419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M. Perez Lara (2004)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9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42" y="625642"/>
            <a:ext cx="6241716" cy="5000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4751" y="5786329"/>
            <a:ext cx="5893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Observed</a:t>
            </a:r>
            <a:r>
              <a:rPr lang="fr-FR" sz="2000" dirty="0">
                <a:solidFill>
                  <a:schemeClr val="bg1"/>
                </a:solidFill>
              </a:rPr>
              <a:t> and </a:t>
            </a:r>
            <a:r>
              <a:rPr lang="fr-FR" sz="2000" dirty="0" err="1">
                <a:solidFill>
                  <a:schemeClr val="bg1"/>
                </a:solidFill>
              </a:rPr>
              <a:t>simulated</a:t>
            </a:r>
            <a:r>
              <a:rPr lang="fr-FR" sz="2000" dirty="0">
                <a:solidFill>
                  <a:schemeClr val="bg1"/>
                </a:solidFill>
              </a:rPr>
              <a:t> panel </a:t>
            </a:r>
            <a:r>
              <a:rPr lang="fr-FR" sz="2000" dirty="0" err="1" smtClean="0">
                <a:solidFill>
                  <a:schemeClr val="bg1"/>
                </a:solidFill>
              </a:rPr>
              <a:t>deformation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645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64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645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645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645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645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645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0923" y="5110842"/>
            <a:ext cx="3357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Ceiling-wall </a:t>
            </a:r>
            <a:r>
              <a:rPr lang="en-US" sz="2000" smtClean="0">
                <a:solidFill>
                  <a:schemeClr val="bg1"/>
                </a:solidFill>
              </a:rPr>
              <a:t>shell structure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035" y="259392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972" y="659898"/>
            <a:ext cx="7332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ML-assisted Grid Refinement of Layered </a:t>
            </a:r>
            <a:r>
              <a:rPr lang="en-US" sz="2400" dirty="0" err="1"/>
              <a:t>Voronoi</a:t>
            </a:r>
            <a:r>
              <a:rPr lang="en-US" sz="2400" dirty="0"/>
              <a:t>-cell Lattice Models for Limit Analysis of Concrete Structures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3035" y="3319084"/>
            <a:ext cx="772480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19075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Choice of modeling framework: continuum or discrete</a:t>
            </a:r>
          </a:p>
          <a:p>
            <a:pPr marL="581025" lvl="1" indent="-238125">
              <a:spcAft>
                <a:spcPts val="1200"/>
              </a:spcAft>
              <a:buFont typeface="LucidaGrande" charset="0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Discrete, </a:t>
            </a:r>
            <a:r>
              <a:rPr lang="en-US" i="1" dirty="0" smtClean="0">
                <a:solidFill>
                  <a:schemeClr val="bg1"/>
                </a:solidFill>
              </a:rPr>
              <a:t>layered approach </a:t>
            </a:r>
            <a:r>
              <a:rPr lang="en-US" dirty="0" smtClean="0">
                <a:solidFill>
                  <a:schemeClr val="bg1"/>
                </a:solidFill>
              </a:rPr>
              <a:t>to modeling planar structures</a:t>
            </a:r>
          </a:p>
          <a:p>
            <a:pPr marL="285750" indent="-219075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Layered </a:t>
            </a:r>
            <a:r>
              <a:rPr lang="en-US" sz="2000" dirty="0" err="1" smtClean="0">
                <a:solidFill>
                  <a:schemeClr val="bg1"/>
                </a:solidFill>
              </a:rPr>
              <a:t>Voronoi</a:t>
            </a:r>
            <a:r>
              <a:rPr lang="en-US" sz="2000" dirty="0" smtClean="0">
                <a:solidFill>
                  <a:schemeClr val="bg1"/>
                </a:solidFill>
              </a:rPr>
              <a:t>-cell lattice models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574675" lvl="1" indent="-228600">
              <a:spcAft>
                <a:spcPts val="600"/>
              </a:spcAft>
              <a:buFont typeface="AppleSymbols" charset="0"/>
              <a:buChar char="⎻"/>
            </a:pPr>
            <a:r>
              <a:rPr lang="en-US" dirty="0" smtClean="0">
                <a:solidFill>
                  <a:schemeClr val="bg1"/>
                </a:solidFill>
              </a:rPr>
              <a:t>Elastically uniform under in-plane loading</a:t>
            </a:r>
            <a:endParaRPr lang="en-US" dirty="0" smtClean="0">
              <a:solidFill>
                <a:schemeClr val="bg1"/>
              </a:solidFill>
            </a:endParaRPr>
          </a:p>
          <a:p>
            <a:pPr marL="574675" lvl="1" indent="-228600">
              <a:spcAft>
                <a:spcPts val="1200"/>
              </a:spcAft>
              <a:buFont typeface="AppleSymbols" charset="0"/>
              <a:buChar char="⎻"/>
            </a:pPr>
            <a:r>
              <a:rPr lang="en-US" dirty="0" smtClean="0">
                <a:solidFill>
                  <a:schemeClr val="bg1"/>
                </a:solidFill>
              </a:rPr>
              <a:t>Elastically unifor</a:t>
            </a:r>
            <a:r>
              <a:rPr lang="en-US" dirty="0" smtClean="0">
                <a:solidFill>
                  <a:schemeClr val="bg1"/>
                </a:solidFill>
              </a:rPr>
              <a:t>m under out-of-plane loading with sufficient grid refinement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60828" y="1614810"/>
            <a:ext cx="3344779" cy="163894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16" y="1680143"/>
            <a:ext cx="3678669" cy="15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3452"/>
            <a:ext cx="9288409" cy="5444547"/>
          </a:xfrm>
          <a:prstGeom prst="rect">
            <a:avLst/>
          </a:prstGeom>
          <a:scene3d>
            <a:camera prst="orthographicFront">
              <a:rot lat="2159400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144394" y="1320355"/>
            <a:ext cx="6298078" cy="2923877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285750" indent="-219075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Simulation examples: take away points</a:t>
            </a:r>
          </a:p>
          <a:p>
            <a:pPr marL="573088" lvl="1" indent="-225425">
              <a:spcAft>
                <a:spcPts val="600"/>
              </a:spcAft>
              <a:buFont typeface="AppleSymbols" charset="0"/>
              <a:buChar char="⎻"/>
            </a:pPr>
            <a:r>
              <a:rPr lang="en-US" dirty="0">
                <a:solidFill>
                  <a:srgbClr val="002060"/>
                </a:solidFill>
              </a:rPr>
              <a:t>Elastic homogeneity is achieved by the discrete, layered </a:t>
            </a:r>
            <a:r>
              <a:rPr lang="en-US" dirty="0" smtClean="0">
                <a:solidFill>
                  <a:srgbClr val="002060"/>
                </a:solidFill>
              </a:rPr>
              <a:t>approach</a:t>
            </a:r>
          </a:p>
          <a:p>
            <a:pPr marL="573088" lvl="1" indent="-225425">
              <a:spcAft>
                <a:spcPts val="600"/>
              </a:spcAft>
              <a:buFont typeface="AppleSymbols" charset="0"/>
              <a:buChar char="⎻"/>
            </a:pPr>
            <a:r>
              <a:rPr lang="en-US" dirty="0" smtClean="0">
                <a:solidFill>
                  <a:srgbClr val="002060"/>
                </a:solidFill>
              </a:rPr>
              <a:t>Accuracy for out-of-plane loading improved by ML-assisted adaptive grid refinement</a:t>
            </a:r>
            <a:endParaRPr lang="en-US" dirty="0">
              <a:solidFill>
                <a:srgbClr val="002060"/>
              </a:solidFill>
            </a:endParaRPr>
          </a:p>
          <a:p>
            <a:pPr marL="573088" lvl="1" indent="-225425">
              <a:spcAft>
                <a:spcPts val="600"/>
              </a:spcAft>
              <a:buFont typeface="AppleSymbols" charset="0"/>
              <a:buChar char="⎻"/>
            </a:pPr>
            <a:r>
              <a:rPr lang="en-US" dirty="0">
                <a:solidFill>
                  <a:srgbClr val="002060"/>
                </a:solidFill>
              </a:rPr>
              <a:t>Free placement of reinforcing components within computational domain</a:t>
            </a:r>
          </a:p>
          <a:p>
            <a:pPr marL="573088" lvl="1" indent="-225425">
              <a:spcAft>
                <a:spcPts val="600"/>
              </a:spcAft>
              <a:buFont typeface="AppleSymbols" charset="0"/>
              <a:buChar char="⎻"/>
            </a:pPr>
            <a:r>
              <a:rPr lang="en-US" dirty="0" smtClean="0">
                <a:solidFill>
                  <a:srgbClr val="002060"/>
                </a:solidFill>
              </a:rPr>
              <a:t>Discrete-like </a:t>
            </a:r>
            <a:r>
              <a:rPr lang="en-US" dirty="0">
                <a:solidFill>
                  <a:srgbClr val="002060"/>
                </a:solidFill>
              </a:rPr>
              <a:t>representations of distributed or localized </a:t>
            </a:r>
            <a:r>
              <a:rPr lang="en-US" dirty="0" smtClean="0">
                <a:solidFill>
                  <a:srgbClr val="002060"/>
                </a:solidFill>
              </a:rPr>
              <a:t>cracking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394" y="581309"/>
            <a:ext cx="3424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Summary (continued)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73" y="672860"/>
            <a:ext cx="6454236" cy="5831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079" y="1431984"/>
            <a:ext cx="2846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Elastic deformation of a RC slab due to column </a:t>
            </a:r>
            <a:r>
              <a:rPr lang="en-US" dirty="0" smtClean="0">
                <a:solidFill>
                  <a:schemeClr val="bg1"/>
                </a:solidFill>
              </a:rPr>
              <a:t>removal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079" y="4364965"/>
            <a:ext cx="2553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Axial </a:t>
            </a:r>
            <a:r>
              <a:rPr lang="en-US" dirty="0">
                <a:solidFill>
                  <a:schemeClr val="bg1"/>
                </a:solidFill>
              </a:rPr>
              <a:t>stress </a:t>
            </a:r>
            <a:r>
              <a:rPr lang="en-US" dirty="0" smtClean="0">
                <a:solidFill>
                  <a:schemeClr val="bg1"/>
                </a:solidFill>
              </a:rPr>
              <a:t>variation in </a:t>
            </a:r>
            <a:r>
              <a:rPr lang="en-US" dirty="0">
                <a:solidFill>
                  <a:schemeClr val="bg1"/>
                </a:solidFill>
              </a:rPr>
              <a:t>selected reinforcing </a:t>
            </a:r>
            <a:r>
              <a:rPr lang="en-US" dirty="0" smtClean="0">
                <a:solidFill>
                  <a:schemeClr val="bg1"/>
                </a:solidFill>
              </a:rPr>
              <a:t>bars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30973" y="2863969"/>
            <a:ext cx="415744" cy="4830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10843" y="5897590"/>
            <a:ext cx="415744" cy="4830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509" y="359925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Current research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851" y="888401"/>
            <a:ext cx="4658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Presentation Overview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35851" y="1676596"/>
            <a:ext cx="90798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7145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Computational modeling of structural concrete</a:t>
            </a:r>
          </a:p>
          <a:p>
            <a:pPr marL="752475" lvl="1" indent="-295275">
              <a:spcAft>
                <a:spcPts val="600"/>
              </a:spcAft>
              <a:buFont typeface="AppleSymbols" charset="0"/>
              <a:buChar char="⎻"/>
            </a:pPr>
            <a:r>
              <a:rPr lang="en-US" sz="2000" dirty="0" smtClean="0">
                <a:solidFill>
                  <a:schemeClr val="bg1"/>
                </a:solidFill>
              </a:rPr>
              <a:t>Continuum versus discrete modeling frameworks</a:t>
            </a:r>
          </a:p>
          <a:p>
            <a:pPr marL="752475" lvl="1" indent="-295275">
              <a:spcAft>
                <a:spcPts val="600"/>
              </a:spcAft>
              <a:buFont typeface="AppleSymbols" charset="0"/>
              <a:buChar char="⎻"/>
            </a:pPr>
            <a:r>
              <a:rPr lang="en-US" sz="2000" dirty="0" smtClean="0">
                <a:solidFill>
                  <a:schemeClr val="bg1"/>
                </a:solidFill>
              </a:rPr>
              <a:t>Discrete, </a:t>
            </a:r>
            <a:r>
              <a:rPr lang="en-US" sz="2000" i="1" dirty="0" smtClean="0">
                <a:solidFill>
                  <a:schemeClr val="bg1"/>
                </a:solidFill>
              </a:rPr>
              <a:t>layered modeling </a:t>
            </a:r>
            <a:r>
              <a:rPr lang="en-US" sz="2000" dirty="0" smtClean="0">
                <a:solidFill>
                  <a:schemeClr val="bg1"/>
                </a:solidFill>
              </a:rPr>
              <a:t>of planar structures</a:t>
            </a:r>
          </a:p>
          <a:p>
            <a:pPr marL="285750" indent="-17145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Simulation </a:t>
            </a:r>
            <a:r>
              <a:rPr lang="en-US" sz="2000" dirty="0" smtClean="0">
                <a:solidFill>
                  <a:schemeClr val="bg1"/>
                </a:solidFill>
              </a:rPr>
              <a:t>examples</a:t>
            </a:r>
          </a:p>
          <a:p>
            <a:pPr marL="746125" lvl="1" indent="-285750">
              <a:spcAft>
                <a:spcPts val="600"/>
              </a:spcAft>
              <a:buFont typeface="AppleSymbols" charset="0"/>
              <a:buChar char="⎻"/>
            </a:pPr>
            <a:r>
              <a:rPr lang="en-US" sz="2000" dirty="0" smtClean="0">
                <a:solidFill>
                  <a:schemeClr val="bg1"/>
                </a:solidFill>
              </a:rPr>
              <a:t>Plastic yield-line analysis of slab structures</a:t>
            </a:r>
          </a:p>
          <a:p>
            <a:pPr marL="746125" lvl="1" indent="-285750">
              <a:spcAft>
                <a:spcPts val="600"/>
              </a:spcAft>
              <a:buFont typeface="AppleSymbols" charset="0"/>
              <a:buChar char="⎻"/>
            </a:pPr>
            <a:r>
              <a:rPr lang="en-US" sz="2000" dirty="0" err="1" smtClean="0">
                <a:solidFill>
                  <a:schemeClr val="bg1"/>
                </a:solidFill>
              </a:rPr>
              <a:t>Ferrocement</a:t>
            </a:r>
            <a:r>
              <a:rPr lang="en-US" sz="2000" dirty="0" smtClean="0">
                <a:solidFill>
                  <a:schemeClr val="bg1"/>
                </a:solidFill>
              </a:rPr>
              <a:t> panels subjected to lateral loading</a:t>
            </a:r>
          </a:p>
          <a:p>
            <a:pPr marL="285750" indent="-17145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Summary statements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794900" y="4816873"/>
            <a:ext cx="4191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spcBef>
                <a:spcPts val="2000"/>
              </a:spcBef>
              <a:buFont typeface="Wingdings 2" charset="2"/>
              <a:buChar char=""/>
              <a:defRPr sz="22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1pPr>
            <a:lvl2pPr marL="577850" indent="-295275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2pPr>
            <a:lvl3pPr marL="860425" indent="-282575">
              <a:spcBef>
                <a:spcPts val="600"/>
              </a:spcBef>
              <a:buFont typeface="Wingdings 2" charset="2"/>
              <a:buChar char=""/>
              <a:defRPr sz="24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3pPr>
            <a:lvl4pPr marL="1143000" indent="-282575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4pPr>
            <a:lvl5pPr marL="1425575" indent="-282575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5pPr>
            <a:lvl6pPr marL="1882775" indent="-282575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6pPr>
            <a:lvl7pPr marL="2339975" indent="-282575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7pPr>
            <a:lvl8pPr marL="2797175" indent="-282575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8pPr>
            <a:lvl9pPr marL="3254375" indent="-282575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+mn-lt"/>
              </a:rPr>
              <a:t>Governing field equations</a:t>
            </a:r>
            <a:endParaRPr lang="en-US" altLang="en-US"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1" y="1504157"/>
            <a:ext cx="5162989" cy="3314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000" y="1333500"/>
            <a:ext cx="5359400" cy="34833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89" y="3331370"/>
            <a:ext cx="2467447" cy="2679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00" y="63500"/>
            <a:ext cx="2546338" cy="2781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41" y="2550120"/>
            <a:ext cx="1381691" cy="1145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63" y="5679285"/>
            <a:ext cx="1312750" cy="113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1034" y="8945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Continuum (FE) </a:t>
            </a:r>
            <a:r>
              <a:rPr lang="en-US" i="1" dirty="0" smtClean="0">
                <a:solidFill>
                  <a:schemeClr val="bg1"/>
                </a:solidFill>
              </a:rPr>
              <a:t>model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7985" y="5649125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Discrete (lattice) model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cub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30480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74866" y="3575814"/>
            <a:ext cx="3388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Font typeface="Wingdings 2" charset="2"/>
              <a:buChar char=""/>
              <a:defRPr sz="22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2pPr>
            <a:lvl3pPr marL="860425" indent="-282575">
              <a:spcBef>
                <a:spcPts val="600"/>
              </a:spcBef>
              <a:buFont typeface="Wingdings 2" charset="2"/>
              <a:buChar char=""/>
              <a:defRPr sz="24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3pPr>
            <a:lvl4pPr marL="1143000" indent="-282575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4pPr>
            <a:lvl5pPr marL="1425575" indent="-282575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5pPr>
            <a:lvl6pPr marL="1882775" indent="-282575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6pPr>
            <a:lvl7pPr marL="2339975" indent="-282575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7pPr>
            <a:lvl8pPr marL="2797175" indent="-282575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8pPr>
            <a:lvl9pPr marL="3254375" indent="-282575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prstClr val="black"/>
                </a:solidFill>
                <a:latin typeface="Calibri" charset="0"/>
              </a:rPr>
              <a:t>Voronoi</a:t>
            </a:r>
            <a:r>
              <a:rPr lang="en-US" altLang="en-US" sz="2400" dirty="0" smtClean="0">
                <a:solidFill>
                  <a:prstClr val="black"/>
                </a:solidFill>
                <a:latin typeface="Calibri" charset="0"/>
              </a:rPr>
              <a:t>-cell lattice model</a:t>
            </a:r>
            <a:endParaRPr lang="en-US" altLang="en-US" sz="2400" dirty="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143250"/>
            <a:ext cx="37401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33" descr="elemen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28600"/>
            <a:ext cx="40147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41838" y="5257800"/>
            <a:ext cx="46037" cy="1143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"/>
              <a:cs typeface="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66800" y="5359400"/>
            <a:ext cx="39322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Solidification-microprestress theory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Bazant ZP and Prasannan S (1989)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Di Luzio G and Cusatis G (2013)</a:t>
            </a:r>
          </a:p>
        </p:txBody>
      </p:sp>
    </p:spTree>
    <p:extLst>
      <p:ext uri="{BB962C8B-B14F-4D97-AF65-F5344CB8AC3E}">
        <p14:creationId xmlns:p14="http://schemas.microsoft.com/office/powerpoint/2010/main" val="10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adDispVanVli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7688"/>
            <a:ext cx="595312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19400" y="3214688"/>
            <a:ext cx="3119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Load-displacement response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52600" y="6096000"/>
            <a:ext cx="5127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Fracture pattern for differing boundary conditions</a:t>
            </a:r>
          </a:p>
        </p:txBody>
      </p:sp>
      <p:pic>
        <p:nvPicPr>
          <p:cNvPr id="7" name="Picture 12" descr="vanVlietFra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360838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vanVlietFra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3352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adDispVanVli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7688"/>
            <a:ext cx="595312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4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09" y="2811438"/>
            <a:ext cx="7274292" cy="3111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34" y="122829"/>
            <a:ext cx="6892834" cy="25187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9992" y="5411337"/>
            <a:ext cx="423081" cy="341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7223" y="5363569"/>
            <a:ext cx="423081" cy="341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8488" y="2332922"/>
            <a:ext cx="435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VCLM of planar structure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489" y="5950420"/>
            <a:ext cx="51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Layered-VCLM of planar structure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90" y="3286573"/>
            <a:ext cx="5497883" cy="2551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78" y="218363"/>
            <a:ext cx="4396095" cy="2764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053" y="475269"/>
            <a:ext cx="4599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One-way bending and two-way membrane loading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053" y="2855686"/>
            <a:ext cx="39442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Elemental stress values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7698" y="6078236"/>
            <a:ext cx="700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Elastic stress analysis of a planar structure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16915" y="4561759"/>
            <a:ext cx="241292" cy="241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16915" y="445241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7904009" y="4729913"/>
            <a:ext cx="241292" cy="241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357905" y="4650552"/>
            <a:ext cx="241292" cy="241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06945" y="4459353"/>
            <a:ext cx="241292" cy="241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57103" y="4271765"/>
            <a:ext cx="241292" cy="241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67057" y="3668109"/>
            <a:ext cx="241292" cy="241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09738" y="3854755"/>
            <a:ext cx="241292" cy="241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72032" y="4049441"/>
            <a:ext cx="241292" cy="241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850097" y="466589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22098" y="457999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6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60566" y="436652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7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16575" y="418185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8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52044" y="399718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9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00904" y="378875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10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58598" y="3592862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14043" y="3754870"/>
            <a:ext cx="186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C000"/>
                </a:solidFill>
              </a:rPr>
              <a:t>layer number</a:t>
            </a:r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405337" y="3973421"/>
            <a:ext cx="1426765" cy="0"/>
          </a:xfrm>
          <a:prstGeom prst="line">
            <a:avLst/>
          </a:prstGeom>
          <a:ln>
            <a:solidFill>
              <a:srgbClr val="FFC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6024" y="4519646"/>
            <a:ext cx="2770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The multi-layer lattice model is elastically homogeneous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9043" y="2225289"/>
            <a:ext cx="818556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Simulation </a:t>
            </a:r>
            <a:r>
              <a:rPr lang="en-US" sz="2800" dirty="0">
                <a:solidFill>
                  <a:schemeClr val="bg1"/>
                </a:solidFill>
              </a:rPr>
              <a:t>examples</a:t>
            </a:r>
          </a:p>
          <a:p>
            <a:pPr marL="746125" lvl="1" indent="-285750">
              <a:spcAft>
                <a:spcPts val="600"/>
              </a:spcAft>
              <a:buFont typeface="AppleSymbols" charset="0"/>
              <a:buChar char="⎻"/>
            </a:pPr>
            <a:r>
              <a:rPr lang="en-US" sz="2400" dirty="0">
                <a:solidFill>
                  <a:schemeClr val="bg1"/>
                </a:solidFill>
              </a:rPr>
              <a:t>Plastic yield-line analysis of slab structures</a:t>
            </a:r>
          </a:p>
          <a:p>
            <a:pPr marL="746125" lvl="1" indent="-285750">
              <a:spcAft>
                <a:spcPts val="600"/>
              </a:spcAft>
              <a:buFont typeface="AppleSymbols" charset="0"/>
              <a:buChar char="⎻"/>
            </a:pPr>
            <a:r>
              <a:rPr lang="en-US" sz="2400" dirty="0" err="1" smtClean="0">
                <a:solidFill>
                  <a:srgbClr val="00B0F0"/>
                </a:solidFill>
              </a:rPr>
              <a:t>Ferrocement</a:t>
            </a:r>
            <a:r>
              <a:rPr lang="en-US" sz="2400" dirty="0" smtClean="0">
                <a:solidFill>
                  <a:srgbClr val="00B0F0"/>
                </a:solidFill>
              </a:rPr>
              <a:t> panels subjected to lateral loading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7151</TotalTime>
  <Words>491</Words>
  <Application>Microsoft Macintosh PowerPoint</Application>
  <PresentationFormat>On-screen Show (4:3)</PresentationFormat>
  <Paragraphs>90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AppleSymbols</vt:lpstr>
      <vt:lpstr>Calibri</vt:lpstr>
      <vt:lpstr>Century Gothic</vt:lpstr>
      <vt:lpstr>LucidaGrande</vt:lpstr>
      <vt:lpstr>ＭＳ Ｐゴシック</vt:lpstr>
      <vt:lpstr>Trebuchet MS</vt:lpstr>
      <vt:lpstr>Wingdings 3</vt:lpstr>
      <vt:lpstr>Arial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Bolander</dc:creator>
  <cp:lastModifiedBy>John Bolander</cp:lastModifiedBy>
  <cp:revision>363</cp:revision>
  <dcterms:created xsi:type="dcterms:W3CDTF">2018-02-23T22:58:55Z</dcterms:created>
  <dcterms:modified xsi:type="dcterms:W3CDTF">2025-06-07T07:28:17Z</dcterms:modified>
</cp:coreProperties>
</file>