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57" r:id="rId7"/>
    <p:sldId id="259" r:id="rId8"/>
    <p:sldId id="258" r:id="rId9"/>
    <p:sldId id="270" r:id="rId10"/>
    <p:sldId id="267" r:id="rId11"/>
    <p:sldId id="268" r:id="rId12"/>
    <p:sldId id="271" r:id="rId13"/>
    <p:sldId id="260" r:id="rId14"/>
    <p:sldId id="282" r:id="rId15"/>
    <p:sldId id="263" r:id="rId16"/>
    <p:sldId id="272" r:id="rId17"/>
    <p:sldId id="262" r:id="rId18"/>
    <p:sldId id="283" r:id="rId19"/>
    <p:sldId id="264" r:id="rId20"/>
    <p:sldId id="273" r:id="rId21"/>
    <p:sldId id="274" r:id="rId22"/>
    <p:sldId id="275" r:id="rId23"/>
    <p:sldId id="276" r:id="rId24"/>
    <p:sldId id="277" r:id="rId25"/>
    <p:sldId id="278" r:id="rId26"/>
    <p:sldId id="279" r:id="rId27"/>
    <p:sldId id="280" r:id="rId28"/>
    <p:sldId id="281" r:id="rId29"/>
    <p:sldId id="266"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liveuis-my.sharepoint.com/personal/265040_uis_no/Documents/BAchelor/For%20oppgave%20ferdig/FULL%20HCS%20CAL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iveuis-my.sharepoint.com/personal/265040_uis_no/Documents/Materials%20for%20disassembl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GWP</a:t>
            </a:r>
            <a:r>
              <a:rPr lang="en-US" baseline="0"/>
              <a:t> value of saved mass (SVB)</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'Saved amount and CO2 for saved'!$B$22</c:f>
              <c:strCache>
                <c:ptCount val="1"/>
                <c:pt idx="0">
                  <c:v>GWP-total</c:v>
                </c:pt>
              </c:strCache>
            </c:strRef>
          </c:tx>
          <c:spPr>
            <a:solidFill>
              <a:schemeClr val="accent1"/>
            </a:solidFill>
            <a:ln>
              <a:noFill/>
            </a:ln>
            <a:effectLst/>
          </c:spPr>
          <c:invertIfNegative val="0"/>
          <c:cat>
            <c:strRef>
              <c:f>'Saved amount and CO2 for saved'!$A$23:$A$26</c:f>
              <c:strCache>
                <c:ptCount val="4"/>
                <c:pt idx="0">
                  <c:v>HK</c:v>
                </c:pt>
                <c:pt idx="1">
                  <c:v>H1</c:v>
                </c:pt>
                <c:pt idx="2">
                  <c:v>H2</c:v>
                </c:pt>
                <c:pt idx="3">
                  <c:v>H3</c:v>
                </c:pt>
              </c:strCache>
            </c:strRef>
          </c:cat>
          <c:val>
            <c:numRef>
              <c:f>'Saved amount and CO2 for saved'!$B$23:$B$26</c:f>
              <c:numCache>
                <c:formatCode>0.000</c:formatCode>
                <c:ptCount val="4"/>
                <c:pt idx="0">
                  <c:v>37702.667970229901</c:v>
                </c:pt>
                <c:pt idx="1">
                  <c:v>47287.796084510308</c:v>
                </c:pt>
                <c:pt idx="2">
                  <c:v>25352.738135567884</c:v>
                </c:pt>
                <c:pt idx="3">
                  <c:v>38207.151301920712</c:v>
                </c:pt>
              </c:numCache>
            </c:numRef>
          </c:val>
          <c:extLst>
            <c:ext xmlns:c16="http://schemas.microsoft.com/office/drawing/2014/chart" uri="{C3380CC4-5D6E-409C-BE32-E72D297353CC}">
              <c16:uniqueId val="{00000000-02BE-46C2-B159-99D05240DFEB}"/>
            </c:ext>
          </c:extLst>
        </c:ser>
        <c:dLbls>
          <c:showLegendKey val="0"/>
          <c:showVal val="0"/>
          <c:showCatName val="0"/>
          <c:showSerName val="0"/>
          <c:showPercent val="0"/>
          <c:showBubbleSize val="0"/>
        </c:dLbls>
        <c:gapWidth val="219"/>
        <c:overlap val="-27"/>
        <c:axId val="1813092831"/>
        <c:axId val="1085784079"/>
      </c:barChart>
      <c:catAx>
        <c:axId val="18130928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Floor level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85784079"/>
        <c:crosses val="autoZero"/>
        <c:auto val="1"/>
        <c:lblAlgn val="ctr"/>
        <c:lblOffset val="100"/>
        <c:noMultiLvlLbl val="0"/>
      </c:catAx>
      <c:valAx>
        <c:axId val="108578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kgCO2-eq</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8130928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Water usage Solid slab VS HCS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'Water salvage'!$Q$15</c:f>
              <c:strCache>
                <c:ptCount val="1"/>
                <c:pt idx="0">
                  <c:v>Total mass Solid Slab</c:v>
                </c:pt>
              </c:strCache>
            </c:strRef>
          </c:tx>
          <c:spPr>
            <a:solidFill>
              <a:schemeClr val="accent1"/>
            </a:solidFill>
            <a:ln>
              <a:noFill/>
            </a:ln>
            <a:effectLst/>
          </c:spPr>
          <c:invertIfNegative val="0"/>
          <c:cat>
            <c:strRef>
              <c:f>'Water salvage'!$P$16:$P$19</c:f>
              <c:strCache>
                <c:ptCount val="4"/>
                <c:pt idx="0">
                  <c:v>HK</c:v>
                </c:pt>
                <c:pt idx="1">
                  <c:v>H1</c:v>
                </c:pt>
                <c:pt idx="2">
                  <c:v>H2</c:v>
                </c:pt>
                <c:pt idx="3">
                  <c:v>H3</c:v>
                </c:pt>
              </c:strCache>
            </c:strRef>
          </c:cat>
          <c:val>
            <c:numRef>
              <c:f>'Water salvage'!$Q$16:$Q$19</c:f>
              <c:numCache>
                <c:formatCode>0.00</c:formatCode>
                <c:ptCount val="4"/>
                <c:pt idx="0">
                  <c:v>44432.659842288005</c:v>
                </c:pt>
                <c:pt idx="1">
                  <c:v>55894.546953901372</c:v>
                </c:pt>
                <c:pt idx="2">
                  <c:v>30355.370132273947</c:v>
                </c:pt>
                <c:pt idx="3">
                  <c:v>45112.009373744695</c:v>
                </c:pt>
              </c:numCache>
            </c:numRef>
          </c:val>
          <c:extLst>
            <c:ext xmlns:c16="http://schemas.microsoft.com/office/drawing/2014/chart" uri="{C3380CC4-5D6E-409C-BE32-E72D297353CC}">
              <c16:uniqueId val="{00000000-C2A1-4BC7-8E7D-603C8D8E20B6}"/>
            </c:ext>
          </c:extLst>
        </c:ser>
        <c:ser>
          <c:idx val="1"/>
          <c:order val="1"/>
          <c:tx>
            <c:strRef>
              <c:f>'Water salvage'!$R$15</c:f>
              <c:strCache>
                <c:ptCount val="1"/>
                <c:pt idx="0">
                  <c:v>Total mass HCS</c:v>
                </c:pt>
              </c:strCache>
            </c:strRef>
          </c:tx>
          <c:spPr>
            <a:solidFill>
              <a:schemeClr val="accent2"/>
            </a:solidFill>
            <a:ln>
              <a:noFill/>
            </a:ln>
            <a:effectLst/>
          </c:spPr>
          <c:invertIfNegative val="0"/>
          <c:cat>
            <c:strRef>
              <c:f>'Water salvage'!$P$16:$P$19</c:f>
              <c:strCache>
                <c:ptCount val="4"/>
                <c:pt idx="0">
                  <c:v>HK</c:v>
                </c:pt>
                <c:pt idx="1">
                  <c:v>H1</c:v>
                </c:pt>
                <c:pt idx="2">
                  <c:v>H2</c:v>
                </c:pt>
                <c:pt idx="3">
                  <c:v>H3</c:v>
                </c:pt>
              </c:strCache>
            </c:strRef>
          </c:cat>
          <c:val>
            <c:numRef>
              <c:f>'Water salvage'!$R$16:$R$19</c:f>
              <c:numCache>
                <c:formatCode>0.00</c:formatCode>
                <c:ptCount val="4"/>
                <c:pt idx="0">
                  <c:v>25020.448396494387</c:v>
                </c:pt>
                <c:pt idx="1">
                  <c:v>31547.179888978841</c:v>
                </c:pt>
                <c:pt idx="2">
                  <c:v>17301.845278115521</c:v>
                </c:pt>
                <c:pt idx="3">
                  <c:v>25440.051399843502</c:v>
                </c:pt>
              </c:numCache>
            </c:numRef>
          </c:val>
          <c:extLst>
            <c:ext xmlns:c16="http://schemas.microsoft.com/office/drawing/2014/chart" uri="{C3380CC4-5D6E-409C-BE32-E72D297353CC}">
              <c16:uniqueId val="{00000001-C2A1-4BC7-8E7D-603C8D8E20B6}"/>
            </c:ext>
          </c:extLst>
        </c:ser>
        <c:dLbls>
          <c:showLegendKey val="0"/>
          <c:showVal val="0"/>
          <c:showCatName val="0"/>
          <c:showSerName val="0"/>
          <c:showPercent val="0"/>
          <c:showBubbleSize val="0"/>
        </c:dLbls>
        <c:gapWidth val="219"/>
        <c:overlap val="-27"/>
        <c:axId val="452515727"/>
        <c:axId val="827683327"/>
      </c:barChart>
      <c:catAx>
        <c:axId val="45251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27683327"/>
        <c:crosses val="autoZero"/>
        <c:auto val="1"/>
        <c:lblAlgn val="ctr"/>
        <c:lblOffset val="100"/>
        <c:noMultiLvlLbl val="0"/>
      </c:catAx>
      <c:valAx>
        <c:axId val="827683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Water amount (kg)</a:t>
                </a:r>
              </a:p>
            </c:rich>
          </c:tx>
          <c:layout>
            <c:manualLayout>
              <c:xMode val="edge"/>
              <c:yMode val="edge"/>
              <c:x val="9.7222222222222224E-2"/>
              <c:y val="0.283101851851851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5251572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B035C-6A83-4E99-BBC5-FDCCAD14A483}"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nb-NO"/>
        </a:p>
      </dgm:t>
    </dgm:pt>
    <dgm:pt modelId="{EB7D4AE6-E6A0-4CE8-942F-301BE9A01D13}">
      <dgm:prSet phldrT="[Tekst]"/>
      <dgm:spPr/>
      <dgm:t>
        <a:bodyPr/>
        <a:lstStyle/>
        <a:p>
          <a:r>
            <a:rPr lang="nb-NO"/>
            <a:t>Advantages</a:t>
          </a:r>
        </a:p>
      </dgm:t>
    </dgm:pt>
    <dgm:pt modelId="{05354C9F-88CB-4668-823D-527C646B9AB1}" type="parTrans" cxnId="{2EEA6C81-7542-432E-A59D-D9C619882F1D}">
      <dgm:prSet/>
      <dgm:spPr/>
      <dgm:t>
        <a:bodyPr/>
        <a:lstStyle/>
        <a:p>
          <a:endParaRPr lang="nb-NO"/>
        </a:p>
      </dgm:t>
    </dgm:pt>
    <dgm:pt modelId="{0232EF8E-1A87-4732-8164-5ACFAAAB2075}" type="sibTrans" cxnId="{2EEA6C81-7542-432E-A59D-D9C619882F1D}">
      <dgm:prSet/>
      <dgm:spPr/>
      <dgm:t>
        <a:bodyPr/>
        <a:lstStyle/>
        <a:p>
          <a:endParaRPr lang="nb-NO"/>
        </a:p>
      </dgm:t>
    </dgm:pt>
    <dgm:pt modelId="{A29FB53E-3493-4574-83CE-4D14931B3071}">
      <dgm:prSet phldrT="[Tekst]"/>
      <dgm:spPr/>
      <dgm:t>
        <a:bodyPr/>
        <a:lstStyle/>
        <a:p>
          <a:r>
            <a:rPr lang="nb-NO"/>
            <a:t>Disadvantages</a:t>
          </a:r>
        </a:p>
      </dgm:t>
    </dgm:pt>
    <dgm:pt modelId="{3E4CCDC5-E41D-425E-8CDB-8FF7E6D42CA7}" type="parTrans" cxnId="{CAF6CB9D-20C2-4BF1-9CBE-A50569A1E616}">
      <dgm:prSet/>
      <dgm:spPr/>
      <dgm:t>
        <a:bodyPr/>
        <a:lstStyle/>
        <a:p>
          <a:endParaRPr lang="nb-NO"/>
        </a:p>
      </dgm:t>
    </dgm:pt>
    <dgm:pt modelId="{5A951B95-CAEF-4C5B-8910-151F33C01B72}" type="sibTrans" cxnId="{CAF6CB9D-20C2-4BF1-9CBE-A50569A1E616}">
      <dgm:prSet/>
      <dgm:spPr/>
      <dgm:t>
        <a:bodyPr/>
        <a:lstStyle/>
        <a:p>
          <a:endParaRPr lang="nb-NO"/>
        </a:p>
      </dgm:t>
    </dgm:pt>
    <dgm:pt modelId="{A8203E88-D4A6-4749-9836-29AA0CA43BC2}">
      <dgm:prSet phldrT="[Tekst]"/>
      <dgm:spPr/>
      <dgm:t>
        <a:bodyPr/>
        <a:lstStyle/>
        <a:p>
          <a:r>
            <a:rPr lang="nb-NO"/>
            <a:t>Often longer technical life span</a:t>
          </a:r>
        </a:p>
      </dgm:t>
    </dgm:pt>
    <dgm:pt modelId="{1DDEA675-74F1-44E7-B806-3C7DCC0603F7}" type="parTrans" cxnId="{C2280B07-41F7-4BE3-9895-05068D89629D}">
      <dgm:prSet/>
      <dgm:spPr/>
      <dgm:t>
        <a:bodyPr/>
        <a:lstStyle/>
        <a:p>
          <a:endParaRPr lang="nb-NO"/>
        </a:p>
      </dgm:t>
    </dgm:pt>
    <dgm:pt modelId="{CB4203C9-E516-4A0C-8AE5-F540A8FEA457}" type="sibTrans" cxnId="{C2280B07-41F7-4BE3-9895-05068D89629D}">
      <dgm:prSet/>
      <dgm:spPr/>
      <dgm:t>
        <a:bodyPr/>
        <a:lstStyle/>
        <a:p>
          <a:endParaRPr lang="nb-NO"/>
        </a:p>
      </dgm:t>
    </dgm:pt>
    <dgm:pt modelId="{0A62342A-C850-4744-AD4A-AFC71A432DE9}">
      <dgm:prSet phldrT="[Tekst]"/>
      <dgm:spPr/>
      <dgm:t>
        <a:bodyPr/>
        <a:lstStyle/>
        <a:p>
          <a:r>
            <a:rPr lang="nb-NO"/>
            <a:t>Costly procedure (high initial cost)</a:t>
          </a:r>
        </a:p>
      </dgm:t>
    </dgm:pt>
    <dgm:pt modelId="{D8A72E0A-2B44-4CA3-9AA3-CAF8EA8DBA4F}" type="parTrans" cxnId="{5CEB4ADF-1D11-4D5F-909F-1BB255BA0680}">
      <dgm:prSet/>
      <dgm:spPr/>
      <dgm:t>
        <a:bodyPr/>
        <a:lstStyle/>
        <a:p>
          <a:endParaRPr lang="nb-NO"/>
        </a:p>
      </dgm:t>
    </dgm:pt>
    <dgm:pt modelId="{C919FEBD-236C-4E76-A530-2A92481E43C1}" type="sibTrans" cxnId="{5CEB4ADF-1D11-4D5F-909F-1BB255BA0680}">
      <dgm:prSet/>
      <dgm:spPr/>
      <dgm:t>
        <a:bodyPr/>
        <a:lstStyle/>
        <a:p>
          <a:endParaRPr lang="nb-NO"/>
        </a:p>
      </dgm:t>
    </dgm:pt>
    <dgm:pt modelId="{DC55D27A-FB10-43AD-B3E4-6772E0DC9D58}">
      <dgm:prSet phldrT="[Tekst]"/>
      <dgm:spPr/>
      <dgm:t>
        <a:bodyPr/>
        <a:lstStyle/>
        <a:p>
          <a:r>
            <a:rPr lang="nb-NO"/>
            <a:t>Lack of proper documentation</a:t>
          </a:r>
        </a:p>
      </dgm:t>
    </dgm:pt>
    <dgm:pt modelId="{8005067D-7ED6-4D87-981D-89BDC0DD51C4}" type="parTrans" cxnId="{5F4E8F7E-79C3-4A12-9290-F59D476BDB2D}">
      <dgm:prSet/>
      <dgm:spPr/>
      <dgm:t>
        <a:bodyPr/>
        <a:lstStyle/>
        <a:p>
          <a:endParaRPr lang="nb-NO"/>
        </a:p>
      </dgm:t>
    </dgm:pt>
    <dgm:pt modelId="{584A7CDD-A0FB-40A1-B585-968DF9DBFE33}" type="sibTrans" cxnId="{5F4E8F7E-79C3-4A12-9290-F59D476BDB2D}">
      <dgm:prSet/>
      <dgm:spPr/>
      <dgm:t>
        <a:bodyPr/>
        <a:lstStyle/>
        <a:p>
          <a:endParaRPr lang="nb-NO"/>
        </a:p>
      </dgm:t>
    </dgm:pt>
    <dgm:pt modelId="{810A7CC5-DB1F-49DE-9281-BC919B729AA3}">
      <dgm:prSet phldrT="[Tekst]"/>
      <dgm:spPr/>
      <dgm:t>
        <a:bodyPr/>
        <a:lstStyle/>
        <a:p>
          <a:r>
            <a:rPr lang="nb-NO"/>
            <a:t>Environmentally friendly</a:t>
          </a:r>
        </a:p>
      </dgm:t>
    </dgm:pt>
    <dgm:pt modelId="{175A2EBD-3E62-409E-8B45-345D0D1A2A4A}" type="parTrans" cxnId="{1E4C8A7B-8405-4830-A134-AE2D2E9A8E80}">
      <dgm:prSet/>
      <dgm:spPr/>
      <dgm:t>
        <a:bodyPr/>
        <a:lstStyle/>
        <a:p>
          <a:endParaRPr lang="nb-NO"/>
        </a:p>
      </dgm:t>
    </dgm:pt>
    <dgm:pt modelId="{1B2631D6-7953-414A-8812-A472C9630D8B}" type="sibTrans" cxnId="{1E4C8A7B-8405-4830-A134-AE2D2E9A8E80}">
      <dgm:prSet/>
      <dgm:spPr/>
      <dgm:t>
        <a:bodyPr/>
        <a:lstStyle/>
        <a:p>
          <a:endParaRPr lang="nb-NO"/>
        </a:p>
      </dgm:t>
    </dgm:pt>
    <dgm:pt modelId="{7172EABC-DE78-4838-99D4-671DEE7AC1E6}">
      <dgm:prSet phldrT="[Tekst]"/>
      <dgm:spPr/>
      <dgm:t>
        <a:bodyPr/>
        <a:lstStyle/>
        <a:p>
          <a:endParaRPr lang="nb-NO"/>
        </a:p>
      </dgm:t>
    </dgm:pt>
    <dgm:pt modelId="{CD0BCE6D-9FC7-4107-86FB-CAC5CB2B20D2}" type="parTrans" cxnId="{6BF443DC-B414-4FB3-8EF7-D2C80D95A555}">
      <dgm:prSet/>
      <dgm:spPr/>
      <dgm:t>
        <a:bodyPr/>
        <a:lstStyle/>
        <a:p>
          <a:endParaRPr lang="nb-NO"/>
        </a:p>
      </dgm:t>
    </dgm:pt>
    <dgm:pt modelId="{7A7DE20D-26E5-4237-B0D3-429BB6AE2945}" type="sibTrans" cxnId="{6BF443DC-B414-4FB3-8EF7-D2C80D95A555}">
      <dgm:prSet/>
      <dgm:spPr/>
      <dgm:t>
        <a:bodyPr/>
        <a:lstStyle/>
        <a:p>
          <a:endParaRPr lang="nb-NO"/>
        </a:p>
      </dgm:t>
    </dgm:pt>
    <dgm:pt modelId="{8FB53560-AFA0-4DAE-BBC5-E2729D04634B}">
      <dgm:prSet phldrT="[Tekst]"/>
      <dgm:spPr/>
      <dgm:t>
        <a:bodyPr/>
        <a:lstStyle/>
        <a:p>
          <a:r>
            <a:rPr lang="nb-NO"/>
            <a:t>Technical challenges</a:t>
          </a:r>
        </a:p>
      </dgm:t>
    </dgm:pt>
    <dgm:pt modelId="{919F968E-BB79-4B19-BDBA-C4D9DCB77728}" type="parTrans" cxnId="{B297B8D2-F068-4BB4-9BAB-A77363407A56}">
      <dgm:prSet/>
      <dgm:spPr/>
      <dgm:t>
        <a:bodyPr/>
        <a:lstStyle/>
        <a:p>
          <a:endParaRPr lang="nb-NO"/>
        </a:p>
      </dgm:t>
    </dgm:pt>
    <dgm:pt modelId="{9FA4C8F5-478F-4E72-8AC1-A985C89B0E82}" type="sibTrans" cxnId="{B297B8D2-F068-4BB4-9BAB-A77363407A56}">
      <dgm:prSet/>
      <dgm:spPr/>
      <dgm:t>
        <a:bodyPr/>
        <a:lstStyle/>
        <a:p>
          <a:endParaRPr lang="nb-NO"/>
        </a:p>
      </dgm:t>
    </dgm:pt>
    <dgm:pt modelId="{5408B2C5-E7BE-4CAD-AA21-5F797796BAE8}">
      <dgm:prSet phldrT="[Tekst]"/>
      <dgm:spPr/>
      <dgm:t>
        <a:bodyPr/>
        <a:lstStyle/>
        <a:p>
          <a:r>
            <a:rPr lang="nb-NO"/>
            <a:t>Resource efficient</a:t>
          </a:r>
        </a:p>
      </dgm:t>
    </dgm:pt>
    <dgm:pt modelId="{63D56F5F-0677-44A5-AB7C-C303DCE25DF8}" type="parTrans" cxnId="{7B910AD4-FA9E-4DE0-8B97-079889D1DB60}">
      <dgm:prSet/>
      <dgm:spPr/>
      <dgm:t>
        <a:bodyPr/>
        <a:lstStyle/>
        <a:p>
          <a:endParaRPr lang="nb-NO"/>
        </a:p>
      </dgm:t>
    </dgm:pt>
    <dgm:pt modelId="{69217074-ED37-420F-9813-C7833B9DD637}" type="sibTrans" cxnId="{7B910AD4-FA9E-4DE0-8B97-079889D1DB60}">
      <dgm:prSet/>
      <dgm:spPr/>
      <dgm:t>
        <a:bodyPr/>
        <a:lstStyle/>
        <a:p>
          <a:endParaRPr lang="nb-NO"/>
        </a:p>
      </dgm:t>
    </dgm:pt>
    <dgm:pt modelId="{8D304101-CD28-422A-A224-1CA99EAE41AA}">
      <dgm:prSet phldrT="[Tekst]"/>
      <dgm:spPr/>
      <dgm:t>
        <a:bodyPr/>
        <a:lstStyle/>
        <a:p>
          <a:r>
            <a:rPr lang="nb-NO" dirty="0"/>
            <a:t>New </a:t>
          </a:r>
          <a:r>
            <a:rPr lang="nb-NO" dirty="0" err="1"/>
            <a:t>market</a:t>
          </a:r>
          <a:endParaRPr lang="nb-NO" dirty="0"/>
        </a:p>
      </dgm:t>
    </dgm:pt>
    <dgm:pt modelId="{720E5FC5-695F-40F6-AAF1-A418C75638B6}" type="parTrans" cxnId="{10C7AE41-1760-42B5-9DAA-B1393FFF4342}">
      <dgm:prSet/>
      <dgm:spPr/>
      <dgm:t>
        <a:bodyPr/>
        <a:lstStyle/>
        <a:p>
          <a:endParaRPr lang="nb-NO"/>
        </a:p>
      </dgm:t>
    </dgm:pt>
    <dgm:pt modelId="{AD5F83B9-2DA9-43F9-BB6E-36C9DB3C4136}" type="sibTrans" cxnId="{10C7AE41-1760-42B5-9DAA-B1393FFF4342}">
      <dgm:prSet/>
      <dgm:spPr/>
      <dgm:t>
        <a:bodyPr/>
        <a:lstStyle/>
        <a:p>
          <a:endParaRPr lang="nb-NO"/>
        </a:p>
      </dgm:t>
    </dgm:pt>
    <dgm:pt modelId="{4910DC27-E796-477A-8EAF-07CB99DF9401}">
      <dgm:prSet phldrT="[Tekst]"/>
      <dgm:spPr/>
      <dgm:t>
        <a:bodyPr/>
        <a:lstStyle/>
        <a:p>
          <a:r>
            <a:rPr lang="nb-NO"/>
            <a:t>Current regulations for reuse</a:t>
          </a:r>
        </a:p>
      </dgm:t>
    </dgm:pt>
    <dgm:pt modelId="{93DC9D6F-795D-4C74-BFD2-6328A0C38181}" type="parTrans" cxnId="{F1CE2696-B15C-42D0-805A-4EDAC4C89594}">
      <dgm:prSet/>
      <dgm:spPr/>
      <dgm:t>
        <a:bodyPr/>
        <a:lstStyle/>
        <a:p>
          <a:endParaRPr lang="nb-NO"/>
        </a:p>
      </dgm:t>
    </dgm:pt>
    <dgm:pt modelId="{194B3E66-B39A-4188-8FD2-0A8C5BFD14B3}" type="sibTrans" cxnId="{F1CE2696-B15C-42D0-805A-4EDAC4C89594}">
      <dgm:prSet/>
      <dgm:spPr/>
      <dgm:t>
        <a:bodyPr/>
        <a:lstStyle/>
        <a:p>
          <a:endParaRPr lang="nb-NO"/>
        </a:p>
      </dgm:t>
    </dgm:pt>
    <dgm:pt modelId="{540D293B-4CA4-40DF-89BE-8A15A46F5829}">
      <dgm:prSet phldrT="[Tekst]"/>
      <dgm:spPr/>
      <dgm:t>
        <a:bodyPr/>
        <a:lstStyle/>
        <a:p>
          <a:r>
            <a:rPr lang="nb-NO"/>
            <a:t>Lack of clear and harmonized definition of reuse</a:t>
          </a:r>
        </a:p>
      </dgm:t>
    </dgm:pt>
    <dgm:pt modelId="{59F0F692-CFDC-4830-BF01-29E9127D546A}" type="parTrans" cxnId="{62B876E4-E172-4B87-AF37-0949192A2AF7}">
      <dgm:prSet/>
      <dgm:spPr/>
      <dgm:t>
        <a:bodyPr/>
        <a:lstStyle/>
        <a:p>
          <a:endParaRPr lang="nb-NO"/>
        </a:p>
      </dgm:t>
    </dgm:pt>
    <dgm:pt modelId="{C3B26BC7-3EAD-4498-9D12-0750E5785200}" type="sibTrans" cxnId="{62B876E4-E172-4B87-AF37-0949192A2AF7}">
      <dgm:prSet/>
      <dgm:spPr/>
      <dgm:t>
        <a:bodyPr/>
        <a:lstStyle/>
        <a:p>
          <a:endParaRPr lang="nb-NO"/>
        </a:p>
      </dgm:t>
    </dgm:pt>
    <dgm:pt modelId="{128EE376-4FA0-425D-9016-C6D8DB5D04A1}" type="pres">
      <dgm:prSet presAssocID="{5AAB035C-6A83-4E99-BBC5-FDCCAD14A483}" presName="Name0" presStyleCnt="0">
        <dgm:presLayoutVars>
          <dgm:chMax val="2"/>
          <dgm:chPref val="2"/>
          <dgm:dir/>
          <dgm:animOne/>
          <dgm:resizeHandles val="exact"/>
        </dgm:presLayoutVars>
      </dgm:prSet>
      <dgm:spPr/>
    </dgm:pt>
    <dgm:pt modelId="{734B7CDD-00CD-40B5-B5E1-58C72AD1F34A}" type="pres">
      <dgm:prSet presAssocID="{5AAB035C-6A83-4E99-BBC5-FDCCAD14A483}" presName="Background" presStyleLbl="bgImgPlace1" presStyleIdx="0" presStyleCnt="1" custLinFactNeighborX="438" custLinFactNeighborY="-2542"/>
      <dgm:spPr>
        <a:solidFill>
          <a:schemeClr val="bg1"/>
        </a:solidFill>
      </dgm:spPr>
    </dgm:pt>
    <dgm:pt modelId="{BC064D6E-52EC-4A7C-B126-52E2F6D9415F}" type="pres">
      <dgm:prSet presAssocID="{5AAB035C-6A83-4E99-BBC5-FDCCAD14A483}" presName="ParentText1" presStyleLbl="revTx" presStyleIdx="0" presStyleCnt="2">
        <dgm:presLayoutVars>
          <dgm:chMax val="0"/>
          <dgm:chPref val="0"/>
          <dgm:bulletEnabled val="1"/>
        </dgm:presLayoutVars>
      </dgm:prSet>
      <dgm:spPr/>
    </dgm:pt>
    <dgm:pt modelId="{8429E091-4F00-4E13-925F-5F139B23D1F3}" type="pres">
      <dgm:prSet presAssocID="{5AAB035C-6A83-4E99-BBC5-FDCCAD14A483}" presName="ParentText2" presStyleLbl="revTx" presStyleIdx="1" presStyleCnt="2">
        <dgm:presLayoutVars>
          <dgm:chMax val="0"/>
          <dgm:chPref val="0"/>
          <dgm:bulletEnabled val="1"/>
        </dgm:presLayoutVars>
      </dgm:prSet>
      <dgm:spPr/>
    </dgm:pt>
    <dgm:pt modelId="{3A25CA0B-B0FB-4968-8FFD-496D1B488AE1}" type="pres">
      <dgm:prSet presAssocID="{5AAB035C-6A83-4E99-BBC5-FDCCAD14A483}" presName="Plus" presStyleLbl="alignNode1" presStyleIdx="0" presStyleCnt="2"/>
      <dgm:spPr>
        <a:solidFill>
          <a:srgbClr val="00B050"/>
        </a:solidFill>
      </dgm:spPr>
    </dgm:pt>
    <dgm:pt modelId="{9EA8642D-1541-4738-AFA0-C1568528F772}" type="pres">
      <dgm:prSet presAssocID="{5AAB035C-6A83-4E99-BBC5-FDCCAD14A483}" presName="Minus" presStyleLbl="alignNode1" presStyleIdx="1" presStyleCnt="2"/>
      <dgm:spPr>
        <a:solidFill>
          <a:srgbClr val="FF0000"/>
        </a:solidFill>
      </dgm:spPr>
    </dgm:pt>
    <dgm:pt modelId="{4DA13FCA-E996-487C-801C-C4E81DE76C45}" type="pres">
      <dgm:prSet presAssocID="{5AAB035C-6A83-4E99-BBC5-FDCCAD14A483}" presName="Divider" presStyleLbl="parChTrans1D1" presStyleIdx="0" presStyleCnt="1"/>
      <dgm:spPr/>
    </dgm:pt>
  </dgm:ptLst>
  <dgm:cxnLst>
    <dgm:cxn modelId="{C2280B07-41F7-4BE3-9895-05068D89629D}" srcId="{EB7D4AE6-E6A0-4CE8-942F-301BE9A01D13}" destId="{A8203E88-D4A6-4749-9836-29AA0CA43BC2}" srcOrd="0" destOrd="0" parTransId="{1DDEA675-74F1-44E7-B806-3C7DCC0603F7}" sibTransId="{CB4203C9-E516-4A0C-8AE5-F540A8FEA457}"/>
    <dgm:cxn modelId="{10B2AE0A-D683-4B93-BE84-0017AB676BEA}" type="presOf" srcId="{8D304101-CD28-422A-A224-1CA99EAE41AA}" destId="{BC064D6E-52EC-4A7C-B126-52E2F6D9415F}" srcOrd="0" destOrd="4" presId="urn:microsoft.com/office/officeart/2009/3/layout/PlusandMinus"/>
    <dgm:cxn modelId="{91A6BC1F-A8F5-4120-B97B-116CBAFEEB2B}" type="presOf" srcId="{7172EABC-DE78-4838-99D4-671DEE7AC1E6}" destId="{BC064D6E-52EC-4A7C-B126-52E2F6D9415F}" srcOrd="0" destOrd="5" presId="urn:microsoft.com/office/officeart/2009/3/layout/PlusandMinus"/>
    <dgm:cxn modelId="{10C7AE41-1760-42B5-9DAA-B1393FFF4342}" srcId="{EB7D4AE6-E6A0-4CE8-942F-301BE9A01D13}" destId="{8D304101-CD28-422A-A224-1CA99EAE41AA}" srcOrd="3" destOrd="0" parTransId="{720E5FC5-695F-40F6-AAF1-A418C75638B6}" sibTransId="{AD5F83B9-2DA9-43F9-BB6E-36C9DB3C4136}"/>
    <dgm:cxn modelId="{05786A63-05C2-4F6E-AA17-DFC4A8C2D25F}" type="presOf" srcId="{4910DC27-E796-477A-8EAF-07CB99DF9401}" destId="{8429E091-4F00-4E13-925F-5F139B23D1F3}" srcOrd="0" destOrd="4" presId="urn:microsoft.com/office/officeart/2009/3/layout/PlusandMinus"/>
    <dgm:cxn modelId="{E2377C7A-14FB-43CA-B656-A70A482FFFCE}" type="presOf" srcId="{EB7D4AE6-E6A0-4CE8-942F-301BE9A01D13}" destId="{BC064D6E-52EC-4A7C-B126-52E2F6D9415F}" srcOrd="0" destOrd="0" presId="urn:microsoft.com/office/officeart/2009/3/layout/PlusandMinus"/>
    <dgm:cxn modelId="{1E4C8A7B-8405-4830-A134-AE2D2E9A8E80}" srcId="{EB7D4AE6-E6A0-4CE8-942F-301BE9A01D13}" destId="{810A7CC5-DB1F-49DE-9281-BC919B729AA3}" srcOrd="1" destOrd="0" parTransId="{175A2EBD-3E62-409E-8B45-345D0D1A2A4A}" sibTransId="{1B2631D6-7953-414A-8812-A472C9630D8B}"/>
    <dgm:cxn modelId="{5F4E8F7E-79C3-4A12-9290-F59D476BDB2D}" srcId="{A29FB53E-3493-4574-83CE-4D14931B3071}" destId="{DC55D27A-FB10-43AD-B3E4-6772E0DC9D58}" srcOrd="1" destOrd="0" parTransId="{8005067D-7ED6-4D87-981D-89BDC0DD51C4}" sibTransId="{584A7CDD-A0FB-40A1-B585-968DF9DBFE33}"/>
    <dgm:cxn modelId="{2EEA6C81-7542-432E-A59D-D9C619882F1D}" srcId="{5AAB035C-6A83-4E99-BBC5-FDCCAD14A483}" destId="{EB7D4AE6-E6A0-4CE8-942F-301BE9A01D13}" srcOrd="0" destOrd="0" parTransId="{05354C9F-88CB-4668-823D-527C646B9AB1}" sibTransId="{0232EF8E-1A87-4732-8164-5ACFAAAB2075}"/>
    <dgm:cxn modelId="{F1CE2696-B15C-42D0-805A-4EDAC4C89594}" srcId="{A29FB53E-3493-4574-83CE-4D14931B3071}" destId="{4910DC27-E796-477A-8EAF-07CB99DF9401}" srcOrd="3" destOrd="0" parTransId="{93DC9D6F-795D-4C74-BFD2-6328A0C38181}" sibTransId="{194B3E66-B39A-4188-8FD2-0A8C5BFD14B3}"/>
    <dgm:cxn modelId="{CAF6CB9D-20C2-4BF1-9CBE-A50569A1E616}" srcId="{5AAB035C-6A83-4E99-BBC5-FDCCAD14A483}" destId="{A29FB53E-3493-4574-83CE-4D14931B3071}" srcOrd="1" destOrd="0" parTransId="{3E4CCDC5-E41D-425E-8CDB-8FF7E6D42CA7}" sibTransId="{5A951B95-CAEF-4C5B-8910-151F33C01B72}"/>
    <dgm:cxn modelId="{2439289E-86ED-479C-AFFC-C422123FBA2E}" type="presOf" srcId="{810A7CC5-DB1F-49DE-9281-BC919B729AA3}" destId="{BC064D6E-52EC-4A7C-B126-52E2F6D9415F}" srcOrd="0" destOrd="2" presId="urn:microsoft.com/office/officeart/2009/3/layout/PlusandMinus"/>
    <dgm:cxn modelId="{F65E77CC-0CDD-4FBF-95A3-F922BA80E001}" type="presOf" srcId="{A29FB53E-3493-4574-83CE-4D14931B3071}" destId="{8429E091-4F00-4E13-925F-5F139B23D1F3}" srcOrd="0" destOrd="0" presId="urn:microsoft.com/office/officeart/2009/3/layout/PlusandMinus"/>
    <dgm:cxn modelId="{DB3FC2CF-0C6D-4D75-8A94-86E7D0690C3B}" type="presOf" srcId="{DC55D27A-FB10-43AD-B3E4-6772E0DC9D58}" destId="{8429E091-4F00-4E13-925F-5F139B23D1F3}" srcOrd="0" destOrd="2" presId="urn:microsoft.com/office/officeart/2009/3/layout/PlusandMinus"/>
    <dgm:cxn modelId="{B297B8D2-F068-4BB4-9BAB-A77363407A56}" srcId="{A29FB53E-3493-4574-83CE-4D14931B3071}" destId="{8FB53560-AFA0-4DAE-BBC5-E2729D04634B}" srcOrd="2" destOrd="0" parTransId="{919F968E-BB79-4B19-BDBA-C4D9DCB77728}" sibTransId="{9FA4C8F5-478F-4E72-8AC1-A985C89B0E82}"/>
    <dgm:cxn modelId="{7B910AD4-FA9E-4DE0-8B97-079889D1DB60}" srcId="{EB7D4AE6-E6A0-4CE8-942F-301BE9A01D13}" destId="{5408B2C5-E7BE-4CAD-AA21-5F797796BAE8}" srcOrd="2" destOrd="0" parTransId="{63D56F5F-0677-44A5-AB7C-C303DCE25DF8}" sibTransId="{69217074-ED37-420F-9813-C7833B9DD637}"/>
    <dgm:cxn modelId="{43F6F2D6-3FEE-4180-88F9-3CB72D0F41AD}" type="presOf" srcId="{0A62342A-C850-4744-AD4A-AFC71A432DE9}" destId="{8429E091-4F00-4E13-925F-5F139B23D1F3}" srcOrd="0" destOrd="1" presId="urn:microsoft.com/office/officeart/2009/3/layout/PlusandMinus"/>
    <dgm:cxn modelId="{6BF443DC-B414-4FB3-8EF7-D2C80D95A555}" srcId="{EB7D4AE6-E6A0-4CE8-942F-301BE9A01D13}" destId="{7172EABC-DE78-4838-99D4-671DEE7AC1E6}" srcOrd="4" destOrd="0" parTransId="{CD0BCE6D-9FC7-4107-86FB-CAC5CB2B20D2}" sibTransId="{7A7DE20D-26E5-4237-B0D3-429BB6AE2945}"/>
    <dgm:cxn modelId="{41687BDD-A6D1-4F80-970D-1F8AFCB94DA1}" type="presOf" srcId="{A8203E88-D4A6-4749-9836-29AA0CA43BC2}" destId="{BC064D6E-52EC-4A7C-B126-52E2F6D9415F}" srcOrd="0" destOrd="1" presId="urn:microsoft.com/office/officeart/2009/3/layout/PlusandMinus"/>
    <dgm:cxn modelId="{CAD362DF-3C79-420E-A667-88250DCCC5F0}" type="presOf" srcId="{8FB53560-AFA0-4DAE-BBC5-E2729D04634B}" destId="{8429E091-4F00-4E13-925F-5F139B23D1F3}" srcOrd="0" destOrd="3" presId="urn:microsoft.com/office/officeart/2009/3/layout/PlusandMinus"/>
    <dgm:cxn modelId="{5CEB4ADF-1D11-4D5F-909F-1BB255BA0680}" srcId="{A29FB53E-3493-4574-83CE-4D14931B3071}" destId="{0A62342A-C850-4744-AD4A-AFC71A432DE9}" srcOrd="0" destOrd="0" parTransId="{D8A72E0A-2B44-4CA3-9AA3-CAF8EA8DBA4F}" sibTransId="{C919FEBD-236C-4E76-A530-2A92481E43C1}"/>
    <dgm:cxn modelId="{62B876E4-E172-4B87-AF37-0949192A2AF7}" srcId="{A29FB53E-3493-4574-83CE-4D14931B3071}" destId="{540D293B-4CA4-40DF-89BE-8A15A46F5829}" srcOrd="4" destOrd="0" parTransId="{59F0F692-CFDC-4830-BF01-29E9127D546A}" sibTransId="{C3B26BC7-3EAD-4498-9D12-0750E5785200}"/>
    <dgm:cxn modelId="{273AFEE4-A130-443A-918D-011D7276104A}" type="presOf" srcId="{5408B2C5-E7BE-4CAD-AA21-5F797796BAE8}" destId="{BC064D6E-52EC-4A7C-B126-52E2F6D9415F}" srcOrd="0" destOrd="3" presId="urn:microsoft.com/office/officeart/2009/3/layout/PlusandMinus"/>
    <dgm:cxn modelId="{876E81E7-8216-436F-BF17-BCA9CE1953DE}" type="presOf" srcId="{540D293B-4CA4-40DF-89BE-8A15A46F5829}" destId="{8429E091-4F00-4E13-925F-5F139B23D1F3}" srcOrd="0" destOrd="5" presId="urn:microsoft.com/office/officeart/2009/3/layout/PlusandMinus"/>
    <dgm:cxn modelId="{4AA697F8-1185-46E7-9CCF-812AF9CEE3C4}" type="presOf" srcId="{5AAB035C-6A83-4E99-BBC5-FDCCAD14A483}" destId="{128EE376-4FA0-425D-9016-C6D8DB5D04A1}" srcOrd="0" destOrd="0" presId="urn:microsoft.com/office/officeart/2009/3/layout/PlusandMinus"/>
    <dgm:cxn modelId="{4CBFA96F-85D9-43F3-B72E-0B65202778B1}" type="presParOf" srcId="{128EE376-4FA0-425D-9016-C6D8DB5D04A1}" destId="{734B7CDD-00CD-40B5-B5E1-58C72AD1F34A}" srcOrd="0" destOrd="0" presId="urn:microsoft.com/office/officeart/2009/3/layout/PlusandMinus"/>
    <dgm:cxn modelId="{085A5A51-08E9-4A36-8092-957A0F5A4A3C}" type="presParOf" srcId="{128EE376-4FA0-425D-9016-C6D8DB5D04A1}" destId="{BC064D6E-52EC-4A7C-B126-52E2F6D9415F}" srcOrd="1" destOrd="0" presId="urn:microsoft.com/office/officeart/2009/3/layout/PlusandMinus"/>
    <dgm:cxn modelId="{9E5A5F1E-F8FC-4AD0-8AF5-89D6AB8DEFE2}" type="presParOf" srcId="{128EE376-4FA0-425D-9016-C6D8DB5D04A1}" destId="{8429E091-4F00-4E13-925F-5F139B23D1F3}" srcOrd="2" destOrd="0" presId="urn:microsoft.com/office/officeart/2009/3/layout/PlusandMinus"/>
    <dgm:cxn modelId="{198F418C-866B-47CB-A801-4543FFC474A8}" type="presParOf" srcId="{128EE376-4FA0-425D-9016-C6D8DB5D04A1}" destId="{3A25CA0B-B0FB-4968-8FFD-496D1B488AE1}" srcOrd="3" destOrd="0" presId="urn:microsoft.com/office/officeart/2009/3/layout/PlusandMinus"/>
    <dgm:cxn modelId="{B0AA9881-773B-4719-B4D6-8D7832D51AD8}" type="presParOf" srcId="{128EE376-4FA0-425D-9016-C6D8DB5D04A1}" destId="{9EA8642D-1541-4738-AFA0-C1568528F772}" srcOrd="4" destOrd="0" presId="urn:microsoft.com/office/officeart/2009/3/layout/PlusandMinus"/>
    <dgm:cxn modelId="{3ED69CBA-CDB3-4508-B1B5-04F903BE8D57}" type="presParOf" srcId="{128EE376-4FA0-425D-9016-C6D8DB5D04A1}" destId="{4DA13FCA-E996-487C-801C-C4E81DE76C4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A136A-255B-4BDA-8DF4-8F9512A02D7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701C9F3-3F3F-4FEE-B3F3-2CCCA404BD5B}">
      <dgm:prSet/>
      <dgm:spPr/>
      <dgm:t>
        <a:bodyPr/>
        <a:lstStyle/>
        <a:p>
          <a:r>
            <a:rPr lang="en-US"/>
            <a:t>Pre-Disassembly Evaluation</a:t>
          </a:r>
        </a:p>
      </dgm:t>
    </dgm:pt>
    <dgm:pt modelId="{21DB1844-52DA-4F25-B208-5BE0CFDAD671}" type="parTrans" cxnId="{76926A6C-C741-422D-99E8-F9F09915B703}">
      <dgm:prSet/>
      <dgm:spPr/>
      <dgm:t>
        <a:bodyPr/>
        <a:lstStyle/>
        <a:p>
          <a:endParaRPr lang="en-US"/>
        </a:p>
      </dgm:t>
    </dgm:pt>
    <dgm:pt modelId="{7EA17CCC-6DCE-4A1A-ACB4-893B215650DA}" type="sibTrans" cxnId="{76926A6C-C741-422D-99E8-F9F09915B703}">
      <dgm:prSet/>
      <dgm:spPr/>
      <dgm:t>
        <a:bodyPr/>
        <a:lstStyle/>
        <a:p>
          <a:endParaRPr lang="en-US"/>
        </a:p>
      </dgm:t>
    </dgm:pt>
    <dgm:pt modelId="{5F49F2D9-43B4-4B7C-86CA-5EBF23463BAB}">
      <dgm:prSet/>
      <dgm:spPr/>
      <dgm:t>
        <a:bodyPr/>
        <a:lstStyle/>
        <a:p>
          <a:r>
            <a:rPr lang="en-US"/>
            <a:t>Disassembly Procedures</a:t>
          </a:r>
        </a:p>
      </dgm:t>
    </dgm:pt>
    <dgm:pt modelId="{D52B8629-1DA2-40B5-81FB-3DC0E110A994}" type="parTrans" cxnId="{C7891480-B036-41A5-9CCC-C0B9F3A0346C}">
      <dgm:prSet/>
      <dgm:spPr/>
      <dgm:t>
        <a:bodyPr/>
        <a:lstStyle/>
        <a:p>
          <a:endParaRPr lang="en-US"/>
        </a:p>
      </dgm:t>
    </dgm:pt>
    <dgm:pt modelId="{BF3CDD2A-D385-42BB-B2B8-F2832E014481}" type="sibTrans" cxnId="{C7891480-B036-41A5-9CCC-C0B9F3A0346C}">
      <dgm:prSet/>
      <dgm:spPr/>
      <dgm:t>
        <a:bodyPr/>
        <a:lstStyle/>
        <a:p>
          <a:endParaRPr lang="en-US"/>
        </a:p>
      </dgm:t>
    </dgm:pt>
    <dgm:pt modelId="{06188479-83D5-456A-8D3D-38E530B22A81}">
      <dgm:prSet/>
      <dgm:spPr/>
      <dgm:t>
        <a:bodyPr/>
        <a:lstStyle/>
        <a:p>
          <a:r>
            <a:rPr lang="en-US"/>
            <a:t>Testing and Evaluation</a:t>
          </a:r>
        </a:p>
      </dgm:t>
    </dgm:pt>
    <dgm:pt modelId="{2758AFD1-BFA4-4426-A9DD-10A196874D07}" type="parTrans" cxnId="{E8FE227E-8746-44D1-9626-CD2F91C2B1EE}">
      <dgm:prSet/>
      <dgm:spPr/>
      <dgm:t>
        <a:bodyPr/>
        <a:lstStyle/>
        <a:p>
          <a:endParaRPr lang="en-US"/>
        </a:p>
      </dgm:t>
    </dgm:pt>
    <dgm:pt modelId="{3E99FB4B-C4AF-45FF-8FD5-7BD32F9BA324}" type="sibTrans" cxnId="{E8FE227E-8746-44D1-9626-CD2F91C2B1EE}">
      <dgm:prSet/>
      <dgm:spPr/>
      <dgm:t>
        <a:bodyPr/>
        <a:lstStyle/>
        <a:p>
          <a:endParaRPr lang="en-US"/>
        </a:p>
      </dgm:t>
    </dgm:pt>
    <dgm:pt modelId="{BC02A43B-96E5-44C5-B221-3A94B42712A3}">
      <dgm:prSet/>
      <dgm:spPr/>
      <dgm:t>
        <a:bodyPr/>
        <a:lstStyle/>
        <a:p>
          <a:r>
            <a:rPr lang="en-US"/>
            <a:t>Documentation Strategy</a:t>
          </a:r>
        </a:p>
      </dgm:t>
    </dgm:pt>
    <dgm:pt modelId="{6E207214-9D88-4716-8914-07A5B082ECFA}" type="parTrans" cxnId="{B1659BAC-368D-4761-9CBB-E55003CFA1E6}">
      <dgm:prSet/>
      <dgm:spPr/>
      <dgm:t>
        <a:bodyPr/>
        <a:lstStyle/>
        <a:p>
          <a:endParaRPr lang="en-US"/>
        </a:p>
      </dgm:t>
    </dgm:pt>
    <dgm:pt modelId="{089F29FD-6BB0-4E2C-B693-A7ACD3B18115}" type="sibTrans" cxnId="{B1659BAC-368D-4761-9CBB-E55003CFA1E6}">
      <dgm:prSet/>
      <dgm:spPr/>
      <dgm:t>
        <a:bodyPr/>
        <a:lstStyle/>
        <a:p>
          <a:endParaRPr lang="en-US"/>
        </a:p>
      </dgm:t>
    </dgm:pt>
    <dgm:pt modelId="{3F90EC0C-A421-4056-8FA9-0F93026A3EA3}" type="pres">
      <dgm:prSet presAssocID="{CD6A136A-255B-4BDA-8DF4-8F9512A02D72}" presName="hierChild1" presStyleCnt="0">
        <dgm:presLayoutVars>
          <dgm:chPref val="1"/>
          <dgm:dir/>
          <dgm:animOne val="branch"/>
          <dgm:animLvl val="lvl"/>
          <dgm:resizeHandles/>
        </dgm:presLayoutVars>
      </dgm:prSet>
      <dgm:spPr/>
    </dgm:pt>
    <dgm:pt modelId="{B8D16119-2F02-4DD1-AEEA-F28844BAE694}" type="pres">
      <dgm:prSet presAssocID="{3701C9F3-3F3F-4FEE-B3F3-2CCCA404BD5B}" presName="hierRoot1" presStyleCnt="0"/>
      <dgm:spPr/>
    </dgm:pt>
    <dgm:pt modelId="{B84BF33A-8D15-4121-B402-8A90ACC11607}" type="pres">
      <dgm:prSet presAssocID="{3701C9F3-3F3F-4FEE-B3F3-2CCCA404BD5B}" presName="composite" presStyleCnt="0"/>
      <dgm:spPr/>
    </dgm:pt>
    <dgm:pt modelId="{67D53280-A74F-4449-A1E0-97C75B038D93}" type="pres">
      <dgm:prSet presAssocID="{3701C9F3-3F3F-4FEE-B3F3-2CCCA404BD5B}" presName="background" presStyleLbl="node0" presStyleIdx="0" presStyleCnt="4"/>
      <dgm:spPr>
        <a:solidFill>
          <a:srgbClr val="FFC000"/>
        </a:solidFill>
      </dgm:spPr>
    </dgm:pt>
    <dgm:pt modelId="{87DFC147-9659-4332-B4D8-E2C7831B565D}" type="pres">
      <dgm:prSet presAssocID="{3701C9F3-3F3F-4FEE-B3F3-2CCCA404BD5B}" presName="text" presStyleLbl="fgAcc0" presStyleIdx="0" presStyleCnt="4">
        <dgm:presLayoutVars>
          <dgm:chPref val="3"/>
        </dgm:presLayoutVars>
      </dgm:prSet>
      <dgm:spPr/>
    </dgm:pt>
    <dgm:pt modelId="{53105C08-0F23-4C10-96A5-31FDCDA2869E}" type="pres">
      <dgm:prSet presAssocID="{3701C9F3-3F3F-4FEE-B3F3-2CCCA404BD5B}" presName="hierChild2" presStyleCnt="0"/>
      <dgm:spPr/>
    </dgm:pt>
    <dgm:pt modelId="{F9B151FD-4633-4B04-A07F-2F6A02D47F99}" type="pres">
      <dgm:prSet presAssocID="{5F49F2D9-43B4-4B7C-86CA-5EBF23463BAB}" presName="hierRoot1" presStyleCnt="0"/>
      <dgm:spPr/>
    </dgm:pt>
    <dgm:pt modelId="{7099C83E-19E4-4D25-BC6F-58C4AF870C73}" type="pres">
      <dgm:prSet presAssocID="{5F49F2D9-43B4-4B7C-86CA-5EBF23463BAB}" presName="composite" presStyleCnt="0"/>
      <dgm:spPr/>
    </dgm:pt>
    <dgm:pt modelId="{16EFA956-0D4F-4681-8093-73DAA5F92487}" type="pres">
      <dgm:prSet presAssocID="{5F49F2D9-43B4-4B7C-86CA-5EBF23463BAB}" presName="background" presStyleLbl="node0" presStyleIdx="1" presStyleCnt="4"/>
      <dgm:spPr>
        <a:solidFill>
          <a:srgbClr val="00B050"/>
        </a:solidFill>
      </dgm:spPr>
    </dgm:pt>
    <dgm:pt modelId="{94A331B0-897A-46E9-8A8E-E09D75F1A46C}" type="pres">
      <dgm:prSet presAssocID="{5F49F2D9-43B4-4B7C-86CA-5EBF23463BAB}" presName="text" presStyleLbl="fgAcc0" presStyleIdx="1" presStyleCnt="4">
        <dgm:presLayoutVars>
          <dgm:chPref val="3"/>
        </dgm:presLayoutVars>
      </dgm:prSet>
      <dgm:spPr/>
    </dgm:pt>
    <dgm:pt modelId="{2EE20E82-7339-49AC-9025-DC7D7E2F57B9}" type="pres">
      <dgm:prSet presAssocID="{5F49F2D9-43B4-4B7C-86CA-5EBF23463BAB}" presName="hierChild2" presStyleCnt="0"/>
      <dgm:spPr/>
    </dgm:pt>
    <dgm:pt modelId="{A7618645-766D-4E54-917C-5E95FA19BECC}" type="pres">
      <dgm:prSet presAssocID="{06188479-83D5-456A-8D3D-38E530B22A81}" presName="hierRoot1" presStyleCnt="0"/>
      <dgm:spPr/>
    </dgm:pt>
    <dgm:pt modelId="{784B1C95-FC0F-4E5E-A645-9B77F6509D81}" type="pres">
      <dgm:prSet presAssocID="{06188479-83D5-456A-8D3D-38E530B22A81}" presName="composite" presStyleCnt="0"/>
      <dgm:spPr/>
    </dgm:pt>
    <dgm:pt modelId="{A10209BD-7424-455A-AD67-A839E933BC65}" type="pres">
      <dgm:prSet presAssocID="{06188479-83D5-456A-8D3D-38E530B22A81}" presName="background" presStyleLbl="node0" presStyleIdx="2" presStyleCnt="4"/>
      <dgm:spPr>
        <a:solidFill>
          <a:srgbClr val="0070C0"/>
        </a:solidFill>
      </dgm:spPr>
    </dgm:pt>
    <dgm:pt modelId="{B796D582-4B7F-4D7B-9493-86CF15AD08C7}" type="pres">
      <dgm:prSet presAssocID="{06188479-83D5-456A-8D3D-38E530B22A81}" presName="text" presStyleLbl="fgAcc0" presStyleIdx="2" presStyleCnt="4">
        <dgm:presLayoutVars>
          <dgm:chPref val="3"/>
        </dgm:presLayoutVars>
      </dgm:prSet>
      <dgm:spPr/>
    </dgm:pt>
    <dgm:pt modelId="{D434DD9F-C85A-45F2-AEE9-A5171BFEE4D9}" type="pres">
      <dgm:prSet presAssocID="{06188479-83D5-456A-8D3D-38E530B22A81}" presName="hierChild2" presStyleCnt="0"/>
      <dgm:spPr/>
    </dgm:pt>
    <dgm:pt modelId="{A946F130-1A2A-496C-B9F5-E99AC0E015DA}" type="pres">
      <dgm:prSet presAssocID="{BC02A43B-96E5-44C5-B221-3A94B42712A3}" presName="hierRoot1" presStyleCnt="0"/>
      <dgm:spPr/>
    </dgm:pt>
    <dgm:pt modelId="{C87BC380-412C-411A-A313-92A1EA855570}" type="pres">
      <dgm:prSet presAssocID="{BC02A43B-96E5-44C5-B221-3A94B42712A3}" presName="composite" presStyleCnt="0"/>
      <dgm:spPr/>
    </dgm:pt>
    <dgm:pt modelId="{8FE917AB-2095-4DBC-9FD0-052117FD9DC5}" type="pres">
      <dgm:prSet presAssocID="{BC02A43B-96E5-44C5-B221-3A94B42712A3}" presName="background" presStyleLbl="node0" presStyleIdx="3" presStyleCnt="4"/>
      <dgm:spPr>
        <a:solidFill>
          <a:srgbClr val="FF0000"/>
        </a:solidFill>
      </dgm:spPr>
    </dgm:pt>
    <dgm:pt modelId="{A99FD6EA-E42D-4006-B79F-1BA8E9D36D61}" type="pres">
      <dgm:prSet presAssocID="{BC02A43B-96E5-44C5-B221-3A94B42712A3}" presName="text" presStyleLbl="fgAcc0" presStyleIdx="3" presStyleCnt="4">
        <dgm:presLayoutVars>
          <dgm:chPref val="3"/>
        </dgm:presLayoutVars>
      </dgm:prSet>
      <dgm:spPr/>
    </dgm:pt>
    <dgm:pt modelId="{CAE2E9CF-84D4-4FE3-A614-92910F638F27}" type="pres">
      <dgm:prSet presAssocID="{BC02A43B-96E5-44C5-B221-3A94B42712A3}" presName="hierChild2" presStyleCnt="0"/>
      <dgm:spPr/>
    </dgm:pt>
  </dgm:ptLst>
  <dgm:cxnLst>
    <dgm:cxn modelId="{C5E70214-98AC-4BD3-85C2-B30F3682F0FE}" type="presOf" srcId="{5F49F2D9-43B4-4B7C-86CA-5EBF23463BAB}" destId="{94A331B0-897A-46E9-8A8E-E09D75F1A46C}" srcOrd="0" destOrd="0" presId="urn:microsoft.com/office/officeart/2005/8/layout/hierarchy1"/>
    <dgm:cxn modelId="{45A60518-95D7-471D-909F-BF87485B260F}" type="presOf" srcId="{3701C9F3-3F3F-4FEE-B3F3-2CCCA404BD5B}" destId="{87DFC147-9659-4332-B4D8-E2C7831B565D}" srcOrd="0" destOrd="0" presId="urn:microsoft.com/office/officeart/2005/8/layout/hierarchy1"/>
    <dgm:cxn modelId="{76926A6C-C741-422D-99E8-F9F09915B703}" srcId="{CD6A136A-255B-4BDA-8DF4-8F9512A02D72}" destId="{3701C9F3-3F3F-4FEE-B3F3-2CCCA404BD5B}" srcOrd="0" destOrd="0" parTransId="{21DB1844-52DA-4F25-B208-5BE0CFDAD671}" sibTransId="{7EA17CCC-6DCE-4A1A-ACB4-893B215650DA}"/>
    <dgm:cxn modelId="{69B11C54-7D8F-4D1D-A133-2B2C14B16F6A}" type="presOf" srcId="{CD6A136A-255B-4BDA-8DF4-8F9512A02D72}" destId="{3F90EC0C-A421-4056-8FA9-0F93026A3EA3}" srcOrd="0" destOrd="0" presId="urn:microsoft.com/office/officeart/2005/8/layout/hierarchy1"/>
    <dgm:cxn modelId="{9C252A75-9E73-43E9-8AA8-021A9C8012CF}" type="presOf" srcId="{BC02A43B-96E5-44C5-B221-3A94B42712A3}" destId="{A99FD6EA-E42D-4006-B79F-1BA8E9D36D61}" srcOrd="0" destOrd="0" presId="urn:microsoft.com/office/officeart/2005/8/layout/hierarchy1"/>
    <dgm:cxn modelId="{E8FE227E-8746-44D1-9626-CD2F91C2B1EE}" srcId="{CD6A136A-255B-4BDA-8DF4-8F9512A02D72}" destId="{06188479-83D5-456A-8D3D-38E530B22A81}" srcOrd="2" destOrd="0" parTransId="{2758AFD1-BFA4-4426-A9DD-10A196874D07}" sibTransId="{3E99FB4B-C4AF-45FF-8FD5-7BD32F9BA324}"/>
    <dgm:cxn modelId="{C7891480-B036-41A5-9CCC-C0B9F3A0346C}" srcId="{CD6A136A-255B-4BDA-8DF4-8F9512A02D72}" destId="{5F49F2D9-43B4-4B7C-86CA-5EBF23463BAB}" srcOrd="1" destOrd="0" parTransId="{D52B8629-1DA2-40B5-81FB-3DC0E110A994}" sibTransId="{BF3CDD2A-D385-42BB-B2B8-F2832E014481}"/>
    <dgm:cxn modelId="{490028A4-DCCF-4DB3-94FA-FB9695B4B648}" type="presOf" srcId="{06188479-83D5-456A-8D3D-38E530B22A81}" destId="{B796D582-4B7F-4D7B-9493-86CF15AD08C7}" srcOrd="0" destOrd="0" presId="urn:microsoft.com/office/officeart/2005/8/layout/hierarchy1"/>
    <dgm:cxn modelId="{B1659BAC-368D-4761-9CBB-E55003CFA1E6}" srcId="{CD6A136A-255B-4BDA-8DF4-8F9512A02D72}" destId="{BC02A43B-96E5-44C5-B221-3A94B42712A3}" srcOrd="3" destOrd="0" parTransId="{6E207214-9D88-4716-8914-07A5B082ECFA}" sibTransId="{089F29FD-6BB0-4E2C-B693-A7ACD3B18115}"/>
    <dgm:cxn modelId="{B953D843-DF12-4B6A-8CB9-6D4C7C474502}" type="presParOf" srcId="{3F90EC0C-A421-4056-8FA9-0F93026A3EA3}" destId="{B8D16119-2F02-4DD1-AEEA-F28844BAE694}" srcOrd="0" destOrd="0" presId="urn:microsoft.com/office/officeart/2005/8/layout/hierarchy1"/>
    <dgm:cxn modelId="{34BEC242-957A-4D8C-9EF6-708930115E65}" type="presParOf" srcId="{B8D16119-2F02-4DD1-AEEA-F28844BAE694}" destId="{B84BF33A-8D15-4121-B402-8A90ACC11607}" srcOrd="0" destOrd="0" presId="urn:microsoft.com/office/officeart/2005/8/layout/hierarchy1"/>
    <dgm:cxn modelId="{77658F34-D90A-4E00-8BF0-AB4179CB3DF3}" type="presParOf" srcId="{B84BF33A-8D15-4121-B402-8A90ACC11607}" destId="{67D53280-A74F-4449-A1E0-97C75B038D93}" srcOrd="0" destOrd="0" presId="urn:microsoft.com/office/officeart/2005/8/layout/hierarchy1"/>
    <dgm:cxn modelId="{0F2E63B1-36B6-47AC-8E4F-9B948369FB11}" type="presParOf" srcId="{B84BF33A-8D15-4121-B402-8A90ACC11607}" destId="{87DFC147-9659-4332-B4D8-E2C7831B565D}" srcOrd="1" destOrd="0" presId="urn:microsoft.com/office/officeart/2005/8/layout/hierarchy1"/>
    <dgm:cxn modelId="{6AEC11A1-32E3-458B-928A-DDB31561A75C}" type="presParOf" srcId="{B8D16119-2F02-4DD1-AEEA-F28844BAE694}" destId="{53105C08-0F23-4C10-96A5-31FDCDA2869E}" srcOrd="1" destOrd="0" presId="urn:microsoft.com/office/officeart/2005/8/layout/hierarchy1"/>
    <dgm:cxn modelId="{D48F9EE8-D962-465C-B72B-BB3E9D05F482}" type="presParOf" srcId="{3F90EC0C-A421-4056-8FA9-0F93026A3EA3}" destId="{F9B151FD-4633-4B04-A07F-2F6A02D47F99}" srcOrd="1" destOrd="0" presId="urn:microsoft.com/office/officeart/2005/8/layout/hierarchy1"/>
    <dgm:cxn modelId="{99F41133-7440-4FBD-983B-33FC5A20F7CA}" type="presParOf" srcId="{F9B151FD-4633-4B04-A07F-2F6A02D47F99}" destId="{7099C83E-19E4-4D25-BC6F-58C4AF870C73}" srcOrd="0" destOrd="0" presId="urn:microsoft.com/office/officeart/2005/8/layout/hierarchy1"/>
    <dgm:cxn modelId="{FE213C9A-E2CD-4610-8BFC-13D0661A8433}" type="presParOf" srcId="{7099C83E-19E4-4D25-BC6F-58C4AF870C73}" destId="{16EFA956-0D4F-4681-8093-73DAA5F92487}" srcOrd="0" destOrd="0" presId="urn:microsoft.com/office/officeart/2005/8/layout/hierarchy1"/>
    <dgm:cxn modelId="{933BB8A9-A47F-40E2-ABCC-C998329A562E}" type="presParOf" srcId="{7099C83E-19E4-4D25-BC6F-58C4AF870C73}" destId="{94A331B0-897A-46E9-8A8E-E09D75F1A46C}" srcOrd="1" destOrd="0" presId="urn:microsoft.com/office/officeart/2005/8/layout/hierarchy1"/>
    <dgm:cxn modelId="{1938E2ED-9C6B-4F34-9F0E-EA1F5965584B}" type="presParOf" srcId="{F9B151FD-4633-4B04-A07F-2F6A02D47F99}" destId="{2EE20E82-7339-49AC-9025-DC7D7E2F57B9}" srcOrd="1" destOrd="0" presId="urn:microsoft.com/office/officeart/2005/8/layout/hierarchy1"/>
    <dgm:cxn modelId="{E696015E-7D67-419A-8307-5A8BCF81A477}" type="presParOf" srcId="{3F90EC0C-A421-4056-8FA9-0F93026A3EA3}" destId="{A7618645-766D-4E54-917C-5E95FA19BECC}" srcOrd="2" destOrd="0" presId="urn:microsoft.com/office/officeart/2005/8/layout/hierarchy1"/>
    <dgm:cxn modelId="{C8B8CFD8-1926-4FA2-BEEB-EC9C855C60A6}" type="presParOf" srcId="{A7618645-766D-4E54-917C-5E95FA19BECC}" destId="{784B1C95-FC0F-4E5E-A645-9B77F6509D81}" srcOrd="0" destOrd="0" presId="urn:microsoft.com/office/officeart/2005/8/layout/hierarchy1"/>
    <dgm:cxn modelId="{57187479-3487-4A8D-863A-7C81FB05D2BC}" type="presParOf" srcId="{784B1C95-FC0F-4E5E-A645-9B77F6509D81}" destId="{A10209BD-7424-455A-AD67-A839E933BC65}" srcOrd="0" destOrd="0" presId="urn:microsoft.com/office/officeart/2005/8/layout/hierarchy1"/>
    <dgm:cxn modelId="{B2C935C1-3733-4CE2-9A84-2230CD3189DC}" type="presParOf" srcId="{784B1C95-FC0F-4E5E-A645-9B77F6509D81}" destId="{B796D582-4B7F-4D7B-9493-86CF15AD08C7}" srcOrd="1" destOrd="0" presId="urn:microsoft.com/office/officeart/2005/8/layout/hierarchy1"/>
    <dgm:cxn modelId="{4571C675-8B56-4BDD-82E2-7384D910E9B9}" type="presParOf" srcId="{A7618645-766D-4E54-917C-5E95FA19BECC}" destId="{D434DD9F-C85A-45F2-AEE9-A5171BFEE4D9}" srcOrd="1" destOrd="0" presId="urn:microsoft.com/office/officeart/2005/8/layout/hierarchy1"/>
    <dgm:cxn modelId="{7C162835-A7B6-4F49-885D-161FCE36C608}" type="presParOf" srcId="{3F90EC0C-A421-4056-8FA9-0F93026A3EA3}" destId="{A946F130-1A2A-496C-B9F5-E99AC0E015DA}" srcOrd="3" destOrd="0" presId="urn:microsoft.com/office/officeart/2005/8/layout/hierarchy1"/>
    <dgm:cxn modelId="{FBB12AF2-580E-4765-9352-F280E6CD5533}" type="presParOf" srcId="{A946F130-1A2A-496C-B9F5-E99AC0E015DA}" destId="{C87BC380-412C-411A-A313-92A1EA855570}" srcOrd="0" destOrd="0" presId="urn:microsoft.com/office/officeart/2005/8/layout/hierarchy1"/>
    <dgm:cxn modelId="{44B947C6-A2D3-4980-9EBE-292AB087CA72}" type="presParOf" srcId="{C87BC380-412C-411A-A313-92A1EA855570}" destId="{8FE917AB-2095-4DBC-9FD0-052117FD9DC5}" srcOrd="0" destOrd="0" presId="urn:microsoft.com/office/officeart/2005/8/layout/hierarchy1"/>
    <dgm:cxn modelId="{85B6C9CA-A7C2-49A2-B101-C171EF6C0CB0}" type="presParOf" srcId="{C87BC380-412C-411A-A313-92A1EA855570}" destId="{A99FD6EA-E42D-4006-B79F-1BA8E9D36D61}" srcOrd="1" destOrd="0" presId="urn:microsoft.com/office/officeart/2005/8/layout/hierarchy1"/>
    <dgm:cxn modelId="{9851B1CE-613A-4789-A4AF-B115A68A5A4D}" type="presParOf" srcId="{A946F130-1A2A-496C-B9F5-E99AC0E015DA}" destId="{CAE2E9CF-84D4-4FE3-A614-92910F638F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DE621-0322-4000-9CD1-30EA4B857D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nb-NO"/>
        </a:p>
      </dgm:t>
    </dgm:pt>
    <dgm:pt modelId="{601C4FF9-A023-415E-A858-2A75A16FF3C3}">
      <dgm:prSet phldrT="[Tekst]" custT="1"/>
      <dgm:spPr>
        <a:xfrm>
          <a:off x="0" y="0"/>
          <a:ext cx="933322" cy="1543049"/>
        </a:xfrm>
        <a:prstGeom prst="roundRect">
          <a:avLst>
            <a:gd name="adj" fmla="val 10000"/>
          </a:avLst>
        </a:prstGeom>
        <a:solidFill>
          <a:srgbClr val="4F81BD">
            <a:tint val="40000"/>
            <a:hueOff val="0"/>
            <a:satOff val="0"/>
            <a:lumOff val="0"/>
            <a:alphaOff val="0"/>
          </a:srgbClr>
        </a:solidFill>
        <a:ln>
          <a:noFill/>
        </a:ln>
        <a:effectLst/>
      </dgm:spPr>
      <dgm:t>
        <a:bodyPr/>
        <a:lstStyle/>
        <a:p>
          <a:pPr>
            <a:buNone/>
          </a:pPr>
          <a:r>
            <a:rPr lang="nb-NO"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Technical </a:t>
          </a:r>
          <a:r>
            <a:rPr lang="nb-NO" sz="20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performance</a:t>
          </a:r>
          <a:endParaRPr lang="nb-NO"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247FA51-D2BF-46E6-B260-D81983715A81}" type="parTrans" cxnId="{E0920AA4-35C5-4F9F-A84D-6306FB2E252C}">
      <dgm:prSet/>
      <dgm:spPr/>
      <dgm:t>
        <a:bodyPr/>
        <a:lstStyle/>
        <a:p>
          <a:endParaRPr lang="nb-NO"/>
        </a:p>
      </dgm:t>
    </dgm:pt>
    <dgm:pt modelId="{38A4B181-60B8-44CE-95B5-AF88EB3F4B60}" type="sibTrans" cxnId="{E0920AA4-35C5-4F9F-A84D-6306FB2E252C}">
      <dgm:prSet/>
      <dgm:spPr/>
      <dgm:t>
        <a:bodyPr/>
        <a:lstStyle/>
        <a:p>
          <a:endParaRPr lang="nb-NO"/>
        </a:p>
      </dgm:t>
    </dgm:pt>
    <dgm:pt modelId="{4C624B1C-3818-4C4B-BDB0-2409D2DF7F61}">
      <dgm:prSet phldrT="[Tekst]"/>
      <dgm:spPr>
        <a:xfrm>
          <a:off x="93691" y="462952"/>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Chemical degradation</a:t>
          </a:r>
        </a:p>
      </dgm:t>
    </dgm:pt>
    <dgm:pt modelId="{F5DB69B7-D8C7-4B90-955D-8F3C8AB77B9A}" type="parTrans" cxnId="{B43F204A-C63C-46D9-99B2-2836A2DDDCD9}">
      <dgm:prSet/>
      <dgm:spPr/>
      <dgm:t>
        <a:bodyPr/>
        <a:lstStyle/>
        <a:p>
          <a:endParaRPr lang="nb-NO"/>
        </a:p>
      </dgm:t>
    </dgm:pt>
    <dgm:pt modelId="{FEC1732F-CEF1-4344-9FA2-DD65BCDAEDCC}" type="sibTrans" cxnId="{B43F204A-C63C-46D9-99B2-2836A2DDDCD9}">
      <dgm:prSet/>
      <dgm:spPr/>
      <dgm:t>
        <a:bodyPr/>
        <a:lstStyle/>
        <a:p>
          <a:endParaRPr lang="nb-NO"/>
        </a:p>
      </dgm:t>
    </dgm:pt>
    <dgm:pt modelId="{BD655681-73CD-432B-A986-1E77FB2B9EC4}">
      <dgm:prSet phldrT="[Tekst]"/>
      <dgm:spPr>
        <a:xfrm>
          <a:off x="93691" y="722325"/>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Load-bearing capacity tests</a:t>
          </a:r>
        </a:p>
      </dgm:t>
    </dgm:pt>
    <dgm:pt modelId="{A1F545CA-BAC7-42C9-9C3A-2BD113DA3518}" type="parTrans" cxnId="{203A5942-7D80-45AC-8910-18F689EE0DC0}">
      <dgm:prSet/>
      <dgm:spPr/>
      <dgm:t>
        <a:bodyPr/>
        <a:lstStyle/>
        <a:p>
          <a:endParaRPr lang="nb-NO"/>
        </a:p>
      </dgm:t>
    </dgm:pt>
    <dgm:pt modelId="{9306AA17-0F99-4442-A810-D827A5399FBF}" type="sibTrans" cxnId="{203A5942-7D80-45AC-8910-18F689EE0DC0}">
      <dgm:prSet/>
      <dgm:spPr/>
      <dgm:t>
        <a:bodyPr/>
        <a:lstStyle/>
        <a:p>
          <a:endParaRPr lang="nb-NO"/>
        </a:p>
      </dgm:t>
    </dgm:pt>
    <dgm:pt modelId="{D4E6FB4F-504D-489D-BDD2-0D3EBFFEA0D3}">
      <dgm:prSet phldrT="[Tekst]"/>
      <dgm:spPr>
        <a:xfrm>
          <a:off x="93691" y="981697"/>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Deflection check</a:t>
          </a:r>
        </a:p>
      </dgm:t>
    </dgm:pt>
    <dgm:pt modelId="{6F0EE24D-E797-4917-ABA9-BAF70BE30B94}" type="parTrans" cxnId="{121BB259-CB1E-4800-B41D-D2B333CB9EFE}">
      <dgm:prSet/>
      <dgm:spPr/>
      <dgm:t>
        <a:bodyPr/>
        <a:lstStyle/>
        <a:p>
          <a:endParaRPr lang="nb-NO"/>
        </a:p>
      </dgm:t>
    </dgm:pt>
    <dgm:pt modelId="{2238FC55-F511-4A80-BDD6-6FF0DF48D097}" type="sibTrans" cxnId="{121BB259-CB1E-4800-B41D-D2B333CB9EFE}">
      <dgm:prSet/>
      <dgm:spPr/>
      <dgm:t>
        <a:bodyPr/>
        <a:lstStyle/>
        <a:p>
          <a:endParaRPr lang="nb-NO"/>
        </a:p>
      </dgm:t>
    </dgm:pt>
    <dgm:pt modelId="{6F6EAA10-8374-4A2F-AAEC-82A15E012271}">
      <dgm:prSet phldrT="[Tekst]"/>
      <dgm:spPr>
        <a:xfrm>
          <a:off x="93691" y="1241070"/>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Pre-tensioned wires/ RF</a:t>
          </a:r>
        </a:p>
      </dgm:t>
    </dgm:pt>
    <dgm:pt modelId="{C5A02452-6A7D-4709-AC89-4E3BA4967104}" type="parTrans" cxnId="{732D72D4-14E1-4984-8204-E34584CEC33F}">
      <dgm:prSet/>
      <dgm:spPr/>
      <dgm:t>
        <a:bodyPr/>
        <a:lstStyle/>
        <a:p>
          <a:endParaRPr lang="nb-NO"/>
        </a:p>
      </dgm:t>
    </dgm:pt>
    <dgm:pt modelId="{8F7B4635-0D2C-4A4B-9A91-177CFC941127}" type="sibTrans" cxnId="{732D72D4-14E1-4984-8204-E34584CEC33F}">
      <dgm:prSet/>
      <dgm:spPr/>
      <dgm:t>
        <a:bodyPr/>
        <a:lstStyle/>
        <a:p>
          <a:endParaRPr lang="nb-NO"/>
        </a:p>
      </dgm:t>
    </dgm:pt>
    <dgm:pt modelId="{AAFB1615-D2E5-4951-A7FE-6275097AAA82}">
      <dgm:prSet phldrT="[Tekst]" custT="1"/>
      <dgm:spPr>
        <a:xfrm>
          <a:off x="976894" y="0"/>
          <a:ext cx="933322" cy="1543049"/>
        </a:xfrm>
        <a:prstGeom prst="roundRect">
          <a:avLst>
            <a:gd name="adj" fmla="val 10000"/>
          </a:avLst>
        </a:prstGeom>
        <a:solidFill>
          <a:srgbClr val="4F81BD">
            <a:tint val="40000"/>
            <a:hueOff val="0"/>
            <a:satOff val="0"/>
            <a:lumOff val="0"/>
            <a:alphaOff val="0"/>
          </a:srgbClr>
        </a:solidFill>
        <a:ln>
          <a:noFill/>
        </a:ln>
        <a:effectLst/>
      </dgm:spPr>
      <dgm:t>
        <a:bodyPr/>
        <a:lstStyle/>
        <a:p>
          <a:pPr>
            <a:buNone/>
          </a:pPr>
          <a:r>
            <a:rPr lang="nb-NO" sz="20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Functional</a:t>
          </a:r>
          <a:r>
            <a:rPr lang="nb-NO"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nb-NO" sz="20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performance</a:t>
          </a:r>
          <a:endParaRPr lang="nb-NO"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8AE2E189-1A45-4BB1-81B1-B75CF247635D}" type="parTrans" cxnId="{028B4686-4F44-4BF3-836A-57308FC68D44}">
      <dgm:prSet/>
      <dgm:spPr/>
      <dgm:t>
        <a:bodyPr/>
        <a:lstStyle/>
        <a:p>
          <a:endParaRPr lang="nb-NO"/>
        </a:p>
      </dgm:t>
    </dgm:pt>
    <dgm:pt modelId="{7738F790-E955-4CF9-ACAA-6A9265AAE51C}" type="sibTrans" cxnId="{028B4686-4F44-4BF3-836A-57308FC68D44}">
      <dgm:prSet/>
      <dgm:spPr/>
      <dgm:t>
        <a:bodyPr/>
        <a:lstStyle/>
        <a:p>
          <a:endParaRPr lang="nb-NO"/>
        </a:p>
      </dgm:t>
    </dgm:pt>
    <dgm:pt modelId="{EDDA821E-2D8D-4190-B43C-0B0BC2C1FCDC}">
      <dgm:prSet phldrT="[Tekst]"/>
      <dgm:spPr>
        <a:xfrm>
          <a:off x="1097013" y="463046"/>
          <a:ext cx="746658" cy="30314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Compatibility assessment</a:t>
          </a:r>
        </a:p>
      </dgm:t>
    </dgm:pt>
    <dgm:pt modelId="{D84CE12C-0501-4326-B3CA-84AEA3CC84E4}" type="parTrans" cxnId="{6EF836D4-B955-46E0-BAA9-4F8C0068F5D0}">
      <dgm:prSet/>
      <dgm:spPr/>
      <dgm:t>
        <a:bodyPr/>
        <a:lstStyle/>
        <a:p>
          <a:endParaRPr lang="nb-NO"/>
        </a:p>
      </dgm:t>
    </dgm:pt>
    <dgm:pt modelId="{B1BB511A-553D-4682-852A-8EEF66DEAB9F}" type="sibTrans" cxnId="{6EF836D4-B955-46E0-BAA9-4F8C0068F5D0}">
      <dgm:prSet/>
      <dgm:spPr/>
      <dgm:t>
        <a:bodyPr/>
        <a:lstStyle/>
        <a:p>
          <a:endParaRPr lang="nb-NO"/>
        </a:p>
      </dgm:t>
    </dgm:pt>
    <dgm:pt modelId="{3CC99A7D-2FBF-4D53-9459-0E0CA3C081BB}">
      <dgm:prSet phldrT="[Tekst]"/>
      <dgm:spPr>
        <a:xfrm>
          <a:off x="1097013" y="812832"/>
          <a:ext cx="746658" cy="30314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Fire resistance</a:t>
          </a:r>
        </a:p>
      </dgm:t>
    </dgm:pt>
    <dgm:pt modelId="{DB36673A-5533-4FAA-B617-6913656EEA6A}" type="parTrans" cxnId="{BB5AFF2A-C8A6-4ED7-BFAA-1364EDCED117}">
      <dgm:prSet/>
      <dgm:spPr/>
      <dgm:t>
        <a:bodyPr/>
        <a:lstStyle/>
        <a:p>
          <a:endParaRPr lang="nb-NO"/>
        </a:p>
      </dgm:t>
    </dgm:pt>
    <dgm:pt modelId="{F872E162-35D8-4A0B-8C5C-1C23B5B770EC}" type="sibTrans" cxnId="{BB5AFF2A-C8A6-4ED7-BFAA-1364EDCED117}">
      <dgm:prSet/>
      <dgm:spPr/>
      <dgm:t>
        <a:bodyPr/>
        <a:lstStyle/>
        <a:p>
          <a:endParaRPr lang="nb-NO"/>
        </a:p>
      </dgm:t>
    </dgm:pt>
    <dgm:pt modelId="{51A1C674-9393-41FC-9DEA-29E8542077F1}">
      <dgm:prSet phldrT="[Tekst]"/>
      <dgm:spPr>
        <a:xfrm>
          <a:off x="1097013" y="1162618"/>
          <a:ext cx="746658" cy="30314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Sound insulation</a:t>
          </a:r>
        </a:p>
      </dgm:t>
    </dgm:pt>
    <dgm:pt modelId="{FB1B39D8-4949-43E1-8671-5B7AB66207B7}" type="parTrans" cxnId="{10EE8E81-4CE0-4917-A626-CB97BC13CB1F}">
      <dgm:prSet/>
      <dgm:spPr/>
      <dgm:t>
        <a:bodyPr/>
        <a:lstStyle/>
        <a:p>
          <a:endParaRPr lang="nb-NO"/>
        </a:p>
      </dgm:t>
    </dgm:pt>
    <dgm:pt modelId="{0D320D7C-53E0-4DE7-9C1F-C61576EB45B5}" type="sibTrans" cxnId="{10EE8E81-4CE0-4917-A626-CB97BC13CB1F}">
      <dgm:prSet/>
      <dgm:spPr/>
      <dgm:t>
        <a:bodyPr/>
        <a:lstStyle/>
        <a:p>
          <a:endParaRPr lang="nb-NO"/>
        </a:p>
      </dgm:t>
    </dgm:pt>
    <dgm:pt modelId="{08266D2E-B69B-4EAA-A866-C7F6F99A2520}">
      <dgm:prSet phldrT="[Tekst]" custT="1"/>
      <dgm:spPr>
        <a:xfrm>
          <a:off x="2007003" y="0"/>
          <a:ext cx="933322" cy="1543049"/>
        </a:xfrm>
        <a:prstGeom prst="roundRect">
          <a:avLst>
            <a:gd name="adj" fmla="val 10000"/>
          </a:avLst>
        </a:prstGeom>
        <a:solidFill>
          <a:srgbClr val="4F81BD">
            <a:tint val="40000"/>
            <a:hueOff val="0"/>
            <a:satOff val="0"/>
            <a:lumOff val="0"/>
            <a:alphaOff val="0"/>
          </a:srgbClr>
        </a:solidFill>
        <a:ln>
          <a:noFill/>
        </a:ln>
        <a:effectLst/>
      </dgm:spPr>
      <dgm:t>
        <a:bodyPr/>
        <a:lstStyle/>
        <a:p>
          <a:pPr>
            <a:buNone/>
          </a:pPr>
          <a:r>
            <a:rPr lang="nb-NO" sz="20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Aesthetical</a:t>
          </a:r>
          <a:r>
            <a:rPr lang="nb-NO"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nb-NO" sz="20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performance</a:t>
          </a:r>
          <a:endParaRPr lang="nb-NO"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E34297AE-D188-4251-988F-DCBAC388BD5B}" type="parTrans" cxnId="{7369E566-0974-48E1-9418-49AC1F50D95F}">
      <dgm:prSet/>
      <dgm:spPr/>
      <dgm:t>
        <a:bodyPr/>
        <a:lstStyle/>
        <a:p>
          <a:endParaRPr lang="nb-NO"/>
        </a:p>
      </dgm:t>
    </dgm:pt>
    <dgm:pt modelId="{CCBCC6DB-DA40-4009-AACB-B4BD5BA7C2BA}" type="sibTrans" cxnId="{7369E566-0974-48E1-9418-49AC1F50D95F}">
      <dgm:prSet/>
      <dgm:spPr/>
      <dgm:t>
        <a:bodyPr/>
        <a:lstStyle/>
        <a:p>
          <a:endParaRPr lang="nb-NO"/>
        </a:p>
      </dgm:t>
    </dgm:pt>
    <dgm:pt modelId="{34C352A3-F88E-4F2E-A282-A9CDE7A485FC}">
      <dgm:prSet phldrT="[Tekst]"/>
      <dgm:spPr>
        <a:xfrm>
          <a:off x="2100335" y="462952"/>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Visual control</a:t>
          </a:r>
        </a:p>
      </dgm:t>
    </dgm:pt>
    <dgm:pt modelId="{11968760-ED70-4D31-BCF6-B2AE98C0947B}" type="parTrans" cxnId="{18B6B624-F82E-4876-AAE7-E4598CCD4528}">
      <dgm:prSet/>
      <dgm:spPr/>
      <dgm:t>
        <a:bodyPr/>
        <a:lstStyle/>
        <a:p>
          <a:endParaRPr lang="nb-NO"/>
        </a:p>
      </dgm:t>
    </dgm:pt>
    <dgm:pt modelId="{CD873D26-9B2C-4512-90A0-D31DCFBC6C66}" type="sibTrans" cxnId="{18B6B624-F82E-4876-AAE7-E4598CCD4528}">
      <dgm:prSet/>
      <dgm:spPr/>
      <dgm:t>
        <a:bodyPr/>
        <a:lstStyle/>
        <a:p>
          <a:endParaRPr lang="nb-NO"/>
        </a:p>
      </dgm:t>
    </dgm:pt>
    <dgm:pt modelId="{C270FFF8-1F2F-41E3-938D-1A9D5C19A26E}">
      <dgm:prSet phldrT="[Tekst]"/>
      <dgm:spPr>
        <a:xfrm>
          <a:off x="2100335" y="722325"/>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Damage</a:t>
          </a:r>
        </a:p>
      </dgm:t>
    </dgm:pt>
    <dgm:pt modelId="{60415697-0DA2-412C-9168-8256A2257FFC}" type="parTrans" cxnId="{8F981DE7-F7A9-419C-89A4-7EA15BDF3318}">
      <dgm:prSet/>
      <dgm:spPr/>
      <dgm:t>
        <a:bodyPr/>
        <a:lstStyle/>
        <a:p>
          <a:endParaRPr lang="nb-NO"/>
        </a:p>
      </dgm:t>
    </dgm:pt>
    <dgm:pt modelId="{7A53BB6D-BABC-4189-871E-2F11D4C149B7}" type="sibTrans" cxnId="{8F981DE7-F7A9-419C-89A4-7EA15BDF3318}">
      <dgm:prSet/>
      <dgm:spPr/>
      <dgm:t>
        <a:bodyPr/>
        <a:lstStyle/>
        <a:p>
          <a:endParaRPr lang="nb-NO"/>
        </a:p>
      </dgm:t>
    </dgm:pt>
    <dgm:pt modelId="{0FDAC0D6-3E1C-4541-A760-92A09CB343D0}">
      <dgm:prSet phldrT="[Tekst]"/>
      <dgm:spPr>
        <a:xfrm>
          <a:off x="2100335" y="981697"/>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Connections</a:t>
          </a:r>
        </a:p>
      </dgm:t>
    </dgm:pt>
    <dgm:pt modelId="{555F9279-EF49-41F0-AAF2-F7A703C2EFD4}" type="parTrans" cxnId="{5BF5F17A-9BF8-4DD6-A7A3-503461A0F1C9}">
      <dgm:prSet/>
      <dgm:spPr/>
      <dgm:t>
        <a:bodyPr/>
        <a:lstStyle/>
        <a:p>
          <a:endParaRPr lang="nb-NO"/>
        </a:p>
      </dgm:t>
    </dgm:pt>
    <dgm:pt modelId="{C00FB810-0CAA-42B1-8017-A97EA8B3F268}" type="sibTrans" cxnId="{5BF5F17A-9BF8-4DD6-A7A3-503461A0F1C9}">
      <dgm:prSet/>
      <dgm:spPr/>
      <dgm:t>
        <a:bodyPr/>
        <a:lstStyle/>
        <a:p>
          <a:endParaRPr lang="nb-NO"/>
        </a:p>
      </dgm:t>
    </dgm:pt>
    <dgm:pt modelId="{7AEAE449-95C8-4DFE-8234-99F0683866D2}">
      <dgm:prSet phldrT="[Tekst]"/>
      <dgm:spPr>
        <a:xfrm>
          <a:off x="2100335" y="1241070"/>
          <a:ext cx="746658" cy="22478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nb-NO">
              <a:solidFill>
                <a:sysClr val="window" lastClr="FFFFFF"/>
              </a:solidFill>
              <a:latin typeface="Times New Roman" panose="02020603050405020304" pitchFamily="18" charset="0"/>
              <a:ea typeface="+mn-ea"/>
              <a:cs typeface="Times New Roman" panose="02020603050405020304" pitchFamily="18" charset="0"/>
            </a:rPr>
            <a:t>Pre-tensioned wires/ RF</a:t>
          </a:r>
        </a:p>
      </dgm:t>
    </dgm:pt>
    <dgm:pt modelId="{F55F2BBF-F2C8-43FD-A9AD-C9E33A8A7E48}" type="parTrans" cxnId="{A7F8A880-A8E2-4EE5-92B8-FEA814829247}">
      <dgm:prSet/>
      <dgm:spPr/>
      <dgm:t>
        <a:bodyPr/>
        <a:lstStyle/>
        <a:p>
          <a:endParaRPr lang="nb-NO"/>
        </a:p>
      </dgm:t>
    </dgm:pt>
    <dgm:pt modelId="{F52A5281-E4AA-4435-8C71-DA2F6B5010AF}" type="sibTrans" cxnId="{A7F8A880-A8E2-4EE5-92B8-FEA814829247}">
      <dgm:prSet/>
      <dgm:spPr/>
      <dgm:t>
        <a:bodyPr/>
        <a:lstStyle/>
        <a:p>
          <a:endParaRPr lang="nb-NO"/>
        </a:p>
      </dgm:t>
    </dgm:pt>
    <dgm:pt modelId="{10348C97-BAD9-482D-A050-92C7C78746A5}" type="pres">
      <dgm:prSet presAssocID="{843DE621-0322-4000-9CD1-30EA4B857D8F}" presName="theList" presStyleCnt="0">
        <dgm:presLayoutVars>
          <dgm:dir/>
          <dgm:animLvl val="lvl"/>
          <dgm:resizeHandles val="exact"/>
        </dgm:presLayoutVars>
      </dgm:prSet>
      <dgm:spPr/>
    </dgm:pt>
    <dgm:pt modelId="{AC934C1B-B9B6-4149-8BE0-03FB7DA91185}" type="pres">
      <dgm:prSet presAssocID="{601C4FF9-A023-415E-A858-2A75A16FF3C3}" presName="compNode" presStyleCnt="0"/>
      <dgm:spPr/>
    </dgm:pt>
    <dgm:pt modelId="{56ED48FD-97D1-4D9E-97DE-13B481485ED9}" type="pres">
      <dgm:prSet presAssocID="{601C4FF9-A023-415E-A858-2A75A16FF3C3}" presName="aNode" presStyleLbl="bgShp" presStyleIdx="0" presStyleCnt="3" custLinFactX="-13648" custLinFactY="16148" custLinFactNeighborX="-100000" custLinFactNeighborY="100000"/>
      <dgm:spPr/>
    </dgm:pt>
    <dgm:pt modelId="{0723C930-56F5-4BC6-8AEA-4F9869908B86}" type="pres">
      <dgm:prSet presAssocID="{601C4FF9-A023-415E-A858-2A75A16FF3C3}" presName="textNode" presStyleLbl="bgShp" presStyleIdx="0" presStyleCnt="3"/>
      <dgm:spPr/>
    </dgm:pt>
    <dgm:pt modelId="{02A9493E-47BE-4388-9365-F1A48F2A99AA}" type="pres">
      <dgm:prSet presAssocID="{601C4FF9-A023-415E-A858-2A75A16FF3C3}" presName="compChildNode" presStyleCnt="0"/>
      <dgm:spPr/>
    </dgm:pt>
    <dgm:pt modelId="{6CDAE785-5BC3-4DCA-8E6D-412816231C38}" type="pres">
      <dgm:prSet presAssocID="{601C4FF9-A023-415E-A858-2A75A16FF3C3}" presName="theInnerList" presStyleCnt="0"/>
      <dgm:spPr/>
    </dgm:pt>
    <dgm:pt modelId="{AB16F70D-A9B6-4733-BA39-87D7C9CB39F8}" type="pres">
      <dgm:prSet presAssocID="{4C624B1C-3818-4C4B-BDB0-2409D2DF7F61}" presName="childNode" presStyleLbl="node1" presStyleIdx="0" presStyleCnt="11">
        <dgm:presLayoutVars>
          <dgm:bulletEnabled val="1"/>
        </dgm:presLayoutVars>
      </dgm:prSet>
      <dgm:spPr/>
    </dgm:pt>
    <dgm:pt modelId="{E2580A07-CE19-41B7-920E-2B60559C33CF}" type="pres">
      <dgm:prSet presAssocID="{4C624B1C-3818-4C4B-BDB0-2409D2DF7F61}" presName="aSpace2" presStyleCnt="0"/>
      <dgm:spPr/>
    </dgm:pt>
    <dgm:pt modelId="{63688CBC-9322-48C2-AF2B-25F135E731B7}" type="pres">
      <dgm:prSet presAssocID="{BD655681-73CD-432B-A986-1E77FB2B9EC4}" presName="childNode" presStyleLbl="node1" presStyleIdx="1" presStyleCnt="11">
        <dgm:presLayoutVars>
          <dgm:bulletEnabled val="1"/>
        </dgm:presLayoutVars>
      </dgm:prSet>
      <dgm:spPr/>
    </dgm:pt>
    <dgm:pt modelId="{C3156B1F-CF53-4D63-BAC7-A1AB6A79D12A}" type="pres">
      <dgm:prSet presAssocID="{BD655681-73CD-432B-A986-1E77FB2B9EC4}" presName="aSpace2" presStyleCnt="0"/>
      <dgm:spPr/>
    </dgm:pt>
    <dgm:pt modelId="{BE12BE3F-1310-4424-B30D-09595F21585B}" type="pres">
      <dgm:prSet presAssocID="{D4E6FB4F-504D-489D-BDD2-0D3EBFFEA0D3}" presName="childNode" presStyleLbl="node1" presStyleIdx="2" presStyleCnt="11">
        <dgm:presLayoutVars>
          <dgm:bulletEnabled val="1"/>
        </dgm:presLayoutVars>
      </dgm:prSet>
      <dgm:spPr/>
    </dgm:pt>
    <dgm:pt modelId="{029DDAD5-3EE3-47AB-8502-14764AF4809B}" type="pres">
      <dgm:prSet presAssocID="{D4E6FB4F-504D-489D-BDD2-0D3EBFFEA0D3}" presName="aSpace2" presStyleCnt="0"/>
      <dgm:spPr/>
    </dgm:pt>
    <dgm:pt modelId="{2446E7FD-9264-46A9-8E7E-3A8E14E5E85B}" type="pres">
      <dgm:prSet presAssocID="{6F6EAA10-8374-4A2F-AAEC-82A15E012271}" presName="childNode" presStyleLbl="node1" presStyleIdx="3" presStyleCnt="11">
        <dgm:presLayoutVars>
          <dgm:bulletEnabled val="1"/>
        </dgm:presLayoutVars>
      </dgm:prSet>
      <dgm:spPr/>
    </dgm:pt>
    <dgm:pt modelId="{1FC6E0F4-7A06-41F7-BBD4-E781BB04F5F9}" type="pres">
      <dgm:prSet presAssocID="{601C4FF9-A023-415E-A858-2A75A16FF3C3}" presName="aSpace" presStyleCnt="0"/>
      <dgm:spPr/>
    </dgm:pt>
    <dgm:pt modelId="{6DABE297-832D-49CE-883C-4A6C0FDC4094}" type="pres">
      <dgm:prSet presAssocID="{AAFB1615-D2E5-4951-A7FE-6275097AAA82}" presName="compNode" presStyleCnt="0"/>
      <dgm:spPr/>
    </dgm:pt>
    <dgm:pt modelId="{DC1F727C-A8DA-404F-83F9-7E7214B06EDC}" type="pres">
      <dgm:prSet presAssocID="{AAFB1615-D2E5-4951-A7FE-6275097AAA82}" presName="aNode" presStyleLbl="bgShp" presStyleIdx="1" presStyleCnt="3" custLinFactNeighborX="-2870" custLinFactNeighborY="1744"/>
      <dgm:spPr/>
    </dgm:pt>
    <dgm:pt modelId="{CED63EEF-D490-470B-8FD1-207DA09D9A60}" type="pres">
      <dgm:prSet presAssocID="{AAFB1615-D2E5-4951-A7FE-6275097AAA82}" presName="textNode" presStyleLbl="bgShp" presStyleIdx="1" presStyleCnt="3"/>
      <dgm:spPr/>
    </dgm:pt>
    <dgm:pt modelId="{0112B10F-652C-4380-A524-05E255C3D871}" type="pres">
      <dgm:prSet presAssocID="{AAFB1615-D2E5-4951-A7FE-6275097AAA82}" presName="compChildNode" presStyleCnt="0"/>
      <dgm:spPr/>
    </dgm:pt>
    <dgm:pt modelId="{9EE1FB33-12A4-4860-9894-4CFE7E5E0CC2}" type="pres">
      <dgm:prSet presAssocID="{AAFB1615-D2E5-4951-A7FE-6275097AAA82}" presName="theInnerList" presStyleCnt="0"/>
      <dgm:spPr/>
    </dgm:pt>
    <dgm:pt modelId="{4883E7C0-8F2F-4088-B060-7C0EA5CA9DFC}" type="pres">
      <dgm:prSet presAssocID="{EDDA821E-2D8D-4190-B43C-0B0BC2C1FCDC}" presName="childNode" presStyleLbl="node1" presStyleIdx="4" presStyleCnt="11">
        <dgm:presLayoutVars>
          <dgm:bulletEnabled val="1"/>
        </dgm:presLayoutVars>
      </dgm:prSet>
      <dgm:spPr/>
    </dgm:pt>
    <dgm:pt modelId="{A86E6353-B13A-4380-8357-404F73A3CA62}" type="pres">
      <dgm:prSet presAssocID="{EDDA821E-2D8D-4190-B43C-0B0BC2C1FCDC}" presName="aSpace2" presStyleCnt="0"/>
      <dgm:spPr/>
    </dgm:pt>
    <dgm:pt modelId="{88DC20C4-F26E-48C8-A37C-2EACC3B9546D}" type="pres">
      <dgm:prSet presAssocID="{3CC99A7D-2FBF-4D53-9459-0E0CA3C081BB}" presName="childNode" presStyleLbl="node1" presStyleIdx="5" presStyleCnt="11">
        <dgm:presLayoutVars>
          <dgm:bulletEnabled val="1"/>
        </dgm:presLayoutVars>
      </dgm:prSet>
      <dgm:spPr/>
    </dgm:pt>
    <dgm:pt modelId="{E91667A2-D55C-41D5-A4C1-9ABF8083C4A4}" type="pres">
      <dgm:prSet presAssocID="{3CC99A7D-2FBF-4D53-9459-0E0CA3C081BB}" presName="aSpace2" presStyleCnt="0"/>
      <dgm:spPr/>
    </dgm:pt>
    <dgm:pt modelId="{B7A85497-958D-4BC4-AB10-7733A5FB5C81}" type="pres">
      <dgm:prSet presAssocID="{51A1C674-9393-41FC-9DEA-29E8542077F1}" presName="childNode" presStyleLbl="node1" presStyleIdx="6" presStyleCnt="11">
        <dgm:presLayoutVars>
          <dgm:bulletEnabled val="1"/>
        </dgm:presLayoutVars>
      </dgm:prSet>
      <dgm:spPr/>
    </dgm:pt>
    <dgm:pt modelId="{0AB8001F-CED5-4EC7-9F15-676C87758AEB}" type="pres">
      <dgm:prSet presAssocID="{AAFB1615-D2E5-4951-A7FE-6275097AAA82}" presName="aSpace" presStyleCnt="0"/>
      <dgm:spPr/>
    </dgm:pt>
    <dgm:pt modelId="{21814B8E-4475-4C70-BF78-6FDA8344A59C}" type="pres">
      <dgm:prSet presAssocID="{08266D2E-B69B-4EAA-A866-C7F6F99A2520}" presName="compNode" presStyleCnt="0"/>
      <dgm:spPr/>
    </dgm:pt>
    <dgm:pt modelId="{13EDCF51-24B0-4D70-BE41-B648217CE9E0}" type="pres">
      <dgm:prSet presAssocID="{08266D2E-B69B-4EAA-A866-C7F6F99A2520}" presName="aNode" presStyleLbl="bgShp" presStyleIdx="2" presStyleCnt="3"/>
      <dgm:spPr/>
    </dgm:pt>
    <dgm:pt modelId="{4B634020-7EEC-4733-9CA2-D16BE024B983}" type="pres">
      <dgm:prSet presAssocID="{08266D2E-B69B-4EAA-A866-C7F6F99A2520}" presName="textNode" presStyleLbl="bgShp" presStyleIdx="2" presStyleCnt="3"/>
      <dgm:spPr/>
    </dgm:pt>
    <dgm:pt modelId="{B964CBE3-CC72-485B-A9AD-0ECAC3E6B43C}" type="pres">
      <dgm:prSet presAssocID="{08266D2E-B69B-4EAA-A866-C7F6F99A2520}" presName="compChildNode" presStyleCnt="0"/>
      <dgm:spPr/>
    </dgm:pt>
    <dgm:pt modelId="{DE24A26E-924B-438A-9B25-0EAB9A078DC8}" type="pres">
      <dgm:prSet presAssocID="{08266D2E-B69B-4EAA-A866-C7F6F99A2520}" presName="theInnerList" presStyleCnt="0"/>
      <dgm:spPr/>
    </dgm:pt>
    <dgm:pt modelId="{2826DF27-776B-49AE-B9F6-F2A8C224516B}" type="pres">
      <dgm:prSet presAssocID="{34C352A3-F88E-4F2E-A282-A9CDE7A485FC}" presName="childNode" presStyleLbl="node1" presStyleIdx="7" presStyleCnt="11">
        <dgm:presLayoutVars>
          <dgm:bulletEnabled val="1"/>
        </dgm:presLayoutVars>
      </dgm:prSet>
      <dgm:spPr/>
    </dgm:pt>
    <dgm:pt modelId="{55565FFC-D3BA-4AE0-8602-B8D773054B7E}" type="pres">
      <dgm:prSet presAssocID="{34C352A3-F88E-4F2E-A282-A9CDE7A485FC}" presName="aSpace2" presStyleCnt="0"/>
      <dgm:spPr/>
    </dgm:pt>
    <dgm:pt modelId="{FAD087ED-06CD-49BA-9EF8-EB42564F45D0}" type="pres">
      <dgm:prSet presAssocID="{C270FFF8-1F2F-41E3-938D-1A9D5C19A26E}" presName="childNode" presStyleLbl="node1" presStyleIdx="8" presStyleCnt="11">
        <dgm:presLayoutVars>
          <dgm:bulletEnabled val="1"/>
        </dgm:presLayoutVars>
      </dgm:prSet>
      <dgm:spPr/>
    </dgm:pt>
    <dgm:pt modelId="{C118CF5A-C268-4C93-9B92-68C298F27F13}" type="pres">
      <dgm:prSet presAssocID="{C270FFF8-1F2F-41E3-938D-1A9D5C19A26E}" presName="aSpace2" presStyleCnt="0"/>
      <dgm:spPr/>
    </dgm:pt>
    <dgm:pt modelId="{63FCBCC8-BDA0-4300-9DF1-9D5BD474169A}" type="pres">
      <dgm:prSet presAssocID="{0FDAC0D6-3E1C-4541-A760-92A09CB343D0}" presName="childNode" presStyleLbl="node1" presStyleIdx="9" presStyleCnt="11">
        <dgm:presLayoutVars>
          <dgm:bulletEnabled val="1"/>
        </dgm:presLayoutVars>
      </dgm:prSet>
      <dgm:spPr/>
    </dgm:pt>
    <dgm:pt modelId="{FE430ED0-2B70-4465-AFD7-4EC3DE6B594A}" type="pres">
      <dgm:prSet presAssocID="{0FDAC0D6-3E1C-4541-A760-92A09CB343D0}" presName="aSpace2" presStyleCnt="0"/>
      <dgm:spPr/>
    </dgm:pt>
    <dgm:pt modelId="{57C2AD8E-7F5D-44C9-980A-C8504CE0CF34}" type="pres">
      <dgm:prSet presAssocID="{7AEAE449-95C8-4DFE-8234-99F0683866D2}" presName="childNode" presStyleLbl="node1" presStyleIdx="10" presStyleCnt="11">
        <dgm:presLayoutVars>
          <dgm:bulletEnabled val="1"/>
        </dgm:presLayoutVars>
      </dgm:prSet>
      <dgm:spPr/>
    </dgm:pt>
  </dgm:ptLst>
  <dgm:cxnLst>
    <dgm:cxn modelId="{1BC58B14-7A14-4847-A048-B14B3245FCD4}" type="presOf" srcId="{34C352A3-F88E-4F2E-A282-A9CDE7A485FC}" destId="{2826DF27-776B-49AE-B9F6-F2A8C224516B}" srcOrd="0" destOrd="0" presId="urn:microsoft.com/office/officeart/2005/8/layout/lProcess2"/>
    <dgm:cxn modelId="{18B6B624-F82E-4876-AAE7-E4598CCD4528}" srcId="{08266D2E-B69B-4EAA-A866-C7F6F99A2520}" destId="{34C352A3-F88E-4F2E-A282-A9CDE7A485FC}" srcOrd="0" destOrd="0" parTransId="{11968760-ED70-4D31-BCF6-B2AE98C0947B}" sibTransId="{CD873D26-9B2C-4512-90A0-D31DCFBC6C66}"/>
    <dgm:cxn modelId="{BB5AFF2A-C8A6-4ED7-BFAA-1364EDCED117}" srcId="{AAFB1615-D2E5-4951-A7FE-6275097AAA82}" destId="{3CC99A7D-2FBF-4D53-9459-0E0CA3C081BB}" srcOrd="1" destOrd="0" parTransId="{DB36673A-5533-4FAA-B617-6913656EEA6A}" sibTransId="{F872E162-35D8-4A0B-8C5C-1C23B5B770EC}"/>
    <dgm:cxn modelId="{AA4E522B-E001-450A-BA65-E4C9B7797C24}" type="presOf" srcId="{AAFB1615-D2E5-4951-A7FE-6275097AAA82}" destId="{DC1F727C-A8DA-404F-83F9-7E7214B06EDC}" srcOrd="0" destOrd="0" presId="urn:microsoft.com/office/officeart/2005/8/layout/lProcess2"/>
    <dgm:cxn modelId="{7EF07A2C-7CE4-4951-911E-F5BC56AF9061}" type="presOf" srcId="{BD655681-73CD-432B-A986-1E77FB2B9EC4}" destId="{63688CBC-9322-48C2-AF2B-25F135E731B7}" srcOrd="0" destOrd="0" presId="urn:microsoft.com/office/officeart/2005/8/layout/lProcess2"/>
    <dgm:cxn modelId="{3DFD1360-EA97-48FD-96F2-741E548ED335}" type="presOf" srcId="{AAFB1615-D2E5-4951-A7FE-6275097AAA82}" destId="{CED63EEF-D490-470B-8FD1-207DA09D9A60}" srcOrd="1" destOrd="0" presId="urn:microsoft.com/office/officeart/2005/8/layout/lProcess2"/>
    <dgm:cxn modelId="{203A5942-7D80-45AC-8910-18F689EE0DC0}" srcId="{601C4FF9-A023-415E-A858-2A75A16FF3C3}" destId="{BD655681-73CD-432B-A986-1E77FB2B9EC4}" srcOrd="1" destOrd="0" parTransId="{A1F545CA-BAC7-42C9-9C3A-2BD113DA3518}" sibTransId="{9306AA17-0F99-4442-A810-D827A5399FBF}"/>
    <dgm:cxn modelId="{C2BC9B62-329F-48BA-B464-991A251A5136}" type="presOf" srcId="{08266D2E-B69B-4EAA-A866-C7F6F99A2520}" destId="{4B634020-7EEC-4733-9CA2-D16BE024B983}" srcOrd="1" destOrd="0" presId="urn:microsoft.com/office/officeart/2005/8/layout/lProcess2"/>
    <dgm:cxn modelId="{7369E566-0974-48E1-9418-49AC1F50D95F}" srcId="{843DE621-0322-4000-9CD1-30EA4B857D8F}" destId="{08266D2E-B69B-4EAA-A866-C7F6F99A2520}" srcOrd="2" destOrd="0" parTransId="{E34297AE-D188-4251-988F-DCBAC388BD5B}" sibTransId="{CCBCC6DB-DA40-4009-AACB-B4BD5BA7C2BA}"/>
    <dgm:cxn modelId="{B43F204A-C63C-46D9-99B2-2836A2DDDCD9}" srcId="{601C4FF9-A023-415E-A858-2A75A16FF3C3}" destId="{4C624B1C-3818-4C4B-BDB0-2409D2DF7F61}" srcOrd="0" destOrd="0" parTransId="{F5DB69B7-D8C7-4B90-955D-8F3C8AB77B9A}" sibTransId="{FEC1732F-CEF1-4344-9FA2-DD65BCDAEDCC}"/>
    <dgm:cxn modelId="{433F2C6B-B493-42D1-8116-AAAA73FD79D2}" type="presOf" srcId="{7AEAE449-95C8-4DFE-8234-99F0683866D2}" destId="{57C2AD8E-7F5D-44C9-980A-C8504CE0CF34}" srcOrd="0" destOrd="0" presId="urn:microsoft.com/office/officeart/2005/8/layout/lProcess2"/>
    <dgm:cxn modelId="{5122FE70-05D2-41F9-B1F4-68A81F8F50B9}" type="presOf" srcId="{3CC99A7D-2FBF-4D53-9459-0E0CA3C081BB}" destId="{88DC20C4-F26E-48C8-A37C-2EACC3B9546D}" srcOrd="0" destOrd="0" presId="urn:microsoft.com/office/officeart/2005/8/layout/lProcess2"/>
    <dgm:cxn modelId="{21DB0652-BFB7-4B54-BD3E-C8C3E06F37FB}" type="presOf" srcId="{EDDA821E-2D8D-4190-B43C-0B0BC2C1FCDC}" destId="{4883E7C0-8F2F-4088-B060-7C0EA5CA9DFC}" srcOrd="0" destOrd="0" presId="urn:microsoft.com/office/officeart/2005/8/layout/lProcess2"/>
    <dgm:cxn modelId="{09AEF652-83CB-4893-A4DC-8A8787092E87}" type="presOf" srcId="{4C624B1C-3818-4C4B-BDB0-2409D2DF7F61}" destId="{AB16F70D-A9B6-4733-BA39-87D7C9CB39F8}" srcOrd="0" destOrd="0" presId="urn:microsoft.com/office/officeart/2005/8/layout/lProcess2"/>
    <dgm:cxn modelId="{1571AA78-5486-4F9C-9775-4414CB3D7157}" type="presOf" srcId="{601C4FF9-A023-415E-A858-2A75A16FF3C3}" destId="{0723C930-56F5-4BC6-8AEA-4F9869908B86}" srcOrd="1" destOrd="0" presId="urn:microsoft.com/office/officeart/2005/8/layout/lProcess2"/>
    <dgm:cxn modelId="{121BB259-CB1E-4800-B41D-D2B333CB9EFE}" srcId="{601C4FF9-A023-415E-A858-2A75A16FF3C3}" destId="{D4E6FB4F-504D-489D-BDD2-0D3EBFFEA0D3}" srcOrd="2" destOrd="0" parTransId="{6F0EE24D-E797-4917-ABA9-BAF70BE30B94}" sibTransId="{2238FC55-F511-4A80-BDD6-6FF0DF48D097}"/>
    <dgm:cxn modelId="{5BF5F17A-9BF8-4DD6-A7A3-503461A0F1C9}" srcId="{08266D2E-B69B-4EAA-A866-C7F6F99A2520}" destId="{0FDAC0D6-3E1C-4541-A760-92A09CB343D0}" srcOrd="2" destOrd="0" parTransId="{555F9279-EF49-41F0-AAF2-F7A703C2EFD4}" sibTransId="{C00FB810-0CAA-42B1-8017-A97EA8B3F268}"/>
    <dgm:cxn modelId="{A7F8A880-A8E2-4EE5-92B8-FEA814829247}" srcId="{08266D2E-B69B-4EAA-A866-C7F6F99A2520}" destId="{7AEAE449-95C8-4DFE-8234-99F0683866D2}" srcOrd="3" destOrd="0" parTransId="{F55F2BBF-F2C8-43FD-A9AD-C9E33A8A7E48}" sibTransId="{F52A5281-E4AA-4435-8C71-DA2F6B5010AF}"/>
    <dgm:cxn modelId="{10EE8E81-4CE0-4917-A626-CB97BC13CB1F}" srcId="{AAFB1615-D2E5-4951-A7FE-6275097AAA82}" destId="{51A1C674-9393-41FC-9DEA-29E8542077F1}" srcOrd="2" destOrd="0" parTransId="{FB1B39D8-4949-43E1-8671-5B7AB66207B7}" sibTransId="{0D320D7C-53E0-4DE7-9C1F-C61576EB45B5}"/>
    <dgm:cxn modelId="{028B4686-4F44-4BF3-836A-57308FC68D44}" srcId="{843DE621-0322-4000-9CD1-30EA4B857D8F}" destId="{AAFB1615-D2E5-4951-A7FE-6275097AAA82}" srcOrd="1" destOrd="0" parTransId="{8AE2E189-1A45-4BB1-81B1-B75CF247635D}" sibTransId="{7738F790-E955-4CF9-ACAA-6A9265AAE51C}"/>
    <dgm:cxn modelId="{26A1909F-3ED9-4BD2-B0B1-FE6927855ED7}" type="presOf" srcId="{51A1C674-9393-41FC-9DEA-29E8542077F1}" destId="{B7A85497-958D-4BC4-AB10-7733A5FB5C81}" srcOrd="0" destOrd="0" presId="urn:microsoft.com/office/officeart/2005/8/layout/lProcess2"/>
    <dgm:cxn modelId="{8D180BA2-97FD-4E26-B6EE-53D1CB2C4C52}" type="presOf" srcId="{C270FFF8-1F2F-41E3-938D-1A9D5C19A26E}" destId="{FAD087ED-06CD-49BA-9EF8-EB42564F45D0}" srcOrd="0" destOrd="0" presId="urn:microsoft.com/office/officeart/2005/8/layout/lProcess2"/>
    <dgm:cxn modelId="{E0920AA4-35C5-4F9F-A84D-6306FB2E252C}" srcId="{843DE621-0322-4000-9CD1-30EA4B857D8F}" destId="{601C4FF9-A023-415E-A858-2A75A16FF3C3}" srcOrd="0" destOrd="0" parTransId="{A247FA51-D2BF-46E6-B260-D81983715A81}" sibTransId="{38A4B181-60B8-44CE-95B5-AF88EB3F4B60}"/>
    <dgm:cxn modelId="{8B2761BC-84D4-47FF-9B09-E06DC5B17AFD}" type="presOf" srcId="{0FDAC0D6-3E1C-4541-A760-92A09CB343D0}" destId="{63FCBCC8-BDA0-4300-9DF1-9D5BD474169A}" srcOrd="0" destOrd="0" presId="urn:microsoft.com/office/officeart/2005/8/layout/lProcess2"/>
    <dgm:cxn modelId="{C9DCE2BC-71C1-4599-A108-9F2F451FAD11}" type="presOf" srcId="{601C4FF9-A023-415E-A858-2A75A16FF3C3}" destId="{56ED48FD-97D1-4D9E-97DE-13B481485ED9}" srcOrd="0" destOrd="0" presId="urn:microsoft.com/office/officeart/2005/8/layout/lProcess2"/>
    <dgm:cxn modelId="{E02C4ACA-8865-4D91-8D1C-6AB9C6F75662}" type="presOf" srcId="{D4E6FB4F-504D-489D-BDD2-0D3EBFFEA0D3}" destId="{BE12BE3F-1310-4424-B30D-09595F21585B}" srcOrd="0" destOrd="0" presId="urn:microsoft.com/office/officeart/2005/8/layout/lProcess2"/>
    <dgm:cxn modelId="{FFD2CBCC-94CD-4ED7-8C79-18B070479DF1}" type="presOf" srcId="{08266D2E-B69B-4EAA-A866-C7F6F99A2520}" destId="{13EDCF51-24B0-4D70-BE41-B648217CE9E0}" srcOrd="0" destOrd="0" presId="urn:microsoft.com/office/officeart/2005/8/layout/lProcess2"/>
    <dgm:cxn modelId="{6EF836D4-B955-46E0-BAA9-4F8C0068F5D0}" srcId="{AAFB1615-D2E5-4951-A7FE-6275097AAA82}" destId="{EDDA821E-2D8D-4190-B43C-0B0BC2C1FCDC}" srcOrd="0" destOrd="0" parTransId="{D84CE12C-0501-4326-B3CA-84AEA3CC84E4}" sibTransId="{B1BB511A-553D-4682-852A-8EEF66DEAB9F}"/>
    <dgm:cxn modelId="{732D72D4-14E1-4984-8204-E34584CEC33F}" srcId="{601C4FF9-A023-415E-A858-2A75A16FF3C3}" destId="{6F6EAA10-8374-4A2F-AAEC-82A15E012271}" srcOrd="3" destOrd="0" parTransId="{C5A02452-6A7D-4709-AC89-4E3BA4967104}" sibTransId="{8F7B4635-0D2C-4A4B-9A91-177CFC941127}"/>
    <dgm:cxn modelId="{625464DD-DFD1-465F-A67B-F9F36AB759F3}" type="presOf" srcId="{6F6EAA10-8374-4A2F-AAEC-82A15E012271}" destId="{2446E7FD-9264-46A9-8E7E-3A8E14E5E85B}" srcOrd="0" destOrd="0" presId="urn:microsoft.com/office/officeart/2005/8/layout/lProcess2"/>
    <dgm:cxn modelId="{8F981DE7-F7A9-419C-89A4-7EA15BDF3318}" srcId="{08266D2E-B69B-4EAA-A866-C7F6F99A2520}" destId="{C270FFF8-1F2F-41E3-938D-1A9D5C19A26E}" srcOrd="1" destOrd="0" parTransId="{60415697-0DA2-412C-9168-8256A2257FFC}" sibTransId="{7A53BB6D-BABC-4189-871E-2F11D4C149B7}"/>
    <dgm:cxn modelId="{D3A0EEEA-2F11-4924-BCA8-E39A8E03AFFC}" type="presOf" srcId="{843DE621-0322-4000-9CD1-30EA4B857D8F}" destId="{10348C97-BAD9-482D-A050-92C7C78746A5}" srcOrd="0" destOrd="0" presId="urn:microsoft.com/office/officeart/2005/8/layout/lProcess2"/>
    <dgm:cxn modelId="{4A11AC16-118B-4FBB-A514-982BAE87BB37}" type="presParOf" srcId="{10348C97-BAD9-482D-A050-92C7C78746A5}" destId="{AC934C1B-B9B6-4149-8BE0-03FB7DA91185}" srcOrd="0" destOrd="0" presId="urn:microsoft.com/office/officeart/2005/8/layout/lProcess2"/>
    <dgm:cxn modelId="{BEED6C80-5002-410B-8EA2-EDEE708B2C9B}" type="presParOf" srcId="{AC934C1B-B9B6-4149-8BE0-03FB7DA91185}" destId="{56ED48FD-97D1-4D9E-97DE-13B481485ED9}" srcOrd="0" destOrd="0" presId="urn:microsoft.com/office/officeart/2005/8/layout/lProcess2"/>
    <dgm:cxn modelId="{37053E65-BFF3-4801-B70D-B8AFDD5EC6C3}" type="presParOf" srcId="{AC934C1B-B9B6-4149-8BE0-03FB7DA91185}" destId="{0723C930-56F5-4BC6-8AEA-4F9869908B86}" srcOrd="1" destOrd="0" presId="urn:microsoft.com/office/officeart/2005/8/layout/lProcess2"/>
    <dgm:cxn modelId="{869E5893-B413-4405-A350-FEF53BE33738}" type="presParOf" srcId="{AC934C1B-B9B6-4149-8BE0-03FB7DA91185}" destId="{02A9493E-47BE-4388-9365-F1A48F2A99AA}" srcOrd="2" destOrd="0" presId="urn:microsoft.com/office/officeart/2005/8/layout/lProcess2"/>
    <dgm:cxn modelId="{F4947FD8-1718-4F93-8115-E7FBED29642A}" type="presParOf" srcId="{02A9493E-47BE-4388-9365-F1A48F2A99AA}" destId="{6CDAE785-5BC3-4DCA-8E6D-412816231C38}" srcOrd="0" destOrd="0" presId="urn:microsoft.com/office/officeart/2005/8/layout/lProcess2"/>
    <dgm:cxn modelId="{28B9E1A0-7D1A-4AE4-A0D6-29BEEC844B20}" type="presParOf" srcId="{6CDAE785-5BC3-4DCA-8E6D-412816231C38}" destId="{AB16F70D-A9B6-4733-BA39-87D7C9CB39F8}" srcOrd="0" destOrd="0" presId="urn:microsoft.com/office/officeart/2005/8/layout/lProcess2"/>
    <dgm:cxn modelId="{E459F7C2-2287-4351-B980-89C8F436B2C3}" type="presParOf" srcId="{6CDAE785-5BC3-4DCA-8E6D-412816231C38}" destId="{E2580A07-CE19-41B7-920E-2B60559C33CF}" srcOrd="1" destOrd="0" presId="urn:microsoft.com/office/officeart/2005/8/layout/lProcess2"/>
    <dgm:cxn modelId="{118C902B-C886-4F93-893E-4229950FAB9A}" type="presParOf" srcId="{6CDAE785-5BC3-4DCA-8E6D-412816231C38}" destId="{63688CBC-9322-48C2-AF2B-25F135E731B7}" srcOrd="2" destOrd="0" presId="urn:microsoft.com/office/officeart/2005/8/layout/lProcess2"/>
    <dgm:cxn modelId="{6B50BB53-9346-46C7-BE70-34C1AFD030A4}" type="presParOf" srcId="{6CDAE785-5BC3-4DCA-8E6D-412816231C38}" destId="{C3156B1F-CF53-4D63-BAC7-A1AB6A79D12A}" srcOrd="3" destOrd="0" presId="urn:microsoft.com/office/officeart/2005/8/layout/lProcess2"/>
    <dgm:cxn modelId="{24563539-D956-41B9-97D6-7A594BA6717C}" type="presParOf" srcId="{6CDAE785-5BC3-4DCA-8E6D-412816231C38}" destId="{BE12BE3F-1310-4424-B30D-09595F21585B}" srcOrd="4" destOrd="0" presId="urn:microsoft.com/office/officeart/2005/8/layout/lProcess2"/>
    <dgm:cxn modelId="{1B8F9A86-72E2-4F13-AB43-6B4DD40C79EA}" type="presParOf" srcId="{6CDAE785-5BC3-4DCA-8E6D-412816231C38}" destId="{029DDAD5-3EE3-47AB-8502-14764AF4809B}" srcOrd="5" destOrd="0" presId="urn:microsoft.com/office/officeart/2005/8/layout/lProcess2"/>
    <dgm:cxn modelId="{10A243F4-1E96-42E9-83DC-DE86144731F7}" type="presParOf" srcId="{6CDAE785-5BC3-4DCA-8E6D-412816231C38}" destId="{2446E7FD-9264-46A9-8E7E-3A8E14E5E85B}" srcOrd="6" destOrd="0" presId="urn:microsoft.com/office/officeart/2005/8/layout/lProcess2"/>
    <dgm:cxn modelId="{0D49F9A4-251B-49AC-B547-36B92389E918}" type="presParOf" srcId="{10348C97-BAD9-482D-A050-92C7C78746A5}" destId="{1FC6E0F4-7A06-41F7-BBD4-E781BB04F5F9}" srcOrd="1" destOrd="0" presId="urn:microsoft.com/office/officeart/2005/8/layout/lProcess2"/>
    <dgm:cxn modelId="{DFDD66CF-A079-48F2-A220-F75EC165F869}" type="presParOf" srcId="{10348C97-BAD9-482D-A050-92C7C78746A5}" destId="{6DABE297-832D-49CE-883C-4A6C0FDC4094}" srcOrd="2" destOrd="0" presId="urn:microsoft.com/office/officeart/2005/8/layout/lProcess2"/>
    <dgm:cxn modelId="{B5CCBD0A-47E1-419F-992F-59F30A3D820D}" type="presParOf" srcId="{6DABE297-832D-49CE-883C-4A6C0FDC4094}" destId="{DC1F727C-A8DA-404F-83F9-7E7214B06EDC}" srcOrd="0" destOrd="0" presId="urn:microsoft.com/office/officeart/2005/8/layout/lProcess2"/>
    <dgm:cxn modelId="{D5AE6C7B-DE89-4832-9C7F-3BEEAA9E6779}" type="presParOf" srcId="{6DABE297-832D-49CE-883C-4A6C0FDC4094}" destId="{CED63EEF-D490-470B-8FD1-207DA09D9A60}" srcOrd="1" destOrd="0" presId="urn:microsoft.com/office/officeart/2005/8/layout/lProcess2"/>
    <dgm:cxn modelId="{F589BFA3-0654-4BBB-83D1-4D460E140F0F}" type="presParOf" srcId="{6DABE297-832D-49CE-883C-4A6C0FDC4094}" destId="{0112B10F-652C-4380-A524-05E255C3D871}" srcOrd="2" destOrd="0" presId="urn:microsoft.com/office/officeart/2005/8/layout/lProcess2"/>
    <dgm:cxn modelId="{99280FA4-D5D6-4A95-9664-80E415DA2E82}" type="presParOf" srcId="{0112B10F-652C-4380-A524-05E255C3D871}" destId="{9EE1FB33-12A4-4860-9894-4CFE7E5E0CC2}" srcOrd="0" destOrd="0" presId="urn:microsoft.com/office/officeart/2005/8/layout/lProcess2"/>
    <dgm:cxn modelId="{BDD43843-AF14-4BCC-A3C5-3420FB985287}" type="presParOf" srcId="{9EE1FB33-12A4-4860-9894-4CFE7E5E0CC2}" destId="{4883E7C0-8F2F-4088-B060-7C0EA5CA9DFC}" srcOrd="0" destOrd="0" presId="urn:microsoft.com/office/officeart/2005/8/layout/lProcess2"/>
    <dgm:cxn modelId="{7895163E-3637-409F-B536-DA0EFCA2B2AD}" type="presParOf" srcId="{9EE1FB33-12A4-4860-9894-4CFE7E5E0CC2}" destId="{A86E6353-B13A-4380-8357-404F73A3CA62}" srcOrd="1" destOrd="0" presId="urn:microsoft.com/office/officeart/2005/8/layout/lProcess2"/>
    <dgm:cxn modelId="{6BB39196-1BFD-46D0-885B-C13CF8357799}" type="presParOf" srcId="{9EE1FB33-12A4-4860-9894-4CFE7E5E0CC2}" destId="{88DC20C4-F26E-48C8-A37C-2EACC3B9546D}" srcOrd="2" destOrd="0" presId="urn:microsoft.com/office/officeart/2005/8/layout/lProcess2"/>
    <dgm:cxn modelId="{24EAEBAC-0073-43CD-88E1-1839767224A3}" type="presParOf" srcId="{9EE1FB33-12A4-4860-9894-4CFE7E5E0CC2}" destId="{E91667A2-D55C-41D5-A4C1-9ABF8083C4A4}" srcOrd="3" destOrd="0" presId="urn:microsoft.com/office/officeart/2005/8/layout/lProcess2"/>
    <dgm:cxn modelId="{5C1092F0-38DD-4AA4-8ACB-E5A46C28A0BB}" type="presParOf" srcId="{9EE1FB33-12A4-4860-9894-4CFE7E5E0CC2}" destId="{B7A85497-958D-4BC4-AB10-7733A5FB5C81}" srcOrd="4" destOrd="0" presId="urn:microsoft.com/office/officeart/2005/8/layout/lProcess2"/>
    <dgm:cxn modelId="{FEBC0065-68DA-472D-BB4E-49DB207F85C6}" type="presParOf" srcId="{10348C97-BAD9-482D-A050-92C7C78746A5}" destId="{0AB8001F-CED5-4EC7-9F15-676C87758AEB}" srcOrd="3" destOrd="0" presId="urn:microsoft.com/office/officeart/2005/8/layout/lProcess2"/>
    <dgm:cxn modelId="{DCD54CAA-04E1-499B-A740-8451847817FD}" type="presParOf" srcId="{10348C97-BAD9-482D-A050-92C7C78746A5}" destId="{21814B8E-4475-4C70-BF78-6FDA8344A59C}" srcOrd="4" destOrd="0" presId="urn:microsoft.com/office/officeart/2005/8/layout/lProcess2"/>
    <dgm:cxn modelId="{92885848-ED31-42C4-BD52-E835B4015A90}" type="presParOf" srcId="{21814B8E-4475-4C70-BF78-6FDA8344A59C}" destId="{13EDCF51-24B0-4D70-BE41-B648217CE9E0}" srcOrd="0" destOrd="0" presId="urn:microsoft.com/office/officeart/2005/8/layout/lProcess2"/>
    <dgm:cxn modelId="{74EC2E40-398D-4EC9-9B9D-0AE43F159C55}" type="presParOf" srcId="{21814B8E-4475-4C70-BF78-6FDA8344A59C}" destId="{4B634020-7EEC-4733-9CA2-D16BE024B983}" srcOrd="1" destOrd="0" presId="urn:microsoft.com/office/officeart/2005/8/layout/lProcess2"/>
    <dgm:cxn modelId="{7EC9C0F1-FA8D-4FCB-B5F0-D0024DEB2A8E}" type="presParOf" srcId="{21814B8E-4475-4C70-BF78-6FDA8344A59C}" destId="{B964CBE3-CC72-485B-A9AD-0ECAC3E6B43C}" srcOrd="2" destOrd="0" presId="urn:microsoft.com/office/officeart/2005/8/layout/lProcess2"/>
    <dgm:cxn modelId="{C955C9F5-8B58-4BA8-A0F1-ACCACE568529}" type="presParOf" srcId="{B964CBE3-CC72-485B-A9AD-0ECAC3E6B43C}" destId="{DE24A26E-924B-438A-9B25-0EAB9A078DC8}" srcOrd="0" destOrd="0" presId="urn:microsoft.com/office/officeart/2005/8/layout/lProcess2"/>
    <dgm:cxn modelId="{191D6576-AB02-4636-9202-47C655734468}" type="presParOf" srcId="{DE24A26E-924B-438A-9B25-0EAB9A078DC8}" destId="{2826DF27-776B-49AE-B9F6-F2A8C224516B}" srcOrd="0" destOrd="0" presId="urn:microsoft.com/office/officeart/2005/8/layout/lProcess2"/>
    <dgm:cxn modelId="{2D2A4635-4CF2-417A-BAA0-D8443C439DAC}" type="presParOf" srcId="{DE24A26E-924B-438A-9B25-0EAB9A078DC8}" destId="{55565FFC-D3BA-4AE0-8602-B8D773054B7E}" srcOrd="1" destOrd="0" presId="urn:microsoft.com/office/officeart/2005/8/layout/lProcess2"/>
    <dgm:cxn modelId="{86E4643C-37B4-4BFD-8EBE-A1B1CA1E9B4D}" type="presParOf" srcId="{DE24A26E-924B-438A-9B25-0EAB9A078DC8}" destId="{FAD087ED-06CD-49BA-9EF8-EB42564F45D0}" srcOrd="2" destOrd="0" presId="urn:microsoft.com/office/officeart/2005/8/layout/lProcess2"/>
    <dgm:cxn modelId="{31DDBC15-736E-4D25-8F28-55EF37FE1C7C}" type="presParOf" srcId="{DE24A26E-924B-438A-9B25-0EAB9A078DC8}" destId="{C118CF5A-C268-4C93-9B92-68C298F27F13}" srcOrd="3" destOrd="0" presId="urn:microsoft.com/office/officeart/2005/8/layout/lProcess2"/>
    <dgm:cxn modelId="{9C9A8A50-EF8C-4739-99FE-DCCECAB73B25}" type="presParOf" srcId="{DE24A26E-924B-438A-9B25-0EAB9A078DC8}" destId="{63FCBCC8-BDA0-4300-9DF1-9D5BD474169A}" srcOrd="4" destOrd="0" presId="urn:microsoft.com/office/officeart/2005/8/layout/lProcess2"/>
    <dgm:cxn modelId="{9CBDA391-3238-41E2-AD76-17AC2FB97841}" type="presParOf" srcId="{DE24A26E-924B-438A-9B25-0EAB9A078DC8}" destId="{FE430ED0-2B70-4465-AFD7-4EC3DE6B594A}" srcOrd="5" destOrd="0" presId="urn:microsoft.com/office/officeart/2005/8/layout/lProcess2"/>
    <dgm:cxn modelId="{442977EB-B263-4370-8654-CF773FD1E3B4}" type="presParOf" srcId="{DE24A26E-924B-438A-9B25-0EAB9A078DC8}" destId="{57C2AD8E-7F5D-44C9-980A-C8504CE0CF34}"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7CDD-00CD-40B5-B5E1-58C72AD1F34A}">
      <dsp:nvSpPr>
        <dsp:cNvPr id="0" name=""/>
        <dsp:cNvSpPr/>
      </dsp:nvSpPr>
      <dsp:spPr>
        <a:xfrm>
          <a:off x="594490" y="886237"/>
          <a:ext cx="5513305" cy="2849242"/>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64D6E-52EC-4A7C-B126-52E2F6D9415F}">
      <dsp:nvSpPr>
        <dsp:cNvPr id="0" name=""/>
        <dsp:cNvSpPr/>
      </dsp:nvSpPr>
      <dsp:spPr>
        <a:xfrm>
          <a:off x="735107" y="1291887"/>
          <a:ext cx="2560201" cy="24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nb-NO" sz="1800" kern="1200"/>
            <a:t>Advantages</a:t>
          </a:r>
        </a:p>
        <a:p>
          <a:pPr marL="114300" lvl="1" indent="-114300" algn="l" defTabSz="622300">
            <a:lnSpc>
              <a:spcPct val="90000"/>
            </a:lnSpc>
            <a:spcBef>
              <a:spcPct val="0"/>
            </a:spcBef>
            <a:spcAft>
              <a:spcPct val="15000"/>
            </a:spcAft>
            <a:buChar char="•"/>
          </a:pPr>
          <a:r>
            <a:rPr lang="nb-NO" sz="1400" kern="1200"/>
            <a:t>Often longer technical life span</a:t>
          </a:r>
        </a:p>
        <a:p>
          <a:pPr marL="114300" lvl="1" indent="-114300" algn="l" defTabSz="622300">
            <a:lnSpc>
              <a:spcPct val="90000"/>
            </a:lnSpc>
            <a:spcBef>
              <a:spcPct val="0"/>
            </a:spcBef>
            <a:spcAft>
              <a:spcPct val="15000"/>
            </a:spcAft>
            <a:buChar char="•"/>
          </a:pPr>
          <a:r>
            <a:rPr lang="nb-NO" sz="1400" kern="1200"/>
            <a:t>Environmentally friendly</a:t>
          </a:r>
        </a:p>
        <a:p>
          <a:pPr marL="114300" lvl="1" indent="-114300" algn="l" defTabSz="622300">
            <a:lnSpc>
              <a:spcPct val="90000"/>
            </a:lnSpc>
            <a:spcBef>
              <a:spcPct val="0"/>
            </a:spcBef>
            <a:spcAft>
              <a:spcPct val="15000"/>
            </a:spcAft>
            <a:buChar char="•"/>
          </a:pPr>
          <a:r>
            <a:rPr lang="nb-NO" sz="1400" kern="1200"/>
            <a:t>Resource efficient</a:t>
          </a:r>
        </a:p>
        <a:p>
          <a:pPr marL="114300" lvl="1" indent="-114300" algn="l" defTabSz="622300">
            <a:lnSpc>
              <a:spcPct val="90000"/>
            </a:lnSpc>
            <a:spcBef>
              <a:spcPct val="0"/>
            </a:spcBef>
            <a:spcAft>
              <a:spcPct val="15000"/>
            </a:spcAft>
            <a:buChar char="•"/>
          </a:pPr>
          <a:r>
            <a:rPr lang="nb-NO" sz="1400" kern="1200" dirty="0"/>
            <a:t>New </a:t>
          </a:r>
          <a:r>
            <a:rPr lang="nb-NO" sz="1400" kern="1200" dirty="0" err="1"/>
            <a:t>market</a:t>
          </a:r>
          <a:endParaRPr lang="nb-NO" sz="1400" kern="1200" dirty="0"/>
        </a:p>
        <a:p>
          <a:pPr marL="114300" lvl="1" indent="-114300" algn="l" defTabSz="622300">
            <a:lnSpc>
              <a:spcPct val="90000"/>
            </a:lnSpc>
            <a:spcBef>
              <a:spcPct val="0"/>
            </a:spcBef>
            <a:spcAft>
              <a:spcPct val="15000"/>
            </a:spcAft>
            <a:buChar char="•"/>
          </a:pPr>
          <a:endParaRPr lang="nb-NO" sz="1400" kern="1200"/>
        </a:p>
      </dsp:txBody>
      <dsp:txXfrm>
        <a:off x="735107" y="1291887"/>
        <a:ext cx="2560201" cy="2437492"/>
      </dsp:txXfrm>
    </dsp:sp>
    <dsp:sp modelId="{8429E091-4F00-4E13-925F-5F139B23D1F3}">
      <dsp:nvSpPr>
        <dsp:cNvPr id="0" name=""/>
        <dsp:cNvSpPr/>
      </dsp:nvSpPr>
      <dsp:spPr>
        <a:xfrm>
          <a:off x="3352343" y="1291887"/>
          <a:ext cx="2560201" cy="243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nb-NO" sz="1800" kern="1200"/>
            <a:t>Disadvantages</a:t>
          </a:r>
        </a:p>
        <a:p>
          <a:pPr marL="114300" lvl="1" indent="-114300" algn="l" defTabSz="622300">
            <a:lnSpc>
              <a:spcPct val="90000"/>
            </a:lnSpc>
            <a:spcBef>
              <a:spcPct val="0"/>
            </a:spcBef>
            <a:spcAft>
              <a:spcPct val="15000"/>
            </a:spcAft>
            <a:buChar char="•"/>
          </a:pPr>
          <a:r>
            <a:rPr lang="nb-NO" sz="1400" kern="1200"/>
            <a:t>Costly procedure (high initial cost)</a:t>
          </a:r>
        </a:p>
        <a:p>
          <a:pPr marL="114300" lvl="1" indent="-114300" algn="l" defTabSz="622300">
            <a:lnSpc>
              <a:spcPct val="90000"/>
            </a:lnSpc>
            <a:spcBef>
              <a:spcPct val="0"/>
            </a:spcBef>
            <a:spcAft>
              <a:spcPct val="15000"/>
            </a:spcAft>
            <a:buChar char="•"/>
          </a:pPr>
          <a:r>
            <a:rPr lang="nb-NO" sz="1400" kern="1200"/>
            <a:t>Lack of proper documentation</a:t>
          </a:r>
        </a:p>
        <a:p>
          <a:pPr marL="114300" lvl="1" indent="-114300" algn="l" defTabSz="622300">
            <a:lnSpc>
              <a:spcPct val="90000"/>
            </a:lnSpc>
            <a:spcBef>
              <a:spcPct val="0"/>
            </a:spcBef>
            <a:spcAft>
              <a:spcPct val="15000"/>
            </a:spcAft>
            <a:buChar char="•"/>
          </a:pPr>
          <a:r>
            <a:rPr lang="nb-NO" sz="1400" kern="1200"/>
            <a:t>Technical challenges</a:t>
          </a:r>
        </a:p>
        <a:p>
          <a:pPr marL="114300" lvl="1" indent="-114300" algn="l" defTabSz="622300">
            <a:lnSpc>
              <a:spcPct val="90000"/>
            </a:lnSpc>
            <a:spcBef>
              <a:spcPct val="0"/>
            </a:spcBef>
            <a:spcAft>
              <a:spcPct val="15000"/>
            </a:spcAft>
            <a:buChar char="•"/>
          </a:pPr>
          <a:r>
            <a:rPr lang="nb-NO" sz="1400" kern="1200"/>
            <a:t>Current regulations for reuse</a:t>
          </a:r>
        </a:p>
        <a:p>
          <a:pPr marL="114300" lvl="1" indent="-114300" algn="l" defTabSz="622300">
            <a:lnSpc>
              <a:spcPct val="90000"/>
            </a:lnSpc>
            <a:spcBef>
              <a:spcPct val="0"/>
            </a:spcBef>
            <a:spcAft>
              <a:spcPct val="15000"/>
            </a:spcAft>
            <a:buChar char="•"/>
          </a:pPr>
          <a:r>
            <a:rPr lang="nb-NO" sz="1400" kern="1200"/>
            <a:t>Lack of clear and harmonized definition of reuse</a:t>
          </a:r>
        </a:p>
      </dsp:txBody>
      <dsp:txXfrm>
        <a:off x="3352343" y="1291887"/>
        <a:ext cx="2560201" cy="2437492"/>
      </dsp:txXfrm>
    </dsp:sp>
    <dsp:sp modelId="{3A25CA0B-B0FB-4968-8FFD-496D1B488AE1}">
      <dsp:nvSpPr>
        <dsp:cNvPr id="0" name=""/>
        <dsp:cNvSpPr/>
      </dsp:nvSpPr>
      <dsp:spPr>
        <a:xfrm>
          <a:off x="0" y="388469"/>
          <a:ext cx="1077312" cy="1077312"/>
        </a:xfrm>
        <a:prstGeom prst="plus">
          <a:avLst>
            <a:gd name="adj" fmla="val 32810"/>
          </a:avLst>
        </a:prstGeom>
        <a:solidFill>
          <a:srgbClr val="00B05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8642D-1541-4738-AFA0-C1568528F772}">
      <dsp:nvSpPr>
        <dsp:cNvPr id="0" name=""/>
        <dsp:cNvSpPr/>
      </dsp:nvSpPr>
      <dsp:spPr>
        <a:xfrm>
          <a:off x="5323191" y="775896"/>
          <a:ext cx="1013941" cy="347468"/>
        </a:xfrm>
        <a:prstGeom prst="rect">
          <a:avLst/>
        </a:prstGeom>
        <a:solidFill>
          <a:srgbClr val="FF0000"/>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13FCA-E996-487C-801C-C4E81DE76C45}">
      <dsp:nvSpPr>
        <dsp:cNvPr id="0" name=""/>
        <dsp:cNvSpPr/>
      </dsp:nvSpPr>
      <dsp:spPr>
        <a:xfrm>
          <a:off x="3326994" y="1297099"/>
          <a:ext cx="633" cy="2328039"/>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53280-A74F-4449-A1E0-97C75B038D93}">
      <dsp:nvSpPr>
        <dsp:cNvPr id="0" name=""/>
        <dsp:cNvSpPr/>
      </dsp:nvSpPr>
      <dsp:spPr>
        <a:xfrm>
          <a:off x="3027" y="1232695"/>
          <a:ext cx="2161945" cy="1372835"/>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C147-9659-4332-B4D8-E2C7831B565D}">
      <dsp:nvSpPr>
        <dsp:cNvPr id="0" name=""/>
        <dsp:cNvSpPr/>
      </dsp:nvSpPr>
      <dsp:spPr>
        <a:xfrm>
          <a:off x="243244" y="1460900"/>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Pre-Disassembly Evaluation</a:t>
          </a:r>
        </a:p>
      </dsp:txBody>
      <dsp:txXfrm>
        <a:off x="283453" y="1501109"/>
        <a:ext cx="2081527" cy="1292417"/>
      </dsp:txXfrm>
    </dsp:sp>
    <dsp:sp modelId="{16EFA956-0D4F-4681-8093-73DAA5F92487}">
      <dsp:nvSpPr>
        <dsp:cNvPr id="0" name=""/>
        <dsp:cNvSpPr/>
      </dsp:nvSpPr>
      <dsp:spPr>
        <a:xfrm>
          <a:off x="2645405" y="1232695"/>
          <a:ext cx="2161945" cy="1372835"/>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331B0-897A-46E9-8A8E-E09D75F1A46C}">
      <dsp:nvSpPr>
        <dsp:cNvPr id="0" name=""/>
        <dsp:cNvSpPr/>
      </dsp:nvSpPr>
      <dsp:spPr>
        <a:xfrm>
          <a:off x="2885621" y="1460900"/>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Disassembly Procedures</a:t>
          </a:r>
        </a:p>
      </dsp:txBody>
      <dsp:txXfrm>
        <a:off x="2925830" y="1501109"/>
        <a:ext cx="2081527" cy="1292417"/>
      </dsp:txXfrm>
    </dsp:sp>
    <dsp:sp modelId="{A10209BD-7424-455A-AD67-A839E933BC65}">
      <dsp:nvSpPr>
        <dsp:cNvPr id="0" name=""/>
        <dsp:cNvSpPr/>
      </dsp:nvSpPr>
      <dsp:spPr>
        <a:xfrm>
          <a:off x="5287783" y="1232695"/>
          <a:ext cx="2161945" cy="1372835"/>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6D582-4B7F-4D7B-9493-86CF15AD08C7}">
      <dsp:nvSpPr>
        <dsp:cNvPr id="0" name=""/>
        <dsp:cNvSpPr/>
      </dsp:nvSpPr>
      <dsp:spPr>
        <a:xfrm>
          <a:off x="5527999" y="1460900"/>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Testing and Evaluation</a:t>
          </a:r>
        </a:p>
      </dsp:txBody>
      <dsp:txXfrm>
        <a:off x="5568208" y="1501109"/>
        <a:ext cx="2081527" cy="1292417"/>
      </dsp:txXfrm>
    </dsp:sp>
    <dsp:sp modelId="{8FE917AB-2095-4DBC-9FD0-052117FD9DC5}">
      <dsp:nvSpPr>
        <dsp:cNvPr id="0" name=""/>
        <dsp:cNvSpPr/>
      </dsp:nvSpPr>
      <dsp:spPr>
        <a:xfrm>
          <a:off x="7930160" y="1232695"/>
          <a:ext cx="2161945" cy="1372835"/>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FD6EA-E42D-4006-B79F-1BA8E9D36D61}">
      <dsp:nvSpPr>
        <dsp:cNvPr id="0" name=""/>
        <dsp:cNvSpPr/>
      </dsp:nvSpPr>
      <dsp:spPr>
        <a:xfrm>
          <a:off x="8170376" y="1460900"/>
          <a:ext cx="2161945" cy="137283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Documentation Strategy</a:t>
          </a:r>
        </a:p>
      </dsp:txBody>
      <dsp:txXfrm>
        <a:off x="8210585" y="1501109"/>
        <a:ext cx="2081527" cy="1292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D48FD-97D1-4D9E-97DE-13B481485ED9}">
      <dsp:nvSpPr>
        <dsp:cNvPr id="0" name=""/>
        <dsp:cNvSpPr/>
      </dsp:nvSpPr>
      <dsp:spPr>
        <a:xfrm>
          <a:off x="0" y="0"/>
          <a:ext cx="2841979" cy="4714332"/>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Technical </a:t>
          </a:r>
          <a:r>
            <a:rPr lang="nb-NO" sz="2000"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performance</a:t>
          </a:r>
          <a:endParaRPr lang="nb-NO"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1423" y="41423"/>
        <a:ext cx="2759133" cy="1331453"/>
      </dsp:txXfrm>
    </dsp:sp>
    <dsp:sp modelId="{AB16F70D-A9B6-4733-BA39-87D7C9CB39F8}">
      <dsp:nvSpPr>
        <dsp:cNvPr id="0" name=""/>
        <dsp:cNvSpPr/>
      </dsp:nvSpPr>
      <dsp:spPr>
        <a:xfrm>
          <a:off x="285291" y="1414414"/>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Chemical degradation</a:t>
          </a:r>
        </a:p>
      </dsp:txBody>
      <dsp:txXfrm>
        <a:off x="305406" y="1434529"/>
        <a:ext cx="2233353" cy="646547"/>
      </dsp:txXfrm>
    </dsp:sp>
    <dsp:sp modelId="{63688CBC-9322-48C2-AF2B-25F135E731B7}">
      <dsp:nvSpPr>
        <dsp:cNvPr id="0" name=""/>
        <dsp:cNvSpPr/>
      </dsp:nvSpPr>
      <dsp:spPr>
        <a:xfrm>
          <a:off x="285291" y="2206850"/>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Load-bearing capacity tests</a:t>
          </a:r>
        </a:p>
      </dsp:txBody>
      <dsp:txXfrm>
        <a:off x="305406" y="2226965"/>
        <a:ext cx="2233353" cy="646547"/>
      </dsp:txXfrm>
    </dsp:sp>
    <dsp:sp modelId="{BE12BE3F-1310-4424-B30D-09595F21585B}">
      <dsp:nvSpPr>
        <dsp:cNvPr id="0" name=""/>
        <dsp:cNvSpPr/>
      </dsp:nvSpPr>
      <dsp:spPr>
        <a:xfrm>
          <a:off x="285291" y="2999286"/>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Deflection check</a:t>
          </a:r>
        </a:p>
      </dsp:txBody>
      <dsp:txXfrm>
        <a:off x="305406" y="3019401"/>
        <a:ext cx="2233353" cy="646547"/>
      </dsp:txXfrm>
    </dsp:sp>
    <dsp:sp modelId="{2446E7FD-9264-46A9-8E7E-3A8E14E5E85B}">
      <dsp:nvSpPr>
        <dsp:cNvPr id="0" name=""/>
        <dsp:cNvSpPr/>
      </dsp:nvSpPr>
      <dsp:spPr>
        <a:xfrm>
          <a:off x="285291" y="3791722"/>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Pre-tensioned wires/ RF</a:t>
          </a:r>
        </a:p>
      </dsp:txBody>
      <dsp:txXfrm>
        <a:off x="305406" y="3811837"/>
        <a:ext cx="2233353" cy="646547"/>
      </dsp:txXfrm>
    </dsp:sp>
    <dsp:sp modelId="{DC1F727C-A8DA-404F-83F9-7E7214B06EDC}">
      <dsp:nvSpPr>
        <dsp:cNvPr id="0" name=""/>
        <dsp:cNvSpPr/>
      </dsp:nvSpPr>
      <dsp:spPr>
        <a:xfrm>
          <a:off x="2974656" y="0"/>
          <a:ext cx="2841979" cy="4714332"/>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Functional</a:t>
          </a:r>
          <a:r>
            <a:rPr lang="nb-NO"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nb-NO" sz="2000"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performance</a:t>
          </a:r>
          <a:endParaRPr lang="nb-NO"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016079" y="41423"/>
        <a:ext cx="2759133" cy="1331453"/>
      </dsp:txXfrm>
    </dsp:sp>
    <dsp:sp modelId="{4883E7C0-8F2F-4088-B060-7C0EA5CA9DFC}">
      <dsp:nvSpPr>
        <dsp:cNvPr id="0" name=""/>
        <dsp:cNvSpPr/>
      </dsp:nvSpPr>
      <dsp:spPr>
        <a:xfrm>
          <a:off x="3340419" y="1414702"/>
          <a:ext cx="2273583" cy="9261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Compatibility assessment</a:t>
          </a:r>
        </a:p>
      </dsp:txBody>
      <dsp:txXfrm>
        <a:off x="3367546" y="1441829"/>
        <a:ext cx="2219329" cy="871923"/>
      </dsp:txXfrm>
    </dsp:sp>
    <dsp:sp modelId="{88DC20C4-F26E-48C8-A37C-2EACC3B9546D}">
      <dsp:nvSpPr>
        <dsp:cNvPr id="0" name=""/>
        <dsp:cNvSpPr/>
      </dsp:nvSpPr>
      <dsp:spPr>
        <a:xfrm>
          <a:off x="3340419" y="2483368"/>
          <a:ext cx="2273583" cy="9261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Fire resistance</a:t>
          </a:r>
        </a:p>
      </dsp:txBody>
      <dsp:txXfrm>
        <a:off x="3367546" y="2510495"/>
        <a:ext cx="2219329" cy="871923"/>
      </dsp:txXfrm>
    </dsp:sp>
    <dsp:sp modelId="{B7A85497-958D-4BC4-AB10-7733A5FB5C81}">
      <dsp:nvSpPr>
        <dsp:cNvPr id="0" name=""/>
        <dsp:cNvSpPr/>
      </dsp:nvSpPr>
      <dsp:spPr>
        <a:xfrm>
          <a:off x="3340419" y="3552035"/>
          <a:ext cx="2273583" cy="9261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Sound insulation</a:t>
          </a:r>
        </a:p>
      </dsp:txBody>
      <dsp:txXfrm>
        <a:off x="3367546" y="3579162"/>
        <a:ext cx="2219329" cy="871923"/>
      </dsp:txXfrm>
    </dsp:sp>
    <dsp:sp modelId="{13EDCF51-24B0-4D70-BE41-B648217CE9E0}">
      <dsp:nvSpPr>
        <dsp:cNvPr id="0" name=""/>
        <dsp:cNvSpPr/>
      </dsp:nvSpPr>
      <dsp:spPr>
        <a:xfrm>
          <a:off x="6111349" y="0"/>
          <a:ext cx="2841979" cy="4714332"/>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Aesthetical</a:t>
          </a:r>
          <a:r>
            <a:rPr lang="nb-NO"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nb-NO" sz="2000"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performance</a:t>
          </a:r>
          <a:endParaRPr lang="nb-NO"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6152772" y="41423"/>
        <a:ext cx="2759133" cy="1331453"/>
      </dsp:txXfrm>
    </dsp:sp>
    <dsp:sp modelId="{2826DF27-776B-49AE-B9F6-F2A8C224516B}">
      <dsp:nvSpPr>
        <dsp:cNvPr id="0" name=""/>
        <dsp:cNvSpPr/>
      </dsp:nvSpPr>
      <dsp:spPr>
        <a:xfrm>
          <a:off x="6395547" y="1414414"/>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Visual control</a:t>
          </a:r>
        </a:p>
      </dsp:txBody>
      <dsp:txXfrm>
        <a:off x="6415662" y="1434529"/>
        <a:ext cx="2233353" cy="646547"/>
      </dsp:txXfrm>
    </dsp:sp>
    <dsp:sp modelId="{FAD087ED-06CD-49BA-9EF8-EB42564F45D0}">
      <dsp:nvSpPr>
        <dsp:cNvPr id="0" name=""/>
        <dsp:cNvSpPr/>
      </dsp:nvSpPr>
      <dsp:spPr>
        <a:xfrm>
          <a:off x="6395547" y="2206850"/>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Damage</a:t>
          </a:r>
        </a:p>
      </dsp:txBody>
      <dsp:txXfrm>
        <a:off x="6415662" y="2226965"/>
        <a:ext cx="2233353" cy="646547"/>
      </dsp:txXfrm>
    </dsp:sp>
    <dsp:sp modelId="{63FCBCC8-BDA0-4300-9DF1-9D5BD474169A}">
      <dsp:nvSpPr>
        <dsp:cNvPr id="0" name=""/>
        <dsp:cNvSpPr/>
      </dsp:nvSpPr>
      <dsp:spPr>
        <a:xfrm>
          <a:off x="6395547" y="2999286"/>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Connections</a:t>
          </a:r>
        </a:p>
      </dsp:txBody>
      <dsp:txXfrm>
        <a:off x="6415662" y="3019401"/>
        <a:ext cx="2233353" cy="646547"/>
      </dsp:txXfrm>
    </dsp:sp>
    <dsp:sp modelId="{57C2AD8E-7F5D-44C9-980A-C8504CE0CF34}">
      <dsp:nvSpPr>
        <dsp:cNvPr id="0" name=""/>
        <dsp:cNvSpPr/>
      </dsp:nvSpPr>
      <dsp:spPr>
        <a:xfrm>
          <a:off x="6395547" y="3791722"/>
          <a:ext cx="2273583" cy="6867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nb-NO" sz="2100" kern="1200">
              <a:solidFill>
                <a:sysClr val="window" lastClr="FFFFFF"/>
              </a:solidFill>
              <a:latin typeface="Times New Roman" panose="02020603050405020304" pitchFamily="18" charset="0"/>
              <a:ea typeface="+mn-ea"/>
              <a:cs typeface="Times New Roman" panose="02020603050405020304" pitchFamily="18" charset="0"/>
            </a:rPr>
            <a:t>Pre-tensioned wires/ RF</a:t>
          </a:r>
        </a:p>
      </dsp:txBody>
      <dsp:txXfrm>
        <a:off x="6415662" y="3811837"/>
        <a:ext cx="2233353" cy="646547"/>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A6A3A-9876-A7CF-073C-FAB04EAD764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3007DEB-96CC-30F1-A3D7-4A103D0C3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70E7F5C-8B64-692B-1DD1-BACFFEAB49FD}"/>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5" name="Plassholder for bunntekst 4">
            <a:extLst>
              <a:ext uri="{FF2B5EF4-FFF2-40B4-BE49-F238E27FC236}">
                <a16:creationId xmlns:a16="http://schemas.microsoft.com/office/drawing/2014/main" id="{F30A4C99-2442-2BC4-3838-0E44634470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5ACF9A5-1BC6-DE6B-023F-431A90E35456}"/>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42684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8CCB28-5D6C-2995-B3F2-F46F6574BCD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FB07EEC-7B53-AE74-9047-BBB7D34EAC2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B14121D-5DDD-F6CA-4328-BC09B53E4C2C}"/>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5" name="Plassholder for bunntekst 4">
            <a:extLst>
              <a:ext uri="{FF2B5EF4-FFF2-40B4-BE49-F238E27FC236}">
                <a16:creationId xmlns:a16="http://schemas.microsoft.com/office/drawing/2014/main" id="{268E2805-AF06-3C09-EF87-EDF1803DF38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7AA6DD8-622A-E1B9-394C-907F2C2E4496}"/>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145990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71C3239-1663-B1AB-BB4E-E2E63FBBED0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173C52C-F71F-3895-0498-ADBB7B45B7F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85128C3-6C05-BE1B-22FE-79F741CAD079}"/>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5" name="Plassholder for bunntekst 4">
            <a:extLst>
              <a:ext uri="{FF2B5EF4-FFF2-40B4-BE49-F238E27FC236}">
                <a16:creationId xmlns:a16="http://schemas.microsoft.com/office/drawing/2014/main" id="{308F391A-BD56-058B-0CD8-894F2C8EEE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8617FB-1940-AF2B-CA83-0E6291CBC1B7}"/>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10658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4E8D83-B597-80AD-15A0-B0AEF1DB26E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F023C49-5DF7-D560-D086-B600C719B9C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CD782B-1F2C-B07C-EFD0-10ECAAC3214E}"/>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5" name="Plassholder for bunntekst 4">
            <a:extLst>
              <a:ext uri="{FF2B5EF4-FFF2-40B4-BE49-F238E27FC236}">
                <a16:creationId xmlns:a16="http://schemas.microsoft.com/office/drawing/2014/main" id="{1BDA175E-48D8-6649-01CA-9061EA916FE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254044-B0EF-C3FF-D42E-5C6B89EC6812}"/>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221099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16CB23-4038-08EE-BDCC-0E1D45F9216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0F5D5C3-5DBF-F7C1-1CE9-FD50CB8F3A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8123CA7-2F86-8629-80F7-239A39B0B03F}"/>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5" name="Plassholder for bunntekst 4">
            <a:extLst>
              <a:ext uri="{FF2B5EF4-FFF2-40B4-BE49-F238E27FC236}">
                <a16:creationId xmlns:a16="http://schemas.microsoft.com/office/drawing/2014/main" id="{4BFD8969-A9A2-3096-4096-A2BA99ECC2F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8659084-A1B2-C632-0C79-F681D3E404C7}"/>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322620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69B35F-8F21-D2ED-E88B-846A43D4DB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6C8E94D-EC7C-CB45-4EB0-1B6A2D155D0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2F66E03-37B3-C841-3B93-0077DE104AF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A629D65-2287-90E0-800F-5F24F07438FC}"/>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6" name="Plassholder for bunntekst 5">
            <a:extLst>
              <a:ext uri="{FF2B5EF4-FFF2-40B4-BE49-F238E27FC236}">
                <a16:creationId xmlns:a16="http://schemas.microsoft.com/office/drawing/2014/main" id="{E7AC79FC-3E85-BBF7-FFDF-F04093BAF0E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CE068C3-3F68-4E67-7373-2C10C854277E}"/>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21243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A4F550-7E7D-6096-5A86-ABE5E96F45E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72C5971-2696-59FC-6E4A-209CE0DE0C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CFEDC4B-618A-9D56-10A9-0CB3782C07E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AFC698D-6070-CAE7-9D64-075496303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3891662-0C76-BC41-085D-3B80089B96C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E61DE13-5316-FA1F-1507-DEDCFCA9903B}"/>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8" name="Plassholder for bunntekst 7">
            <a:extLst>
              <a:ext uri="{FF2B5EF4-FFF2-40B4-BE49-F238E27FC236}">
                <a16:creationId xmlns:a16="http://schemas.microsoft.com/office/drawing/2014/main" id="{4623BB4E-68BF-FFA3-F8A4-DBCB0862416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755FB5F-0DA0-B83C-8428-07D42EB556C7}"/>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237627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676F27-7B14-3A4D-5F0D-99D51286977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8AA853-2BBB-84BA-24BB-996DAAB100AC}"/>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4" name="Plassholder for bunntekst 3">
            <a:extLst>
              <a:ext uri="{FF2B5EF4-FFF2-40B4-BE49-F238E27FC236}">
                <a16:creationId xmlns:a16="http://schemas.microsoft.com/office/drawing/2014/main" id="{FBE01803-FE43-B792-3C7D-BFC87FE555A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A900E14-C366-13B4-F7C2-1A8E06CA2AE0}"/>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100307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F617B4F-F048-0B41-8D19-D52E5FD3D548}"/>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3" name="Plassholder for bunntekst 2">
            <a:extLst>
              <a:ext uri="{FF2B5EF4-FFF2-40B4-BE49-F238E27FC236}">
                <a16:creationId xmlns:a16="http://schemas.microsoft.com/office/drawing/2014/main" id="{0D1F7145-F673-CB27-6534-14E11B1E234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20AB99C-0405-C486-06FE-B93442827374}"/>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237673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2D664F-B4D9-72D7-8224-49614848392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D7478A0-4E76-6597-562A-0028ADECF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4138942-B598-D443-8C59-0BBD282EE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B876E85-D60B-A7EF-3179-DEE7DB7256FA}"/>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6" name="Plassholder for bunntekst 5">
            <a:extLst>
              <a:ext uri="{FF2B5EF4-FFF2-40B4-BE49-F238E27FC236}">
                <a16:creationId xmlns:a16="http://schemas.microsoft.com/office/drawing/2014/main" id="{17D804DC-D407-F2CB-222A-C52C0D3C592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17CA3E9-3F64-5CF5-022F-34D668EE8758}"/>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151160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B62A58-57A0-6C19-778C-6809CBB5672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AB7EAAE-D651-5BBD-2572-F5CF199D6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02F8497-AFDA-2F3A-F10C-F165F7A84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69D573F-C7B2-0DA3-AFB2-AFEDACC6375D}"/>
              </a:ext>
            </a:extLst>
          </p:cNvPr>
          <p:cNvSpPr>
            <a:spLocks noGrp="1"/>
          </p:cNvSpPr>
          <p:nvPr>
            <p:ph type="dt" sz="half" idx="10"/>
          </p:nvPr>
        </p:nvSpPr>
        <p:spPr/>
        <p:txBody>
          <a:bodyPr/>
          <a:lstStyle/>
          <a:p>
            <a:fld id="{9C4F27D4-061B-4BBB-80CC-B9DC14D11B23}" type="datetimeFigureOut">
              <a:rPr lang="nb-NO" smtClean="0"/>
              <a:t>11.06.2025</a:t>
            </a:fld>
            <a:endParaRPr lang="nb-NO"/>
          </a:p>
        </p:txBody>
      </p:sp>
      <p:sp>
        <p:nvSpPr>
          <p:cNvPr id="6" name="Plassholder for bunntekst 5">
            <a:extLst>
              <a:ext uri="{FF2B5EF4-FFF2-40B4-BE49-F238E27FC236}">
                <a16:creationId xmlns:a16="http://schemas.microsoft.com/office/drawing/2014/main" id="{EF10BF0A-9E83-CFC3-6B58-1FB44AFED18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BC51E4F-EA2F-9708-D348-A31E290FC8E2}"/>
              </a:ext>
            </a:extLst>
          </p:cNvPr>
          <p:cNvSpPr>
            <a:spLocks noGrp="1"/>
          </p:cNvSpPr>
          <p:nvPr>
            <p:ph type="sldNum" sz="quarter" idx="12"/>
          </p:nvPr>
        </p:nvSpPr>
        <p:spPr/>
        <p:txBody>
          <a:bodyPr/>
          <a:lstStyle/>
          <a:p>
            <a:fld id="{E7C8D5BB-C673-435C-9CAE-EEB10B8FE59A}" type="slidenum">
              <a:rPr lang="nb-NO" smtClean="0"/>
              <a:t>‹#›</a:t>
            </a:fld>
            <a:endParaRPr lang="nb-NO"/>
          </a:p>
        </p:txBody>
      </p:sp>
    </p:spTree>
    <p:extLst>
      <p:ext uri="{BB962C8B-B14F-4D97-AF65-F5344CB8AC3E}">
        <p14:creationId xmlns:p14="http://schemas.microsoft.com/office/powerpoint/2010/main" val="413551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B6A03DF-5D4B-99A9-A4CA-1EE4A913E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C5F446E-1D6A-1735-67DA-C45ECF413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57CE1D-C176-877A-AD94-B03EC1B91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4F27D4-061B-4BBB-80CC-B9DC14D11B23}" type="datetimeFigureOut">
              <a:rPr lang="nb-NO" smtClean="0"/>
              <a:t>11.06.2025</a:t>
            </a:fld>
            <a:endParaRPr lang="nb-NO"/>
          </a:p>
        </p:txBody>
      </p:sp>
      <p:sp>
        <p:nvSpPr>
          <p:cNvPr id="5" name="Plassholder for bunntekst 4">
            <a:extLst>
              <a:ext uri="{FF2B5EF4-FFF2-40B4-BE49-F238E27FC236}">
                <a16:creationId xmlns:a16="http://schemas.microsoft.com/office/drawing/2014/main" id="{6A703C53-55C7-BC6D-46FF-2DADBDB99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069EF88-F281-06A4-EFC5-EDE3FF1F9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C8D5BB-C673-435C-9CAE-EEB10B8FE59A}" type="slidenum">
              <a:rPr lang="nb-NO" smtClean="0"/>
              <a:t>‹#›</a:t>
            </a:fld>
            <a:endParaRPr lang="nb-NO"/>
          </a:p>
        </p:txBody>
      </p:sp>
    </p:spTree>
    <p:extLst>
      <p:ext uri="{BB962C8B-B14F-4D97-AF65-F5344CB8AC3E}">
        <p14:creationId xmlns:p14="http://schemas.microsoft.com/office/powerpoint/2010/main" val="3718720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926564E-A5BC-F6E4-E177-7029C3ECCE88}"/>
              </a:ext>
            </a:extLst>
          </p:cNvPr>
          <p:cNvSpPr>
            <a:spLocks noGrp="1"/>
          </p:cNvSpPr>
          <p:nvPr>
            <p:ph type="ctrTitle"/>
          </p:nvPr>
        </p:nvSpPr>
        <p:spPr>
          <a:xfrm>
            <a:off x="4354513" y="841375"/>
            <a:ext cx="3572288" cy="3114698"/>
          </a:xfrm>
        </p:spPr>
        <p:txBody>
          <a:bodyPr>
            <a:noAutofit/>
          </a:bodyPr>
          <a:lstStyle/>
          <a:p>
            <a:r>
              <a:rPr lang="en-US" sz="3600" dirty="0">
                <a:solidFill>
                  <a:schemeClr val="bg1"/>
                </a:solidFill>
              </a:rPr>
              <a:t>Assessing the Sustainability and Reuse Potential of Pre-fabricated Hollow Core Slabs: </a:t>
            </a:r>
            <a:br>
              <a:rPr lang="en-US" sz="3600" dirty="0">
                <a:solidFill>
                  <a:schemeClr val="bg1"/>
                </a:solidFill>
              </a:rPr>
            </a:br>
            <a:r>
              <a:rPr lang="en-US" sz="3600" dirty="0">
                <a:solidFill>
                  <a:schemeClr val="bg1"/>
                </a:solidFill>
              </a:rPr>
              <a:t>A Feasibility Study</a:t>
            </a:r>
            <a:endParaRPr lang="nb-NO" sz="3600" dirty="0">
              <a:solidFill>
                <a:schemeClr val="bg1"/>
              </a:solidFill>
            </a:endParaRPr>
          </a:p>
        </p:txBody>
      </p:sp>
      <p:sp>
        <p:nvSpPr>
          <p:cNvPr id="3" name="Undertittel 2">
            <a:extLst>
              <a:ext uri="{FF2B5EF4-FFF2-40B4-BE49-F238E27FC236}">
                <a16:creationId xmlns:a16="http://schemas.microsoft.com/office/drawing/2014/main" id="{441995E6-2107-DAD6-B0D6-6350805D04B5}"/>
              </a:ext>
            </a:extLst>
          </p:cNvPr>
          <p:cNvSpPr>
            <a:spLocks noGrp="1"/>
          </p:cNvSpPr>
          <p:nvPr>
            <p:ph type="subTitle" idx="1"/>
          </p:nvPr>
        </p:nvSpPr>
        <p:spPr>
          <a:xfrm>
            <a:off x="4354513" y="4337072"/>
            <a:ext cx="3506264" cy="1671616"/>
          </a:xfrm>
        </p:spPr>
        <p:txBody>
          <a:bodyPr>
            <a:normAutofit/>
          </a:bodyPr>
          <a:lstStyle/>
          <a:p>
            <a:r>
              <a:rPr lang="nb-NO" dirty="0">
                <a:solidFill>
                  <a:schemeClr val="bg1"/>
                </a:solidFill>
              </a:rPr>
              <a:t>Abhiram Sivapalakumar, </a:t>
            </a:r>
            <a:r>
              <a:rPr lang="nb-NO" dirty="0" err="1">
                <a:solidFill>
                  <a:schemeClr val="bg1"/>
                </a:solidFill>
              </a:rPr>
              <a:t>Nirosha</a:t>
            </a:r>
            <a:r>
              <a:rPr lang="nb-NO" dirty="0">
                <a:solidFill>
                  <a:schemeClr val="bg1"/>
                </a:solidFill>
              </a:rPr>
              <a:t> D. </a:t>
            </a:r>
            <a:r>
              <a:rPr lang="nb-NO" dirty="0" err="1">
                <a:solidFill>
                  <a:schemeClr val="bg1"/>
                </a:solidFill>
              </a:rPr>
              <a:t>Adasooriya</a:t>
            </a:r>
            <a:endParaRPr lang="nb-NO" dirty="0">
              <a:solidFill>
                <a:schemeClr val="bg1"/>
              </a:solidFill>
            </a:endParaRPr>
          </a:p>
        </p:txBody>
      </p:sp>
      <p:grpSp>
        <p:nvGrpSpPr>
          <p:cNvPr id="12" name="Group 11">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3" name="Freeform: Shape 12">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Bilde 4">
            <a:extLst>
              <a:ext uri="{FF2B5EF4-FFF2-40B4-BE49-F238E27FC236}">
                <a16:creationId xmlns:a16="http://schemas.microsoft.com/office/drawing/2014/main" id="{E485F02D-4402-FA61-4777-8320211DCE8B}"/>
              </a:ext>
            </a:extLst>
          </p:cNvPr>
          <p:cNvPicPr>
            <a:picLocks noChangeAspect="1"/>
          </p:cNvPicPr>
          <p:nvPr/>
        </p:nvPicPr>
        <p:blipFill>
          <a:blip r:embed="rId2" cstate="print">
            <a:extLst>
              <a:ext uri="{28A0092B-C50C-407E-A947-70E740481C1C}">
                <a14:useLocalDpi xmlns:a14="http://schemas.microsoft.com/office/drawing/2010/main" val="0"/>
              </a:ext>
            </a:extLst>
          </a:blip>
          <a:srcRect l="3202" r="5208"/>
          <a:stretch>
            <a:fillRect/>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6" name="Group 15">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7" name="Freeform: Shape 16">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1" name="Freeform: Shape 20">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Bilde 3">
            <a:extLst>
              <a:ext uri="{FF2B5EF4-FFF2-40B4-BE49-F238E27FC236}">
                <a16:creationId xmlns:a16="http://schemas.microsoft.com/office/drawing/2014/main" id="{5F3E3EA2-8377-CB2A-DD4D-ABE9193ABFBF}"/>
              </a:ext>
            </a:extLst>
          </p:cNvPr>
          <p:cNvPicPr>
            <a:picLocks noChangeAspect="1"/>
          </p:cNvPicPr>
          <p:nvPr/>
        </p:nvPicPr>
        <p:blipFill>
          <a:blip r:embed="rId4" cstate="print">
            <a:extLst>
              <a:ext uri="{28A0092B-C50C-407E-A947-70E740481C1C}">
                <a14:useLocalDpi xmlns:a14="http://schemas.microsoft.com/office/drawing/2010/main" val="0"/>
              </a:ext>
            </a:extLst>
          </a:blip>
          <a:srcRect l="3285" r="7976"/>
          <a:stretch>
            <a:fillRect/>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4" name="Group 23">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5" name="Freeform: Shape 24">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19234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CEA5A347-2F12-02D8-5DA1-E4375EDF33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57258"/>
            <a:ext cx="10905066" cy="5343483"/>
          </a:xfrm>
          <a:prstGeom prst="rect">
            <a:avLst/>
          </a:prstGeom>
          <a:noFill/>
        </p:spPr>
      </p:pic>
      <p:sp>
        <p:nvSpPr>
          <p:cNvPr id="2" name="TekstSylinder 1">
            <a:extLst>
              <a:ext uri="{FF2B5EF4-FFF2-40B4-BE49-F238E27FC236}">
                <a16:creationId xmlns:a16="http://schemas.microsoft.com/office/drawing/2014/main" id="{F1A21DA5-E491-A680-ACA7-B5FB83C8300B}"/>
              </a:ext>
            </a:extLst>
          </p:cNvPr>
          <p:cNvSpPr txBox="1"/>
          <p:nvPr/>
        </p:nvSpPr>
        <p:spPr>
          <a:xfrm>
            <a:off x="643467" y="6181969"/>
            <a:ext cx="10905066" cy="523220"/>
          </a:xfrm>
          <a:prstGeom prst="rect">
            <a:avLst/>
          </a:prstGeom>
          <a:noFill/>
        </p:spPr>
        <p:txBody>
          <a:bodyPr wrap="square" rtlCol="0">
            <a:spAutoFit/>
          </a:bodyPr>
          <a:lstStyle/>
          <a:p>
            <a:pPr algn="ctr"/>
            <a:r>
              <a:rPr lang="nb-NO" sz="2800" dirty="0"/>
              <a:t>SIS- Velferds Bygg (SVB)</a:t>
            </a:r>
          </a:p>
        </p:txBody>
      </p:sp>
    </p:spTree>
    <p:extLst>
      <p:ext uri="{BB962C8B-B14F-4D97-AF65-F5344CB8AC3E}">
        <p14:creationId xmlns:p14="http://schemas.microsoft.com/office/powerpoint/2010/main" val="240012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AFAA5C-82D2-A286-10B8-F6FBC467D69C}"/>
              </a:ext>
            </a:extLst>
          </p:cNvPr>
          <p:cNvSpPr>
            <a:spLocks noGrp="1"/>
          </p:cNvSpPr>
          <p:nvPr>
            <p:ph type="title"/>
          </p:nvPr>
        </p:nvSpPr>
        <p:spPr/>
        <p:txBody>
          <a:bodyPr/>
          <a:lstStyle/>
          <a:p>
            <a:r>
              <a:rPr lang="nb-NO" dirty="0" err="1"/>
              <a:t>Environmental</a:t>
            </a:r>
            <a:r>
              <a:rPr lang="nb-NO" dirty="0"/>
              <a:t> </a:t>
            </a:r>
            <a:r>
              <a:rPr lang="nb-NO" dirty="0" err="1"/>
              <a:t>benefits</a:t>
            </a:r>
            <a:r>
              <a:rPr lang="nb-NO" dirty="0"/>
              <a:t> </a:t>
            </a:r>
            <a:r>
              <a:rPr lang="nb-NO" dirty="0" err="1"/>
              <a:t>of</a:t>
            </a:r>
            <a:r>
              <a:rPr lang="nb-NO" dirty="0"/>
              <a:t> HCS</a:t>
            </a:r>
          </a:p>
        </p:txBody>
      </p:sp>
      <p:graphicFrame>
        <p:nvGraphicFramePr>
          <p:cNvPr id="4" name="Diagram 3">
            <a:extLst>
              <a:ext uri="{FF2B5EF4-FFF2-40B4-BE49-F238E27FC236}">
                <a16:creationId xmlns:a16="http://schemas.microsoft.com/office/drawing/2014/main" id="{CB948D74-CF41-C37C-B4F2-4417416B43F8}"/>
              </a:ext>
            </a:extLst>
          </p:cNvPr>
          <p:cNvGraphicFramePr/>
          <p:nvPr>
            <p:extLst>
              <p:ext uri="{D42A27DB-BD31-4B8C-83A1-F6EECF244321}">
                <p14:modId xmlns:p14="http://schemas.microsoft.com/office/powerpoint/2010/main" val="3567166802"/>
              </p:ext>
            </p:extLst>
          </p:nvPr>
        </p:nvGraphicFramePr>
        <p:xfrm>
          <a:off x="184484" y="1856907"/>
          <a:ext cx="5911516" cy="35637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CA70886C-88B0-C941-B68B-C0A70E09A258}"/>
              </a:ext>
            </a:extLst>
          </p:cNvPr>
          <p:cNvGraphicFramePr/>
          <p:nvPr>
            <p:extLst>
              <p:ext uri="{D42A27DB-BD31-4B8C-83A1-F6EECF244321}">
                <p14:modId xmlns:p14="http://schemas.microsoft.com/office/powerpoint/2010/main" val="2845037999"/>
              </p:ext>
            </p:extLst>
          </p:nvPr>
        </p:nvGraphicFramePr>
        <p:xfrm>
          <a:off x="6096000" y="1690688"/>
          <a:ext cx="6002956" cy="3439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78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3" name="Rectangle 2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9A0A78B-4144-95B7-4AC7-5995D75224EE}"/>
              </a:ext>
            </a:extLst>
          </p:cNvPr>
          <p:cNvSpPr>
            <a:spLocks noGrp="1"/>
          </p:cNvSpPr>
          <p:nvPr>
            <p:ph type="title"/>
          </p:nvPr>
        </p:nvSpPr>
        <p:spPr>
          <a:xfrm>
            <a:off x="1057025" y="922644"/>
            <a:ext cx="5040285" cy="1169585"/>
          </a:xfrm>
        </p:spPr>
        <p:txBody>
          <a:bodyPr anchor="b">
            <a:normAutofit/>
          </a:bodyPr>
          <a:lstStyle/>
          <a:p>
            <a:r>
              <a:rPr lang="nb-NO" sz="3700"/>
              <a:t>Case study introduction</a:t>
            </a:r>
          </a:p>
        </p:txBody>
      </p:sp>
      <p:sp>
        <p:nvSpPr>
          <p:cNvPr id="28" name="Rectangle 2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E14C112-7922-5960-5F5B-83535AE2814C}"/>
              </a:ext>
            </a:extLst>
          </p:cNvPr>
          <p:cNvSpPr>
            <a:spLocks noGrp="1"/>
          </p:cNvSpPr>
          <p:nvPr>
            <p:ph idx="1"/>
          </p:nvPr>
        </p:nvSpPr>
        <p:spPr>
          <a:xfrm>
            <a:off x="1055715" y="2508105"/>
            <a:ext cx="5040285" cy="3632493"/>
          </a:xfrm>
        </p:spPr>
        <p:txBody>
          <a:bodyPr anchor="ctr">
            <a:normAutofit/>
          </a:bodyPr>
          <a:lstStyle/>
          <a:p>
            <a:r>
              <a:rPr lang="en-US" sz="2000" dirty="0"/>
              <a:t>SVB used HD265 and HD320 slabs</a:t>
            </a:r>
          </a:p>
          <a:p>
            <a:pPr lvl="1"/>
            <a:r>
              <a:rPr lang="en-US" sz="1600" dirty="0"/>
              <a:t>1,898 </a:t>
            </a:r>
            <a:r>
              <a:rPr lang="en-US" sz="1600" dirty="0" err="1"/>
              <a:t>tonnes</a:t>
            </a:r>
            <a:r>
              <a:rPr lang="en-US" sz="1600" dirty="0"/>
              <a:t> of prefabricated concrete</a:t>
            </a:r>
          </a:p>
          <a:p>
            <a:r>
              <a:rPr lang="en-US" sz="2000" dirty="0"/>
              <a:t>Project Goal: </a:t>
            </a:r>
          </a:p>
          <a:p>
            <a:pPr lvl="1"/>
            <a:r>
              <a:rPr lang="en-US" sz="1600" dirty="0"/>
              <a:t>Repurpose Hollow-Core Slabs (HCSs) from the SVB building</a:t>
            </a:r>
          </a:p>
          <a:p>
            <a:pPr lvl="1"/>
            <a:r>
              <a:rPr lang="en-US" sz="1600" dirty="0"/>
              <a:t>Construct a new student housing facility</a:t>
            </a:r>
          </a:p>
          <a:p>
            <a:pPr lvl="1"/>
            <a:r>
              <a:rPr lang="en-US" sz="1600" dirty="0"/>
              <a:t>Maximize material efficiency while meeting safety and comfort standards</a:t>
            </a:r>
          </a:p>
        </p:txBody>
      </p:sp>
      <p:pic>
        <p:nvPicPr>
          <p:cNvPr id="4" name="Plassholder for innhold 3">
            <a:extLst>
              <a:ext uri="{FF2B5EF4-FFF2-40B4-BE49-F238E27FC236}">
                <a16:creationId xmlns:a16="http://schemas.microsoft.com/office/drawing/2014/main" id="{D56CA5A2-625B-3E89-7A66-F7FD8CB13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46667" y="989537"/>
            <a:ext cx="4389120" cy="2150669"/>
          </a:xfrm>
          <a:prstGeom prst="rect">
            <a:avLst/>
          </a:prstGeom>
          <a:noFill/>
        </p:spPr>
      </p:pic>
      <p:pic>
        <p:nvPicPr>
          <p:cNvPr id="7" name="Picture 1" descr="A line of circles with numbers and lines&#10;&#10;Description automatically generated">
            <a:extLst>
              <a:ext uri="{FF2B5EF4-FFF2-40B4-BE49-F238E27FC236}">
                <a16:creationId xmlns:a16="http://schemas.microsoft.com/office/drawing/2014/main" id="{F9A3380C-C9BE-6F23-6FEC-8D3726218F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6" t="7380" r="829" b="2937"/>
          <a:stretch/>
        </p:blipFill>
        <p:spPr bwMode="auto">
          <a:xfrm>
            <a:off x="6946667" y="3905125"/>
            <a:ext cx="4389120" cy="192107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0551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58FCBE9-3E6F-E8AB-729A-1830D8A912BE}"/>
              </a:ext>
            </a:extLst>
          </p:cNvPr>
          <p:cNvSpPr>
            <a:spLocks noGrp="1"/>
          </p:cNvSpPr>
          <p:nvPr>
            <p:ph idx="1"/>
          </p:nvPr>
        </p:nvSpPr>
        <p:spPr>
          <a:xfrm>
            <a:off x="838200" y="564715"/>
            <a:ext cx="7805286" cy="4351338"/>
          </a:xfrm>
        </p:spPr>
        <p:txBody>
          <a:bodyPr/>
          <a:lstStyle/>
          <a:p>
            <a:pPr marL="0" indent="0">
              <a:buNone/>
            </a:pPr>
            <a:r>
              <a:rPr lang="nb-NO" dirty="0" err="1"/>
              <a:t>Selection</a:t>
            </a:r>
            <a:r>
              <a:rPr lang="nb-NO" dirty="0"/>
              <a:t> &amp; Planning</a:t>
            </a:r>
          </a:p>
          <a:p>
            <a:pPr lvl="1"/>
            <a:r>
              <a:rPr lang="nb-NO" dirty="0" err="1"/>
              <a:t>Chosen</a:t>
            </a:r>
            <a:r>
              <a:rPr lang="nb-NO" dirty="0"/>
              <a:t>: HD265 </a:t>
            </a:r>
            <a:r>
              <a:rPr lang="nb-NO" dirty="0" err="1"/>
              <a:t>slabs</a:t>
            </a:r>
            <a:r>
              <a:rPr lang="nb-NO" dirty="0"/>
              <a:t>, 8.4 m × 1.2 m</a:t>
            </a:r>
          </a:p>
          <a:p>
            <a:pPr lvl="1"/>
            <a:r>
              <a:rPr lang="nb-NO" dirty="0" err="1"/>
              <a:t>Criteria</a:t>
            </a:r>
            <a:r>
              <a:rPr lang="nb-NO" dirty="0"/>
              <a:t>:</a:t>
            </a:r>
          </a:p>
          <a:p>
            <a:pPr lvl="2"/>
            <a:r>
              <a:rPr lang="nb-NO" dirty="0"/>
              <a:t>Minimal topping &amp; </a:t>
            </a:r>
            <a:r>
              <a:rPr lang="nb-NO" dirty="0" err="1"/>
              <a:t>damage</a:t>
            </a:r>
            <a:endParaRPr lang="nb-NO" dirty="0"/>
          </a:p>
          <a:p>
            <a:pPr lvl="2"/>
            <a:r>
              <a:rPr lang="nb-NO" dirty="0" err="1"/>
              <a:t>Clean</a:t>
            </a:r>
            <a:r>
              <a:rPr lang="nb-NO" dirty="0"/>
              <a:t> </a:t>
            </a:r>
            <a:r>
              <a:rPr lang="nb-NO" dirty="0" err="1"/>
              <a:t>geometry</a:t>
            </a:r>
            <a:endParaRPr lang="nb-NO" dirty="0"/>
          </a:p>
          <a:p>
            <a:pPr lvl="2"/>
            <a:r>
              <a:rPr lang="nb-NO" dirty="0"/>
              <a:t>High </a:t>
            </a:r>
            <a:r>
              <a:rPr lang="nb-NO" dirty="0" err="1"/>
              <a:t>compatibility</a:t>
            </a:r>
            <a:r>
              <a:rPr lang="nb-NO" dirty="0"/>
              <a:t> </a:t>
            </a:r>
            <a:r>
              <a:rPr lang="nb-NO" dirty="0" err="1"/>
              <a:t>with</a:t>
            </a:r>
            <a:r>
              <a:rPr lang="nb-NO" dirty="0"/>
              <a:t> </a:t>
            </a:r>
            <a:r>
              <a:rPr lang="nb-NO" dirty="0" err="1"/>
              <a:t>new</a:t>
            </a:r>
            <a:r>
              <a:rPr lang="nb-NO" dirty="0"/>
              <a:t> layout</a:t>
            </a:r>
          </a:p>
          <a:p>
            <a:pPr lvl="1"/>
            <a:r>
              <a:rPr lang="nb-NO" b="1" dirty="0"/>
              <a:t>Total </a:t>
            </a:r>
            <a:r>
              <a:rPr lang="nb-NO" b="1" dirty="0" err="1"/>
              <a:t>reused</a:t>
            </a:r>
            <a:r>
              <a:rPr lang="nb-NO" b="1" dirty="0"/>
              <a:t> </a:t>
            </a:r>
            <a:r>
              <a:rPr lang="nb-NO" b="1" dirty="0" err="1"/>
              <a:t>slab</a:t>
            </a:r>
            <a:r>
              <a:rPr lang="nb-NO" b="1" dirty="0"/>
              <a:t> area: 1,098.37 m²</a:t>
            </a:r>
          </a:p>
        </p:txBody>
      </p:sp>
      <p:sp>
        <p:nvSpPr>
          <p:cNvPr id="5" name="TekstSylinder 4">
            <a:extLst>
              <a:ext uri="{FF2B5EF4-FFF2-40B4-BE49-F238E27FC236}">
                <a16:creationId xmlns:a16="http://schemas.microsoft.com/office/drawing/2014/main" id="{E85CE9ED-3750-DEE8-E667-7C901471E9D3}"/>
              </a:ext>
            </a:extLst>
          </p:cNvPr>
          <p:cNvSpPr txBox="1"/>
          <p:nvPr/>
        </p:nvSpPr>
        <p:spPr>
          <a:xfrm>
            <a:off x="838200" y="3671506"/>
            <a:ext cx="9143198" cy="2246769"/>
          </a:xfrm>
          <a:prstGeom prst="rect">
            <a:avLst/>
          </a:prstGeom>
          <a:noFill/>
        </p:spPr>
        <p:txBody>
          <a:bodyPr wrap="square">
            <a:spAutoFit/>
          </a:bodyPr>
          <a:lstStyle/>
          <a:p>
            <a:r>
              <a:rPr lang="en-US" sz="2800" dirty="0"/>
              <a:t>Integration in New Design</a:t>
            </a:r>
          </a:p>
          <a:p>
            <a:pPr marL="285750" indent="-285750">
              <a:buFont typeface="Arial" panose="020B0604020202020204" pitchFamily="34" charset="0"/>
              <a:buChar char="•"/>
            </a:pPr>
            <a:r>
              <a:rPr lang="en-US" sz="2400" dirty="0"/>
              <a:t>New floor plan: ~68.5 m × 18.5 m</a:t>
            </a:r>
          </a:p>
          <a:p>
            <a:pPr marL="742950" lvl="1" indent="-285750">
              <a:buFont typeface="Arial" panose="020B0604020202020204" pitchFamily="34" charset="0"/>
              <a:buChar char="•"/>
            </a:pPr>
            <a:r>
              <a:rPr lang="en-US" sz="2000" dirty="0"/>
              <a:t>Functional spaces:20 m² student rooms</a:t>
            </a:r>
          </a:p>
          <a:p>
            <a:pPr marL="742950" lvl="1" indent="-285750">
              <a:buFont typeface="Arial" panose="020B0604020202020204" pitchFamily="34" charset="0"/>
              <a:buChar char="•"/>
            </a:pPr>
            <a:r>
              <a:rPr lang="en-US" sz="2000" dirty="0"/>
              <a:t>Bathrooms, laundry, and shared areas</a:t>
            </a:r>
          </a:p>
          <a:p>
            <a:pPr marL="285750" indent="-285750">
              <a:buFont typeface="Arial" panose="020B0604020202020204" pitchFamily="34" charset="0"/>
              <a:buChar char="•"/>
            </a:pPr>
            <a:r>
              <a:rPr lang="en-US" sz="2400" dirty="0"/>
              <a:t>Support </a:t>
            </a:r>
            <a:r>
              <a:rPr lang="en-US" sz="2400" dirty="0" err="1"/>
              <a:t>structure:L-shaped</a:t>
            </a:r>
            <a:r>
              <a:rPr lang="en-US" sz="2400" dirty="0"/>
              <a:t> &amp; Inverted Tee Beams</a:t>
            </a:r>
          </a:p>
          <a:p>
            <a:pPr marL="285750" indent="-285750">
              <a:buFont typeface="Arial" panose="020B0604020202020204" pitchFamily="34" charset="0"/>
              <a:buChar char="•"/>
            </a:pPr>
            <a:r>
              <a:rPr lang="en-US" sz="2400" dirty="0"/>
              <a:t>Used existing voids for anchorage, reducing extra drilling</a:t>
            </a:r>
          </a:p>
        </p:txBody>
      </p:sp>
    </p:spTree>
    <p:extLst>
      <p:ext uri="{BB962C8B-B14F-4D97-AF65-F5344CB8AC3E}">
        <p14:creationId xmlns:p14="http://schemas.microsoft.com/office/powerpoint/2010/main" val="373204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skjermbilde, tekst, Parallell, Rektangel&#10;&#10;Automatisk generert beskrivelse">
            <a:extLst>
              <a:ext uri="{FF2B5EF4-FFF2-40B4-BE49-F238E27FC236}">
                <a16:creationId xmlns:a16="http://schemas.microsoft.com/office/drawing/2014/main" id="{E8769BD4-F269-8F7B-C890-189D4CA924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20" t="729" b="693"/>
          <a:stretch/>
        </p:blipFill>
        <p:spPr bwMode="auto">
          <a:xfrm rot="5400000">
            <a:off x="4267635" y="-2891402"/>
            <a:ext cx="3656731" cy="9439536"/>
          </a:xfrm>
          <a:prstGeom prst="rect">
            <a:avLst/>
          </a:prstGeom>
          <a:ln>
            <a:noFill/>
          </a:ln>
          <a:extLst>
            <a:ext uri="{53640926-AAD7-44D8-BBD7-CCE9431645EC}">
              <a14:shadowObscured xmlns:a14="http://schemas.microsoft.com/office/drawing/2010/main"/>
            </a:ext>
          </a:extLst>
        </p:spPr>
      </p:pic>
      <p:pic>
        <p:nvPicPr>
          <p:cNvPr id="7" name="Bilde 6">
            <a:extLst>
              <a:ext uri="{FF2B5EF4-FFF2-40B4-BE49-F238E27FC236}">
                <a16:creationId xmlns:a16="http://schemas.microsoft.com/office/drawing/2014/main" id="{DD80BF52-CE78-3A88-0CB8-C1C8D675E94E}"/>
              </a:ext>
            </a:extLst>
          </p:cNvPr>
          <p:cNvPicPr>
            <a:picLocks noChangeAspect="1"/>
          </p:cNvPicPr>
          <p:nvPr/>
        </p:nvPicPr>
        <p:blipFill rotWithShape="1">
          <a:blip r:embed="rId3">
            <a:extLst>
              <a:ext uri="{28A0092B-C50C-407E-A947-70E740481C1C}">
                <a14:useLocalDpi xmlns:a14="http://schemas.microsoft.com/office/drawing/2010/main" val="0"/>
              </a:ext>
            </a:extLst>
          </a:blip>
          <a:srcRect t="1232" b="1144"/>
          <a:stretch/>
        </p:blipFill>
        <p:spPr bwMode="auto">
          <a:xfrm rot="16200000">
            <a:off x="4569934" y="318898"/>
            <a:ext cx="3135731" cy="93559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957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B60E09-9DE2-FB57-97CD-1BC2B0A2EDC9}"/>
              </a:ext>
            </a:extLst>
          </p:cNvPr>
          <p:cNvSpPr>
            <a:spLocks noGrp="1"/>
          </p:cNvSpPr>
          <p:nvPr>
            <p:ph type="title"/>
          </p:nvPr>
        </p:nvSpPr>
        <p:spPr/>
        <p:txBody>
          <a:bodyPr/>
          <a:lstStyle/>
          <a:p>
            <a:r>
              <a:rPr lang="nb-NO" dirty="0" err="1"/>
              <a:t>Environmental</a:t>
            </a:r>
            <a:r>
              <a:rPr lang="nb-NO" dirty="0"/>
              <a:t> </a:t>
            </a:r>
            <a:r>
              <a:rPr lang="nb-NO" dirty="0" err="1"/>
              <a:t>benefits</a:t>
            </a:r>
            <a:r>
              <a:rPr lang="nb-NO" dirty="0"/>
              <a:t> </a:t>
            </a:r>
            <a:r>
              <a:rPr lang="nb-NO" dirty="0" err="1"/>
              <a:t>of</a:t>
            </a:r>
            <a:r>
              <a:rPr lang="nb-NO" dirty="0"/>
              <a:t> </a:t>
            </a:r>
            <a:r>
              <a:rPr lang="nb-NO" dirty="0" err="1"/>
              <a:t>reusing</a:t>
            </a:r>
            <a:r>
              <a:rPr lang="nb-NO" dirty="0"/>
              <a:t> HCS from SVB</a:t>
            </a:r>
          </a:p>
        </p:txBody>
      </p:sp>
      <p:graphicFrame>
        <p:nvGraphicFramePr>
          <p:cNvPr id="5" name="Tabell 4">
            <a:extLst>
              <a:ext uri="{FF2B5EF4-FFF2-40B4-BE49-F238E27FC236}">
                <a16:creationId xmlns:a16="http://schemas.microsoft.com/office/drawing/2014/main" id="{CB6BEE20-FC9C-50F1-ACFA-53C20E340884}"/>
              </a:ext>
            </a:extLst>
          </p:cNvPr>
          <p:cNvGraphicFramePr>
            <a:graphicFrameLocks noGrp="1"/>
          </p:cNvGraphicFramePr>
          <p:nvPr>
            <p:extLst>
              <p:ext uri="{D42A27DB-BD31-4B8C-83A1-F6EECF244321}">
                <p14:modId xmlns:p14="http://schemas.microsoft.com/office/powerpoint/2010/main" val="497254001"/>
              </p:ext>
            </p:extLst>
          </p:nvPr>
        </p:nvGraphicFramePr>
        <p:xfrm>
          <a:off x="838200" y="2159910"/>
          <a:ext cx="5575300" cy="2214880"/>
        </p:xfrm>
        <a:graphic>
          <a:graphicData uri="http://schemas.openxmlformats.org/drawingml/2006/table">
            <a:tbl>
              <a:tblPr firstRow="1" firstCol="1" bandRow="1"/>
              <a:tblGrid>
                <a:gridCol w="1167130">
                  <a:extLst>
                    <a:ext uri="{9D8B030D-6E8A-4147-A177-3AD203B41FA5}">
                      <a16:colId xmlns:a16="http://schemas.microsoft.com/office/drawing/2014/main" val="1482209451"/>
                    </a:ext>
                  </a:extLst>
                </a:gridCol>
                <a:gridCol w="1620520">
                  <a:extLst>
                    <a:ext uri="{9D8B030D-6E8A-4147-A177-3AD203B41FA5}">
                      <a16:colId xmlns:a16="http://schemas.microsoft.com/office/drawing/2014/main" val="124479685"/>
                    </a:ext>
                  </a:extLst>
                </a:gridCol>
                <a:gridCol w="2787650">
                  <a:extLst>
                    <a:ext uri="{9D8B030D-6E8A-4147-A177-3AD203B41FA5}">
                      <a16:colId xmlns:a16="http://schemas.microsoft.com/office/drawing/2014/main" val="416803270"/>
                    </a:ext>
                  </a:extLst>
                </a:gridCol>
              </a:tblGrid>
              <a:tr h="264795">
                <a:tc>
                  <a:txBody>
                    <a:bodyPr/>
                    <a:lstStyle/>
                    <a:p>
                      <a:pPr algn="just">
                        <a:buNone/>
                      </a:pPr>
                      <a:r>
                        <a:rPr lang="en-GB"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System Limit</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GB"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GWP-total (Unit: kgCO2-eq)</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GB"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Percentage (%)</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130229"/>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A1</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34588,412</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80,37</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53210637"/>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A2</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244,525</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0,57</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90560761"/>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1088,529</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2,53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67553726"/>
                  </a:ext>
                </a:extLst>
              </a:tr>
              <a:tr h="200025">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A4</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216,523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0,50</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07662632"/>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A5</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4101,705</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9,53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61782236"/>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C1</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1577,579</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3,67</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37655695"/>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C2</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485,105</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1,13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15272667"/>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C3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191,281</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0,44</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57672338"/>
                  </a:ext>
                </a:extLst>
              </a:tr>
              <a:tr h="200025">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C4</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540,321</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buNone/>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1,26%</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56734595"/>
                  </a:ext>
                </a:extLst>
              </a:tr>
            </a:tbl>
          </a:graphicData>
        </a:graphic>
      </p:graphicFrame>
      <p:graphicFrame>
        <p:nvGraphicFramePr>
          <p:cNvPr id="6" name="Tabell 5">
            <a:extLst>
              <a:ext uri="{FF2B5EF4-FFF2-40B4-BE49-F238E27FC236}">
                <a16:creationId xmlns:a16="http://schemas.microsoft.com/office/drawing/2014/main" id="{33A5593E-EF7E-1D2A-6345-7DA00D85C5D0}"/>
              </a:ext>
            </a:extLst>
          </p:cNvPr>
          <p:cNvGraphicFramePr>
            <a:graphicFrameLocks noGrp="1"/>
          </p:cNvGraphicFramePr>
          <p:nvPr>
            <p:extLst>
              <p:ext uri="{D42A27DB-BD31-4B8C-83A1-F6EECF244321}">
                <p14:modId xmlns:p14="http://schemas.microsoft.com/office/powerpoint/2010/main" val="1512836479"/>
              </p:ext>
            </p:extLst>
          </p:nvPr>
        </p:nvGraphicFramePr>
        <p:xfrm>
          <a:off x="838200" y="5099050"/>
          <a:ext cx="5575300" cy="1393825"/>
        </p:xfrm>
        <a:graphic>
          <a:graphicData uri="http://schemas.openxmlformats.org/drawingml/2006/table">
            <a:tbl>
              <a:tblPr firstRow="1" firstCol="1" bandRow="1"/>
              <a:tblGrid>
                <a:gridCol w="1167130">
                  <a:extLst>
                    <a:ext uri="{9D8B030D-6E8A-4147-A177-3AD203B41FA5}">
                      <a16:colId xmlns:a16="http://schemas.microsoft.com/office/drawing/2014/main" val="924817679"/>
                    </a:ext>
                  </a:extLst>
                </a:gridCol>
                <a:gridCol w="1620520">
                  <a:extLst>
                    <a:ext uri="{9D8B030D-6E8A-4147-A177-3AD203B41FA5}">
                      <a16:colId xmlns:a16="http://schemas.microsoft.com/office/drawing/2014/main" val="1212393083"/>
                    </a:ext>
                  </a:extLst>
                </a:gridCol>
                <a:gridCol w="2787650">
                  <a:extLst>
                    <a:ext uri="{9D8B030D-6E8A-4147-A177-3AD203B41FA5}">
                      <a16:colId xmlns:a16="http://schemas.microsoft.com/office/drawing/2014/main" val="3917003528"/>
                    </a:ext>
                  </a:extLst>
                </a:gridCol>
              </a:tblGrid>
              <a:tr h="264795">
                <a:tc>
                  <a:txBody>
                    <a:bodyPr/>
                    <a:lstStyle/>
                    <a:p>
                      <a:pPr algn="just">
                        <a:buNone/>
                      </a:pPr>
                      <a:r>
                        <a:rPr lang="en-GB"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System Limit</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GB" sz="1200" b="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GWP-total (Unit: kgCO2-eq)</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buNone/>
                      </a:pPr>
                      <a:r>
                        <a:rPr lang="en-GB"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Percentage (%)</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0833684"/>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E1</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4101,705</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42,18%</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28662015"/>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E2</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216,523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2,23%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64270941"/>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E3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1088,529</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11,19%</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49545433"/>
                  </a:ext>
                </a:extLst>
              </a:tr>
              <a:tr h="200025">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F1</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216,523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2,23%</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79301487"/>
                  </a:ext>
                </a:extLst>
              </a:tr>
              <a:tr h="207010">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F2</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buNone/>
                      </a:pPr>
                      <a:r>
                        <a:rPr lang="en-GB" sz="1200" kern="100">
                          <a:solidFill>
                            <a:srgbClr val="000000"/>
                          </a:solidFill>
                          <a:effectLst/>
                          <a:latin typeface="Calibri" panose="020F0502020204030204" pitchFamily="34" charset="0"/>
                          <a:ea typeface="Calibri" panose="020F0502020204030204" pitchFamily="34" charset="0"/>
                          <a:cs typeface="Arial" panose="020B0604020202020204" pitchFamily="34" charset="0"/>
                        </a:rPr>
                        <a:t>4101,705</a:t>
                      </a:r>
                      <a:endParaRPr lang="nb-NO" sz="12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buNone/>
                      </a:pPr>
                      <a:r>
                        <a:rPr lang="en-GB"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42,18%</a:t>
                      </a:r>
                      <a:endParaRPr lang="nb-NO" sz="12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89350255"/>
                  </a:ext>
                </a:extLst>
              </a:tr>
            </a:tbl>
          </a:graphicData>
        </a:graphic>
      </p:graphicFrame>
      <p:sp>
        <p:nvSpPr>
          <p:cNvPr id="7" name="TekstSylinder 6">
            <a:extLst>
              <a:ext uri="{FF2B5EF4-FFF2-40B4-BE49-F238E27FC236}">
                <a16:creationId xmlns:a16="http://schemas.microsoft.com/office/drawing/2014/main" id="{B6494ED3-CBB4-8A95-2ECC-419D8CD900BA}"/>
              </a:ext>
            </a:extLst>
          </p:cNvPr>
          <p:cNvSpPr txBox="1"/>
          <p:nvPr/>
        </p:nvSpPr>
        <p:spPr>
          <a:xfrm>
            <a:off x="838200" y="1690688"/>
            <a:ext cx="4001477" cy="369332"/>
          </a:xfrm>
          <a:prstGeom prst="rect">
            <a:avLst/>
          </a:prstGeom>
          <a:noFill/>
        </p:spPr>
        <p:txBody>
          <a:bodyPr wrap="square" rtlCol="0">
            <a:spAutoFit/>
          </a:bodyPr>
          <a:lstStyle/>
          <a:p>
            <a:r>
              <a:rPr lang="nb-NO" dirty="0"/>
              <a:t>GWP total </a:t>
            </a:r>
            <a:r>
              <a:rPr lang="nb-NO" dirty="0" err="1"/>
              <a:t>with</a:t>
            </a:r>
            <a:r>
              <a:rPr lang="nb-NO" dirty="0"/>
              <a:t> </a:t>
            </a:r>
            <a:r>
              <a:rPr lang="nb-NO" dirty="0" err="1"/>
              <a:t>CtG</a:t>
            </a:r>
            <a:r>
              <a:rPr lang="nb-NO" dirty="0"/>
              <a:t> </a:t>
            </a:r>
            <a:r>
              <a:rPr lang="nb-NO" dirty="0" err="1"/>
              <a:t>approach</a:t>
            </a:r>
            <a:endParaRPr lang="nb-NO" dirty="0"/>
          </a:p>
        </p:txBody>
      </p:sp>
      <p:sp>
        <p:nvSpPr>
          <p:cNvPr id="8" name="TekstSylinder 7">
            <a:extLst>
              <a:ext uri="{FF2B5EF4-FFF2-40B4-BE49-F238E27FC236}">
                <a16:creationId xmlns:a16="http://schemas.microsoft.com/office/drawing/2014/main" id="{17628569-715F-30D2-301A-3F5C99CD015C}"/>
              </a:ext>
            </a:extLst>
          </p:cNvPr>
          <p:cNvSpPr txBox="1"/>
          <p:nvPr/>
        </p:nvSpPr>
        <p:spPr>
          <a:xfrm>
            <a:off x="838199" y="4552254"/>
            <a:ext cx="4001477" cy="369332"/>
          </a:xfrm>
          <a:prstGeom prst="rect">
            <a:avLst/>
          </a:prstGeom>
          <a:noFill/>
        </p:spPr>
        <p:txBody>
          <a:bodyPr wrap="square" rtlCol="0">
            <a:spAutoFit/>
          </a:bodyPr>
          <a:lstStyle/>
          <a:p>
            <a:r>
              <a:rPr lang="nb-NO" dirty="0"/>
              <a:t>GWP total </a:t>
            </a:r>
            <a:r>
              <a:rPr lang="nb-NO" dirty="0" err="1"/>
              <a:t>with</a:t>
            </a:r>
            <a:r>
              <a:rPr lang="nb-NO" dirty="0"/>
              <a:t> </a:t>
            </a:r>
            <a:r>
              <a:rPr lang="nb-NO" dirty="0" err="1"/>
              <a:t>CtC</a:t>
            </a:r>
            <a:r>
              <a:rPr lang="nb-NO" dirty="0"/>
              <a:t> </a:t>
            </a:r>
            <a:r>
              <a:rPr lang="nb-NO" dirty="0" err="1"/>
              <a:t>approach</a:t>
            </a:r>
            <a:endParaRPr lang="nb-NO" dirty="0"/>
          </a:p>
        </p:txBody>
      </p:sp>
      <p:pic>
        <p:nvPicPr>
          <p:cNvPr id="9" name="Bilde 8">
            <a:extLst>
              <a:ext uri="{FF2B5EF4-FFF2-40B4-BE49-F238E27FC236}">
                <a16:creationId xmlns:a16="http://schemas.microsoft.com/office/drawing/2014/main" id="{F1FA7701-A589-97E9-88AC-3E27C6326387}"/>
              </a:ext>
            </a:extLst>
          </p:cNvPr>
          <p:cNvPicPr>
            <a:picLocks noChangeAspect="1"/>
          </p:cNvPicPr>
          <p:nvPr/>
        </p:nvPicPr>
        <p:blipFill>
          <a:blip r:embed="rId2"/>
          <a:stretch>
            <a:fillRect/>
          </a:stretch>
        </p:blipFill>
        <p:spPr>
          <a:xfrm>
            <a:off x="8000709" y="1690688"/>
            <a:ext cx="3353091" cy="4956478"/>
          </a:xfrm>
          <a:prstGeom prst="rect">
            <a:avLst/>
          </a:prstGeom>
        </p:spPr>
      </p:pic>
    </p:spTree>
    <p:extLst>
      <p:ext uri="{BB962C8B-B14F-4D97-AF65-F5344CB8AC3E}">
        <p14:creationId xmlns:p14="http://schemas.microsoft.com/office/powerpoint/2010/main" val="330236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B7DBDD9-877E-9EE8-AE99-3DF18E405588}"/>
              </a:ext>
            </a:extLst>
          </p:cNvPr>
          <p:cNvSpPr>
            <a:spLocks noGrp="1"/>
          </p:cNvSpPr>
          <p:nvPr>
            <p:ph type="title"/>
          </p:nvPr>
        </p:nvSpPr>
        <p:spPr>
          <a:xfrm>
            <a:off x="1524000" y="548640"/>
            <a:ext cx="9160475" cy="1132258"/>
          </a:xfrm>
        </p:spPr>
        <p:txBody>
          <a:bodyPr anchor="ctr">
            <a:normAutofit/>
          </a:bodyPr>
          <a:lstStyle/>
          <a:p>
            <a:pPr algn="ctr"/>
            <a:r>
              <a:rPr lang="nb-NO"/>
              <a:t>Guidelines	</a:t>
            </a:r>
          </a:p>
        </p:txBody>
      </p:sp>
      <p:graphicFrame>
        <p:nvGraphicFramePr>
          <p:cNvPr id="18" name="Plassholder for innhold 2">
            <a:extLst>
              <a:ext uri="{FF2B5EF4-FFF2-40B4-BE49-F238E27FC236}">
                <a16:creationId xmlns:a16="http://schemas.microsoft.com/office/drawing/2014/main" id="{8B567CD8-5670-3B49-A53A-FB9C8802BAE8}"/>
              </a:ext>
            </a:extLst>
          </p:cNvPr>
          <p:cNvGraphicFramePr>
            <a:graphicFrameLocks noGrp="1"/>
          </p:cNvGraphicFramePr>
          <p:nvPr>
            <p:ph idx="1"/>
            <p:extLst>
              <p:ext uri="{D42A27DB-BD31-4B8C-83A1-F6EECF244321}">
                <p14:modId xmlns:p14="http://schemas.microsoft.com/office/powerpoint/2010/main" val="2074183293"/>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07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20A1BF-46E1-6DF4-4204-909F2F0A0873}"/>
              </a:ext>
            </a:extLst>
          </p:cNvPr>
          <p:cNvSpPr>
            <a:spLocks noGrp="1"/>
          </p:cNvSpPr>
          <p:nvPr>
            <p:ph type="title"/>
          </p:nvPr>
        </p:nvSpPr>
        <p:spPr/>
        <p:txBody>
          <a:bodyPr/>
          <a:lstStyle/>
          <a:p>
            <a:r>
              <a:rPr lang="nb-NO" dirty="0"/>
              <a:t>Pre-</a:t>
            </a:r>
            <a:r>
              <a:rPr lang="nb-NO" dirty="0" err="1"/>
              <a:t>disassembly</a:t>
            </a:r>
            <a:r>
              <a:rPr lang="nb-NO" dirty="0"/>
              <a:t> </a:t>
            </a:r>
            <a:r>
              <a:rPr lang="nb-NO" dirty="0" err="1"/>
              <a:t>evaluation</a:t>
            </a:r>
            <a:endParaRPr lang="nb-NO" dirty="0"/>
          </a:p>
        </p:txBody>
      </p:sp>
      <p:sp>
        <p:nvSpPr>
          <p:cNvPr id="3" name="Plassholder for innhold 2">
            <a:extLst>
              <a:ext uri="{FF2B5EF4-FFF2-40B4-BE49-F238E27FC236}">
                <a16:creationId xmlns:a16="http://schemas.microsoft.com/office/drawing/2014/main" id="{B0E6DD79-A9D7-DB83-64C4-63C4FC6F6A30}"/>
              </a:ext>
            </a:extLst>
          </p:cNvPr>
          <p:cNvSpPr>
            <a:spLocks noGrp="1"/>
          </p:cNvSpPr>
          <p:nvPr>
            <p:ph idx="1"/>
          </p:nvPr>
        </p:nvSpPr>
        <p:spPr/>
        <p:txBody>
          <a:bodyPr>
            <a:normAutofit fontScale="62500" lnSpcReduction="20000"/>
          </a:bodyPr>
          <a:lstStyle/>
          <a:p>
            <a:pPr marL="0" indent="0">
              <a:buNone/>
            </a:pPr>
            <a:r>
              <a:rPr lang="nb-NO" dirty="0" err="1"/>
              <a:t>Six</a:t>
            </a:r>
            <a:r>
              <a:rPr lang="nb-NO" dirty="0"/>
              <a:t> </a:t>
            </a:r>
            <a:r>
              <a:rPr lang="nb-NO" dirty="0" err="1"/>
              <a:t>key</a:t>
            </a:r>
            <a:r>
              <a:rPr lang="nb-NO" dirty="0"/>
              <a:t> areas for </a:t>
            </a:r>
            <a:r>
              <a:rPr lang="nb-NO" dirty="0" err="1"/>
              <a:t>evaluation</a:t>
            </a:r>
            <a:endParaRPr lang="nb-NO" dirty="0"/>
          </a:p>
          <a:p>
            <a:pPr marL="514350" indent="-514350">
              <a:buFont typeface="+mj-lt"/>
              <a:buAutoNum type="arabicPeriod"/>
            </a:pPr>
            <a:r>
              <a:rPr lang="nb-NO" b="1" dirty="0"/>
              <a:t>Access to elements:</a:t>
            </a:r>
          </a:p>
          <a:p>
            <a:pPr lvl="1"/>
            <a:r>
              <a:rPr lang="en-US" dirty="0"/>
              <a:t>Visibility, accessibility, and building changes from original blueprints. Uses "access map".</a:t>
            </a:r>
          </a:p>
          <a:p>
            <a:pPr marL="514350" indent="-514350">
              <a:buFont typeface="+mj-lt"/>
              <a:buAutoNum type="arabicPeriod"/>
            </a:pPr>
            <a:r>
              <a:rPr lang="en-US" b="1" dirty="0"/>
              <a:t>Independence</a:t>
            </a:r>
            <a:r>
              <a:rPr lang="en-US" dirty="0"/>
              <a:t>	</a:t>
            </a:r>
          </a:p>
          <a:p>
            <a:pPr lvl="1"/>
            <a:r>
              <a:rPr lang="en-US" dirty="0"/>
              <a:t>Can HCSs be removed without damaging other parts? </a:t>
            </a:r>
          </a:p>
          <a:p>
            <a:pPr lvl="1"/>
            <a:r>
              <a:rPr lang="en-US" dirty="0"/>
              <a:t>Focus on connections and load paths.</a:t>
            </a:r>
          </a:p>
          <a:p>
            <a:pPr marL="514350" indent="-514350">
              <a:buFont typeface="+mj-lt"/>
              <a:buAutoNum type="arabicPeriod"/>
            </a:pPr>
            <a:r>
              <a:rPr lang="en-US" b="1" dirty="0"/>
              <a:t>Treatments &amp; Finishes	</a:t>
            </a:r>
          </a:p>
          <a:p>
            <a:pPr lvl="1"/>
            <a:r>
              <a:rPr lang="en-US" dirty="0"/>
              <a:t>Are there adhesives, coatings, or sealants that hinder disassembly? </a:t>
            </a:r>
          </a:p>
          <a:p>
            <a:pPr lvl="1"/>
            <a:r>
              <a:rPr lang="en-US" dirty="0"/>
              <a:t>Are they removable</a:t>
            </a:r>
          </a:p>
          <a:p>
            <a:pPr marL="457200" indent="-457200">
              <a:buFont typeface="+mj-lt"/>
              <a:buAutoNum type="arabicPeriod"/>
            </a:pPr>
            <a:r>
              <a:rPr lang="en-US" b="1" dirty="0"/>
              <a:t>Standardization</a:t>
            </a:r>
            <a:r>
              <a:rPr lang="en-US" dirty="0"/>
              <a:t>	</a:t>
            </a:r>
          </a:p>
          <a:p>
            <a:pPr lvl="1"/>
            <a:r>
              <a:rPr lang="en-US" dirty="0"/>
              <a:t>Are dimensions, materials, and connections uniform? </a:t>
            </a:r>
          </a:p>
          <a:p>
            <a:pPr lvl="1"/>
            <a:r>
              <a:rPr lang="en-US" dirty="0"/>
              <a:t>Standard = faster, safer, cheaper reuse.</a:t>
            </a:r>
          </a:p>
          <a:p>
            <a:pPr marL="514350" indent="-514350">
              <a:buFont typeface="+mj-lt"/>
              <a:buAutoNum type="arabicPeriod"/>
            </a:pPr>
            <a:r>
              <a:rPr lang="en-US" b="1" dirty="0"/>
              <a:t>Economic Appraisal	</a:t>
            </a:r>
          </a:p>
          <a:p>
            <a:pPr lvl="1"/>
            <a:r>
              <a:rPr lang="en-US" dirty="0"/>
              <a:t>CBA, NPV, IRR, payback period, and risk/sensitivity analyses—will reuse be cost-effective?</a:t>
            </a:r>
          </a:p>
          <a:p>
            <a:pPr marL="514350" indent="-514350">
              <a:buFont typeface="+mj-lt"/>
              <a:buAutoNum type="arabicPeriod"/>
            </a:pPr>
            <a:r>
              <a:rPr lang="en-US" b="1" dirty="0"/>
              <a:t>Environmental Impact	</a:t>
            </a:r>
          </a:p>
          <a:p>
            <a:pPr lvl="1"/>
            <a:r>
              <a:rPr lang="en-US" dirty="0"/>
              <a:t>Compare GWP, waste reduction, water/energy savings vs. traditional demolition.</a:t>
            </a:r>
            <a:endParaRPr lang="nb-NO" dirty="0"/>
          </a:p>
        </p:txBody>
      </p:sp>
    </p:spTree>
    <p:extLst>
      <p:ext uri="{BB962C8B-B14F-4D97-AF65-F5344CB8AC3E}">
        <p14:creationId xmlns:p14="http://schemas.microsoft.com/office/powerpoint/2010/main" val="10967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a:extLst>
              <a:ext uri="{FF2B5EF4-FFF2-40B4-BE49-F238E27FC236}">
                <a16:creationId xmlns:a16="http://schemas.microsoft.com/office/drawing/2014/main" id="{8BE281ED-986B-542A-FB30-2BB3718DE0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43278" y="643467"/>
            <a:ext cx="8505444" cy="5571066"/>
          </a:xfrm>
          <a:prstGeom prst="rect">
            <a:avLst/>
          </a:prstGeom>
          <a:noFill/>
        </p:spPr>
      </p:pic>
    </p:spTree>
    <p:extLst>
      <p:ext uri="{BB962C8B-B14F-4D97-AF65-F5344CB8AC3E}">
        <p14:creationId xmlns:p14="http://schemas.microsoft.com/office/powerpoint/2010/main" val="303127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DF2DE8-04B5-C8BD-18CF-2E5244200966}"/>
              </a:ext>
            </a:extLst>
          </p:cNvPr>
          <p:cNvSpPr>
            <a:spLocks noGrp="1"/>
          </p:cNvSpPr>
          <p:nvPr>
            <p:ph type="title"/>
          </p:nvPr>
        </p:nvSpPr>
        <p:spPr/>
        <p:txBody>
          <a:bodyPr/>
          <a:lstStyle/>
          <a:p>
            <a:r>
              <a:rPr lang="nb-NO" dirty="0" err="1"/>
              <a:t>Disassembly</a:t>
            </a:r>
            <a:r>
              <a:rPr lang="nb-NO" dirty="0"/>
              <a:t> </a:t>
            </a:r>
            <a:r>
              <a:rPr lang="nb-NO" dirty="0" err="1"/>
              <a:t>procedure</a:t>
            </a:r>
            <a:endParaRPr lang="nb-NO" dirty="0"/>
          </a:p>
        </p:txBody>
      </p:sp>
      <p:sp>
        <p:nvSpPr>
          <p:cNvPr id="3" name="Plassholder for innhold 2">
            <a:extLst>
              <a:ext uri="{FF2B5EF4-FFF2-40B4-BE49-F238E27FC236}">
                <a16:creationId xmlns:a16="http://schemas.microsoft.com/office/drawing/2014/main" id="{12FC1798-58B6-123D-E5A3-88F552BC0442}"/>
              </a:ext>
            </a:extLst>
          </p:cNvPr>
          <p:cNvSpPr>
            <a:spLocks noGrp="1"/>
          </p:cNvSpPr>
          <p:nvPr>
            <p:ph idx="1"/>
          </p:nvPr>
        </p:nvSpPr>
        <p:spPr/>
        <p:txBody>
          <a:bodyPr>
            <a:normAutofit fontScale="92500" lnSpcReduction="10000"/>
          </a:bodyPr>
          <a:lstStyle/>
          <a:p>
            <a:r>
              <a:rPr lang="en-US" dirty="0"/>
              <a:t>What is Disassembly?</a:t>
            </a:r>
          </a:p>
          <a:p>
            <a:pPr lvl="1"/>
            <a:r>
              <a:rPr lang="en-US" dirty="0"/>
              <a:t>The reverse of construction — but with resource efficiency, precision, and future reuse in mind.</a:t>
            </a:r>
          </a:p>
          <a:p>
            <a:r>
              <a:rPr lang="en-US" dirty="0"/>
              <a:t>Planning Before Execution</a:t>
            </a:r>
          </a:p>
          <a:p>
            <a:pPr lvl="1"/>
            <a:r>
              <a:rPr lang="en-US" dirty="0"/>
              <a:t>Site Survey &amp; Document Review (NS 3682 §5.1–5.2)</a:t>
            </a:r>
          </a:p>
          <a:p>
            <a:pPr lvl="2"/>
            <a:r>
              <a:rPr lang="en-US" dirty="0"/>
              <a:t>Analyze slab positions, loads, and connections</a:t>
            </a:r>
          </a:p>
          <a:p>
            <a:pPr lvl="2"/>
            <a:r>
              <a:rPr lang="en-US" dirty="0"/>
              <a:t>Identify potential hazards &amp; supports needed</a:t>
            </a:r>
          </a:p>
          <a:p>
            <a:pPr lvl="1"/>
            <a:r>
              <a:rPr lang="en-US" dirty="0"/>
              <a:t>Tool &amp; Equipment Planning</a:t>
            </a:r>
          </a:p>
          <a:p>
            <a:pPr lvl="2"/>
            <a:r>
              <a:rPr lang="en-US" dirty="0"/>
              <a:t>Cranes, lifting gear, cutting tools</a:t>
            </a:r>
          </a:p>
          <a:p>
            <a:pPr lvl="2"/>
            <a:r>
              <a:rPr lang="en-US" dirty="0"/>
              <a:t>Avoid diagonal cuts – use straight cuts to minimize damage</a:t>
            </a:r>
          </a:p>
          <a:p>
            <a:pPr lvl="1"/>
            <a:r>
              <a:rPr lang="en-US" dirty="0"/>
              <a:t>Disassembly Strategy</a:t>
            </a:r>
          </a:p>
          <a:p>
            <a:pPr lvl="2"/>
            <a:r>
              <a:rPr lang="en-US" dirty="0"/>
              <a:t>Reverse the original assembly sequence</a:t>
            </a:r>
          </a:p>
          <a:p>
            <a:pPr lvl="2"/>
            <a:r>
              <a:rPr lang="en-US" dirty="0"/>
              <a:t>Start with least load-bearing slabs, install temporary supports as needed</a:t>
            </a:r>
            <a:endParaRPr lang="nb-NO" dirty="0"/>
          </a:p>
        </p:txBody>
      </p:sp>
    </p:spTree>
    <p:extLst>
      <p:ext uri="{BB962C8B-B14F-4D97-AF65-F5344CB8AC3E}">
        <p14:creationId xmlns:p14="http://schemas.microsoft.com/office/powerpoint/2010/main" val="313111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EE6845-9532-9367-4755-C466B58427A5}"/>
              </a:ext>
            </a:extLst>
          </p:cNvPr>
          <p:cNvSpPr>
            <a:spLocks noGrp="1"/>
          </p:cNvSpPr>
          <p:nvPr>
            <p:ph type="title"/>
          </p:nvPr>
        </p:nvSpPr>
        <p:spPr/>
        <p:txBody>
          <a:bodyPr/>
          <a:lstStyle/>
          <a:p>
            <a:r>
              <a:rPr lang="en-US" dirty="0"/>
              <a:t>Rethinking Concrete in a Circular World</a:t>
            </a:r>
            <a:endParaRPr lang="nb-NO" dirty="0"/>
          </a:p>
        </p:txBody>
      </p:sp>
      <p:sp>
        <p:nvSpPr>
          <p:cNvPr id="3" name="Plassholder for innhold 2">
            <a:extLst>
              <a:ext uri="{FF2B5EF4-FFF2-40B4-BE49-F238E27FC236}">
                <a16:creationId xmlns:a16="http://schemas.microsoft.com/office/drawing/2014/main" id="{8427BF19-BAA7-EEE5-1084-E10660450E02}"/>
              </a:ext>
            </a:extLst>
          </p:cNvPr>
          <p:cNvSpPr>
            <a:spLocks noGrp="1"/>
          </p:cNvSpPr>
          <p:nvPr>
            <p:ph idx="1"/>
          </p:nvPr>
        </p:nvSpPr>
        <p:spPr/>
        <p:txBody>
          <a:bodyPr>
            <a:normAutofit lnSpcReduction="10000"/>
          </a:bodyPr>
          <a:lstStyle/>
          <a:p>
            <a:r>
              <a:rPr lang="en-US" dirty="0"/>
              <a:t>Concrete is the </a:t>
            </a:r>
            <a:r>
              <a:rPr lang="en-US" b="1" dirty="0"/>
              <a:t>second-most used substance </a:t>
            </a:r>
            <a:r>
              <a:rPr lang="en-US" dirty="0"/>
              <a:t>after water, with over </a:t>
            </a:r>
            <a:r>
              <a:rPr lang="en-US" b="1" dirty="0"/>
              <a:t>30 billion </a:t>
            </a:r>
            <a:r>
              <a:rPr lang="en-US" b="1" dirty="0" err="1"/>
              <a:t>tonnes</a:t>
            </a:r>
            <a:r>
              <a:rPr lang="en-US" b="1" dirty="0"/>
              <a:t> </a:t>
            </a:r>
            <a:r>
              <a:rPr lang="en-US" dirty="0"/>
              <a:t>used annually.</a:t>
            </a:r>
          </a:p>
          <a:p>
            <a:endParaRPr lang="en-US" dirty="0"/>
          </a:p>
          <a:p>
            <a:r>
              <a:rPr lang="en-US" dirty="0"/>
              <a:t>~</a:t>
            </a:r>
            <a:r>
              <a:rPr lang="en-US" b="1" dirty="0"/>
              <a:t>37% of the construction sector’s CO₂ emissions</a:t>
            </a:r>
            <a:r>
              <a:rPr lang="en-US" dirty="0"/>
              <a:t>.</a:t>
            </a:r>
          </a:p>
          <a:p>
            <a:endParaRPr lang="en-US" dirty="0"/>
          </a:p>
          <a:p>
            <a:r>
              <a:rPr lang="en-US" dirty="0"/>
              <a:t>The cement industry is </a:t>
            </a:r>
            <a:r>
              <a:rPr lang="en-US" b="1" dirty="0"/>
              <a:t>projected to fall short </a:t>
            </a:r>
            <a:r>
              <a:rPr lang="en-US" dirty="0"/>
              <a:t>without advancement in technology sustainability—set to meet </a:t>
            </a:r>
            <a:r>
              <a:rPr lang="en-US" b="1" dirty="0"/>
              <a:t>only half of the Paris Agreement targets.</a:t>
            </a:r>
          </a:p>
          <a:p>
            <a:endParaRPr lang="en-US" b="1" dirty="0"/>
          </a:p>
          <a:p>
            <a:r>
              <a:rPr lang="en-US" b="1" dirty="0"/>
              <a:t>pollution and resource depletion</a:t>
            </a:r>
          </a:p>
          <a:p>
            <a:endParaRPr lang="nb-NO" b="1" dirty="0"/>
          </a:p>
        </p:txBody>
      </p:sp>
    </p:spTree>
    <p:extLst>
      <p:ext uri="{BB962C8B-B14F-4D97-AF65-F5344CB8AC3E}">
        <p14:creationId xmlns:p14="http://schemas.microsoft.com/office/powerpoint/2010/main" val="70193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7ED9D-9DC9-F37C-83BF-77F7B016F588}"/>
              </a:ext>
            </a:extLst>
          </p:cNvPr>
          <p:cNvSpPr>
            <a:spLocks noGrp="1"/>
          </p:cNvSpPr>
          <p:nvPr>
            <p:ph type="title"/>
          </p:nvPr>
        </p:nvSpPr>
        <p:spPr>
          <a:xfrm>
            <a:off x="8250892" y="741391"/>
            <a:ext cx="3269384" cy="1616203"/>
          </a:xfrm>
        </p:spPr>
        <p:txBody>
          <a:bodyPr anchor="b">
            <a:normAutofit/>
          </a:bodyPr>
          <a:lstStyle/>
          <a:p>
            <a:r>
              <a:rPr lang="nb-NO" sz="3200" dirty="0"/>
              <a:t>Crane </a:t>
            </a:r>
            <a:r>
              <a:rPr lang="nb-NO" sz="3200" dirty="0" err="1"/>
              <a:t>positioning</a:t>
            </a:r>
            <a:r>
              <a:rPr lang="nb-NO" sz="3200" dirty="0"/>
              <a:t> is </a:t>
            </a:r>
            <a:r>
              <a:rPr lang="nb-NO" sz="3200" dirty="0" err="1"/>
              <a:t>very</a:t>
            </a:r>
            <a:r>
              <a:rPr lang="nb-NO" sz="3200" dirty="0"/>
              <a:t> </a:t>
            </a:r>
            <a:r>
              <a:rPr lang="nb-NO" sz="3200" dirty="0" err="1"/>
              <a:t>important</a:t>
            </a:r>
            <a:r>
              <a:rPr lang="nb-NO" sz="3200" dirty="0"/>
              <a:t>!</a:t>
            </a:r>
          </a:p>
        </p:txBody>
      </p:sp>
      <p:pic>
        <p:nvPicPr>
          <p:cNvPr id="4" name="Plassholder for innhold 3">
            <a:extLst>
              <a:ext uri="{FF2B5EF4-FFF2-40B4-BE49-F238E27FC236}">
                <a16:creationId xmlns:a16="http://schemas.microsoft.com/office/drawing/2014/main" id="{D3D6849A-5C5E-9585-7A1D-59D4EAD901BB}"/>
              </a:ext>
            </a:extLst>
          </p:cNvPr>
          <p:cNvPicPr>
            <a:picLocks noChangeAspect="1"/>
          </p:cNvPicPr>
          <p:nvPr/>
        </p:nvPicPr>
        <p:blipFill>
          <a:blip r:embed="rId2"/>
          <a:srcRect t="6098" r="-2" b="-2"/>
          <a:stretch>
            <a:fillRect/>
          </a:stretch>
        </p:blipFill>
        <p:spPr>
          <a:xfrm>
            <a:off x="8250892" y="2562282"/>
            <a:ext cx="2875263" cy="3970490"/>
          </a:xfrm>
          <a:prstGeom prst="rect">
            <a:avLst/>
          </a:prstGeom>
        </p:spPr>
      </p:pic>
      <p:grpSp>
        <p:nvGrpSpPr>
          <p:cNvPr id="33" name="Group 26">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28" name="Rectangle 27">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Bilde 7">
            <a:extLst>
              <a:ext uri="{FF2B5EF4-FFF2-40B4-BE49-F238E27FC236}">
                <a16:creationId xmlns:a16="http://schemas.microsoft.com/office/drawing/2014/main" id="{785B253F-ECB8-EEAE-57EC-BB597DA3D917}"/>
              </a:ext>
            </a:extLst>
          </p:cNvPr>
          <p:cNvPicPr>
            <a:picLocks noChangeAspect="1"/>
          </p:cNvPicPr>
          <p:nvPr/>
        </p:nvPicPr>
        <p:blipFill rotWithShape="1">
          <a:blip r:embed="rId3">
            <a:extLst>
              <a:ext uri="{28A0092B-C50C-407E-A947-70E740481C1C}">
                <a14:useLocalDpi xmlns:a14="http://schemas.microsoft.com/office/drawing/2010/main" val="0"/>
              </a:ext>
            </a:extLst>
          </a:blip>
          <a:srcRect l="833" t="2555" r="2056" b="1465"/>
          <a:stretch/>
        </p:blipFill>
        <p:spPr bwMode="auto">
          <a:xfrm>
            <a:off x="648920" y="235868"/>
            <a:ext cx="6261204" cy="6386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384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EAA825-E51D-4DC0-3F09-F373375BE18E}"/>
              </a:ext>
            </a:extLst>
          </p:cNvPr>
          <p:cNvSpPr>
            <a:spLocks noGrp="1"/>
          </p:cNvSpPr>
          <p:nvPr>
            <p:ph type="title"/>
          </p:nvPr>
        </p:nvSpPr>
        <p:spPr/>
        <p:txBody>
          <a:bodyPr/>
          <a:lstStyle/>
          <a:p>
            <a:r>
              <a:rPr lang="nb-NO" dirty="0"/>
              <a:t>Testing and </a:t>
            </a:r>
            <a:r>
              <a:rPr lang="nb-NO" dirty="0" err="1"/>
              <a:t>evaluation</a:t>
            </a:r>
            <a:endParaRPr lang="nb-NO" dirty="0"/>
          </a:p>
        </p:txBody>
      </p:sp>
      <p:sp>
        <p:nvSpPr>
          <p:cNvPr id="3" name="Plassholder for innhold 2">
            <a:extLst>
              <a:ext uri="{FF2B5EF4-FFF2-40B4-BE49-F238E27FC236}">
                <a16:creationId xmlns:a16="http://schemas.microsoft.com/office/drawing/2014/main" id="{3F53A80C-1BE2-ACCD-B5A5-BA1ACD76CDEE}"/>
              </a:ext>
            </a:extLst>
          </p:cNvPr>
          <p:cNvSpPr>
            <a:spLocks noGrp="1"/>
          </p:cNvSpPr>
          <p:nvPr>
            <p:ph idx="1"/>
          </p:nvPr>
        </p:nvSpPr>
        <p:spPr/>
        <p:txBody>
          <a:bodyPr>
            <a:normAutofit fontScale="92500" lnSpcReduction="10000"/>
          </a:bodyPr>
          <a:lstStyle/>
          <a:p>
            <a:pPr marL="0" indent="0">
              <a:buNone/>
            </a:pPr>
            <a:r>
              <a:rPr lang="en-US" dirty="0"/>
              <a:t>Three evaluation areas:</a:t>
            </a:r>
          </a:p>
          <a:p>
            <a:pPr marL="514350" indent="-514350">
              <a:buFont typeface="+mj-lt"/>
              <a:buAutoNum type="arabicPeriod"/>
            </a:pPr>
            <a:r>
              <a:rPr lang="en-US" dirty="0"/>
              <a:t>Technical Performance:</a:t>
            </a:r>
          </a:p>
          <a:p>
            <a:pPr lvl="1"/>
            <a:r>
              <a:rPr lang="en-US" dirty="0"/>
              <a:t>Assess structural strength &amp; serviceability</a:t>
            </a:r>
          </a:p>
          <a:p>
            <a:pPr marL="514350" indent="-514350">
              <a:buFont typeface="+mj-lt"/>
              <a:buAutoNum type="arabicPeriod"/>
            </a:pPr>
            <a:r>
              <a:rPr lang="en-US" dirty="0"/>
              <a:t>Functional Performance:</a:t>
            </a:r>
          </a:p>
          <a:p>
            <a:pPr lvl="1"/>
            <a:r>
              <a:rPr lang="en-US" dirty="0"/>
              <a:t>Compliance with fire, sound, and system integration needs</a:t>
            </a:r>
          </a:p>
          <a:p>
            <a:pPr marL="514350" indent="-514350">
              <a:buFont typeface="+mj-lt"/>
              <a:buAutoNum type="arabicPeriod"/>
            </a:pPr>
            <a:r>
              <a:rPr lang="en-US" dirty="0"/>
              <a:t>Aesthetical Performance	</a:t>
            </a:r>
          </a:p>
          <a:p>
            <a:pPr lvl="1"/>
            <a:r>
              <a:rPr lang="en-US" dirty="0"/>
              <a:t>Visual quality &amp; physical condition for reuse</a:t>
            </a:r>
          </a:p>
          <a:p>
            <a:pPr lvl="1"/>
            <a:endParaRPr lang="en-US" dirty="0"/>
          </a:p>
          <a:p>
            <a:r>
              <a:rPr lang="en-US" dirty="0"/>
              <a:t>Pass criteria:</a:t>
            </a:r>
          </a:p>
          <a:p>
            <a:pPr lvl="1"/>
            <a:r>
              <a:rPr lang="en-US" dirty="0"/>
              <a:t>The </a:t>
            </a:r>
            <a:r>
              <a:rPr lang="en-US" b="1" dirty="0"/>
              <a:t>technical lifespan must exceed both functional and aesthetic lifespans </a:t>
            </a:r>
            <a:r>
              <a:rPr lang="en-US" dirty="0"/>
              <a:t>for reuse to be approved.</a:t>
            </a:r>
            <a:endParaRPr lang="nb-NO" dirty="0"/>
          </a:p>
        </p:txBody>
      </p:sp>
    </p:spTree>
    <p:extLst>
      <p:ext uri="{BB962C8B-B14F-4D97-AF65-F5344CB8AC3E}">
        <p14:creationId xmlns:p14="http://schemas.microsoft.com/office/powerpoint/2010/main" val="230802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814C530D-4747-9D03-27B9-ECBD23497B84}"/>
              </a:ext>
            </a:extLst>
          </p:cNvPr>
          <p:cNvGraphicFramePr/>
          <p:nvPr>
            <p:extLst>
              <p:ext uri="{D42A27DB-BD31-4B8C-83A1-F6EECF244321}">
                <p14:modId xmlns:p14="http://schemas.microsoft.com/office/powerpoint/2010/main" val="3497692212"/>
              </p:ext>
            </p:extLst>
          </p:nvPr>
        </p:nvGraphicFramePr>
        <p:xfrm>
          <a:off x="1618789" y="1071834"/>
          <a:ext cx="8954422" cy="471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68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5F267B-0C0B-FE10-045E-45E868AF7D52}"/>
              </a:ext>
            </a:extLst>
          </p:cNvPr>
          <p:cNvSpPr>
            <a:spLocks noGrp="1"/>
          </p:cNvSpPr>
          <p:nvPr>
            <p:ph type="title"/>
          </p:nvPr>
        </p:nvSpPr>
        <p:spPr/>
        <p:txBody>
          <a:bodyPr/>
          <a:lstStyle/>
          <a:p>
            <a:r>
              <a:rPr lang="nb-NO" dirty="0" err="1"/>
              <a:t>Documentation</a:t>
            </a:r>
            <a:r>
              <a:rPr lang="nb-NO" dirty="0"/>
              <a:t> </a:t>
            </a:r>
            <a:r>
              <a:rPr lang="nb-NO" dirty="0" err="1"/>
              <a:t>of</a:t>
            </a:r>
            <a:r>
              <a:rPr lang="nb-NO" dirty="0"/>
              <a:t> </a:t>
            </a:r>
            <a:r>
              <a:rPr lang="nb-NO" dirty="0" err="1"/>
              <a:t>reusable</a:t>
            </a:r>
            <a:r>
              <a:rPr lang="nb-NO" dirty="0"/>
              <a:t> HCS</a:t>
            </a:r>
          </a:p>
        </p:txBody>
      </p:sp>
      <p:sp>
        <p:nvSpPr>
          <p:cNvPr id="3" name="Plassholder for innhold 2">
            <a:extLst>
              <a:ext uri="{FF2B5EF4-FFF2-40B4-BE49-F238E27FC236}">
                <a16:creationId xmlns:a16="http://schemas.microsoft.com/office/drawing/2014/main" id="{063A1053-8B62-384E-66B3-2AC18F6F93ED}"/>
              </a:ext>
            </a:extLst>
          </p:cNvPr>
          <p:cNvSpPr>
            <a:spLocks noGrp="1"/>
          </p:cNvSpPr>
          <p:nvPr>
            <p:ph idx="1"/>
          </p:nvPr>
        </p:nvSpPr>
        <p:spPr/>
        <p:txBody>
          <a:bodyPr/>
          <a:lstStyle/>
          <a:p>
            <a:r>
              <a:rPr lang="en-US" dirty="0"/>
              <a:t>Case studies (KA13, OSBL) show: Lack of documentation is a key barrier to HCS reuse.</a:t>
            </a:r>
          </a:p>
          <a:p>
            <a:r>
              <a:rPr lang="en-US" dirty="0"/>
              <a:t>Ensures traceability, compliance, and market acceptance</a:t>
            </a:r>
          </a:p>
          <a:p>
            <a:r>
              <a:rPr lang="en-US" dirty="0"/>
              <a:t>Aligns reused HCSs with CE-marked standards via NS 3682</a:t>
            </a:r>
          </a:p>
          <a:p>
            <a:endParaRPr lang="en-US" dirty="0"/>
          </a:p>
          <a:p>
            <a:pPr>
              <a:buFont typeface="Arial" panose="020B0604020202020204" pitchFamily="34" charset="0"/>
              <a:buChar char="•"/>
            </a:pPr>
            <a:r>
              <a:rPr lang="en-US" dirty="0"/>
              <a:t>If a reused product meets CE-equivalent standards in one EEA country, </a:t>
            </a:r>
            <a:r>
              <a:rPr lang="en-US" b="1" dirty="0"/>
              <a:t>Norway must accept it</a:t>
            </a:r>
            <a:r>
              <a:rPr lang="en-US" dirty="0"/>
              <a:t> (</a:t>
            </a:r>
            <a:r>
              <a:rPr lang="en-US" i="1" dirty="0"/>
              <a:t>DOK §14</a:t>
            </a:r>
            <a:r>
              <a:rPr lang="en-US" dirty="0"/>
              <a:t>)</a:t>
            </a:r>
          </a:p>
          <a:p>
            <a:pPr>
              <a:buFont typeface="Arial" panose="020B0604020202020204" pitchFamily="34" charset="0"/>
              <a:buChar char="•"/>
            </a:pPr>
            <a:r>
              <a:rPr lang="en-US" dirty="0"/>
              <a:t>Ensures smoother cross-border reuse with no redundant testing</a:t>
            </a:r>
          </a:p>
          <a:p>
            <a:endParaRPr lang="nb-NO" dirty="0"/>
          </a:p>
        </p:txBody>
      </p:sp>
    </p:spTree>
    <p:extLst>
      <p:ext uri="{BB962C8B-B14F-4D97-AF65-F5344CB8AC3E}">
        <p14:creationId xmlns:p14="http://schemas.microsoft.com/office/powerpoint/2010/main" val="210772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FBE280C-FFDA-84A0-CBFF-40F99CF65D8B}"/>
              </a:ext>
            </a:extLst>
          </p:cNvPr>
          <p:cNvSpPr>
            <a:spLocks noGrp="1" noChangeArrowheads="1"/>
          </p:cNvSpPr>
          <p:nvPr>
            <p:ph idx="1"/>
          </p:nvPr>
        </p:nvSpPr>
        <p:spPr bwMode="auto">
          <a:xfrm>
            <a:off x="385346" y="3105834"/>
            <a:ext cx="55369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1" i="0" u="none" strike="noStrike" cap="none" normalizeH="0" baseline="0" dirty="0" err="1">
                <a:ln>
                  <a:noFill/>
                </a:ln>
                <a:solidFill>
                  <a:schemeClr val="tx1"/>
                </a:solidFill>
                <a:effectLst/>
                <a:latin typeface="Arial" panose="020B0604020202020204" pitchFamily="34" charset="0"/>
              </a:rPr>
              <a:t>Thorough</a:t>
            </a:r>
            <a:r>
              <a:rPr kumimoji="0" lang="nb-NO" altLang="nb-NO" sz="1800" b="1" i="0" u="none" strike="noStrike" cap="none" normalizeH="0" baseline="0" dirty="0">
                <a:ln>
                  <a:noFill/>
                </a:ln>
                <a:solidFill>
                  <a:schemeClr val="tx1"/>
                </a:solidFill>
                <a:effectLst/>
                <a:latin typeface="Arial" panose="020B0604020202020204" pitchFamily="34" charset="0"/>
              </a:rPr>
              <a:t>, </a:t>
            </a:r>
            <a:r>
              <a:rPr kumimoji="0" lang="nb-NO" altLang="nb-NO" sz="1800" b="1" i="0" u="none" strike="noStrike" cap="none" normalizeH="0" baseline="0" dirty="0" err="1">
                <a:ln>
                  <a:noFill/>
                </a:ln>
                <a:solidFill>
                  <a:schemeClr val="tx1"/>
                </a:solidFill>
                <a:effectLst/>
                <a:latin typeface="Arial" panose="020B0604020202020204" pitchFamily="34" charset="0"/>
              </a:rPr>
              <a:t>standardized</a:t>
            </a:r>
            <a:r>
              <a:rPr kumimoji="0" lang="nb-NO" altLang="nb-NO" sz="1800" b="1" i="0" u="none" strike="noStrike" cap="none" normalizeH="0" baseline="0" dirty="0">
                <a:ln>
                  <a:noFill/>
                </a:ln>
                <a:solidFill>
                  <a:schemeClr val="tx1"/>
                </a:solidFill>
                <a:effectLst/>
                <a:latin typeface="Arial" panose="020B0604020202020204" pitchFamily="34" charset="0"/>
              </a:rPr>
              <a:t> </a:t>
            </a:r>
            <a:r>
              <a:rPr kumimoji="0" lang="nb-NO" altLang="nb-NO" sz="1800" b="1" i="0" u="none" strike="noStrike" cap="none" normalizeH="0" baseline="0" dirty="0" err="1">
                <a:ln>
                  <a:noFill/>
                </a:ln>
                <a:solidFill>
                  <a:schemeClr val="tx1"/>
                </a:solidFill>
                <a:effectLst/>
                <a:latin typeface="Arial" panose="020B0604020202020204" pitchFamily="34" charset="0"/>
              </a:rPr>
              <a:t>documentation</a:t>
            </a:r>
            <a:r>
              <a:rPr kumimoji="0" lang="nb-NO" altLang="nb-NO" sz="1800" b="0" i="0" u="none" strike="noStrike" cap="none" normalizeH="0" baseline="0" dirty="0">
                <a:ln>
                  <a:noFill/>
                </a:ln>
                <a:solidFill>
                  <a:schemeClr val="tx1"/>
                </a:solidFill>
                <a:effectLst/>
                <a:latin typeface="Arial" panose="020B0604020202020204" pitchFamily="34" charset="0"/>
              </a:rPr>
              <a:t> is not just </a:t>
            </a:r>
            <a:r>
              <a:rPr kumimoji="0" lang="nb-NO" altLang="nb-NO" sz="1800" b="0" i="0" u="none" strike="noStrike" cap="none" normalizeH="0" baseline="0" dirty="0" err="1">
                <a:ln>
                  <a:noFill/>
                </a:ln>
                <a:solidFill>
                  <a:schemeClr val="tx1"/>
                </a:solidFill>
                <a:effectLst/>
                <a:latin typeface="Arial" panose="020B0604020202020204" pitchFamily="34" charset="0"/>
              </a:rPr>
              <a:t>regulatory</a:t>
            </a:r>
            <a:r>
              <a:rPr kumimoji="0" lang="nb-NO" altLang="nb-NO" sz="1800" b="0" i="0" u="none" strike="noStrike" cap="none" normalizeH="0" baseline="0" dirty="0">
                <a:ln>
                  <a:noFill/>
                </a:ln>
                <a:solidFill>
                  <a:schemeClr val="tx1"/>
                </a:solidFill>
                <a:effectLst/>
                <a:latin typeface="Arial" panose="020B0604020202020204" pitchFamily="34" charset="0"/>
              </a:rPr>
              <a:t>—</a:t>
            </a:r>
            <a:r>
              <a:rPr kumimoji="0" lang="nb-NO" altLang="nb-NO" sz="1800" b="0" i="0" u="none" strike="noStrike" cap="none" normalizeH="0" baseline="0" dirty="0" err="1">
                <a:ln>
                  <a:noFill/>
                </a:ln>
                <a:solidFill>
                  <a:schemeClr val="tx1"/>
                </a:solidFill>
                <a:effectLst/>
                <a:latin typeface="Arial" panose="020B0604020202020204" pitchFamily="34" charset="0"/>
              </a:rPr>
              <a:t>it's</a:t>
            </a:r>
            <a:r>
              <a:rPr kumimoji="0" lang="nb-NO" altLang="nb-NO" sz="1800" b="0" i="0" u="none" strike="noStrike" cap="none" normalizeH="0" baseline="0" dirty="0">
                <a:ln>
                  <a:noFill/>
                </a:ln>
                <a:solidFill>
                  <a:schemeClr val="tx1"/>
                </a:solidFill>
                <a:effectLst/>
                <a:latin typeface="Arial" panose="020B0604020202020204" pitchFamily="34" charset="0"/>
              </a:rPr>
              <a:t> a </a:t>
            </a:r>
            <a:r>
              <a:rPr kumimoji="0" lang="nb-NO" altLang="nb-NO" sz="1800" b="0" i="0" u="none" strike="noStrike" cap="none" normalizeH="0" baseline="0" dirty="0" err="1">
                <a:ln>
                  <a:noFill/>
                </a:ln>
                <a:solidFill>
                  <a:schemeClr val="tx1"/>
                </a:solidFill>
                <a:effectLst/>
                <a:latin typeface="Arial" panose="020B0604020202020204" pitchFamily="34" charset="0"/>
              </a:rPr>
              <a:t>practical</a:t>
            </a:r>
            <a:r>
              <a:rPr kumimoji="0" lang="nb-NO" altLang="nb-NO" sz="1800" b="0" i="0" u="none" strike="noStrike" cap="none" normalizeH="0" baseline="0" dirty="0">
                <a:ln>
                  <a:noFill/>
                </a:ln>
                <a:solidFill>
                  <a:schemeClr val="tx1"/>
                </a:solidFill>
                <a:effectLst/>
                <a:latin typeface="Arial" panose="020B0604020202020204" pitchFamily="34" charset="0"/>
              </a:rPr>
              <a:t> </a:t>
            </a:r>
            <a:r>
              <a:rPr kumimoji="0" lang="nb-NO" altLang="nb-NO" sz="1800" b="0" i="0" u="none" strike="noStrike" cap="none" normalizeH="0" baseline="0" dirty="0" err="1">
                <a:ln>
                  <a:noFill/>
                </a:ln>
                <a:solidFill>
                  <a:schemeClr val="tx1"/>
                </a:solidFill>
                <a:effectLst/>
                <a:latin typeface="Arial" panose="020B0604020202020204" pitchFamily="34" charset="0"/>
              </a:rPr>
              <a:t>enabler</a:t>
            </a:r>
            <a:r>
              <a:rPr kumimoji="0" lang="nb-NO" altLang="nb-NO" sz="1800" b="0" i="0" u="none" strike="noStrike" cap="none" normalizeH="0" baseline="0" dirty="0">
                <a:ln>
                  <a:noFill/>
                </a:ln>
                <a:solidFill>
                  <a:schemeClr val="tx1"/>
                </a:solidFill>
                <a:effectLst/>
                <a:latin typeface="Arial" panose="020B0604020202020204" pitchFamily="34" charset="0"/>
              </a:rPr>
              <a:t> </a:t>
            </a:r>
            <a:r>
              <a:rPr kumimoji="0" lang="nb-NO" altLang="nb-NO" sz="1800" b="0" i="0" u="none" strike="noStrike" cap="none" normalizeH="0" baseline="0" dirty="0" err="1">
                <a:ln>
                  <a:noFill/>
                </a:ln>
                <a:solidFill>
                  <a:schemeClr val="tx1"/>
                </a:solidFill>
                <a:effectLst/>
                <a:latin typeface="Arial" panose="020B0604020202020204" pitchFamily="34" charset="0"/>
              </a:rPr>
              <a:t>of</a:t>
            </a:r>
            <a:r>
              <a:rPr kumimoji="0" lang="nb-NO" altLang="nb-NO" sz="1800" b="0" i="0" u="none" strike="noStrike" cap="none" normalizeH="0" baseline="0" dirty="0">
                <a:ln>
                  <a:noFill/>
                </a:ln>
                <a:solidFill>
                  <a:schemeClr val="tx1"/>
                </a:solidFill>
                <a:effectLst/>
                <a:latin typeface="Arial" panose="020B0604020202020204" pitchFamily="34" charset="0"/>
              </a:rPr>
              <a:t> </a:t>
            </a:r>
            <a:r>
              <a:rPr kumimoji="0" lang="nb-NO" altLang="nb-NO" sz="1800" b="1" i="0" u="none" strike="noStrike" cap="none" normalizeH="0" baseline="0" dirty="0" err="1">
                <a:ln>
                  <a:noFill/>
                </a:ln>
                <a:solidFill>
                  <a:schemeClr val="tx1"/>
                </a:solidFill>
                <a:effectLst/>
                <a:latin typeface="Arial" panose="020B0604020202020204" pitchFamily="34" charset="0"/>
              </a:rPr>
              <a:t>reuse</a:t>
            </a:r>
            <a:r>
              <a:rPr kumimoji="0" lang="nb-NO" altLang="nb-NO" sz="1800" b="1" i="0" u="none" strike="noStrike" cap="none" normalizeH="0" baseline="0" dirty="0">
                <a:ln>
                  <a:noFill/>
                </a:ln>
                <a:solidFill>
                  <a:schemeClr val="tx1"/>
                </a:solidFill>
                <a:effectLst/>
                <a:latin typeface="Arial" panose="020B0604020202020204" pitchFamily="34" charset="0"/>
              </a:rPr>
              <a:t> at </a:t>
            </a:r>
            <a:r>
              <a:rPr kumimoji="0" lang="nb-NO" altLang="nb-NO" sz="1800" b="1" i="0" u="none" strike="noStrike" cap="none" normalizeH="0" baseline="0" dirty="0" err="1">
                <a:ln>
                  <a:noFill/>
                </a:ln>
                <a:solidFill>
                  <a:schemeClr val="tx1"/>
                </a:solidFill>
                <a:effectLst/>
                <a:latin typeface="Arial" panose="020B0604020202020204" pitchFamily="34" charset="0"/>
              </a:rPr>
              <a:t>scale</a:t>
            </a:r>
            <a:r>
              <a:rPr kumimoji="0" lang="nb-NO" altLang="nb-NO" sz="1800" b="0" i="0" u="none" strike="noStrike" cap="none" normalizeH="0" baseline="0" dirty="0">
                <a:ln>
                  <a:noFill/>
                </a:ln>
                <a:solidFill>
                  <a:schemeClr val="tx1"/>
                </a:solidFill>
                <a:effectLst/>
                <a:latin typeface="Arial" panose="020B0604020202020204" pitchFamily="34" charset="0"/>
              </a:rPr>
              <a:t>.</a:t>
            </a:r>
          </a:p>
        </p:txBody>
      </p:sp>
      <p:pic>
        <p:nvPicPr>
          <p:cNvPr id="5" name="Bilde 4">
            <a:extLst>
              <a:ext uri="{FF2B5EF4-FFF2-40B4-BE49-F238E27FC236}">
                <a16:creationId xmlns:a16="http://schemas.microsoft.com/office/drawing/2014/main" id="{AE3AE913-F651-C7BD-52E6-634E02A1772F}"/>
              </a:ext>
            </a:extLst>
          </p:cNvPr>
          <p:cNvPicPr>
            <a:picLocks noChangeAspect="1"/>
          </p:cNvPicPr>
          <p:nvPr/>
        </p:nvPicPr>
        <p:blipFill rotWithShape="1">
          <a:blip r:embed="rId2">
            <a:extLst>
              <a:ext uri="{28A0092B-C50C-407E-A947-70E740481C1C}">
                <a14:useLocalDpi xmlns:a14="http://schemas.microsoft.com/office/drawing/2010/main" val="0"/>
              </a:ext>
            </a:extLst>
          </a:blip>
          <a:srcRect t="2392" r="6409" b="6906"/>
          <a:stretch/>
        </p:blipFill>
        <p:spPr bwMode="auto">
          <a:xfrm>
            <a:off x="6096000" y="0"/>
            <a:ext cx="5363210" cy="6727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930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746B21ED-D3BC-5692-0787-437D5C7AAF73}"/>
              </a:ext>
            </a:extLst>
          </p:cNvPr>
          <p:cNvGrpSpPr/>
          <p:nvPr/>
        </p:nvGrpSpPr>
        <p:grpSpPr>
          <a:xfrm>
            <a:off x="7490325" y="643466"/>
            <a:ext cx="3660276" cy="5571067"/>
            <a:chOff x="0" y="0"/>
            <a:chExt cx="5605145" cy="8531225"/>
          </a:xfrm>
        </p:grpSpPr>
        <p:pic>
          <p:nvPicPr>
            <p:cNvPr id="5" name="Bilde 4">
              <a:extLst>
                <a:ext uri="{FF2B5EF4-FFF2-40B4-BE49-F238E27FC236}">
                  <a16:creationId xmlns:a16="http://schemas.microsoft.com/office/drawing/2014/main" id="{5E31AAA4-B1D7-B3C2-41E3-63FA69942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05145" cy="8531225"/>
            </a:xfrm>
            <a:prstGeom prst="rect">
              <a:avLst/>
            </a:prstGeom>
            <a:noFill/>
            <a:ln>
              <a:noFill/>
            </a:ln>
          </p:spPr>
        </p:pic>
        <p:sp>
          <p:nvSpPr>
            <p:cNvPr id="6" name="Tekstboks 2">
              <a:extLst>
                <a:ext uri="{FF2B5EF4-FFF2-40B4-BE49-F238E27FC236}">
                  <a16:creationId xmlns:a16="http://schemas.microsoft.com/office/drawing/2014/main" id="{3B71EB0B-D016-E2A7-4584-51DE6EC8CA90}"/>
                </a:ext>
              </a:extLst>
            </p:cNvPr>
            <p:cNvSpPr txBox="1">
              <a:spLocks noChangeArrowheads="1"/>
            </p:cNvSpPr>
            <p:nvPr/>
          </p:nvSpPr>
          <p:spPr bwMode="auto">
            <a:xfrm>
              <a:off x="628153" y="3132814"/>
              <a:ext cx="4133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defTabSz="594360">
                <a:spcAft>
                  <a:spcPts val="600"/>
                </a:spcAft>
              </a:pPr>
              <a:r>
                <a:rPr lang="en-GB" sz="650" kern="100">
                  <a:solidFill>
                    <a:schemeClr val="tx1"/>
                  </a:solidFill>
                  <a:latin typeface="Calibri" panose="020F0502020204030204" pitchFamily="34" charset="0"/>
                  <a:ea typeface="+mn-ea"/>
                  <a:cs typeface="Arial" panose="020B0604020202020204" pitchFamily="34" charset="0"/>
                </a:rPr>
                <a:t>NO</a:t>
              </a:r>
              <a:endParaRPr lang="nb-NO" sz="12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kstboks 2">
              <a:extLst>
                <a:ext uri="{FF2B5EF4-FFF2-40B4-BE49-F238E27FC236}">
                  <a16:creationId xmlns:a16="http://schemas.microsoft.com/office/drawing/2014/main" id="{F388B56B-5CA6-6F64-61F7-5088B798F3C5}"/>
                </a:ext>
              </a:extLst>
            </p:cNvPr>
            <p:cNvSpPr txBox="1">
              <a:spLocks noChangeArrowheads="1"/>
            </p:cNvSpPr>
            <p:nvPr/>
          </p:nvSpPr>
          <p:spPr bwMode="auto">
            <a:xfrm>
              <a:off x="3458817" y="3116911"/>
              <a:ext cx="413385" cy="3016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defTabSz="594360">
                <a:spcAft>
                  <a:spcPts val="600"/>
                </a:spcAft>
              </a:pPr>
              <a:r>
                <a:rPr lang="en-GB" sz="650" kern="100">
                  <a:solidFill>
                    <a:schemeClr val="tx1"/>
                  </a:solidFill>
                  <a:latin typeface="Calibri" panose="020F0502020204030204" pitchFamily="34" charset="0"/>
                  <a:ea typeface="+mn-ea"/>
                  <a:cs typeface="Arial" panose="020B0604020202020204" pitchFamily="34" charset="0"/>
                </a:rPr>
                <a:t>YES</a:t>
              </a:r>
              <a:endParaRPr lang="nb-NO" sz="1200" kern="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8" name="TekstSylinder 7">
            <a:extLst>
              <a:ext uri="{FF2B5EF4-FFF2-40B4-BE49-F238E27FC236}">
                <a16:creationId xmlns:a16="http://schemas.microsoft.com/office/drawing/2014/main" id="{07AEB920-F0AC-0FC1-4C84-6D6F984857C7}"/>
              </a:ext>
            </a:extLst>
          </p:cNvPr>
          <p:cNvSpPr txBox="1"/>
          <p:nvPr/>
        </p:nvSpPr>
        <p:spPr>
          <a:xfrm>
            <a:off x="1041399" y="3136611"/>
            <a:ext cx="6304552" cy="1077218"/>
          </a:xfrm>
          <a:prstGeom prst="rect">
            <a:avLst/>
          </a:prstGeom>
          <a:noFill/>
        </p:spPr>
        <p:txBody>
          <a:bodyPr wrap="square" rtlCol="0">
            <a:spAutoFit/>
          </a:bodyPr>
          <a:lstStyle/>
          <a:p>
            <a:r>
              <a:rPr lang="nb-NO" sz="3200" dirty="0"/>
              <a:t>Flowchart </a:t>
            </a:r>
            <a:r>
              <a:rPr lang="nb-NO" sz="3200" dirty="0" err="1"/>
              <a:t>summarizing</a:t>
            </a:r>
            <a:r>
              <a:rPr lang="nb-NO" sz="3200" dirty="0"/>
              <a:t> all guidelines</a:t>
            </a:r>
          </a:p>
        </p:txBody>
      </p:sp>
    </p:spTree>
    <p:extLst>
      <p:ext uri="{BB962C8B-B14F-4D97-AF65-F5344CB8AC3E}">
        <p14:creationId xmlns:p14="http://schemas.microsoft.com/office/powerpoint/2010/main" val="2191189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E5CC6F-2C33-2C44-54F3-E6943BA8556D}"/>
              </a:ext>
            </a:extLst>
          </p:cNvPr>
          <p:cNvSpPr>
            <a:spLocks noGrp="1"/>
          </p:cNvSpPr>
          <p:nvPr>
            <p:ph type="title"/>
          </p:nvPr>
        </p:nvSpPr>
        <p:spPr/>
        <p:txBody>
          <a:bodyPr/>
          <a:lstStyle/>
          <a:p>
            <a:r>
              <a:rPr lang="nb-NO" dirty="0" err="1"/>
              <a:t>Economic</a:t>
            </a:r>
            <a:r>
              <a:rPr lang="nb-NO" dirty="0"/>
              <a:t> and </a:t>
            </a:r>
            <a:r>
              <a:rPr lang="nb-NO" dirty="0" err="1"/>
              <a:t>social</a:t>
            </a:r>
            <a:r>
              <a:rPr lang="nb-NO" dirty="0"/>
              <a:t> </a:t>
            </a:r>
            <a:r>
              <a:rPr lang="nb-NO" dirty="0" err="1"/>
              <a:t>perspectives</a:t>
            </a:r>
            <a:endParaRPr lang="nb-NO" dirty="0"/>
          </a:p>
        </p:txBody>
      </p:sp>
      <p:sp>
        <p:nvSpPr>
          <p:cNvPr id="3" name="Plassholder for innhold 2">
            <a:extLst>
              <a:ext uri="{FF2B5EF4-FFF2-40B4-BE49-F238E27FC236}">
                <a16:creationId xmlns:a16="http://schemas.microsoft.com/office/drawing/2014/main" id="{81ED6C7A-ACD7-47F5-4D12-539756226862}"/>
              </a:ext>
            </a:extLst>
          </p:cNvPr>
          <p:cNvSpPr>
            <a:spLocks noGrp="1"/>
          </p:cNvSpPr>
          <p:nvPr>
            <p:ph idx="1"/>
          </p:nvPr>
        </p:nvSpPr>
        <p:spPr/>
        <p:txBody>
          <a:bodyPr>
            <a:normAutofit fontScale="92500" lnSpcReduction="10000"/>
          </a:bodyPr>
          <a:lstStyle/>
          <a:p>
            <a:r>
              <a:rPr lang="en-US" dirty="0"/>
              <a:t>Economic Challenges: </a:t>
            </a:r>
          </a:p>
          <a:p>
            <a:pPr lvl="1"/>
            <a:r>
              <a:rPr lang="en-US" dirty="0"/>
              <a:t>High upfront costs</a:t>
            </a:r>
          </a:p>
          <a:p>
            <a:pPr lvl="1"/>
            <a:r>
              <a:rPr lang="en-US" dirty="0"/>
              <a:t>Lack of incentives.</a:t>
            </a:r>
          </a:p>
          <a:p>
            <a:r>
              <a:rPr lang="en-US" dirty="0"/>
              <a:t>Potential Solutions: </a:t>
            </a:r>
          </a:p>
          <a:p>
            <a:pPr lvl="1"/>
            <a:r>
              <a:rPr lang="en-US" dirty="0"/>
              <a:t>Carbon pricing</a:t>
            </a:r>
          </a:p>
          <a:p>
            <a:pPr lvl="1"/>
            <a:r>
              <a:rPr lang="en-US" dirty="0"/>
              <a:t>Subsidies</a:t>
            </a:r>
          </a:p>
          <a:p>
            <a:pPr lvl="1"/>
            <a:r>
              <a:rPr lang="en-US" dirty="0"/>
              <a:t>Green building certifications. </a:t>
            </a:r>
          </a:p>
          <a:p>
            <a:r>
              <a:rPr lang="en-US" dirty="0"/>
              <a:t>Social Impact: </a:t>
            </a:r>
          </a:p>
          <a:p>
            <a:pPr lvl="1"/>
            <a:r>
              <a:rPr lang="en-US" dirty="0"/>
              <a:t>Public trust</a:t>
            </a:r>
          </a:p>
          <a:p>
            <a:pPr lvl="1"/>
            <a:r>
              <a:rPr lang="en-US" dirty="0"/>
              <a:t>Community benefits</a:t>
            </a:r>
          </a:p>
          <a:p>
            <a:pPr lvl="1"/>
            <a:r>
              <a:rPr lang="en-US" dirty="0"/>
              <a:t>Housing affordability</a:t>
            </a:r>
          </a:p>
          <a:p>
            <a:pPr lvl="1"/>
            <a:r>
              <a:rPr lang="en-US" dirty="0"/>
              <a:t>job creation.</a:t>
            </a:r>
            <a:endParaRPr lang="nb-NO" dirty="0"/>
          </a:p>
        </p:txBody>
      </p:sp>
    </p:spTree>
    <p:extLst>
      <p:ext uri="{BB962C8B-B14F-4D97-AF65-F5344CB8AC3E}">
        <p14:creationId xmlns:p14="http://schemas.microsoft.com/office/powerpoint/2010/main" val="135522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12F4B1C0-B910-DD7D-FC18-6AE677D6A35C}"/>
              </a:ext>
            </a:extLst>
          </p:cNvPr>
          <p:cNvPicPr>
            <a:picLocks noGrp="1" noChangeAspect="1"/>
          </p:cNvPicPr>
          <p:nvPr>
            <p:ph idx="1"/>
          </p:nvPr>
        </p:nvPicPr>
        <p:blipFill>
          <a:blip r:embed="rId2"/>
          <a:stretch>
            <a:fillRect/>
          </a:stretch>
        </p:blipFill>
        <p:spPr>
          <a:xfrm>
            <a:off x="1143942" y="643466"/>
            <a:ext cx="9904116" cy="5571067"/>
          </a:xfrm>
          <a:prstGeom prst="rect">
            <a:avLst/>
          </a:prstGeom>
        </p:spPr>
      </p:pic>
    </p:spTree>
    <p:extLst>
      <p:ext uri="{BB962C8B-B14F-4D97-AF65-F5344CB8AC3E}">
        <p14:creationId xmlns:p14="http://schemas.microsoft.com/office/powerpoint/2010/main" val="382651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E3F7D71F-6EC6-5473-2307-4C7897F4D935}"/>
              </a:ext>
            </a:extLst>
          </p:cNvPr>
          <p:cNvPicPr>
            <a:picLocks noGrp="1" noChangeAspect="1"/>
          </p:cNvPicPr>
          <p:nvPr>
            <p:ph idx="1"/>
          </p:nvPr>
        </p:nvPicPr>
        <p:blipFill>
          <a:blip r:embed="rId2"/>
          <a:stretch>
            <a:fillRect/>
          </a:stretch>
        </p:blipFill>
        <p:spPr>
          <a:xfrm>
            <a:off x="1789215" y="643466"/>
            <a:ext cx="8613569" cy="5571067"/>
          </a:xfrm>
          <a:prstGeom prst="rect">
            <a:avLst/>
          </a:prstGeom>
        </p:spPr>
      </p:pic>
    </p:spTree>
    <p:extLst>
      <p:ext uri="{BB962C8B-B14F-4D97-AF65-F5344CB8AC3E}">
        <p14:creationId xmlns:p14="http://schemas.microsoft.com/office/powerpoint/2010/main" val="347340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a:extLst>
              <a:ext uri="{FF2B5EF4-FFF2-40B4-BE49-F238E27FC236}">
                <a16:creationId xmlns:a16="http://schemas.microsoft.com/office/drawing/2014/main" id="{AD6EEB7F-B3AC-8198-4224-09B78EBE90C1}"/>
              </a:ext>
            </a:extLst>
          </p:cNvPr>
          <p:cNvPicPr>
            <a:picLocks noChangeAspect="1"/>
          </p:cNvPicPr>
          <p:nvPr/>
        </p:nvPicPr>
        <p:blipFill>
          <a:blip r:embed="rId2"/>
          <a:srcRect l="40645" r="8557"/>
          <a:stretch>
            <a:fillRect/>
          </a:stretch>
        </p:blipFill>
        <p:spPr>
          <a:xfrm>
            <a:off x="-1" y="-2"/>
            <a:ext cx="5410198" cy="6858002"/>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4BD124B-053A-F1EB-5077-65B4EE72BCA1}"/>
              </a:ext>
            </a:extLst>
          </p:cNvPr>
          <p:cNvSpPr>
            <a:spLocks noGrp="1"/>
          </p:cNvSpPr>
          <p:nvPr>
            <p:ph type="title"/>
          </p:nvPr>
        </p:nvSpPr>
        <p:spPr>
          <a:xfrm>
            <a:off x="6115317" y="405685"/>
            <a:ext cx="5464968" cy="1559301"/>
          </a:xfrm>
        </p:spPr>
        <p:txBody>
          <a:bodyPr>
            <a:normAutofit/>
          </a:bodyPr>
          <a:lstStyle/>
          <a:p>
            <a:r>
              <a:rPr lang="nb-NO" sz="4000" dirty="0" err="1"/>
              <a:t>Wastage</a:t>
            </a:r>
            <a:r>
              <a:rPr lang="nb-NO" sz="4000" dirty="0"/>
              <a:t> hierarchy </a:t>
            </a:r>
          </a:p>
        </p:txBody>
      </p:sp>
      <p:sp>
        <p:nvSpPr>
          <p:cNvPr id="8" name="Content Placeholder 7">
            <a:extLst>
              <a:ext uri="{FF2B5EF4-FFF2-40B4-BE49-F238E27FC236}">
                <a16:creationId xmlns:a16="http://schemas.microsoft.com/office/drawing/2014/main" id="{253C43FB-3ECF-B2E4-BE28-98718F5C13EE}"/>
              </a:ext>
            </a:extLst>
          </p:cNvPr>
          <p:cNvSpPr>
            <a:spLocks noGrp="1"/>
          </p:cNvSpPr>
          <p:nvPr>
            <p:ph idx="1"/>
          </p:nvPr>
        </p:nvSpPr>
        <p:spPr>
          <a:xfrm>
            <a:off x="6115317" y="2743200"/>
            <a:ext cx="5247340" cy="3496878"/>
          </a:xfrm>
        </p:spPr>
        <p:txBody>
          <a:bodyPr anchor="ctr">
            <a:normAutofit/>
          </a:bodyPr>
          <a:lstStyle/>
          <a:p>
            <a:r>
              <a:rPr lang="en-US" sz="2000" dirty="0"/>
              <a:t>The primary target is to </a:t>
            </a:r>
            <a:r>
              <a:rPr lang="en-US" sz="2000" b="1" dirty="0"/>
              <a:t>prevent wastage </a:t>
            </a:r>
            <a:r>
              <a:rPr lang="en-US" sz="2000" dirty="0"/>
              <a:t>from occurring and then to </a:t>
            </a:r>
            <a:r>
              <a:rPr lang="en-US" sz="2000" b="1" dirty="0"/>
              <a:t>control the wastage that has been made </a:t>
            </a:r>
            <a:r>
              <a:rPr lang="en-US" sz="2000" dirty="0"/>
              <a:t>in a prioritized order. </a:t>
            </a:r>
          </a:p>
          <a:p>
            <a:endParaRPr lang="en-US" sz="2000" dirty="0"/>
          </a:p>
          <a:p>
            <a:r>
              <a:rPr lang="en-US" sz="2000" dirty="0"/>
              <a:t>Lack of guidelines has made it difficult to accomplish reusability so far.</a:t>
            </a:r>
          </a:p>
          <a:p>
            <a:endParaRPr lang="en-US" sz="2000" dirty="0"/>
          </a:p>
          <a:p>
            <a:r>
              <a:rPr lang="en-US" sz="2000" dirty="0"/>
              <a:t>Material recycling has been the main way to go.</a:t>
            </a:r>
            <a:endParaRPr lang="en-US" sz="1600" dirty="0"/>
          </a:p>
          <a:p>
            <a:pPr lvl="1"/>
            <a:endParaRPr lang="en-US" sz="1600" dirty="0"/>
          </a:p>
        </p:txBody>
      </p:sp>
    </p:spTree>
    <p:extLst>
      <p:ext uri="{BB962C8B-B14F-4D97-AF65-F5344CB8AC3E}">
        <p14:creationId xmlns:p14="http://schemas.microsoft.com/office/powerpoint/2010/main" val="401589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8452B2-8E03-06DB-2EA6-CB2E5A74DD61}"/>
              </a:ext>
            </a:extLst>
          </p:cNvPr>
          <p:cNvSpPr>
            <a:spLocks noGrp="1"/>
          </p:cNvSpPr>
          <p:nvPr>
            <p:ph type="title"/>
          </p:nvPr>
        </p:nvSpPr>
        <p:spPr/>
        <p:txBody>
          <a:bodyPr/>
          <a:lstStyle/>
          <a:p>
            <a:r>
              <a:rPr lang="en-US" sz="4400" dirty="0"/>
              <a:t>Recycled Concrete Aggregate (RCA)</a:t>
            </a:r>
            <a:endParaRPr lang="nb-NO" dirty="0"/>
          </a:p>
        </p:txBody>
      </p:sp>
      <p:sp>
        <p:nvSpPr>
          <p:cNvPr id="3" name="Plassholder for innhold 2">
            <a:extLst>
              <a:ext uri="{FF2B5EF4-FFF2-40B4-BE49-F238E27FC236}">
                <a16:creationId xmlns:a16="http://schemas.microsoft.com/office/drawing/2014/main" id="{36E1C61C-CCFA-5AE4-1CD4-638A8F052100}"/>
              </a:ext>
            </a:extLst>
          </p:cNvPr>
          <p:cNvSpPr>
            <a:spLocks noGrp="1"/>
          </p:cNvSpPr>
          <p:nvPr>
            <p:ph idx="1"/>
          </p:nvPr>
        </p:nvSpPr>
        <p:spPr>
          <a:xfrm>
            <a:off x="838200" y="1375508"/>
            <a:ext cx="10515600" cy="5400430"/>
          </a:xfrm>
        </p:spPr>
        <p:txBody>
          <a:bodyPr>
            <a:normAutofit fontScale="62500" lnSpcReduction="20000"/>
          </a:bodyPr>
          <a:lstStyle/>
          <a:p>
            <a:r>
              <a:rPr lang="en-US" dirty="0"/>
              <a:t>Recycling is not a viable option!</a:t>
            </a:r>
          </a:p>
          <a:p>
            <a:endParaRPr lang="en-US" dirty="0"/>
          </a:p>
          <a:p>
            <a:r>
              <a:rPr lang="en-US" dirty="0"/>
              <a:t>Core Problem:</a:t>
            </a:r>
          </a:p>
          <a:p>
            <a:pPr lvl="1"/>
            <a:r>
              <a:rPr lang="en-US" dirty="0"/>
              <a:t>RCA retains attached mortar, which brings in impurities:</a:t>
            </a:r>
          </a:p>
          <a:p>
            <a:pPr lvl="2"/>
            <a:r>
              <a:rPr lang="en-US" dirty="0"/>
              <a:t>Glass, metal, dirt, plaster, gypsum, and other waste</a:t>
            </a:r>
          </a:p>
          <a:p>
            <a:pPr lvl="1"/>
            <a:r>
              <a:rPr lang="en-US" dirty="0"/>
              <a:t>This leads to:</a:t>
            </a:r>
          </a:p>
          <a:p>
            <a:pPr lvl="2"/>
            <a:r>
              <a:rPr lang="en-US" dirty="0"/>
              <a:t>Increased porosity</a:t>
            </a:r>
          </a:p>
          <a:p>
            <a:pPr lvl="2"/>
            <a:r>
              <a:rPr lang="en-US" dirty="0"/>
              <a:t>Reduced mechanical strength</a:t>
            </a:r>
          </a:p>
          <a:p>
            <a:pPr lvl="2"/>
            <a:r>
              <a:rPr lang="en-US" dirty="0"/>
              <a:t>Weakened bond with original aggregates</a:t>
            </a:r>
          </a:p>
          <a:p>
            <a:pPr lvl="2"/>
            <a:endParaRPr lang="en-US" dirty="0"/>
          </a:p>
          <a:p>
            <a:r>
              <a:rPr lang="en-US" dirty="0"/>
              <a:t>Practical Challenges:</a:t>
            </a:r>
          </a:p>
          <a:p>
            <a:pPr lvl="1"/>
            <a:r>
              <a:rPr lang="en-US" dirty="0"/>
              <a:t>Cleaning requires extra steps:</a:t>
            </a:r>
          </a:p>
          <a:p>
            <a:pPr lvl="2"/>
            <a:r>
              <a:rPr lang="en-US" dirty="0"/>
              <a:t>Water washing or air sifting</a:t>
            </a:r>
          </a:p>
          <a:p>
            <a:pPr lvl="1"/>
            <a:r>
              <a:rPr lang="en-US" dirty="0" err="1"/>
              <a:t>Labour</a:t>
            </a:r>
            <a:r>
              <a:rPr lang="en-US" dirty="0"/>
              <a:t>-intensive → higher costs</a:t>
            </a:r>
          </a:p>
          <a:p>
            <a:pPr lvl="1"/>
            <a:r>
              <a:rPr lang="en-US" dirty="0"/>
              <a:t>No improvement in structural performance</a:t>
            </a:r>
          </a:p>
          <a:p>
            <a:pPr lvl="1"/>
            <a:endParaRPr lang="en-US" dirty="0"/>
          </a:p>
          <a:p>
            <a:r>
              <a:rPr lang="nb-NO" dirty="0"/>
              <a:t>Norsk betong 2016:</a:t>
            </a:r>
          </a:p>
          <a:p>
            <a:pPr lvl="1"/>
            <a:r>
              <a:rPr lang="en-US" dirty="0"/>
              <a:t>Using RCA as a 20% replacement for natural aggregates may:</a:t>
            </a:r>
          </a:p>
          <a:p>
            <a:pPr lvl="2"/>
            <a:r>
              <a:rPr lang="en-US" dirty="0"/>
              <a:t>Increase cement consumption</a:t>
            </a:r>
          </a:p>
          <a:p>
            <a:pPr lvl="2"/>
            <a:r>
              <a:rPr lang="en-US" dirty="0"/>
              <a:t>Offset sustainability gains</a:t>
            </a:r>
          </a:p>
          <a:p>
            <a:r>
              <a:rPr lang="en-US" dirty="0"/>
              <a:t>Conclusion: Not yet viable for structural reuse without further innovation</a:t>
            </a:r>
            <a:endParaRPr lang="nb-NO" dirty="0"/>
          </a:p>
        </p:txBody>
      </p:sp>
    </p:spTree>
    <p:extLst>
      <p:ext uri="{BB962C8B-B14F-4D97-AF65-F5344CB8AC3E}">
        <p14:creationId xmlns:p14="http://schemas.microsoft.com/office/powerpoint/2010/main" val="407194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52B26C-9560-FB9F-F28F-040F05BEF865}"/>
              </a:ext>
            </a:extLst>
          </p:cNvPr>
          <p:cNvSpPr>
            <a:spLocks noGrp="1"/>
          </p:cNvSpPr>
          <p:nvPr>
            <p:ph type="title"/>
          </p:nvPr>
        </p:nvSpPr>
        <p:spPr>
          <a:xfrm>
            <a:off x="612648" y="1114923"/>
            <a:ext cx="4621553" cy="1360728"/>
          </a:xfrm>
        </p:spPr>
        <p:txBody>
          <a:bodyPr anchor="b">
            <a:normAutofit/>
          </a:bodyPr>
          <a:lstStyle/>
          <a:p>
            <a:r>
              <a:rPr lang="nb-NO" dirty="0" err="1"/>
              <a:t>Cradle</a:t>
            </a:r>
            <a:r>
              <a:rPr lang="nb-NO" dirty="0"/>
              <a:t> to grave (</a:t>
            </a:r>
            <a:r>
              <a:rPr lang="nb-NO" dirty="0" err="1"/>
              <a:t>CtG</a:t>
            </a:r>
            <a:r>
              <a:rPr lang="nb-NO" dirty="0"/>
              <a:t>)</a:t>
            </a:r>
          </a:p>
        </p:txBody>
      </p:sp>
      <p:sp>
        <p:nvSpPr>
          <p:cNvPr id="5" name="Rectangle 1">
            <a:extLst>
              <a:ext uri="{FF2B5EF4-FFF2-40B4-BE49-F238E27FC236}">
                <a16:creationId xmlns:a16="http://schemas.microsoft.com/office/drawing/2014/main" id="{1451D736-1077-2325-4974-4CF179A55D5D}"/>
              </a:ext>
            </a:extLst>
          </p:cNvPr>
          <p:cNvSpPr>
            <a:spLocks noGrp="1" noChangeArrowheads="1"/>
          </p:cNvSpPr>
          <p:nvPr>
            <p:ph idx="1"/>
          </p:nvPr>
        </p:nvSpPr>
        <p:spPr bwMode="auto">
          <a:xfrm>
            <a:off x="612648" y="2584058"/>
            <a:ext cx="4621553" cy="31590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nb-NO" sz="2000" b="0" i="0" u="none" strike="noStrike" cap="none" normalizeH="0" baseline="0" dirty="0">
                <a:ln>
                  <a:noFill/>
                </a:ln>
                <a:effectLst/>
                <a:latin typeface="Arial" panose="020B0604020202020204" pitchFamily="34" charset="0"/>
              </a:rPr>
              <a:t>Process: Extract → Use → Demolish → Waste</a:t>
            </a:r>
          </a:p>
          <a:p>
            <a:pPr marL="0" marR="0" lvl="0" indent="0" defTabSz="914400" rtl="0" eaLnBrk="0" fontAlgn="base" latinLnBrk="0" hangingPunct="0">
              <a:spcBef>
                <a:spcPct val="0"/>
              </a:spcBef>
              <a:spcAft>
                <a:spcPts val="600"/>
              </a:spcAft>
              <a:buClrTx/>
              <a:buSzTx/>
              <a:buFontTx/>
              <a:buChar char="•"/>
              <a:tabLst/>
            </a:pPr>
            <a:r>
              <a:rPr kumimoji="0" lang="en-US" altLang="nb-NO" sz="2000" b="0" i="0" u="none" strike="noStrike" cap="none" normalizeH="0" baseline="0" dirty="0">
                <a:ln>
                  <a:noFill/>
                </a:ln>
                <a:effectLst/>
                <a:latin typeface="Arial" panose="020B0604020202020204" pitchFamily="34" charset="0"/>
              </a:rPr>
              <a:t>Results in:</a:t>
            </a:r>
          </a:p>
          <a:p>
            <a:pPr marL="457200" lvl="1" indent="0" eaLnBrk="0" fontAlgn="base" hangingPunct="0">
              <a:spcBef>
                <a:spcPct val="0"/>
              </a:spcBef>
              <a:spcAft>
                <a:spcPts val="600"/>
              </a:spcAft>
              <a:buFontTx/>
              <a:buChar char="•"/>
            </a:pPr>
            <a:r>
              <a:rPr kumimoji="0" lang="en-US" altLang="nb-NO" sz="1600" b="0" i="0" u="none" strike="noStrike" cap="none" normalizeH="0" baseline="0" dirty="0">
                <a:ln>
                  <a:noFill/>
                </a:ln>
                <a:effectLst/>
                <a:latin typeface="Arial" panose="020B0604020202020204" pitchFamily="34" charset="0"/>
              </a:rPr>
              <a:t>High embodied carbon loss</a:t>
            </a:r>
          </a:p>
          <a:p>
            <a:pPr marL="457200" lvl="1" indent="0" eaLnBrk="0" fontAlgn="base" hangingPunct="0">
              <a:spcBef>
                <a:spcPct val="0"/>
              </a:spcBef>
              <a:spcAft>
                <a:spcPts val="600"/>
              </a:spcAft>
              <a:buFontTx/>
              <a:buChar char="•"/>
            </a:pPr>
            <a:r>
              <a:rPr kumimoji="0" lang="en-US" altLang="nb-NO" sz="1600" b="0" i="0" u="none" strike="noStrike" cap="none" normalizeH="0" baseline="0" dirty="0">
                <a:ln>
                  <a:noFill/>
                </a:ln>
                <a:effectLst/>
                <a:latin typeface="Arial" panose="020B0604020202020204" pitchFamily="34" charset="0"/>
              </a:rPr>
              <a:t>Increased construction waste</a:t>
            </a:r>
          </a:p>
          <a:p>
            <a:pPr marL="457200" lvl="1" indent="0" eaLnBrk="0" fontAlgn="base" hangingPunct="0">
              <a:spcBef>
                <a:spcPct val="0"/>
              </a:spcBef>
              <a:spcAft>
                <a:spcPts val="600"/>
              </a:spcAft>
              <a:buFontTx/>
              <a:buChar char="•"/>
            </a:pPr>
            <a:r>
              <a:rPr kumimoji="0" lang="en-US" altLang="nb-NO" sz="1600" b="0" i="0" u="none" strike="noStrike" cap="none" normalizeH="0" baseline="0" dirty="0">
                <a:ln>
                  <a:noFill/>
                </a:ln>
                <a:effectLst/>
                <a:latin typeface="Arial" panose="020B0604020202020204" pitchFamily="34" charset="0"/>
              </a:rPr>
              <a:t>No material recovery</a:t>
            </a:r>
          </a:p>
          <a:p>
            <a:pPr marL="0" indent="0" eaLnBrk="0" fontAlgn="base" hangingPunct="0">
              <a:spcBef>
                <a:spcPct val="0"/>
              </a:spcBef>
              <a:spcAft>
                <a:spcPts val="600"/>
              </a:spcAft>
              <a:buFontTx/>
              <a:buChar char="•"/>
            </a:pPr>
            <a:r>
              <a:rPr kumimoji="0" lang="en-US" altLang="nb-NO" sz="2000" b="0" i="0" u="none" strike="noStrike" cap="none" normalizeH="0" baseline="0" dirty="0">
                <a:ln>
                  <a:noFill/>
                </a:ln>
                <a:effectLst/>
                <a:latin typeface="Arial" panose="020B0604020202020204" pitchFamily="34" charset="0"/>
              </a:rPr>
              <a:t>Still the industry norm in most life cycle assessments</a:t>
            </a:r>
          </a:p>
          <a:p>
            <a:pPr marL="0" marR="0" lvl="0" indent="0" defTabSz="914400" rtl="0" eaLnBrk="0" fontAlgn="base" latinLnBrk="0" hangingPunct="0">
              <a:spcBef>
                <a:spcPct val="0"/>
              </a:spcBef>
              <a:spcAft>
                <a:spcPts val="600"/>
              </a:spcAft>
              <a:buClrTx/>
              <a:buSzTx/>
              <a:buFontTx/>
              <a:buChar char="•"/>
              <a:tabLst/>
            </a:pPr>
            <a:endParaRPr kumimoji="0" lang="nb-NO" altLang="nb-NO" sz="1800" b="0" i="0" u="none" strike="noStrike" cap="none" normalizeH="0" baseline="0" dirty="0">
              <a:ln>
                <a:noFill/>
              </a:ln>
              <a:effectLst/>
              <a:latin typeface="Arial" panose="020B0604020202020204" pitchFamily="34" charset="0"/>
            </a:endParaRPr>
          </a:p>
        </p:txBody>
      </p:sp>
      <p:pic>
        <p:nvPicPr>
          <p:cNvPr id="4" name="Bilde 3" descr="Et bilde som inneholder tekst, skjermbilde, design&#10;&#10;KI-generert innhold kan være feil.">
            <a:extLst>
              <a:ext uri="{FF2B5EF4-FFF2-40B4-BE49-F238E27FC236}">
                <a16:creationId xmlns:a16="http://schemas.microsoft.com/office/drawing/2014/main" id="{0660706F-1E23-82B9-711E-109333BB2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91261" y="1174157"/>
            <a:ext cx="5837780" cy="4509685"/>
          </a:xfrm>
          <a:prstGeom prst="rect">
            <a:avLst/>
          </a:prstGeom>
          <a:noFill/>
        </p:spPr>
      </p:pic>
    </p:spTree>
    <p:extLst>
      <p:ext uri="{BB962C8B-B14F-4D97-AF65-F5344CB8AC3E}">
        <p14:creationId xmlns:p14="http://schemas.microsoft.com/office/powerpoint/2010/main" val="27332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8CF832D-087A-E34D-1087-194563B401E9}"/>
              </a:ext>
            </a:extLst>
          </p:cNvPr>
          <p:cNvSpPr>
            <a:spLocks noGrp="1"/>
          </p:cNvSpPr>
          <p:nvPr>
            <p:ph type="title"/>
          </p:nvPr>
        </p:nvSpPr>
        <p:spPr>
          <a:xfrm>
            <a:off x="5906802" y="603504"/>
            <a:ext cx="5577902" cy="1527048"/>
          </a:xfrm>
        </p:spPr>
        <p:txBody>
          <a:bodyPr anchor="b">
            <a:normAutofit/>
          </a:bodyPr>
          <a:lstStyle/>
          <a:p>
            <a:r>
              <a:rPr lang="nb-NO" dirty="0" err="1"/>
              <a:t>Cradle</a:t>
            </a:r>
            <a:r>
              <a:rPr lang="nb-NO" dirty="0"/>
              <a:t> to </a:t>
            </a:r>
            <a:r>
              <a:rPr lang="nb-NO" dirty="0" err="1"/>
              <a:t>Cradle</a:t>
            </a:r>
            <a:r>
              <a:rPr lang="nb-NO" dirty="0"/>
              <a:t> (</a:t>
            </a:r>
            <a:r>
              <a:rPr lang="nb-NO" dirty="0" err="1"/>
              <a:t>CtC</a:t>
            </a:r>
            <a:r>
              <a:rPr lang="nb-NO" dirty="0"/>
              <a:t>)</a:t>
            </a:r>
          </a:p>
        </p:txBody>
      </p:sp>
      <p:pic>
        <p:nvPicPr>
          <p:cNvPr id="4" name="Picture 6" descr="A collage of drawings of buildings and cranes&#10;&#10;Description automatically generated">
            <a:extLst>
              <a:ext uri="{FF2B5EF4-FFF2-40B4-BE49-F238E27FC236}">
                <a16:creationId xmlns:a16="http://schemas.microsoft.com/office/drawing/2014/main" id="{8049E18F-C99A-2426-0D5B-FF7808DE1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1986074"/>
            <a:ext cx="4681506" cy="2914237"/>
          </a:xfrm>
          <a:prstGeom prst="rect">
            <a:avLst/>
          </a:prstGeom>
        </p:spPr>
      </p:pic>
      <p:sp>
        <p:nvSpPr>
          <p:cNvPr id="3" name="Plassholder for innhold 2">
            <a:extLst>
              <a:ext uri="{FF2B5EF4-FFF2-40B4-BE49-F238E27FC236}">
                <a16:creationId xmlns:a16="http://schemas.microsoft.com/office/drawing/2014/main" id="{47593136-CCC6-6123-CC41-FBF2579CDBA3}"/>
              </a:ext>
            </a:extLst>
          </p:cNvPr>
          <p:cNvSpPr>
            <a:spLocks noGrp="1"/>
          </p:cNvSpPr>
          <p:nvPr>
            <p:ph idx="1"/>
          </p:nvPr>
        </p:nvSpPr>
        <p:spPr>
          <a:xfrm>
            <a:off x="5906802" y="2212848"/>
            <a:ext cx="5577902" cy="4096512"/>
          </a:xfrm>
        </p:spPr>
        <p:txBody>
          <a:bodyPr>
            <a:normAutofit/>
          </a:bodyPr>
          <a:lstStyle/>
          <a:p>
            <a:r>
              <a:rPr lang="en-US" sz="1800" dirty="0"/>
              <a:t>Regenerative approach: </a:t>
            </a:r>
          </a:p>
          <a:p>
            <a:pPr lvl="1"/>
            <a:r>
              <a:rPr lang="en-US" sz="1400" dirty="0"/>
              <a:t>Materials are reused, remanufactured, or repurposed</a:t>
            </a:r>
          </a:p>
          <a:p>
            <a:r>
              <a:rPr lang="en-US" sz="1800" dirty="0"/>
              <a:t>Key principles:</a:t>
            </a:r>
          </a:p>
          <a:p>
            <a:pPr lvl="1"/>
            <a:r>
              <a:rPr lang="en-US" sz="1400" dirty="0"/>
              <a:t>Narrow resource loops (less input)</a:t>
            </a:r>
          </a:p>
          <a:p>
            <a:pPr lvl="1"/>
            <a:r>
              <a:rPr lang="en-US" sz="1400" dirty="0"/>
              <a:t>Slow material flows (longer life)</a:t>
            </a:r>
          </a:p>
          <a:p>
            <a:pPr lvl="1"/>
            <a:r>
              <a:rPr lang="en-US" sz="1400" dirty="0"/>
              <a:t>Close the loop (reuse/recycling)</a:t>
            </a:r>
          </a:p>
          <a:p>
            <a:pPr lvl="1"/>
            <a:endParaRPr lang="en-US" sz="1400" dirty="0"/>
          </a:p>
          <a:p>
            <a:r>
              <a:rPr lang="nb-NO" sz="1800" dirty="0"/>
              <a:t>To make it </a:t>
            </a:r>
            <a:r>
              <a:rPr lang="nb-NO" sz="1800" dirty="0" err="1"/>
              <a:t>possible</a:t>
            </a:r>
            <a:r>
              <a:rPr lang="nb-NO" sz="1800" dirty="0"/>
              <a:t> : </a:t>
            </a:r>
            <a:r>
              <a:rPr lang="nb-NO" sz="1800" b="1" dirty="0"/>
              <a:t>Design for </a:t>
            </a:r>
            <a:r>
              <a:rPr lang="nb-NO" sz="1800" b="1" dirty="0" err="1"/>
              <a:t>Disassembly</a:t>
            </a:r>
            <a:r>
              <a:rPr lang="nb-NO" sz="1800" b="1" dirty="0"/>
              <a:t> </a:t>
            </a:r>
            <a:r>
              <a:rPr lang="nb-NO" sz="1800" dirty="0"/>
              <a:t>(</a:t>
            </a:r>
            <a:r>
              <a:rPr lang="nb-NO" sz="1800" dirty="0" err="1"/>
              <a:t>DfD</a:t>
            </a:r>
            <a:r>
              <a:rPr lang="nb-NO" sz="1800" dirty="0"/>
              <a:t>)</a:t>
            </a:r>
          </a:p>
          <a:p>
            <a:pPr lvl="1"/>
            <a:r>
              <a:rPr lang="nb-NO" sz="1400" dirty="0" err="1"/>
              <a:t>Allows</a:t>
            </a:r>
            <a:r>
              <a:rPr lang="nb-NO" sz="1400" dirty="0"/>
              <a:t> safe, non-</a:t>
            </a:r>
            <a:r>
              <a:rPr lang="nb-NO" sz="1400" dirty="0" err="1"/>
              <a:t>destructive</a:t>
            </a:r>
            <a:r>
              <a:rPr lang="nb-NO" sz="1400" dirty="0"/>
              <a:t> dismantling</a:t>
            </a:r>
          </a:p>
          <a:p>
            <a:pPr lvl="1"/>
            <a:r>
              <a:rPr lang="nb-NO" sz="1400" dirty="0" err="1"/>
              <a:t>Essential</a:t>
            </a:r>
            <a:r>
              <a:rPr lang="nb-NO" sz="1400" dirty="0"/>
              <a:t> for </a:t>
            </a:r>
            <a:r>
              <a:rPr lang="nb-NO" sz="1400" dirty="0" err="1"/>
              <a:t>reusing</a:t>
            </a:r>
            <a:r>
              <a:rPr lang="nb-NO" sz="1400" dirty="0"/>
              <a:t> elements like </a:t>
            </a:r>
            <a:r>
              <a:rPr lang="nb-NO" sz="1400" dirty="0" err="1"/>
              <a:t>HCSs</a:t>
            </a:r>
            <a:endParaRPr lang="nb-NO" sz="1400" dirty="0"/>
          </a:p>
          <a:p>
            <a:pPr lvl="1"/>
            <a:r>
              <a:rPr lang="nb-NO" sz="1400" dirty="0"/>
              <a:t>Supports </a:t>
            </a:r>
            <a:r>
              <a:rPr lang="nb-NO" sz="1400" dirty="0" err="1"/>
              <a:t>structural</a:t>
            </a:r>
            <a:r>
              <a:rPr lang="nb-NO" sz="1400" dirty="0"/>
              <a:t> </a:t>
            </a:r>
            <a:r>
              <a:rPr lang="nb-NO" sz="1400" dirty="0" err="1"/>
              <a:t>integrity</a:t>
            </a:r>
            <a:r>
              <a:rPr lang="nb-NO" sz="1400" dirty="0"/>
              <a:t> </a:t>
            </a:r>
            <a:r>
              <a:rPr lang="nb-NO" sz="1400" dirty="0" err="1"/>
              <a:t>across</a:t>
            </a:r>
            <a:r>
              <a:rPr lang="nb-NO" sz="1400" dirty="0"/>
              <a:t> </a:t>
            </a:r>
            <a:r>
              <a:rPr lang="nb-NO" sz="1400" dirty="0" err="1"/>
              <a:t>lifecycles</a:t>
            </a:r>
            <a:endParaRPr lang="nb-NO" sz="1400" dirty="0"/>
          </a:p>
          <a:p>
            <a:pPr marL="457200" lvl="1" indent="0">
              <a:buNone/>
            </a:pPr>
            <a:endParaRPr lang="nb-NO" sz="1400" dirty="0"/>
          </a:p>
        </p:txBody>
      </p:sp>
    </p:spTree>
    <p:extLst>
      <p:ext uri="{BB962C8B-B14F-4D97-AF65-F5344CB8AC3E}">
        <p14:creationId xmlns:p14="http://schemas.microsoft.com/office/powerpoint/2010/main" val="341141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86E6379-E098-7252-ABE7-44534EAE5C0F}"/>
              </a:ext>
            </a:extLst>
          </p:cNvPr>
          <p:cNvSpPr>
            <a:spLocks noGrp="1"/>
          </p:cNvSpPr>
          <p:nvPr>
            <p:ph type="title"/>
          </p:nvPr>
        </p:nvSpPr>
        <p:spPr>
          <a:xfrm>
            <a:off x="7123007" y="603501"/>
            <a:ext cx="4361693" cy="1527049"/>
          </a:xfrm>
        </p:spPr>
        <p:txBody>
          <a:bodyPr anchor="b">
            <a:normAutofit/>
          </a:bodyPr>
          <a:lstStyle/>
          <a:p>
            <a:r>
              <a:rPr lang="nb-NO" dirty="0" err="1"/>
              <a:t>Reusability</a:t>
            </a:r>
            <a:endParaRPr lang="nb-NO" dirty="0"/>
          </a:p>
        </p:txBody>
      </p:sp>
      <p:sp>
        <p:nvSpPr>
          <p:cNvPr id="3" name="Plassholder for innhold 2">
            <a:extLst>
              <a:ext uri="{FF2B5EF4-FFF2-40B4-BE49-F238E27FC236}">
                <a16:creationId xmlns:a16="http://schemas.microsoft.com/office/drawing/2014/main" id="{0554E2E8-A9AB-4FE1-BFDC-988D3311863D}"/>
              </a:ext>
            </a:extLst>
          </p:cNvPr>
          <p:cNvSpPr>
            <a:spLocks noGrp="1"/>
          </p:cNvSpPr>
          <p:nvPr>
            <p:ph idx="1"/>
          </p:nvPr>
        </p:nvSpPr>
        <p:spPr>
          <a:xfrm>
            <a:off x="7123007" y="2212846"/>
            <a:ext cx="4361693" cy="4096514"/>
          </a:xfrm>
        </p:spPr>
        <p:txBody>
          <a:bodyPr>
            <a:normAutofit lnSpcReduction="10000"/>
          </a:bodyPr>
          <a:lstStyle/>
          <a:p>
            <a:pPr marL="0" indent="0">
              <a:buNone/>
            </a:pPr>
            <a:r>
              <a:rPr lang="en-US" sz="1800" dirty="0"/>
              <a:t>ISO 20887 defines reusability as the following:</a:t>
            </a:r>
          </a:p>
          <a:p>
            <a:pPr marL="0" indent="0">
              <a:buNone/>
            </a:pPr>
            <a:r>
              <a:rPr lang="en-US" sz="1800" dirty="0"/>
              <a:t>“Ability of a material, product, component or system to be used in its original form more than once and maintain its value and functional qualities during recovery to accommodate reapplication for the same or any purpose”. </a:t>
            </a:r>
          </a:p>
          <a:p>
            <a:endParaRPr lang="nb-NO" sz="1800" dirty="0"/>
          </a:p>
          <a:p>
            <a:r>
              <a:rPr lang="nb-NO" sz="1800" dirty="0" err="1"/>
              <a:t>Literature</a:t>
            </a:r>
            <a:r>
              <a:rPr lang="nb-NO" sz="1800" dirty="0"/>
              <a:t> </a:t>
            </a:r>
            <a:r>
              <a:rPr lang="nb-NO" sz="1800" dirty="0" err="1"/>
              <a:t>study</a:t>
            </a:r>
            <a:r>
              <a:rPr lang="nb-NO" sz="1800" dirty="0"/>
              <a:t> </a:t>
            </a:r>
            <a:r>
              <a:rPr lang="nb-NO" sz="1800" dirty="0" err="1"/>
              <a:t>on</a:t>
            </a:r>
            <a:r>
              <a:rPr lang="nb-NO" sz="1800" dirty="0"/>
              <a:t> </a:t>
            </a:r>
            <a:r>
              <a:rPr lang="nb-NO" sz="1800" dirty="0" err="1"/>
              <a:t>previous</a:t>
            </a:r>
            <a:r>
              <a:rPr lang="nb-NO" sz="1800" dirty="0"/>
              <a:t> </a:t>
            </a:r>
            <a:r>
              <a:rPr lang="nb-NO" sz="1800" dirty="0" err="1"/>
              <a:t>reuse</a:t>
            </a:r>
            <a:r>
              <a:rPr lang="nb-NO" sz="1800" dirty="0"/>
              <a:t> cases:</a:t>
            </a:r>
          </a:p>
          <a:p>
            <a:pPr lvl="1"/>
            <a:r>
              <a:rPr lang="nb-NO" sz="1800" dirty="0" err="1"/>
              <a:t>Poland</a:t>
            </a:r>
            <a:endParaRPr lang="nb-NO" sz="1800" dirty="0"/>
          </a:p>
          <a:p>
            <a:pPr lvl="1"/>
            <a:r>
              <a:rPr lang="nb-NO" sz="1800" b="1" dirty="0"/>
              <a:t>Kristian Augustus Road 13 (KA13)</a:t>
            </a:r>
          </a:p>
          <a:p>
            <a:pPr lvl="1"/>
            <a:r>
              <a:rPr lang="en-GB" sz="1800" b="1" dirty="0">
                <a:effectLst/>
                <a:latin typeface="Calibri" panose="020F0502020204030204" pitchFamily="34" charset="0"/>
                <a:ea typeface="Calibri" panose="020F0502020204030204" pitchFamily="34" charset="0"/>
                <a:cs typeface="Arial" panose="020B0604020202020204" pitchFamily="34" charset="0"/>
              </a:rPr>
              <a:t>Oslo </a:t>
            </a:r>
            <a:r>
              <a:rPr lang="en-GB" sz="1800" b="1" dirty="0" err="1">
                <a:effectLst/>
                <a:latin typeface="Calibri" panose="020F0502020204030204" pitchFamily="34" charset="0"/>
                <a:ea typeface="Calibri" panose="020F0502020204030204" pitchFamily="34" charset="0"/>
                <a:cs typeface="Arial" panose="020B0604020202020204" pitchFamily="34" charset="0"/>
              </a:rPr>
              <a:t>Storby</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err="1">
                <a:effectLst/>
                <a:latin typeface="Calibri" panose="020F0502020204030204" pitchFamily="34" charset="0"/>
                <a:ea typeface="Calibri" panose="020F0502020204030204" pitchFamily="34" charset="0"/>
                <a:cs typeface="Arial" panose="020B0604020202020204" pitchFamily="34" charset="0"/>
              </a:rPr>
              <a:t>Legevakt</a:t>
            </a:r>
            <a:r>
              <a:rPr lang="en-GB" sz="1800" b="1" dirty="0">
                <a:effectLst/>
                <a:latin typeface="Calibri" panose="020F0502020204030204" pitchFamily="34" charset="0"/>
                <a:ea typeface="Calibri" panose="020F0502020204030204" pitchFamily="34" charset="0"/>
                <a:cs typeface="Arial" panose="020B0604020202020204" pitchFamily="34" charset="0"/>
              </a:rPr>
              <a:t> (OSBL)</a:t>
            </a:r>
          </a:p>
          <a:p>
            <a:pPr lvl="1"/>
            <a:r>
              <a:rPr lang="nb-NO" sz="1800" dirty="0"/>
              <a:t>Norwegian </a:t>
            </a:r>
            <a:r>
              <a:rPr lang="nb-NO" sz="1800" dirty="0" err="1"/>
              <a:t>firms</a:t>
            </a:r>
            <a:r>
              <a:rPr lang="nb-NO" sz="1800" dirty="0"/>
              <a:t> survey</a:t>
            </a:r>
          </a:p>
          <a:p>
            <a:pPr lvl="1"/>
            <a:endParaRPr lang="nb-NO" sz="1800" dirty="0"/>
          </a:p>
        </p:txBody>
      </p:sp>
      <p:graphicFrame>
        <p:nvGraphicFramePr>
          <p:cNvPr id="6" name="Diagram 5">
            <a:extLst>
              <a:ext uri="{FF2B5EF4-FFF2-40B4-BE49-F238E27FC236}">
                <a16:creationId xmlns:a16="http://schemas.microsoft.com/office/drawing/2014/main" id="{0DFE6C79-B28B-7FEE-D3EF-AF5DA873F830}"/>
              </a:ext>
            </a:extLst>
          </p:cNvPr>
          <p:cNvGraphicFramePr/>
          <p:nvPr>
            <p:extLst>
              <p:ext uri="{D42A27DB-BD31-4B8C-83A1-F6EECF244321}">
                <p14:modId xmlns:p14="http://schemas.microsoft.com/office/powerpoint/2010/main" val="3723694287"/>
              </p:ext>
            </p:extLst>
          </p:nvPr>
        </p:nvGraphicFramePr>
        <p:xfrm>
          <a:off x="273217" y="1330811"/>
          <a:ext cx="6337133" cy="4196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3690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5CA8BFD8B2F84AABE28DBAA5E7A1CD" ma:contentTypeVersion="16" ma:contentTypeDescription="Create a new document." ma:contentTypeScope="" ma:versionID="bb750ad5f1cd9377ca7ca36a6aced711">
  <xsd:schema xmlns:xsd="http://www.w3.org/2001/XMLSchema" xmlns:xs="http://www.w3.org/2001/XMLSchema" xmlns:p="http://schemas.microsoft.com/office/2006/metadata/properties" xmlns:ns3="f5484cec-71a8-4149-99d6-a760bba2e3cd" xmlns:ns4="737bd8d0-0225-4e18-9c0a-6ecc623441c6" targetNamespace="http://schemas.microsoft.com/office/2006/metadata/properties" ma:root="true" ma:fieldsID="9851940dd0f4a39ad10113145a0d0113" ns3:_="" ns4:_="">
    <xsd:import namespace="f5484cec-71a8-4149-99d6-a760bba2e3cd"/>
    <xsd:import namespace="737bd8d0-0225-4e18-9c0a-6ecc623441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element ref="ns3:MediaServiceDateTaken" minOccurs="0"/>
                <xsd:element ref="ns3:MediaServiceSystemTag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84cec-71a8-4149-99d6-a760bba2e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7bd8d0-0225-4e18-9c0a-6ecc623441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5484cec-71a8-4149-99d6-a760bba2e3cd" xsi:nil="true"/>
  </documentManagement>
</p:properties>
</file>

<file path=customXml/itemProps1.xml><?xml version="1.0" encoding="utf-8"?>
<ds:datastoreItem xmlns:ds="http://schemas.openxmlformats.org/officeDocument/2006/customXml" ds:itemID="{57768F3B-A609-4AEE-AE9F-CBE11A434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484cec-71a8-4149-99d6-a760bba2e3cd"/>
    <ds:schemaRef ds:uri="737bd8d0-0225-4e18-9c0a-6ecc62344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309B58-E5DD-4038-9101-D61962032137}">
  <ds:schemaRefs>
    <ds:schemaRef ds:uri="http://schemas.microsoft.com/sharepoint/v3/contenttype/forms"/>
  </ds:schemaRefs>
</ds:datastoreItem>
</file>

<file path=customXml/itemProps3.xml><?xml version="1.0" encoding="utf-8"?>
<ds:datastoreItem xmlns:ds="http://schemas.openxmlformats.org/officeDocument/2006/customXml" ds:itemID="{0FDF6C65-2DC4-40C1-932C-9E20D1FC5D92}">
  <ds:schemaRefs>
    <ds:schemaRef ds:uri="http://schemas.microsoft.com/office/2006/metadata/properties"/>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737bd8d0-0225-4e18-9c0a-6ecc623441c6"/>
    <ds:schemaRef ds:uri="f5484cec-71a8-4149-99d6-a760bba2e3cd"/>
    <ds:schemaRef ds:uri="http://www.w3.org/XML/1998/namespace"/>
    <ds:schemaRef ds:uri="http://purl.org/dc/elements/1.1/"/>
  </ds:schemaRefs>
</ds:datastoreItem>
</file>

<file path=docMetadata/LabelInfo.xml><?xml version="1.0" encoding="utf-8"?>
<clbl:labelList xmlns:clbl="http://schemas.microsoft.com/office/2020/mipLabelMetadata">
  <clbl:label id="{2b7fce66-bf2d-46b5-b59a-9f0018501bcd}" enabled="1" method="Standard" siteId="{f8a213d2-8f6c-400d-9e74-4e8b475316c6}" contentBits="0" removed="0"/>
</clbl:labelList>
</file>

<file path=docProps/app.xml><?xml version="1.0" encoding="utf-8"?>
<Properties xmlns="http://schemas.openxmlformats.org/officeDocument/2006/extended-properties" xmlns:vt="http://schemas.openxmlformats.org/officeDocument/2006/docPropsVTypes">
  <TotalTime>109</TotalTime>
  <Words>1148</Words>
  <Application>Microsoft Office PowerPoint</Application>
  <PresentationFormat>Widescreen</PresentationFormat>
  <Paragraphs>240</Paragraphs>
  <Slides>26</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26</vt:i4>
      </vt:variant>
    </vt:vector>
  </HeadingPairs>
  <TitlesOfParts>
    <vt:vector size="32" baseType="lpstr">
      <vt:lpstr>Aptos</vt:lpstr>
      <vt:lpstr>Aptos Display</vt:lpstr>
      <vt:lpstr>Arial</vt:lpstr>
      <vt:lpstr>Calibri</vt:lpstr>
      <vt:lpstr>Times New Roman</vt:lpstr>
      <vt:lpstr>Office-tema</vt:lpstr>
      <vt:lpstr>Assessing the Sustainability and Reuse Potential of Pre-fabricated Hollow Core Slabs:  A Feasibility Study</vt:lpstr>
      <vt:lpstr>Rethinking Concrete in a Circular World</vt:lpstr>
      <vt:lpstr>PowerPoint-presentasjon</vt:lpstr>
      <vt:lpstr>PowerPoint-presentasjon</vt:lpstr>
      <vt:lpstr>Wastage hierarchy </vt:lpstr>
      <vt:lpstr>Recycled Concrete Aggregate (RCA)</vt:lpstr>
      <vt:lpstr>Cradle to grave (CtG)</vt:lpstr>
      <vt:lpstr>Cradle to Cradle (CtC)</vt:lpstr>
      <vt:lpstr>Reusability</vt:lpstr>
      <vt:lpstr>PowerPoint-presentasjon</vt:lpstr>
      <vt:lpstr>Environmental benefits of HCS</vt:lpstr>
      <vt:lpstr>Case study introduction</vt:lpstr>
      <vt:lpstr>PowerPoint-presentasjon</vt:lpstr>
      <vt:lpstr>PowerPoint-presentasjon</vt:lpstr>
      <vt:lpstr>Environmental benefits of reusing HCS from SVB</vt:lpstr>
      <vt:lpstr>Guidelines </vt:lpstr>
      <vt:lpstr>Pre-disassembly evaluation</vt:lpstr>
      <vt:lpstr>PowerPoint-presentasjon</vt:lpstr>
      <vt:lpstr>Disassembly procedure</vt:lpstr>
      <vt:lpstr>Crane positioning is very important!</vt:lpstr>
      <vt:lpstr>Testing and evaluation</vt:lpstr>
      <vt:lpstr>PowerPoint-presentasjon</vt:lpstr>
      <vt:lpstr>Documentation of reusable HCS</vt:lpstr>
      <vt:lpstr>PowerPoint-presentasjon</vt:lpstr>
      <vt:lpstr>PowerPoint-presentasjon</vt:lpstr>
      <vt:lpstr>Economic and social perspectives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Abhiram Sivapalakumar</dc:creator>
  <cp:lastModifiedBy>Vanessa Grace Ochon Booc</cp:lastModifiedBy>
  <cp:revision>6</cp:revision>
  <dcterms:created xsi:type="dcterms:W3CDTF">2025-04-06T15:28:31Z</dcterms:created>
  <dcterms:modified xsi:type="dcterms:W3CDTF">2025-06-11T15:10:49Z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0x010100B35CA8BFD8B2F84AABE28DBAA5E7A1CD</vt:lpwstr>
  </property>
</Properties>
</file>