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6" r:id="rId2"/>
  </p:sldMasterIdLst>
  <p:notesMasterIdLst>
    <p:notesMasterId r:id="rId21"/>
  </p:notesMasterIdLst>
  <p:sldIdLst>
    <p:sldId id="266" r:id="rId3"/>
    <p:sldId id="291" r:id="rId4"/>
    <p:sldId id="271" r:id="rId5"/>
    <p:sldId id="259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280" r:id="rId20"/>
  </p:sldIdLst>
  <p:sldSz cx="12192000" cy="6858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Manrope" panose="02010600030101010101" charset="0"/>
      <p:regular r:id="rId23"/>
      <p:bold r:id="rId24"/>
      <p:italic r:id="rId25"/>
      <p:boldItalic r:id="rId2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正翰" initials="" lastIdx="1" clrIdx="0">
    <p:extLst>
      <p:ext uri="{19B8F6BF-5375-455C-9EA6-DF929625EA0E}">
        <p15:presenceInfo xmlns:p15="http://schemas.microsoft.com/office/powerpoint/2012/main" userId="S::230189493@seu.edu.cn::a6970efd-6ef8-4a74-8b8d-8c7a7a0566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0B0"/>
    <a:srgbClr val="8292CB"/>
    <a:srgbClr val="FF9966"/>
    <a:srgbClr val="FF7C80"/>
    <a:srgbClr val="FFFFFF"/>
    <a:srgbClr val="F3F3F3"/>
    <a:srgbClr val="102C53"/>
    <a:srgbClr val="E3E6EB"/>
    <a:srgbClr val="D2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0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0" y="5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02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陈正翰" userId="a6970efd-6ef8-4a74-8b8d-8c7a7a05661f" providerId="ADAL" clId="{4767E064-96CD-48C4-BC13-C9DE80C5F171}"/>
    <pc:docChg chg="undo redo custSel addSld delSld modSld modMainMaster">
      <pc:chgData name="陈正翰" userId="a6970efd-6ef8-4a74-8b8d-8c7a7a05661f" providerId="ADAL" clId="{4767E064-96CD-48C4-BC13-C9DE80C5F171}" dt="2025-06-05T14:24:52.855" v="673" actId="478"/>
      <pc:docMkLst>
        <pc:docMk/>
      </pc:docMkLst>
      <pc:sldChg chg="addSp delSp modSp mod">
        <pc:chgData name="陈正翰" userId="a6970efd-6ef8-4a74-8b8d-8c7a7a05661f" providerId="ADAL" clId="{4767E064-96CD-48C4-BC13-C9DE80C5F171}" dt="2025-05-28T09:02:29.783" v="561" actId="207"/>
        <pc:sldMkLst>
          <pc:docMk/>
          <pc:sldMk cId="554448353" sldId="259"/>
        </pc:sldMkLst>
        <pc:spChg chg="add del mod">
          <ac:chgData name="陈正翰" userId="a6970efd-6ef8-4a74-8b8d-8c7a7a05661f" providerId="ADAL" clId="{4767E064-96CD-48C4-BC13-C9DE80C5F171}" dt="2025-05-28T08:34:19.066" v="331" actId="14100"/>
          <ac:spMkLst>
            <pc:docMk/>
            <pc:sldMk cId="554448353" sldId="259"/>
            <ac:spMk id="7" creationId="{BA1AB563-C0FC-6CC6-07CA-0EBFFFA0B38F}"/>
          </ac:spMkLst>
        </pc:spChg>
        <pc:spChg chg="add mod">
          <ac:chgData name="陈正翰" userId="a6970efd-6ef8-4a74-8b8d-8c7a7a05661f" providerId="ADAL" clId="{4767E064-96CD-48C4-BC13-C9DE80C5F171}" dt="2025-05-28T09:02:29.783" v="561" actId="207"/>
          <ac:spMkLst>
            <pc:docMk/>
            <pc:sldMk cId="554448353" sldId="259"/>
            <ac:spMk id="21" creationId="{FA682661-6DB3-EA95-5564-9B8B6BAEA944}"/>
          </ac:spMkLst>
        </pc:spChg>
        <pc:cxnChg chg="add mod">
          <ac:chgData name="陈正翰" userId="a6970efd-6ef8-4a74-8b8d-8c7a7a05661f" providerId="ADAL" clId="{4767E064-96CD-48C4-BC13-C9DE80C5F171}" dt="2025-05-28T08:54:48.638" v="404" actId="1036"/>
          <ac:cxnSpMkLst>
            <pc:docMk/>
            <pc:sldMk cId="554448353" sldId="259"/>
            <ac:cxnSpMk id="15" creationId="{A4A9FD39-5524-E879-4F0E-1EB85A6F264C}"/>
          </ac:cxnSpMkLst>
        </pc:cxnChg>
      </pc:sldChg>
      <pc:sldChg chg="addSp delSp modSp mod">
        <pc:chgData name="陈正翰" userId="a6970efd-6ef8-4a74-8b8d-8c7a7a05661f" providerId="ADAL" clId="{4767E064-96CD-48C4-BC13-C9DE80C5F171}" dt="2025-06-05T14:24:52.855" v="673" actId="478"/>
        <pc:sldMkLst>
          <pc:docMk/>
          <pc:sldMk cId="3921913644" sldId="266"/>
        </pc:sldMkLst>
        <pc:picChg chg="add del mod">
          <ac:chgData name="陈正翰" userId="a6970efd-6ef8-4a74-8b8d-8c7a7a05661f" providerId="ADAL" clId="{4767E064-96CD-48C4-BC13-C9DE80C5F171}" dt="2025-06-05T14:23:03.187" v="577" actId="22"/>
          <ac:picMkLst>
            <pc:docMk/>
            <pc:sldMk cId="3921913644" sldId="266"/>
            <ac:picMk id="5" creationId="{064AE423-5405-E26C-2F20-E5732DECBC8E}"/>
          </ac:picMkLst>
        </pc:picChg>
        <pc:picChg chg="add del mod">
          <ac:chgData name="陈正翰" userId="a6970efd-6ef8-4a74-8b8d-8c7a7a05661f" providerId="ADAL" clId="{4767E064-96CD-48C4-BC13-C9DE80C5F171}" dt="2025-06-05T14:23:44.378" v="580" actId="478"/>
          <ac:picMkLst>
            <pc:docMk/>
            <pc:sldMk cId="3921913644" sldId="266"/>
            <ac:picMk id="7" creationId="{3624BDE8-9C2E-6FA9-9835-C6E0CF9CE6E4}"/>
          </ac:picMkLst>
        </pc:picChg>
        <pc:picChg chg="add del mod">
          <ac:chgData name="陈正翰" userId="a6970efd-6ef8-4a74-8b8d-8c7a7a05661f" providerId="ADAL" clId="{4767E064-96CD-48C4-BC13-C9DE80C5F171}" dt="2025-06-05T14:24:52.855" v="673" actId="478"/>
          <ac:picMkLst>
            <pc:docMk/>
            <pc:sldMk cId="3921913644" sldId="266"/>
            <ac:picMk id="9" creationId="{3EE4BDE2-A1BC-341F-5579-9B110379EB0E}"/>
          </ac:picMkLst>
        </pc:picChg>
      </pc:sldChg>
      <pc:sldChg chg="del">
        <pc:chgData name="陈正翰" userId="a6970efd-6ef8-4a74-8b8d-8c7a7a05661f" providerId="ADAL" clId="{4767E064-96CD-48C4-BC13-C9DE80C5F171}" dt="2025-05-28T06:35:33.853" v="0" actId="47"/>
        <pc:sldMkLst>
          <pc:docMk/>
          <pc:sldMk cId="1830380470" sldId="269"/>
        </pc:sldMkLst>
      </pc:sldChg>
      <pc:sldChg chg="addSp delSp modSp mod">
        <pc:chgData name="陈正翰" userId="a6970efd-6ef8-4a74-8b8d-8c7a7a05661f" providerId="ADAL" clId="{4767E064-96CD-48C4-BC13-C9DE80C5F171}" dt="2025-05-28T08:51:19.842" v="363" actId="14100"/>
        <pc:sldMkLst>
          <pc:docMk/>
          <pc:sldMk cId="1270366130" sldId="271"/>
        </pc:sldMkLst>
        <pc:spChg chg="mod">
          <ac:chgData name="陈正翰" userId="a6970efd-6ef8-4a74-8b8d-8c7a7a05661f" providerId="ADAL" clId="{4767E064-96CD-48C4-BC13-C9DE80C5F171}" dt="2025-05-28T07:03:50.941" v="279" actId="403"/>
          <ac:spMkLst>
            <pc:docMk/>
            <pc:sldMk cId="1270366130" sldId="271"/>
            <ac:spMk id="2" creationId="{64D34749-4E22-4C51-8D56-875FBC98E96F}"/>
          </ac:spMkLst>
        </pc:spChg>
        <pc:spChg chg="add mod">
          <ac:chgData name="陈正翰" userId="a6970efd-6ef8-4a74-8b8d-8c7a7a05661f" providerId="ADAL" clId="{4767E064-96CD-48C4-BC13-C9DE80C5F171}" dt="2025-05-28T08:51:19.842" v="363" actId="14100"/>
          <ac:spMkLst>
            <pc:docMk/>
            <pc:sldMk cId="1270366130" sldId="271"/>
            <ac:spMk id="10" creationId="{95236C78-1368-53CD-C68C-65AABE6D485B}"/>
          </ac:spMkLst>
        </pc:spChg>
        <pc:spChg chg="add mod">
          <ac:chgData name="陈正翰" userId="a6970efd-6ef8-4a74-8b8d-8c7a7a05661f" providerId="ADAL" clId="{4767E064-96CD-48C4-BC13-C9DE80C5F171}" dt="2025-05-28T07:03:20.695" v="259" actId="14861"/>
          <ac:spMkLst>
            <pc:docMk/>
            <pc:sldMk cId="1270366130" sldId="271"/>
            <ac:spMk id="11" creationId="{169E18BA-68D1-F886-3F15-49B64EE41F69}"/>
          </ac:spMkLst>
        </pc:spChg>
      </pc:sldChg>
      <pc:sldChg chg="del">
        <pc:chgData name="陈正翰" userId="a6970efd-6ef8-4a74-8b8d-8c7a7a05661f" providerId="ADAL" clId="{4767E064-96CD-48C4-BC13-C9DE80C5F171}" dt="2025-05-28T07:02:16.111" v="246" actId="47"/>
        <pc:sldMkLst>
          <pc:docMk/>
          <pc:sldMk cId="3896080372" sldId="290"/>
        </pc:sldMkLst>
      </pc:sldChg>
      <pc:sldChg chg="addSp delSp modSp mod">
        <pc:chgData name="陈正翰" userId="a6970efd-6ef8-4a74-8b8d-8c7a7a05661f" providerId="ADAL" clId="{4767E064-96CD-48C4-BC13-C9DE80C5F171}" dt="2025-05-28T08:51:33.387" v="367" actId="14100"/>
        <pc:sldMkLst>
          <pc:docMk/>
          <pc:sldMk cId="3094115102" sldId="291"/>
        </pc:sldMkLst>
        <pc:spChg chg="mod">
          <ac:chgData name="陈正翰" userId="a6970efd-6ef8-4a74-8b8d-8c7a7a05661f" providerId="ADAL" clId="{4767E064-96CD-48C4-BC13-C9DE80C5F171}" dt="2025-05-28T07:04:17.384" v="303" actId="1036"/>
          <ac:spMkLst>
            <pc:docMk/>
            <pc:sldMk cId="3094115102" sldId="291"/>
            <ac:spMk id="2" creationId="{ED9299BF-195D-4EAC-850B-E43918619D79}"/>
          </ac:spMkLst>
        </pc:spChg>
        <pc:spChg chg="mod">
          <ac:chgData name="陈正翰" userId="a6970efd-6ef8-4a74-8b8d-8c7a7a05661f" providerId="ADAL" clId="{4767E064-96CD-48C4-BC13-C9DE80C5F171}" dt="2025-05-28T07:02:38.436" v="248" actId="14100"/>
          <ac:spMkLst>
            <pc:docMk/>
            <pc:sldMk cId="3094115102" sldId="291"/>
            <ac:spMk id="3" creationId="{21B07CC0-C8E8-44DA-BA1E-32C9CACFC208}"/>
          </ac:spMkLst>
        </pc:spChg>
        <pc:spChg chg="mod">
          <ac:chgData name="陈正翰" userId="a6970efd-6ef8-4a74-8b8d-8c7a7a05661f" providerId="ADAL" clId="{4767E064-96CD-48C4-BC13-C9DE80C5F171}" dt="2025-05-28T08:51:33.387" v="367" actId="14100"/>
          <ac:spMkLst>
            <pc:docMk/>
            <pc:sldMk cId="3094115102" sldId="291"/>
            <ac:spMk id="4" creationId="{F8DC9F33-03DC-4D30-A406-50658BE1EB10}"/>
          </ac:spMkLst>
        </pc:spChg>
        <pc:spChg chg="mod">
          <ac:chgData name="陈正翰" userId="a6970efd-6ef8-4a74-8b8d-8c7a7a05661f" providerId="ADAL" clId="{4767E064-96CD-48C4-BC13-C9DE80C5F171}" dt="2025-05-28T07:01:41.202" v="245" actId="1035"/>
          <ac:spMkLst>
            <pc:docMk/>
            <pc:sldMk cId="3094115102" sldId="291"/>
            <ac:spMk id="7" creationId="{F488055C-646A-47A6-A79D-3A116886ECBB}"/>
          </ac:spMkLst>
        </pc:spChg>
      </pc:sldChg>
      <pc:sldChg chg="add">
        <pc:chgData name="陈正翰" userId="a6970efd-6ef8-4a74-8b8d-8c7a7a05661f" providerId="ADAL" clId="{4767E064-96CD-48C4-BC13-C9DE80C5F171}" dt="2025-05-28T09:01:40.819" v="557"/>
        <pc:sldMkLst>
          <pc:docMk/>
          <pc:sldMk cId="267452507" sldId="294"/>
        </pc:sldMkLst>
      </pc:sldChg>
      <pc:sldMasterChg chg="modSldLayout">
        <pc:chgData name="陈正翰" userId="a6970efd-6ef8-4a74-8b8d-8c7a7a05661f" providerId="ADAL" clId="{4767E064-96CD-48C4-BC13-C9DE80C5F171}" dt="2025-05-28T06:36:50.115" v="27" actId="1036"/>
        <pc:sldMasterMkLst>
          <pc:docMk/>
          <pc:sldMasterMk cId="40321059" sldId="2147483660"/>
        </pc:sldMasterMkLst>
        <pc:sldLayoutChg chg="modSp mod">
          <pc:chgData name="陈正翰" userId="a6970efd-6ef8-4a74-8b8d-8c7a7a05661f" providerId="ADAL" clId="{4767E064-96CD-48C4-BC13-C9DE80C5F171}" dt="2025-05-28T06:36:50.115" v="27" actId="1036"/>
          <pc:sldLayoutMkLst>
            <pc:docMk/>
            <pc:sldMasterMk cId="40321059" sldId="2147483660"/>
            <pc:sldLayoutMk cId="3720479438" sldId="2147483683"/>
          </pc:sldLayoutMkLst>
          <pc:spChg chg="mod">
            <ac:chgData name="陈正翰" userId="a6970efd-6ef8-4a74-8b8d-8c7a7a05661f" providerId="ADAL" clId="{4767E064-96CD-48C4-BC13-C9DE80C5F171}" dt="2025-05-28T06:36:50.115" v="27" actId="1036"/>
            <ac:spMkLst>
              <pc:docMk/>
              <pc:sldMasterMk cId="40321059" sldId="2147483660"/>
              <pc:sldLayoutMk cId="3720479438" sldId="2147483683"/>
              <ac:spMk id="3" creationId="{C86D3BA3-83F0-4C02-8636-ACA6EA9DFFCA}"/>
            </ac:spMkLst>
          </pc:spChg>
        </pc:sldLayoutChg>
      </pc:sldMasterChg>
      <pc:sldMasterChg chg="modSldLayout">
        <pc:chgData name="陈正翰" userId="a6970efd-6ef8-4a74-8b8d-8c7a7a05661f" providerId="ADAL" clId="{4767E064-96CD-48C4-BC13-C9DE80C5F171}" dt="2025-06-05T14:24:43.991" v="671" actId="12789"/>
        <pc:sldMasterMkLst>
          <pc:docMk/>
          <pc:sldMasterMk cId="4066552547" sldId="2147483686"/>
        </pc:sldMasterMkLst>
        <pc:sldLayoutChg chg="addSp modSp mod">
          <pc:chgData name="陈正翰" userId="a6970efd-6ef8-4a74-8b8d-8c7a7a05661f" providerId="ADAL" clId="{4767E064-96CD-48C4-BC13-C9DE80C5F171}" dt="2025-06-05T14:24:43.991" v="671" actId="12789"/>
          <pc:sldLayoutMkLst>
            <pc:docMk/>
            <pc:sldMasterMk cId="4066552547" sldId="2147483686"/>
            <pc:sldLayoutMk cId="2090585691" sldId="2147483704"/>
          </pc:sldLayoutMkLst>
          <pc:picChg chg="mod">
            <ac:chgData name="陈正翰" userId="a6970efd-6ef8-4a74-8b8d-8c7a7a05661f" providerId="ADAL" clId="{4767E064-96CD-48C4-BC13-C9DE80C5F171}" dt="2025-06-05T14:24:43.991" v="671" actId="12789"/>
            <ac:picMkLst>
              <pc:docMk/>
              <pc:sldMasterMk cId="4066552547" sldId="2147483686"/>
              <pc:sldLayoutMk cId="2090585691" sldId="2147483704"/>
              <ac:picMk id="7" creationId="{078BC445-6898-420E-B58B-CD0B52721CC2}"/>
            </ac:picMkLst>
          </pc:picChg>
          <pc:picChg chg="add mod">
            <ac:chgData name="陈正翰" userId="a6970efd-6ef8-4a74-8b8d-8c7a7a05661f" providerId="ADAL" clId="{4767E064-96CD-48C4-BC13-C9DE80C5F171}" dt="2025-06-05T14:24:43.991" v="671" actId="12789"/>
            <ac:picMkLst>
              <pc:docMk/>
              <pc:sldMasterMk cId="4066552547" sldId="2147483686"/>
              <pc:sldLayoutMk cId="2090585691" sldId="2147483704"/>
              <ac:picMk id="8" creationId="{23650F9F-4B7E-A857-C3E9-53D38DAC253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4" y="74063"/>
            <a:ext cx="2383298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altLang="zh-CN" dirty="0"/>
              <a:t>OES 2025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047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AEDD-3EAE-4E2A-9BF1-5113D28571E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8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C027-DF9C-4B11-A370-B5E6B7CA0F42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02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73CA-ED9B-4FE3-8B6D-0F82BCDEF4B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598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4982-4BDA-4AFA-A0A9-17B72D936178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57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8D21-BC82-483D-8473-77CF20CEB9B9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66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9ED9-DE43-478D-BC78-764BDB1B7E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29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6688E-329B-4957-901B-5ACEB83E8E17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18515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2521-5CBC-49AE-89DF-CD0823EE4A53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93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C1E9-1B7E-4B9F-825D-C547FAB1CE90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37C-BA24-47E8-BA38-C7287B79615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7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762C-A10A-4C95-8872-EE6596E776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936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5FF6-7A1F-45D2-AF15-B6421030D6D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4312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923D-0963-4D59-BDE5-B2408F96BB1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3099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2AA-1E59-4325-A275-7DB71C29CFD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0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4C53-8377-48FC-BE86-D95163EC152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6CA4DD-889D-4656-8CC7-0948554D4610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2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10986218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078BC445-6898-420E-B58B-CD0B5272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408" y="635992"/>
            <a:ext cx="5643000" cy="68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650F9F-4B7E-A857-C3E9-53D38DAC25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553" y="529290"/>
            <a:ext cx="899359" cy="8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5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51948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51681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F972834C-E7A4-4F0C-968E-82C61F072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1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>
            <a:extLst>
              <a:ext uri="{FF2B5EF4-FFF2-40B4-BE49-F238E27FC236}">
                <a16:creationId xmlns:a16="http://schemas.microsoft.com/office/drawing/2014/main" id="{A9903704-CFC7-476C-9852-F48766C69614}"/>
              </a:ext>
            </a:extLst>
          </p:cNvPr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60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Raggruppa">
            <a:extLst>
              <a:ext uri="{FF2B5EF4-FFF2-40B4-BE49-F238E27FC236}">
                <a16:creationId xmlns:a16="http://schemas.microsoft.com/office/drawing/2014/main" id="{D9B365EE-D8D3-4D46-96F1-BBDF01D608AD}"/>
              </a:ext>
            </a:extLst>
          </p:cNvPr>
          <p:cNvGrpSpPr/>
          <p:nvPr userDrawn="1"/>
        </p:nvGrpSpPr>
        <p:grpSpPr>
          <a:xfrm>
            <a:off x="5959800" y="6112429"/>
            <a:ext cx="774301" cy="512711"/>
            <a:chOff x="55030" y="-1"/>
            <a:chExt cx="1548497" cy="1025419"/>
          </a:xfrm>
        </p:grpSpPr>
        <p:sp>
          <p:nvSpPr>
            <p:cNvPr id="29" name="Dicitura 01">
              <a:extLst>
                <a:ext uri="{FF2B5EF4-FFF2-40B4-BE49-F238E27FC236}">
                  <a16:creationId xmlns:a16="http://schemas.microsoft.com/office/drawing/2014/main" id="{837F02C0-6D02-4665-B6F5-11E9589BA989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0" name="Linea">
              <a:extLst>
                <a:ext uri="{FF2B5EF4-FFF2-40B4-BE49-F238E27FC236}">
                  <a16:creationId xmlns:a16="http://schemas.microsoft.com/office/drawing/2014/main" id="{61161109-392D-4009-8437-A474FED506B9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51" name="Raggruppa">
            <a:extLst>
              <a:ext uri="{FF2B5EF4-FFF2-40B4-BE49-F238E27FC236}">
                <a16:creationId xmlns:a16="http://schemas.microsoft.com/office/drawing/2014/main" id="{E059984F-8AA2-4B50-85C2-7AC46B2CEF41}"/>
              </a:ext>
            </a:extLst>
          </p:cNvPr>
          <p:cNvGrpSpPr/>
          <p:nvPr userDrawn="1"/>
        </p:nvGrpSpPr>
        <p:grpSpPr>
          <a:xfrm>
            <a:off x="9572232" y="6112429"/>
            <a:ext cx="790072" cy="512711"/>
            <a:chOff x="70058" y="-1"/>
            <a:chExt cx="1580036" cy="1025419"/>
          </a:xfrm>
        </p:grpSpPr>
        <p:sp>
          <p:nvSpPr>
            <p:cNvPr id="56" name="Dicitura 02">
              <a:extLst>
                <a:ext uri="{FF2B5EF4-FFF2-40B4-BE49-F238E27FC236}">
                  <a16:creationId xmlns:a16="http://schemas.microsoft.com/office/drawing/2014/main" id="{5B28D4FC-5C66-4EDB-8BD0-5EA7DBAC029B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57" name="Linea">
              <a:extLst>
                <a:ext uri="{FF2B5EF4-FFF2-40B4-BE49-F238E27FC236}">
                  <a16:creationId xmlns:a16="http://schemas.microsoft.com/office/drawing/2014/main" id="{27941DAF-3BB8-4C4D-A2C8-AA79B7498AE0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58" name="Raggruppa">
            <a:extLst>
              <a:ext uri="{FF2B5EF4-FFF2-40B4-BE49-F238E27FC236}">
                <a16:creationId xmlns:a16="http://schemas.microsoft.com/office/drawing/2014/main" id="{ADBE5E3C-52A9-44F0-8249-1F4FC75AE2F1}"/>
              </a:ext>
            </a:extLst>
          </p:cNvPr>
          <p:cNvGrpSpPr/>
          <p:nvPr userDrawn="1"/>
        </p:nvGrpSpPr>
        <p:grpSpPr>
          <a:xfrm>
            <a:off x="10609988" y="6152538"/>
            <a:ext cx="979517" cy="453158"/>
            <a:chOff x="60711" y="0"/>
            <a:chExt cx="1958904" cy="906313"/>
          </a:xfrm>
        </p:grpSpPr>
        <p:sp>
          <p:nvSpPr>
            <p:cNvPr id="59" name="Logo">
              <a:extLst>
                <a:ext uri="{FF2B5EF4-FFF2-40B4-BE49-F238E27FC236}">
                  <a16:creationId xmlns:a16="http://schemas.microsoft.com/office/drawing/2014/main" id="{F21F4D0C-6AA3-4BAE-BE30-CD549FAD493B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60" name="Poligono">
              <a:extLst>
                <a:ext uri="{FF2B5EF4-FFF2-40B4-BE49-F238E27FC236}">
                  <a16:creationId xmlns:a16="http://schemas.microsoft.com/office/drawing/2014/main" id="{1F8BCAF1-D815-4CB5-AAF9-C245FF978F6B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Raggruppa">
            <a:extLst>
              <a:ext uri="{FF2B5EF4-FFF2-40B4-BE49-F238E27FC236}">
                <a16:creationId xmlns:a16="http://schemas.microsoft.com/office/drawing/2014/main" id="{5E31D0A8-41FA-4B28-A296-A3FEBEF2E74A}"/>
              </a:ext>
            </a:extLst>
          </p:cNvPr>
          <p:cNvGrpSpPr/>
          <p:nvPr userDrawn="1"/>
        </p:nvGrpSpPr>
        <p:grpSpPr>
          <a:xfrm>
            <a:off x="6983179" y="6125021"/>
            <a:ext cx="2345580" cy="508191"/>
            <a:chOff x="-1" y="0"/>
            <a:chExt cx="4690853" cy="1016381"/>
          </a:xfrm>
        </p:grpSpPr>
        <p:grpSp>
          <p:nvGrpSpPr>
            <p:cNvPr id="62" name="Raggruppa">
              <a:extLst>
                <a:ext uri="{FF2B5EF4-FFF2-40B4-BE49-F238E27FC236}">
                  <a16:creationId xmlns:a16="http://schemas.microsoft.com/office/drawing/2014/main" id="{E46202F1-057B-4188-9228-134C82BE6C2B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66" name="Logo">
                <a:extLst>
                  <a:ext uri="{FF2B5EF4-FFF2-40B4-BE49-F238E27FC236}">
                    <a16:creationId xmlns:a16="http://schemas.microsoft.com/office/drawing/2014/main" id="{AD1039EF-92B1-4483-A6B6-0A1BAF54E17E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67" name="Triangolo">
                <a:extLst>
                  <a:ext uri="{FF2B5EF4-FFF2-40B4-BE49-F238E27FC236}">
                    <a16:creationId xmlns:a16="http://schemas.microsoft.com/office/drawing/2014/main" id="{FD1A3516-87E6-4EB0-A54B-20DCF5006917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Raggruppa">
              <a:extLst>
                <a:ext uri="{FF2B5EF4-FFF2-40B4-BE49-F238E27FC236}">
                  <a16:creationId xmlns:a16="http://schemas.microsoft.com/office/drawing/2014/main" id="{9149A719-2F2F-4C53-A26D-8127802D68AB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64" name="Logo">
                <a:extLst>
                  <a:ext uri="{FF2B5EF4-FFF2-40B4-BE49-F238E27FC236}">
                    <a16:creationId xmlns:a16="http://schemas.microsoft.com/office/drawing/2014/main" id="{80B01960-9939-4130-9089-2A4BD8AF3296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65" name="Rettangolo arrotondato">
                <a:extLst>
                  <a:ext uri="{FF2B5EF4-FFF2-40B4-BE49-F238E27FC236}">
                    <a16:creationId xmlns:a16="http://schemas.microsoft.com/office/drawing/2014/main" id="{F1B3B5FC-25DF-42DE-8799-CCFD2C3FAD89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8" name="Elemento grafico 67">
            <a:extLst>
              <a:ext uri="{FF2B5EF4-FFF2-40B4-BE49-F238E27FC236}">
                <a16:creationId xmlns:a16="http://schemas.microsoft.com/office/drawing/2014/main" id="{5F529302-1B89-44BE-95C8-85347C314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26" y="6134792"/>
            <a:ext cx="4455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e 26">
            <a:extLst>
              <a:ext uri="{FF2B5EF4-FFF2-40B4-BE49-F238E27FC236}">
                <a16:creationId xmlns:a16="http://schemas.microsoft.com/office/drawing/2014/main" id="{3660D8AF-E5B8-4BEC-B9C7-E7F4AA7B4124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9" name="Linea">
            <a:extLst>
              <a:ext uri="{FF2B5EF4-FFF2-40B4-BE49-F238E27FC236}">
                <a16:creationId xmlns:a16="http://schemas.microsoft.com/office/drawing/2014/main" id="{6958CE40-0469-4F4F-B2A3-16FC46F1EE78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0" name="Linea">
            <a:extLst>
              <a:ext uri="{FF2B5EF4-FFF2-40B4-BE49-F238E27FC236}">
                <a16:creationId xmlns:a16="http://schemas.microsoft.com/office/drawing/2014/main" id="{6D745DF5-35F2-4521-823F-7D14073A97E9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485EA396-F5B1-4D22-BDB2-B638B93E29B1}"/>
              </a:ext>
            </a:extLst>
          </p:cNvPr>
          <p:cNvSpPr/>
          <p:nvPr userDrawn="1"/>
        </p:nvSpPr>
        <p:spPr>
          <a:xfrm>
            <a:off x="2609" y="-9484154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5959800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9572232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10609988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6983179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BF984443-6927-4B56-968E-E51C1A65A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26" y="6134792"/>
            <a:ext cx="4455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33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7572657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11583089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5BD20779-76EC-4AAB-9D95-3E452C0D2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AAABBF-07DF-42F8-A6A4-551AAE76E113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5185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20219" b="21157"/>
          <a:stretch/>
        </p:blipFill>
        <p:spPr>
          <a:xfrm flipH="1"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>
            <a:extLst>
              <a:ext uri="{FF2B5EF4-FFF2-40B4-BE49-F238E27FC236}">
                <a16:creationId xmlns:a16="http://schemas.microsoft.com/office/drawing/2014/main" id="{A66CE9DD-F14C-4A96-8D86-1FA07F6449E0}"/>
              </a:ext>
            </a:extLst>
          </p:cNvPr>
          <p:cNvSpPr/>
          <p:nvPr userDrawn="1"/>
        </p:nvSpPr>
        <p:spPr>
          <a:xfrm>
            <a:off x="-20346" y="19466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7600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7E3DA4B5-5B70-48B3-9087-BB4360AAD7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7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2094" r="38926" b="50000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>
            <a:extLst>
              <a:ext uri="{FF2B5EF4-FFF2-40B4-BE49-F238E27FC236}">
                <a16:creationId xmlns:a16="http://schemas.microsoft.com/office/drawing/2014/main" id="{C0958222-67A2-407E-B29D-7EAE366C03C4}"/>
              </a:ext>
            </a:extLst>
          </p:cNvPr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-34429"/>
            <a:ext cx="0" cy="702000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10D1BFB0-2B43-4DD0-BC1F-52D76B64F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36158372-C12E-48BA-B16E-CD0317C85D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4" name="Cerchio">
            <a:extLst>
              <a:ext uri="{FF2B5EF4-FFF2-40B4-BE49-F238E27FC236}">
                <a16:creationId xmlns:a16="http://schemas.microsoft.com/office/drawing/2014/main" id="{B5A98BF0-37F7-46CF-98E8-56026EBEBEB8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Cerchio">
            <a:extLst>
              <a:ext uri="{FF2B5EF4-FFF2-40B4-BE49-F238E27FC236}">
                <a16:creationId xmlns:a16="http://schemas.microsoft.com/office/drawing/2014/main" id="{1CFB0BC2-CF5D-4C80-91A5-B2FB9DDBB1C2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A5F901-2B40-46CC-9040-75BF8DEA41AF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CF7785-BB58-48C4-BD31-CE4F3F723E1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B7664FB-610B-4E2F-A935-62A588DBE01F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538F45-6D1B-41E8-838C-C591B1FF478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Contatti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D9110A19-EB5C-4692-BEBF-88B8E0DF7B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52C95C-45A5-457A-A7AD-B87A83D86046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231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7C53B2-1D4D-4136-ABB1-B76F0377233F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5723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9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7975-FB07-417F-9C09-53150D85BA7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76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AE38-1C14-44C8-AC2F-1FBA568A967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0D2692-4D03-42F5-A685-582C3BF9476A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0" r:id="rId3"/>
    <p:sldLayoutId id="2147483717" r:id="rId4"/>
    <p:sldLayoutId id="2147483681" r:id="rId5"/>
    <p:sldLayoutId id="2147483682" r:id="rId6"/>
    <p:sldLayoutId id="2147483719" r:id="rId7"/>
    <p:sldLayoutId id="2147483671" r:id="rId8"/>
    <p:sldLayoutId id="2147483726" r:id="rId9"/>
    <p:sldLayoutId id="2147483727" r:id="rId10"/>
    <p:sldLayoutId id="2147483662" r:id="rId11"/>
    <p:sldLayoutId id="2147483670" r:id="rId12"/>
    <p:sldLayoutId id="2147483720" r:id="rId13"/>
    <p:sldLayoutId id="2147483672" r:id="rId14"/>
    <p:sldLayoutId id="2147483677" r:id="rId15"/>
    <p:sldLayoutId id="2147483678" r:id="rId16"/>
    <p:sldLayoutId id="2147483721" r:id="rId17"/>
    <p:sldLayoutId id="2147483723" r:id="rId18"/>
    <p:sldLayoutId id="2147483724" r:id="rId19"/>
    <p:sldLayoutId id="2147483673" r:id="rId20"/>
    <p:sldLayoutId id="2147483674" r:id="rId21"/>
    <p:sldLayoutId id="2147483725" r:id="rId22"/>
    <p:sldLayoutId id="2147483675" r:id="rId23"/>
    <p:sldLayoutId id="2147483676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05" r:id="rId3"/>
    <p:sldLayoutId id="2147483730" r:id="rId4"/>
    <p:sldLayoutId id="2147483709" r:id="rId5"/>
    <p:sldLayoutId id="2147483714" r:id="rId6"/>
    <p:sldLayoutId id="2147483729" r:id="rId7"/>
    <p:sldLayoutId id="2147483731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26BBB7E-2B72-48A5-B8AC-092CE1F3CB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June, 12</a:t>
            </a:r>
            <a:r>
              <a:rPr lang="en-US" altLang="zh-CN" baseline="30000" dirty="0"/>
              <a:t>th</a:t>
            </a:r>
            <a:r>
              <a:rPr lang="en-US" altLang="zh-CN" dirty="0"/>
              <a:t>, </a:t>
            </a:r>
            <a:r>
              <a:rPr lang="it-IT" dirty="0"/>
              <a:t>2025 |  Chen Zheng-Han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39C8332-124C-4AAA-8F96-961CED6E62F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US" sz="4400" dirty="0"/>
              <a:t>Novel Anomaly Detection for Robust Dynamic Monitoring of Bridges under Freezing Impacts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92191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41A8B-BA10-92D4-03C7-CDB45CF51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B5D26D-50AC-E2D8-1FED-F47609D1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10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0385D3E7-4C50-10DA-4453-920AEC5F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8ACE025-5585-3BF2-F590-FD6CD2F28984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BAEF2AD3-CF11-80BE-58A7-6E7FCDECF5CF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Application-1  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Concrete box girder bridge: information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D14137-6A46-75EF-07C0-22AAD86F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17" y="4441161"/>
            <a:ext cx="4533217" cy="143073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23378CE3-4A4B-D1E3-0E34-00F1E16033FE}"/>
              </a:ext>
            </a:extLst>
          </p:cNvPr>
          <p:cNvGrpSpPr/>
          <p:nvPr/>
        </p:nvGrpSpPr>
        <p:grpSpPr>
          <a:xfrm>
            <a:off x="6460238" y="1731178"/>
            <a:ext cx="5286552" cy="4071177"/>
            <a:chOff x="6460238" y="1671909"/>
            <a:chExt cx="5286552" cy="40711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BC2B5EB-6E8D-CCAF-8DFD-747C78184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238" y="1671909"/>
              <a:ext cx="2640194" cy="19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F8BFEA7-63D1-6D99-2855-DE6FDF03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6596" y="1671909"/>
              <a:ext cx="2640194" cy="19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F2C3EB-2870-E1CF-C5C3-E65D4CCF4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238" y="3763086"/>
              <a:ext cx="2640194" cy="19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2F3EA11-8644-8564-238F-41833A464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6596" y="3763086"/>
              <a:ext cx="2640194" cy="19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ïśḷïdé">
            <a:extLst>
              <a:ext uri="{FF2B5EF4-FFF2-40B4-BE49-F238E27FC236}">
                <a16:creationId xmlns:a16="http://schemas.microsoft.com/office/drawing/2014/main" id="{B1148A1B-D885-2106-6DAC-B50CD5F7AD81}"/>
              </a:ext>
            </a:extLst>
          </p:cNvPr>
          <p:cNvSpPr/>
          <p:nvPr/>
        </p:nvSpPr>
        <p:spPr>
          <a:xfrm>
            <a:off x="7491960" y="5922690"/>
            <a:ext cx="3616307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05495BEA-10E5-F5A5-AA62-C3511347394A}"/>
              </a:ext>
            </a:extLst>
          </p:cNvPr>
          <p:cNvSpPr/>
          <p:nvPr/>
        </p:nvSpPr>
        <p:spPr bwMode="auto">
          <a:xfrm>
            <a:off x="7476609" y="5986300"/>
            <a:ext cx="3616307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Modal Frequency of Z24 Bridge</a:t>
            </a:r>
          </a:p>
        </p:txBody>
      </p:sp>
      <p:sp>
        <p:nvSpPr>
          <p:cNvPr id="20" name="ïśḷïdé">
            <a:extLst>
              <a:ext uri="{FF2B5EF4-FFF2-40B4-BE49-F238E27FC236}">
                <a16:creationId xmlns:a16="http://schemas.microsoft.com/office/drawing/2014/main" id="{17E043FE-66CE-6C59-7866-1488F2683747}"/>
              </a:ext>
            </a:extLst>
          </p:cNvPr>
          <p:cNvSpPr/>
          <p:nvPr/>
        </p:nvSpPr>
        <p:spPr>
          <a:xfrm>
            <a:off x="1710267" y="5922690"/>
            <a:ext cx="3005125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7E11D296-AE61-DDCC-61EC-352E8A357A70}"/>
              </a:ext>
            </a:extLst>
          </p:cNvPr>
          <p:cNvSpPr/>
          <p:nvPr/>
        </p:nvSpPr>
        <p:spPr bwMode="auto">
          <a:xfrm>
            <a:off x="1609210" y="5986300"/>
            <a:ext cx="3253811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sz="15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Z24 Bridge in Switzerland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8D54C63-6181-D5CB-0E57-C26D75B7EA5F}"/>
              </a:ext>
            </a:extLst>
          </p:cNvPr>
          <p:cNvGrpSpPr/>
          <p:nvPr/>
        </p:nvGrpSpPr>
        <p:grpSpPr>
          <a:xfrm>
            <a:off x="693165" y="1792583"/>
            <a:ext cx="4309533" cy="523220"/>
            <a:chOff x="812800" y="2245219"/>
            <a:chExt cx="4309533" cy="5232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FDE402F4-9D9A-E299-2414-76005511E7EC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1073421D-DFAE-008B-A51F-6BEF73CF06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圆角矩形 12">
                <a:extLst>
                  <a:ext uri="{FF2B5EF4-FFF2-40B4-BE49-F238E27FC236}">
                    <a16:creationId xmlns:a16="http://schemas.microsoft.com/office/drawing/2014/main" id="{C2D52A25-9A04-D4FD-DF8B-C21A83DC4DDB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任意多边形 6">
                <a:extLst>
                  <a:ext uri="{FF2B5EF4-FFF2-40B4-BE49-F238E27FC236}">
                    <a16:creationId xmlns:a16="http://schemas.microsoft.com/office/drawing/2014/main" id="{9EE2D5B3-E092-8F15-3935-FCEB8F0693CE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3E77AEF-83DF-6127-56E8-0732BC6B60CC}"/>
                </a:ext>
              </a:extLst>
            </p:cNvPr>
            <p:cNvSpPr txBox="1"/>
            <p:nvPr/>
          </p:nvSpPr>
          <p:spPr>
            <a:xfrm>
              <a:off x="1757870" y="2245219"/>
              <a:ext cx="33644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3-span concrete box girder bridge </a:t>
              </a:r>
            </a:p>
            <a:p>
              <a:r>
                <a:rPr lang="en-US" altLang="zh-CN" sz="1400" dirty="0"/>
                <a:t>Located on Switzerland's A1 highway</a:t>
              </a:r>
              <a:endParaRPr lang="zh-CN" altLang="en-US" sz="14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5FCC9FC-B420-AB08-3631-F1F8274EC3A0}"/>
              </a:ext>
            </a:extLst>
          </p:cNvPr>
          <p:cNvGrpSpPr/>
          <p:nvPr/>
        </p:nvGrpSpPr>
        <p:grpSpPr>
          <a:xfrm>
            <a:off x="693165" y="2628293"/>
            <a:ext cx="4752193" cy="523220"/>
            <a:chOff x="812800" y="2245219"/>
            <a:chExt cx="4752193" cy="52322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3F94B9CB-58F6-4932-F7B8-8E1422ED729F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F0DB3FB9-00AA-954D-DAC5-35BA80F0D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圆角矩形 12">
                <a:extLst>
                  <a:ext uri="{FF2B5EF4-FFF2-40B4-BE49-F238E27FC236}">
                    <a16:creationId xmlns:a16="http://schemas.microsoft.com/office/drawing/2014/main" id="{71F670EE-E09C-DC90-77BA-57ACFDEE7E45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任意多边形 6">
                <a:extLst>
                  <a:ext uri="{FF2B5EF4-FFF2-40B4-BE49-F238E27FC236}">
                    <a16:creationId xmlns:a16="http://schemas.microsoft.com/office/drawing/2014/main" id="{CB4043F0-A2D3-214A-31B1-EC3AC637CCF4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2BA90CA-1CAF-C718-A0B1-BAECCB5305AF}"/>
                </a:ext>
              </a:extLst>
            </p:cNvPr>
            <p:cNvSpPr txBox="1"/>
            <p:nvPr/>
          </p:nvSpPr>
          <p:spPr>
            <a:xfrm>
              <a:off x="1757870" y="2245219"/>
              <a:ext cx="38071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SHM campaign: acceleration/environmental (temperature) data</a:t>
              </a:r>
              <a:endParaRPr lang="zh-CN" altLang="en-US" sz="1400" dirty="0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64D49369-C170-1BC1-E3B0-0271CEAFC293}"/>
              </a:ext>
            </a:extLst>
          </p:cNvPr>
          <p:cNvGrpSpPr/>
          <p:nvPr/>
        </p:nvGrpSpPr>
        <p:grpSpPr>
          <a:xfrm>
            <a:off x="693165" y="3464002"/>
            <a:ext cx="6952234" cy="738664"/>
            <a:chOff x="693165" y="3599474"/>
            <a:chExt cx="6952234" cy="73866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AEC8532-DC4B-BF29-AC3E-843080AC61C5}"/>
                </a:ext>
              </a:extLst>
            </p:cNvPr>
            <p:cNvGrpSpPr/>
            <p:nvPr/>
          </p:nvGrpSpPr>
          <p:grpSpPr>
            <a:xfrm>
              <a:off x="693165" y="3784741"/>
              <a:ext cx="830264" cy="368131"/>
              <a:chOff x="4687105" y="1958419"/>
              <a:chExt cx="2268359" cy="1005769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BDDB1758-B1C9-F798-0EEA-AD49D7C74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80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圆角矩形 12">
                <a:extLst>
                  <a:ext uri="{FF2B5EF4-FFF2-40B4-BE49-F238E27FC236}">
                    <a16:creationId xmlns:a16="http://schemas.microsoft.com/office/drawing/2014/main" id="{EAE32883-26D6-7AFF-4F21-8B8AFAED23FD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任意多边形 6">
                <a:extLst>
                  <a:ext uri="{FF2B5EF4-FFF2-40B4-BE49-F238E27FC236}">
                    <a16:creationId xmlns:a16="http://schemas.microsoft.com/office/drawing/2014/main" id="{5AF929D8-096E-F60C-34A9-4076F246DE6C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9B29FA7-DA9D-BF52-61C5-F2A2AB879DA4}"/>
                </a:ext>
              </a:extLst>
            </p:cNvPr>
            <p:cNvSpPr txBox="1"/>
            <p:nvPr/>
          </p:nvSpPr>
          <p:spPr>
            <a:xfrm>
              <a:off x="1638234" y="3599474"/>
              <a:ext cx="600716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Dataset: 3932 samples </a:t>
              </a:r>
            </a:p>
            <a:p>
              <a:r>
                <a:rPr lang="en-US" altLang="zh-CN" sz="1400" dirty="0">
                  <a:solidFill>
                    <a:srgbClr val="FF0000"/>
                  </a:solidFill>
                </a:rPr>
                <a:t>Red damaged   </a:t>
              </a:r>
              <a:r>
                <a:rPr lang="en-US" altLang="zh-CN" sz="1400" dirty="0">
                  <a:solidFill>
                    <a:srgbClr val="00B050"/>
                  </a:solidFill>
                </a:rPr>
                <a:t>Green undamaged   </a:t>
              </a:r>
              <a:r>
                <a:rPr lang="en-US" altLang="zh-CN" sz="14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Blue &lt;0°C</a:t>
              </a:r>
            </a:p>
            <a:p>
              <a:r>
                <a:rPr lang="en-US" altLang="zh-CN" sz="1400" dirty="0"/>
                <a:t>Training: </a:t>
              </a:r>
              <a:r>
                <a:rPr lang="en-US" altLang="zh-CN" sz="1400" dirty="0">
                  <a:solidFill>
                    <a:srgbClr val="00B050"/>
                  </a:solidFill>
                </a:rPr>
                <a:t>2780 </a:t>
              </a:r>
              <a:r>
                <a:rPr lang="en-US" altLang="zh-CN" sz="1400" dirty="0"/>
                <a:t>Testing: </a:t>
              </a:r>
              <a:r>
                <a:rPr lang="en-US" altLang="zh-CN" sz="1400" dirty="0">
                  <a:solidFill>
                    <a:srgbClr val="00B050"/>
                  </a:solidFill>
                </a:rPr>
                <a:t>695</a:t>
              </a:r>
              <a:r>
                <a:rPr lang="en-US" altLang="zh-CN" sz="1400" dirty="0"/>
                <a:t>+</a:t>
              </a:r>
              <a:r>
                <a:rPr lang="en-US" altLang="zh-CN" sz="1400" dirty="0">
                  <a:solidFill>
                    <a:srgbClr val="FF0000"/>
                  </a:solidFill>
                </a:rPr>
                <a:t>457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02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15404-5A84-DCC4-4087-49FB6BF4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D09667-A44C-8BA4-53BE-98C4256E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11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9D3CE778-77EA-2736-5306-A8355058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0CAEE02-F934-36DE-4E91-825FC1786D5B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ADF38BC-5CD2-0D19-373A-002245271665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Application-1  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Concrete box girder bridge: results of SVDD-MSD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ïśḷïdé">
            <a:extLst>
              <a:ext uri="{FF2B5EF4-FFF2-40B4-BE49-F238E27FC236}">
                <a16:creationId xmlns:a16="http://schemas.microsoft.com/office/drawing/2014/main" id="{EF193BBC-755F-DF4A-F736-89749D8BE174}"/>
              </a:ext>
            </a:extLst>
          </p:cNvPr>
          <p:cNvSpPr/>
          <p:nvPr/>
        </p:nvSpPr>
        <p:spPr>
          <a:xfrm>
            <a:off x="6393255" y="5114918"/>
            <a:ext cx="5068628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942B5023-65A5-C3AC-29B0-AD4FBC4151F5}"/>
              </a:ext>
            </a:extLst>
          </p:cNvPr>
          <p:cNvSpPr/>
          <p:nvPr/>
        </p:nvSpPr>
        <p:spPr bwMode="auto">
          <a:xfrm>
            <a:off x="6400931" y="5178528"/>
            <a:ext cx="5053277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Anomaly detection result for Z24 bridge (SVDD-MSD)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6EEAD6D-636A-80A9-60A3-58C104B5F15D}"/>
              </a:ext>
            </a:extLst>
          </p:cNvPr>
          <p:cNvGrpSpPr/>
          <p:nvPr/>
        </p:nvGrpSpPr>
        <p:grpSpPr>
          <a:xfrm>
            <a:off x="334962" y="2208216"/>
            <a:ext cx="5226264" cy="523220"/>
            <a:chOff x="812800" y="2245219"/>
            <a:chExt cx="5226264" cy="5232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BBFE92A-F7C5-3B19-2C34-ED7ABE818E96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4F37C732-F863-9092-6FB8-B2A7D72BC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圆角矩形 12">
                <a:extLst>
                  <a:ext uri="{FF2B5EF4-FFF2-40B4-BE49-F238E27FC236}">
                    <a16:creationId xmlns:a16="http://schemas.microsoft.com/office/drawing/2014/main" id="{21305FA6-3DEA-1E70-5E6E-05EB1D3F1748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任意多边形 6">
                <a:extLst>
                  <a:ext uri="{FF2B5EF4-FFF2-40B4-BE49-F238E27FC236}">
                    <a16:creationId xmlns:a16="http://schemas.microsoft.com/office/drawing/2014/main" id="{3522F2CE-00E0-D07B-08EF-021FF2E84FA9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038482E-1F89-E16A-5C18-C506BABC6AB9}"/>
                </a:ext>
              </a:extLst>
            </p:cNvPr>
            <p:cNvSpPr txBox="1"/>
            <p:nvPr/>
          </p:nvSpPr>
          <p:spPr>
            <a:xfrm>
              <a:off x="1757869" y="2245219"/>
              <a:ext cx="42811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Clear division: </a:t>
              </a:r>
              <a:r>
                <a:rPr lang="en-US" altLang="zh-CN" sz="1400" dirty="0"/>
                <a:t>A 99.99% confidence threshold clearly divides damaged and undamaged samples</a:t>
              </a:r>
              <a:endParaRPr lang="zh-CN" altLang="en-US" sz="14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C84BD2B-BBE5-0492-800E-A6CDE7B61D26}"/>
              </a:ext>
            </a:extLst>
          </p:cNvPr>
          <p:cNvGrpSpPr/>
          <p:nvPr/>
        </p:nvGrpSpPr>
        <p:grpSpPr>
          <a:xfrm>
            <a:off x="334962" y="3999486"/>
            <a:ext cx="4752193" cy="523220"/>
            <a:chOff x="812800" y="2245219"/>
            <a:chExt cx="4752193" cy="52322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DB336BF-DBCD-1FBD-6325-08AD9087B4EB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6A16CB5A-5E64-F722-2DE4-84D75D296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圆角矩形 12">
                <a:extLst>
                  <a:ext uri="{FF2B5EF4-FFF2-40B4-BE49-F238E27FC236}">
                    <a16:creationId xmlns:a16="http://schemas.microsoft.com/office/drawing/2014/main" id="{3B9F3F7B-6D51-6CBC-D05E-48C59BE4CE1D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任意多边形 6">
                <a:extLst>
                  <a:ext uri="{FF2B5EF4-FFF2-40B4-BE49-F238E27FC236}">
                    <a16:creationId xmlns:a16="http://schemas.microsoft.com/office/drawing/2014/main" id="{F57D94DB-C661-02C0-2CDB-AC78D595CA13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FCEB4B2-4689-6731-E1DB-520DD9C27994}"/>
                </a:ext>
              </a:extLst>
            </p:cNvPr>
            <p:cNvSpPr txBox="1"/>
            <p:nvPr/>
          </p:nvSpPr>
          <p:spPr>
            <a:xfrm>
              <a:off x="1757870" y="2245219"/>
              <a:ext cx="38071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Low false positives: </a:t>
              </a:r>
              <a:r>
                <a:rPr lang="en-US" altLang="zh-CN" sz="1400" dirty="0"/>
                <a:t>7 in training (3 sub-0°C, 4 &gt;0°C), 1 in testing (&gt;0°C)</a:t>
              </a:r>
              <a:endParaRPr lang="zh-CN" altLang="en-US" sz="1400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FB697A-6437-46DA-B41E-59D4494E7B77}"/>
              </a:ext>
            </a:extLst>
          </p:cNvPr>
          <p:cNvGrpSpPr/>
          <p:nvPr/>
        </p:nvGrpSpPr>
        <p:grpSpPr>
          <a:xfrm>
            <a:off x="334962" y="4895121"/>
            <a:ext cx="5478286" cy="368131"/>
            <a:chOff x="404068" y="3918408"/>
            <a:chExt cx="5478286" cy="368131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B8A38322-6A1F-1B14-7CFD-FC91C8D37A35}"/>
                </a:ext>
              </a:extLst>
            </p:cNvPr>
            <p:cNvGrpSpPr/>
            <p:nvPr/>
          </p:nvGrpSpPr>
          <p:grpSpPr>
            <a:xfrm>
              <a:off x="404068" y="3918408"/>
              <a:ext cx="830264" cy="368131"/>
              <a:chOff x="4687105" y="1958419"/>
              <a:chExt cx="2268359" cy="1005769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4EDEEDC3-CE6F-94C3-9711-D7288B721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圆角矩形 12">
                <a:extLst>
                  <a:ext uri="{FF2B5EF4-FFF2-40B4-BE49-F238E27FC236}">
                    <a16:creationId xmlns:a16="http://schemas.microsoft.com/office/drawing/2014/main" id="{8B757FF6-3EA0-5464-1A86-436647835CF9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任意多边形 6">
                <a:extLst>
                  <a:ext uri="{FF2B5EF4-FFF2-40B4-BE49-F238E27FC236}">
                    <a16:creationId xmlns:a16="http://schemas.microsoft.com/office/drawing/2014/main" id="{582DB825-59FD-5768-5D41-58AF3BE5DE73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F236FBEA-7CB6-9645-19A7-A30F43BEFD38}"/>
                </a:ext>
              </a:extLst>
            </p:cNvPr>
            <p:cNvSpPr txBox="1"/>
            <p:nvPr/>
          </p:nvSpPr>
          <p:spPr>
            <a:xfrm>
              <a:off x="1349138" y="3948585"/>
              <a:ext cx="45332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No missed damaged samples (0 false negatives)</a:t>
              </a:r>
              <a:endParaRPr lang="zh-CN" altLang="en-US" sz="1400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83E2EEF-0195-C075-A0D1-AEE3940A4241}"/>
              </a:ext>
            </a:extLst>
          </p:cNvPr>
          <p:cNvGrpSpPr/>
          <p:nvPr/>
        </p:nvGrpSpPr>
        <p:grpSpPr>
          <a:xfrm>
            <a:off x="5773208" y="2467884"/>
            <a:ext cx="6308723" cy="2430239"/>
            <a:chOff x="5689600" y="1711006"/>
            <a:chExt cx="6308723" cy="243023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81B6DEF2-454D-5B39-FF99-03202A768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600" y="1711006"/>
              <a:ext cx="3240000" cy="243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2A068AB-8CF6-AB0B-5D24-F998C715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323" y="1711006"/>
              <a:ext cx="3240000" cy="24302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C970D8E-025B-2E56-7FB5-48B481DEE11F}"/>
              </a:ext>
            </a:extLst>
          </p:cNvPr>
          <p:cNvGrpSpPr/>
          <p:nvPr/>
        </p:nvGrpSpPr>
        <p:grpSpPr>
          <a:xfrm>
            <a:off x="334962" y="5635668"/>
            <a:ext cx="5478286" cy="553397"/>
            <a:chOff x="404068" y="3918408"/>
            <a:chExt cx="5258872" cy="553397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2C05786-4296-9E09-5772-3D842755E585}"/>
                </a:ext>
              </a:extLst>
            </p:cNvPr>
            <p:cNvGrpSpPr/>
            <p:nvPr/>
          </p:nvGrpSpPr>
          <p:grpSpPr>
            <a:xfrm>
              <a:off x="404068" y="3918408"/>
              <a:ext cx="830264" cy="368131"/>
              <a:chOff x="4687105" y="1958419"/>
              <a:chExt cx="2268359" cy="1005769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FD4EAFD9-8B73-BA9A-C68D-BD1185557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圆角矩形 12">
                <a:extLst>
                  <a:ext uri="{FF2B5EF4-FFF2-40B4-BE49-F238E27FC236}">
                    <a16:creationId xmlns:a16="http://schemas.microsoft.com/office/drawing/2014/main" id="{BD5A8704-8577-FA3D-2B83-533D958CDCF2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任意多边形 6">
                <a:extLst>
                  <a:ext uri="{FF2B5EF4-FFF2-40B4-BE49-F238E27FC236}">
                    <a16:creationId xmlns:a16="http://schemas.microsoft.com/office/drawing/2014/main" id="{5AE27E27-59EE-C8BF-8001-262EEE25AFB6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946244C-B4A7-F901-4693-A33DFE7AA843}"/>
                </a:ext>
              </a:extLst>
            </p:cNvPr>
            <p:cNvSpPr txBox="1"/>
            <p:nvPr/>
          </p:nvSpPr>
          <p:spPr>
            <a:xfrm>
              <a:off x="1349138" y="3948585"/>
              <a:ext cx="43138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Validates robustness against temperature-induced false alarms</a:t>
              </a:r>
              <a:endParaRPr lang="zh-CN" altLang="en-US" sz="1400" dirty="0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0BD7B85-C9C9-A2F8-E283-FBF0C6B1F403}"/>
              </a:ext>
            </a:extLst>
          </p:cNvPr>
          <p:cNvGrpSpPr/>
          <p:nvPr/>
        </p:nvGrpSpPr>
        <p:grpSpPr>
          <a:xfrm>
            <a:off x="334962" y="3103851"/>
            <a:ext cx="4827409" cy="523220"/>
            <a:chOff x="812800" y="2245219"/>
            <a:chExt cx="4752193" cy="523220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D247712-4597-F5AD-74EC-CCE5F6653C47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DE2CAEEF-CB48-A21F-31D1-6711C531D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圆角矩形 12">
                <a:extLst>
                  <a:ext uri="{FF2B5EF4-FFF2-40B4-BE49-F238E27FC236}">
                    <a16:creationId xmlns:a16="http://schemas.microsoft.com/office/drawing/2014/main" id="{D82E1419-53F2-557D-C42B-DCC8F91DCA6B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任意多边形 6">
                <a:extLst>
                  <a:ext uri="{FF2B5EF4-FFF2-40B4-BE49-F238E27FC236}">
                    <a16:creationId xmlns:a16="http://schemas.microsoft.com/office/drawing/2014/main" id="{118D600D-8DEA-4E22-42D6-BF9148C6AED7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25100C6-3C41-200E-1264-36C0DBA42AB1}"/>
                </a:ext>
              </a:extLst>
            </p:cNvPr>
            <p:cNvSpPr txBox="1"/>
            <p:nvPr/>
          </p:nvSpPr>
          <p:spPr>
            <a:xfrm>
              <a:off x="1757870" y="2245219"/>
              <a:ext cx="38071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High accuracy: </a:t>
              </a:r>
              <a:r>
                <a:rPr lang="en-US" altLang="zh-CN" sz="1400" dirty="0"/>
                <a:t>99.82%(all)   99.88%(training set)   99.34%(testing set) 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283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1757-697C-82DB-6557-32161F77C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76056A-A4BD-D8B9-3463-D4D6CE7E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12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C03CF7E4-8AF9-BFF2-FA60-434E430D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88F862E-D20A-E55D-C445-5EDCA3AE5E86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D4406C1D-5880-D782-E471-555693A5CE8D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Application-1  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Concrete box girder bridge: comparative study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ïśḷïdé">
            <a:extLst>
              <a:ext uri="{FF2B5EF4-FFF2-40B4-BE49-F238E27FC236}">
                <a16:creationId xmlns:a16="http://schemas.microsoft.com/office/drawing/2014/main" id="{98F0524C-67B4-351C-E117-D6B1275F21A0}"/>
              </a:ext>
            </a:extLst>
          </p:cNvPr>
          <p:cNvSpPr/>
          <p:nvPr/>
        </p:nvSpPr>
        <p:spPr>
          <a:xfrm>
            <a:off x="7231069" y="5140322"/>
            <a:ext cx="4682073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30B31C53-02E1-EE33-32A8-D2F4FB580375}"/>
              </a:ext>
            </a:extLst>
          </p:cNvPr>
          <p:cNvSpPr/>
          <p:nvPr/>
        </p:nvSpPr>
        <p:spPr bwMode="auto">
          <a:xfrm>
            <a:off x="7045467" y="5203932"/>
            <a:ext cx="5053277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Anomaly detection result for Z24 bridge (</a:t>
            </a:r>
            <a:r>
              <a:rPr kumimoji="1" lang="en-US" altLang="zh-CN" sz="1400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DeepSVDD</a:t>
            </a:r>
            <a:r>
              <a:rPr kumimoji="1"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154722A-4C55-61CF-A3BA-E2EB1769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3" y="1828339"/>
            <a:ext cx="4374065" cy="3274772"/>
          </a:xfrm>
          <a:prstGeom prst="rect">
            <a:avLst/>
          </a:prstGeom>
          <a:noFill/>
        </p:spPr>
      </p:pic>
      <p:grpSp>
        <p:nvGrpSpPr>
          <p:cNvPr id="86" name="组合 85">
            <a:extLst>
              <a:ext uri="{FF2B5EF4-FFF2-40B4-BE49-F238E27FC236}">
                <a16:creationId xmlns:a16="http://schemas.microsoft.com/office/drawing/2014/main" id="{FA01D1F0-EF09-C4CC-4F77-912B2F906A57}"/>
              </a:ext>
            </a:extLst>
          </p:cNvPr>
          <p:cNvGrpSpPr/>
          <p:nvPr/>
        </p:nvGrpSpPr>
        <p:grpSpPr>
          <a:xfrm>
            <a:off x="195015" y="2802784"/>
            <a:ext cx="2535136" cy="2273699"/>
            <a:chOff x="2844651" y="2191021"/>
            <a:chExt cx="3148648" cy="2823943"/>
          </a:xfrm>
        </p:grpSpPr>
        <p:sp>
          <p:nvSpPr>
            <p:cNvPr id="87" name="Oval 3">
              <a:extLst>
                <a:ext uri="{FF2B5EF4-FFF2-40B4-BE49-F238E27FC236}">
                  <a16:creationId xmlns:a16="http://schemas.microsoft.com/office/drawing/2014/main" id="{12043E33-A890-999E-4B28-5100723D4D88}"/>
                </a:ext>
              </a:extLst>
            </p:cNvPr>
            <p:cNvSpPr/>
            <p:nvPr/>
          </p:nvSpPr>
          <p:spPr>
            <a:xfrm>
              <a:off x="2844651" y="2191021"/>
              <a:ext cx="2823943" cy="2823943"/>
            </a:xfrm>
            <a:prstGeom prst="ellipse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5720" rIns="0" bIns="4572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</a:rPr>
                <a:t>Comparison: </a:t>
              </a:r>
              <a:r>
                <a:rPr lang="en-US" altLang="zh-CN" sz="2000" b="1" dirty="0" err="1">
                  <a:solidFill>
                    <a:srgbClr val="FFFFFF"/>
                  </a:solidFill>
                </a:rPr>
                <a:t>DeepSVDD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12">
              <a:extLst>
                <a:ext uri="{FF2B5EF4-FFF2-40B4-BE49-F238E27FC236}">
                  <a16:creationId xmlns:a16="http://schemas.microsoft.com/office/drawing/2014/main" id="{913AED98-0407-866A-1729-109BF775AA02}"/>
                </a:ext>
              </a:extLst>
            </p:cNvPr>
            <p:cNvSpPr/>
            <p:nvPr/>
          </p:nvSpPr>
          <p:spPr>
            <a:xfrm>
              <a:off x="5343889" y="3281130"/>
              <a:ext cx="649410" cy="649410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2E0DE215-1E85-3068-86DA-E11DC2F9C325}"/>
              </a:ext>
            </a:extLst>
          </p:cNvPr>
          <p:cNvGrpSpPr/>
          <p:nvPr/>
        </p:nvGrpSpPr>
        <p:grpSpPr>
          <a:xfrm>
            <a:off x="2717339" y="2101530"/>
            <a:ext cx="5563062" cy="3676209"/>
            <a:chOff x="2717339" y="2101530"/>
            <a:chExt cx="5563062" cy="3676209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E191EF61-D380-B684-E8A4-3079173E1A1C}"/>
                </a:ext>
              </a:extLst>
            </p:cNvPr>
            <p:cNvGrpSpPr/>
            <p:nvPr/>
          </p:nvGrpSpPr>
          <p:grpSpPr>
            <a:xfrm>
              <a:off x="2717339" y="2101530"/>
              <a:ext cx="3844322" cy="861347"/>
              <a:chOff x="2717339" y="2101530"/>
              <a:chExt cx="3844322" cy="861347"/>
            </a:xfrm>
          </p:grpSpPr>
          <p:sp>
            <p:nvSpPr>
              <p:cNvPr id="99" name="Oval 27">
                <a:extLst>
                  <a:ext uri="{FF2B5EF4-FFF2-40B4-BE49-F238E27FC236}">
                    <a16:creationId xmlns:a16="http://schemas.microsoft.com/office/drawing/2014/main" id="{42F4EE7C-4E0D-8D04-434C-531D5123395D}"/>
                  </a:ext>
                </a:extLst>
              </p:cNvPr>
              <p:cNvSpPr/>
              <p:nvPr/>
            </p:nvSpPr>
            <p:spPr>
              <a:xfrm>
                <a:off x="2717339" y="2164111"/>
                <a:ext cx="736185" cy="736185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01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0" name="îṧlîḓe">
                <a:extLst>
                  <a:ext uri="{FF2B5EF4-FFF2-40B4-BE49-F238E27FC236}">
                    <a16:creationId xmlns:a16="http://schemas.microsoft.com/office/drawing/2014/main" id="{84C41E5C-6279-B843-68D5-C26E98777873}"/>
                  </a:ext>
                </a:extLst>
              </p:cNvPr>
              <p:cNvGrpSpPr/>
              <p:nvPr/>
            </p:nvGrpSpPr>
            <p:grpSpPr>
              <a:xfrm>
                <a:off x="3464417" y="2101530"/>
                <a:ext cx="3097244" cy="861347"/>
                <a:chOff x="8660999" y="1781570"/>
                <a:chExt cx="2776483" cy="1013097"/>
              </a:xfrm>
            </p:grpSpPr>
            <p:sp>
              <p:nvSpPr>
                <p:cNvPr id="101" name="Bullet1">
                  <a:extLst>
                    <a:ext uri="{FF2B5EF4-FFF2-40B4-BE49-F238E27FC236}">
                      <a16:creationId xmlns:a16="http://schemas.microsoft.com/office/drawing/2014/main" id="{DC55C305-A7D9-49D6-B534-BABB99BD5B2D}"/>
                    </a:ext>
                  </a:extLst>
                </p:cNvPr>
                <p:cNvSpPr txBox="1"/>
                <p:nvPr/>
              </p:nvSpPr>
              <p:spPr>
                <a:xfrm>
                  <a:off x="8661000" y="1781570"/>
                  <a:ext cx="2295000" cy="3925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/>
                <a:p>
                  <a:pPr marL="0" marR="0" lvl="0" indent="0" algn="l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1" lang="en-US" altLang="zh-CN" b="1" dirty="0" err="1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DeepSVDD</a:t>
                  </a:r>
                  <a:r>
                    <a:rPr kumimoji="1" lang="en-US" altLang="zh-CN" b="1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 method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Text1">
                  <a:extLst>
                    <a:ext uri="{FF2B5EF4-FFF2-40B4-BE49-F238E27FC236}">
                      <a16:creationId xmlns:a16="http://schemas.microsoft.com/office/drawing/2014/main" id="{A4BB5887-10F8-A842-3FD6-688BB85220B3}"/>
                    </a:ext>
                  </a:extLst>
                </p:cNvPr>
                <p:cNvSpPr txBox="1"/>
                <p:nvPr/>
              </p:nvSpPr>
              <p:spPr>
                <a:xfrm>
                  <a:off x="8660999" y="2174082"/>
                  <a:ext cx="2776483" cy="62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/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Uses deep neural networks to improve SVDD</a:t>
                  </a: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D79F42C0-41BE-6AD5-312F-8AB243ED3450}"/>
                </a:ext>
              </a:extLst>
            </p:cNvPr>
            <p:cNvGrpSpPr/>
            <p:nvPr/>
          </p:nvGrpSpPr>
          <p:grpSpPr>
            <a:xfrm>
              <a:off x="2717339" y="3508961"/>
              <a:ext cx="4312126" cy="861347"/>
              <a:chOff x="2717339" y="3399723"/>
              <a:chExt cx="4312126" cy="861347"/>
            </a:xfrm>
          </p:grpSpPr>
          <p:sp>
            <p:nvSpPr>
              <p:cNvPr id="105" name="Oval 27">
                <a:extLst>
                  <a:ext uri="{FF2B5EF4-FFF2-40B4-BE49-F238E27FC236}">
                    <a16:creationId xmlns:a16="http://schemas.microsoft.com/office/drawing/2014/main" id="{CCE9A163-2411-F577-6074-5804F03C7940}"/>
                  </a:ext>
                </a:extLst>
              </p:cNvPr>
              <p:cNvSpPr/>
              <p:nvPr/>
            </p:nvSpPr>
            <p:spPr>
              <a:xfrm>
                <a:off x="2717339" y="3462304"/>
                <a:ext cx="736185" cy="736185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02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6" name="îṧlîḓe">
                <a:extLst>
                  <a:ext uri="{FF2B5EF4-FFF2-40B4-BE49-F238E27FC236}">
                    <a16:creationId xmlns:a16="http://schemas.microsoft.com/office/drawing/2014/main" id="{2E4EABC4-9269-B0CD-025D-D97A0EB32411}"/>
                  </a:ext>
                </a:extLst>
              </p:cNvPr>
              <p:cNvGrpSpPr/>
              <p:nvPr/>
            </p:nvGrpSpPr>
            <p:grpSpPr>
              <a:xfrm>
                <a:off x="3464414" y="3399723"/>
                <a:ext cx="3565051" cy="861347"/>
                <a:chOff x="8660998" y="1781570"/>
                <a:chExt cx="3195843" cy="1013097"/>
              </a:xfrm>
            </p:grpSpPr>
            <p:sp>
              <p:nvSpPr>
                <p:cNvPr id="107" name="Bullet1">
                  <a:extLst>
                    <a:ext uri="{FF2B5EF4-FFF2-40B4-BE49-F238E27FC236}">
                      <a16:creationId xmlns:a16="http://schemas.microsoft.com/office/drawing/2014/main" id="{9664738C-5C5F-B661-901A-BC2862B10C1B}"/>
                    </a:ext>
                  </a:extLst>
                </p:cNvPr>
                <p:cNvSpPr txBox="1"/>
                <p:nvPr/>
              </p:nvSpPr>
              <p:spPr>
                <a:xfrm>
                  <a:off x="8661000" y="1781570"/>
                  <a:ext cx="2295000" cy="3925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/>
                <a:p>
                  <a:pPr marL="0" marR="0" lvl="0" indent="0" algn="l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1" lang="en-US" altLang="zh-CN" b="1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Confusion zone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Text1">
                  <a:extLst>
                    <a:ext uri="{FF2B5EF4-FFF2-40B4-BE49-F238E27FC236}">
                      <a16:creationId xmlns:a16="http://schemas.microsoft.com/office/drawing/2014/main" id="{437D0CE4-602F-F6E2-6533-906584366FCE}"/>
                    </a:ext>
                  </a:extLst>
                </p:cNvPr>
                <p:cNvSpPr txBox="1"/>
                <p:nvPr/>
              </p:nvSpPr>
              <p:spPr>
                <a:xfrm>
                  <a:off x="8660998" y="2174082"/>
                  <a:ext cx="3195843" cy="62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/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Damaged &amp; freezing samples </a:t>
                  </a:r>
                  <a:r>
                    <a:rPr kumimoji="1" lang="en-US" altLang="zh-CN" sz="1400" b="1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overlap</a:t>
                  </a:r>
                </a:p>
              </p:txBody>
            </p:sp>
          </p:grp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5A0CC119-65F3-4FF4-8751-E191FAC3BD39}"/>
                </a:ext>
              </a:extLst>
            </p:cNvPr>
            <p:cNvGrpSpPr/>
            <p:nvPr/>
          </p:nvGrpSpPr>
          <p:grpSpPr>
            <a:xfrm>
              <a:off x="2717339" y="4916392"/>
              <a:ext cx="5563062" cy="861347"/>
              <a:chOff x="2717339" y="4916392"/>
              <a:chExt cx="5563062" cy="861347"/>
            </a:xfrm>
          </p:grpSpPr>
          <p:sp>
            <p:nvSpPr>
              <p:cNvPr id="111" name="Oval 27">
                <a:extLst>
                  <a:ext uri="{FF2B5EF4-FFF2-40B4-BE49-F238E27FC236}">
                    <a16:creationId xmlns:a16="http://schemas.microsoft.com/office/drawing/2014/main" id="{7F7BD29D-E520-91E2-6ECA-AF8847CDAB3D}"/>
                  </a:ext>
                </a:extLst>
              </p:cNvPr>
              <p:cNvSpPr/>
              <p:nvPr/>
            </p:nvSpPr>
            <p:spPr>
              <a:xfrm>
                <a:off x="2717339" y="4978973"/>
                <a:ext cx="736185" cy="736185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0</a:t>
                </a:r>
                <a:r>
                  <a:rPr lang="en-US" sz="2000" b="1" dirty="0">
                    <a:solidFill>
                      <a:srgbClr val="FFFFFF"/>
                    </a:solidFill>
                  </a:rPr>
                  <a:t>3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12" name="îṧlîḓe">
                <a:extLst>
                  <a:ext uri="{FF2B5EF4-FFF2-40B4-BE49-F238E27FC236}">
                    <a16:creationId xmlns:a16="http://schemas.microsoft.com/office/drawing/2014/main" id="{7EEA85F4-5A0B-EF9B-0DED-49B76E387E0E}"/>
                  </a:ext>
                </a:extLst>
              </p:cNvPr>
              <p:cNvGrpSpPr/>
              <p:nvPr/>
            </p:nvGrpSpPr>
            <p:grpSpPr>
              <a:xfrm>
                <a:off x="3464414" y="4916392"/>
                <a:ext cx="4815987" cy="861347"/>
                <a:chOff x="8660998" y="1781570"/>
                <a:chExt cx="4317228" cy="1013097"/>
              </a:xfrm>
            </p:grpSpPr>
            <p:sp>
              <p:nvSpPr>
                <p:cNvPr id="113" name="Bullet1">
                  <a:extLst>
                    <a:ext uri="{FF2B5EF4-FFF2-40B4-BE49-F238E27FC236}">
                      <a16:creationId xmlns:a16="http://schemas.microsoft.com/office/drawing/2014/main" id="{8301FDBF-3E41-586F-8202-F90B7B3E8347}"/>
                    </a:ext>
                  </a:extLst>
                </p:cNvPr>
                <p:cNvSpPr txBox="1"/>
                <p:nvPr/>
              </p:nvSpPr>
              <p:spPr>
                <a:xfrm>
                  <a:off x="8661000" y="1781570"/>
                  <a:ext cx="2295000" cy="3925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/>
                <a:p>
                  <a:pPr marL="0" marR="0" lvl="0" indent="0" algn="l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1" lang="en-US" altLang="zh-CN" b="1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Comparative result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" name="Text1">
                  <a:extLst>
                    <a:ext uri="{FF2B5EF4-FFF2-40B4-BE49-F238E27FC236}">
                      <a16:creationId xmlns:a16="http://schemas.microsoft.com/office/drawing/2014/main" id="{E243FE03-6FA8-3479-811A-D1863E69F72D}"/>
                    </a:ext>
                  </a:extLst>
                </p:cNvPr>
                <p:cNvSpPr txBox="1"/>
                <p:nvPr/>
              </p:nvSpPr>
              <p:spPr>
                <a:xfrm>
                  <a:off x="8660998" y="2174082"/>
                  <a:ext cx="4317228" cy="62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/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latin typeface="+mn-ea"/>
                      <a:sym typeface="Arial" panose="020B0604020202020204" pitchFamily="34" charset="0"/>
                    </a:rPr>
                    <a:t> ▸</a:t>
                  </a:r>
                  <a:r>
                    <a:rPr kumimoji="1" lang="en-US" altLang="zh-CN" sz="14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Fails to separate environmental effects</a:t>
                  </a:r>
                </a:p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latin typeface="+mn-ea"/>
                      <a:sym typeface="Arial" panose="020B0604020202020204" pitchFamily="34" charset="0"/>
                    </a:rPr>
                    <a:t> ▸</a:t>
                  </a:r>
                  <a:r>
                    <a:rPr lang="en-US" altLang="zh-CN" sz="1400" dirty="0"/>
                    <a:t>Environment facts</a:t>
                  </a:r>
                  <a:r>
                    <a:rPr lang="en-US" altLang="zh-CN" sz="1400" dirty="0">
                      <a:effectLst/>
                    </a:rPr>
                    <a:t> cause false negatives</a:t>
                  </a:r>
                  <a:endParaRPr kumimoji="1" lang="en-US" altLang="zh-CN" sz="14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731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E86B3-C661-A349-5E05-345886CF8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650C30-CF97-8FBD-D8FF-6C505FDE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13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FD96C737-400D-EFC0-D2DD-044EEDC2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E35F069-8BC5-3132-DEB2-6607236226C2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1769C9C-AA43-8087-551E-C9DB79A9CCE0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Application-2  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Steel arch bridge: information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ïśḷïdé">
            <a:extLst>
              <a:ext uri="{FF2B5EF4-FFF2-40B4-BE49-F238E27FC236}">
                <a16:creationId xmlns:a16="http://schemas.microsoft.com/office/drawing/2014/main" id="{2B4627D6-6A4C-6756-9278-5DDA980A0FEA}"/>
              </a:ext>
            </a:extLst>
          </p:cNvPr>
          <p:cNvSpPr/>
          <p:nvPr/>
        </p:nvSpPr>
        <p:spPr>
          <a:xfrm>
            <a:off x="7245965" y="5863421"/>
            <a:ext cx="3616307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AEE4C49C-FD79-7896-A692-E83A3B299243}"/>
              </a:ext>
            </a:extLst>
          </p:cNvPr>
          <p:cNvSpPr/>
          <p:nvPr/>
        </p:nvSpPr>
        <p:spPr bwMode="auto">
          <a:xfrm>
            <a:off x="7245965" y="5927031"/>
            <a:ext cx="3616307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Modal Frequency of KW51 Bridge</a:t>
            </a:r>
          </a:p>
        </p:txBody>
      </p:sp>
      <p:sp>
        <p:nvSpPr>
          <p:cNvPr id="20" name="ïśḷïdé">
            <a:extLst>
              <a:ext uri="{FF2B5EF4-FFF2-40B4-BE49-F238E27FC236}">
                <a16:creationId xmlns:a16="http://schemas.microsoft.com/office/drawing/2014/main" id="{8E183F62-5128-83E7-FEC7-90E8053CB2BE}"/>
              </a:ext>
            </a:extLst>
          </p:cNvPr>
          <p:cNvSpPr/>
          <p:nvPr/>
        </p:nvSpPr>
        <p:spPr>
          <a:xfrm>
            <a:off x="1871133" y="5922690"/>
            <a:ext cx="2751667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43503EAC-2768-4642-C6D4-6ABE5467F7DA}"/>
              </a:ext>
            </a:extLst>
          </p:cNvPr>
          <p:cNvSpPr/>
          <p:nvPr/>
        </p:nvSpPr>
        <p:spPr bwMode="auto">
          <a:xfrm>
            <a:off x="1609210" y="5986300"/>
            <a:ext cx="3253811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sz="15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KW51 Bridge in </a:t>
            </a:r>
            <a:r>
              <a:rPr kumimoji="1" lang="en-US" altLang="zh-CN" sz="1500" dirty="0">
                <a:latin typeface="Arial" panose="020B0604020202020204" pitchFamily="34" charset="0"/>
                <a:ea typeface="微软雅黑" panose="020B0503020204020204" pitchFamily="34" charset="-122"/>
              </a:rPr>
              <a:t>Belgium</a:t>
            </a:r>
            <a:endParaRPr kumimoji="1" lang="en-US" altLang="zh-CN" sz="15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E4E3E13-9730-3144-E53F-8B90DC0BFC77}"/>
              </a:ext>
            </a:extLst>
          </p:cNvPr>
          <p:cNvGrpSpPr/>
          <p:nvPr/>
        </p:nvGrpSpPr>
        <p:grpSpPr>
          <a:xfrm>
            <a:off x="693165" y="1792583"/>
            <a:ext cx="4877902" cy="523220"/>
            <a:chOff x="812800" y="2245219"/>
            <a:chExt cx="4877902" cy="5232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38220FA-F468-6C08-13C2-CF39A7A92797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C426885B-61B7-245E-2193-E60AB3BB5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圆角矩形 12">
                <a:extLst>
                  <a:ext uri="{FF2B5EF4-FFF2-40B4-BE49-F238E27FC236}">
                    <a16:creationId xmlns:a16="http://schemas.microsoft.com/office/drawing/2014/main" id="{B4E73EAD-007F-3FAC-7733-F6AF59D11FE3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任意多边形 6">
                <a:extLst>
                  <a:ext uri="{FF2B5EF4-FFF2-40B4-BE49-F238E27FC236}">
                    <a16:creationId xmlns:a16="http://schemas.microsoft.com/office/drawing/2014/main" id="{FBBFDB83-34B4-E959-CBE4-3AC938B7E0F2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45386B8-46D9-4B2A-C52B-FD08D2503969}"/>
                </a:ext>
              </a:extLst>
            </p:cNvPr>
            <p:cNvSpPr txBox="1"/>
            <p:nvPr/>
          </p:nvSpPr>
          <p:spPr>
            <a:xfrm>
              <a:off x="1757870" y="2245219"/>
              <a:ext cx="39328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single-span steel arch bridge</a:t>
              </a:r>
            </a:p>
            <a:p>
              <a:r>
                <a:rPr lang="en-US" altLang="zh-CN" sz="1400" dirty="0"/>
                <a:t>Located on Leuven-</a:t>
              </a:r>
              <a:r>
                <a:rPr lang="en-US" altLang="zh-CN" sz="1400" dirty="0" err="1"/>
                <a:t>Mechelen</a:t>
              </a:r>
              <a:r>
                <a:rPr lang="en-US" altLang="zh-CN" sz="1400" dirty="0"/>
                <a:t> canal, Belgium</a:t>
              </a:r>
              <a:endParaRPr lang="zh-CN" altLang="en-US" sz="14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50C5A1D-1C82-6DA4-0655-E0F905EF93EC}"/>
              </a:ext>
            </a:extLst>
          </p:cNvPr>
          <p:cNvGrpSpPr/>
          <p:nvPr/>
        </p:nvGrpSpPr>
        <p:grpSpPr>
          <a:xfrm>
            <a:off x="693165" y="2628293"/>
            <a:ext cx="4752193" cy="523220"/>
            <a:chOff x="812800" y="2245219"/>
            <a:chExt cx="4752193" cy="52322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AE594B01-5533-229E-EBAD-5C35AC5E889D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E3244B2F-2E4B-E7A4-B531-68C51A68E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圆角矩形 12">
                <a:extLst>
                  <a:ext uri="{FF2B5EF4-FFF2-40B4-BE49-F238E27FC236}">
                    <a16:creationId xmlns:a16="http://schemas.microsoft.com/office/drawing/2014/main" id="{005A67B0-F5CC-A861-5CC0-09E954345B63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任意多边形 6">
                <a:extLst>
                  <a:ext uri="{FF2B5EF4-FFF2-40B4-BE49-F238E27FC236}">
                    <a16:creationId xmlns:a16="http://schemas.microsoft.com/office/drawing/2014/main" id="{73FC1664-7F46-DC0B-3405-969B947A2D32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AB911F8-D53C-5060-5E2D-793E92E1A774}"/>
                </a:ext>
              </a:extLst>
            </p:cNvPr>
            <p:cNvSpPr txBox="1"/>
            <p:nvPr/>
          </p:nvSpPr>
          <p:spPr>
            <a:xfrm>
              <a:off x="1757870" y="2245219"/>
              <a:ext cx="38071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SHM campaign: acceleration/environmental (temperature) data</a:t>
              </a:r>
              <a:endParaRPr lang="zh-CN" altLang="en-US" sz="1400" dirty="0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642BB7E-1C9A-3228-943C-C103261A1A4C}"/>
              </a:ext>
            </a:extLst>
          </p:cNvPr>
          <p:cNvGrpSpPr/>
          <p:nvPr/>
        </p:nvGrpSpPr>
        <p:grpSpPr>
          <a:xfrm>
            <a:off x="693165" y="3464002"/>
            <a:ext cx="6952234" cy="738664"/>
            <a:chOff x="693165" y="3599474"/>
            <a:chExt cx="6952234" cy="73866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0F13BD4-D26F-847C-AA7C-FE3B7E187CEF}"/>
                </a:ext>
              </a:extLst>
            </p:cNvPr>
            <p:cNvGrpSpPr/>
            <p:nvPr/>
          </p:nvGrpSpPr>
          <p:grpSpPr>
            <a:xfrm>
              <a:off x="693165" y="3784741"/>
              <a:ext cx="830264" cy="368131"/>
              <a:chOff x="4687105" y="1958419"/>
              <a:chExt cx="2268359" cy="1005769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844D338F-0146-D406-807F-771F5A412F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80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圆角矩形 12">
                <a:extLst>
                  <a:ext uri="{FF2B5EF4-FFF2-40B4-BE49-F238E27FC236}">
                    <a16:creationId xmlns:a16="http://schemas.microsoft.com/office/drawing/2014/main" id="{105634A4-A02C-9492-D577-0BF56F50AF45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任意多边形 6">
                <a:extLst>
                  <a:ext uri="{FF2B5EF4-FFF2-40B4-BE49-F238E27FC236}">
                    <a16:creationId xmlns:a16="http://schemas.microsoft.com/office/drawing/2014/main" id="{71F4A268-8A84-7590-3D83-8C1CFDEF2E51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908C464-5046-1A33-83C5-F66079333005}"/>
                </a:ext>
              </a:extLst>
            </p:cNvPr>
            <p:cNvSpPr txBox="1"/>
            <p:nvPr/>
          </p:nvSpPr>
          <p:spPr>
            <a:xfrm>
              <a:off x="1638234" y="3599474"/>
              <a:ext cx="600716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Dataset: 3129 samples </a:t>
              </a:r>
            </a:p>
            <a:p>
              <a:r>
                <a:rPr lang="en-US" altLang="zh-CN" sz="1400" dirty="0">
                  <a:solidFill>
                    <a:srgbClr val="FF0000"/>
                  </a:solidFill>
                </a:rPr>
                <a:t>Red post-retrofit  </a:t>
              </a:r>
              <a:r>
                <a:rPr lang="en-US" altLang="zh-CN" sz="1400" dirty="0">
                  <a:solidFill>
                    <a:srgbClr val="00B050"/>
                  </a:solidFill>
                </a:rPr>
                <a:t>Green pre-retrofit   </a:t>
              </a:r>
              <a:r>
                <a:rPr lang="en-US" altLang="zh-CN" sz="14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Blue &lt;0°C</a:t>
              </a:r>
            </a:p>
            <a:p>
              <a:r>
                <a:rPr lang="en-US" altLang="zh-CN" sz="1400" dirty="0"/>
                <a:t>Training: </a:t>
              </a:r>
              <a:r>
                <a:rPr lang="en-US" altLang="zh-CN" sz="1400" dirty="0">
                  <a:solidFill>
                    <a:srgbClr val="00B050"/>
                  </a:solidFill>
                </a:rPr>
                <a:t>2419 </a:t>
              </a:r>
              <a:r>
                <a:rPr lang="en-US" altLang="zh-CN" sz="1400" dirty="0"/>
                <a:t>Testing: </a:t>
              </a:r>
              <a:r>
                <a:rPr lang="en-US" altLang="zh-CN" sz="1400" dirty="0">
                  <a:solidFill>
                    <a:srgbClr val="00B050"/>
                  </a:solidFill>
                </a:rPr>
                <a:t>269</a:t>
              </a:r>
              <a:r>
                <a:rPr lang="en-US" altLang="zh-CN" sz="1400" dirty="0"/>
                <a:t>+</a:t>
              </a:r>
              <a:r>
                <a:rPr lang="en-US" altLang="zh-CN" sz="1400" dirty="0">
                  <a:solidFill>
                    <a:srgbClr val="FF0000"/>
                  </a:solidFill>
                </a:rPr>
                <a:t>441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8B9A022-C747-C953-F980-C46584C9E7A6}"/>
              </a:ext>
            </a:extLst>
          </p:cNvPr>
          <p:cNvGrpSpPr/>
          <p:nvPr/>
        </p:nvGrpSpPr>
        <p:grpSpPr>
          <a:xfrm>
            <a:off x="6462969" y="1770007"/>
            <a:ext cx="5182298" cy="4034574"/>
            <a:chOff x="6462969" y="1770007"/>
            <a:chExt cx="5182298" cy="403457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6BA4A32-BD0D-5DAA-7746-DAA325D0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969" y="1770007"/>
              <a:ext cx="2639741" cy="19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E292C88-5884-2D48-CCDD-BFCB214D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526" y="1770007"/>
              <a:ext cx="2639741" cy="19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C9808A6-2760-CC82-DE09-462970FC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969" y="3824581"/>
              <a:ext cx="2639741" cy="1980000"/>
            </a:xfrm>
            <a:prstGeom prst="rect">
              <a:avLst/>
            </a:prstGeom>
            <a:noFill/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B3935BE-7370-7D3B-0EA7-58E145BA0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526" y="3824581"/>
              <a:ext cx="2639741" cy="198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02F4A41A-9BEC-4841-0916-AB9E9C6864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" b="7030"/>
          <a:stretch/>
        </p:blipFill>
        <p:spPr bwMode="auto">
          <a:xfrm>
            <a:off x="449282" y="4376556"/>
            <a:ext cx="5646718" cy="1305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3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B2F1D-C69F-6079-2ABE-399DF9D05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DFF748-0A90-63F9-8907-A99A6457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14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4A0A94FB-9C7E-7272-3F48-2665A3A4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9CB70EC-F12A-80BA-6882-69B33D8BE74E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13F42C77-888C-2193-B59F-430CB2E863BD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Application-2  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Steel arch bridge: results of SVDD-MSD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ïśḷïdé">
            <a:extLst>
              <a:ext uri="{FF2B5EF4-FFF2-40B4-BE49-F238E27FC236}">
                <a16:creationId xmlns:a16="http://schemas.microsoft.com/office/drawing/2014/main" id="{39C5441C-80C1-D4FF-EBE9-E2E822E1BCEC}"/>
              </a:ext>
            </a:extLst>
          </p:cNvPr>
          <p:cNvSpPr/>
          <p:nvPr/>
        </p:nvSpPr>
        <p:spPr>
          <a:xfrm>
            <a:off x="6215682" y="5114918"/>
            <a:ext cx="5300906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A8888195-73EA-5BC5-52E1-89982964EB80}"/>
              </a:ext>
            </a:extLst>
          </p:cNvPr>
          <p:cNvSpPr/>
          <p:nvPr/>
        </p:nvSpPr>
        <p:spPr bwMode="auto">
          <a:xfrm>
            <a:off x="6219521" y="5178528"/>
            <a:ext cx="5293229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Anomaly detection result for KW51 bridge (SVDD-MSD)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686947C-C4B8-0275-10ED-B0A1F3A3B672}"/>
              </a:ext>
            </a:extLst>
          </p:cNvPr>
          <p:cNvGrpSpPr/>
          <p:nvPr/>
        </p:nvGrpSpPr>
        <p:grpSpPr>
          <a:xfrm>
            <a:off x="334962" y="2208216"/>
            <a:ext cx="5226264" cy="523220"/>
            <a:chOff x="812800" y="2245219"/>
            <a:chExt cx="5226264" cy="5232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72AC935-E1F9-8713-37E2-B69FA00F75FD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654F67F0-3535-FFBB-9598-2732C7413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圆角矩形 12">
                <a:extLst>
                  <a:ext uri="{FF2B5EF4-FFF2-40B4-BE49-F238E27FC236}">
                    <a16:creationId xmlns:a16="http://schemas.microsoft.com/office/drawing/2014/main" id="{7B15FC95-3506-24ED-A9BC-6DB7AE1256B4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任意多边形 6">
                <a:extLst>
                  <a:ext uri="{FF2B5EF4-FFF2-40B4-BE49-F238E27FC236}">
                    <a16:creationId xmlns:a16="http://schemas.microsoft.com/office/drawing/2014/main" id="{6D333823-9871-1913-44E1-ECAD7509B8EE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7FC94E4-A0E4-D8B3-E07D-BD31D4BC2B7F}"/>
                </a:ext>
              </a:extLst>
            </p:cNvPr>
            <p:cNvSpPr txBox="1"/>
            <p:nvPr/>
          </p:nvSpPr>
          <p:spPr>
            <a:xfrm>
              <a:off x="1757869" y="2245219"/>
              <a:ext cx="42811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Clear division: </a:t>
              </a:r>
              <a:r>
                <a:rPr lang="en-US" altLang="zh-CN" sz="1400" dirty="0"/>
                <a:t>A 99.9% confidence threshold clearly divides pre-retrofit and post-retrofit</a:t>
              </a:r>
              <a:endParaRPr lang="zh-CN" altLang="en-US" sz="14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EF3A979-D917-590A-CFA2-DDBDE1955D67}"/>
              </a:ext>
            </a:extLst>
          </p:cNvPr>
          <p:cNvGrpSpPr/>
          <p:nvPr/>
        </p:nvGrpSpPr>
        <p:grpSpPr>
          <a:xfrm>
            <a:off x="334962" y="3999486"/>
            <a:ext cx="4752193" cy="523220"/>
            <a:chOff x="812800" y="2245219"/>
            <a:chExt cx="4752193" cy="52322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C5C11A3-C153-31EC-3D53-1B6F53EA8D86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EC972293-354E-4142-39CF-4356FCF9C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圆角矩形 12">
                <a:extLst>
                  <a:ext uri="{FF2B5EF4-FFF2-40B4-BE49-F238E27FC236}">
                    <a16:creationId xmlns:a16="http://schemas.microsoft.com/office/drawing/2014/main" id="{438B3103-7040-03D6-200B-60161EED9781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任意多边形 6">
                <a:extLst>
                  <a:ext uri="{FF2B5EF4-FFF2-40B4-BE49-F238E27FC236}">
                    <a16:creationId xmlns:a16="http://schemas.microsoft.com/office/drawing/2014/main" id="{B8A6936F-6AFB-A16C-1558-E8B94A8BF4FF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2133CCE-C087-A1D7-B7E8-0043A4ED6CF1}"/>
                </a:ext>
              </a:extLst>
            </p:cNvPr>
            <p:cNvSpPr txBox="1"/>
            <p:nvPr/>
          </p:nvSpPr>
          <p:spPr>
            <a:xfrm>
              <a:off x="1757870" y="2245219"/>
              <a:ext cx="38071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Low false alarm: </a:t>
              </a:r>
              <a:r>
                <a:rPr lang="en-US" altLang="zh-CN" sz="1400" dirty="0"/>
                <a:t>1 in training (1&gt;0°C) </a:t>
              </a:r>
            </a:p>
            <a:p>
              <a:r>
                <a:rPr lang="en-US" altLang="zh-CN" sz="1400" dirty="0"/>
                <a:t>6 in testing (6&gt;0°C)</a:t>
              </a:r>
              <a:endParaRPr lang="zh-CN" altLang="en-US" sz="1400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20CD1F6-052A-735A-1075-8808FA2CD76C}"/>
              </a:ext>
            </a:extLst>
          </p:cNvPr>
          <p:cNvGrpSpPr/>
          <p:nvPr/>
        </p:nvGrpSpPr>
        <p:grpSpPr>
          <a:xfrm>
            <a:off x="334962" y="4895121"/>
            <a:ext cx="5867608" cy="368131"/>
            <a:chOff x="404068" y="3918408"/>
            <a:chExt cx="5867608" cy="368131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9E1AC72-77D1-FC99-2A36-6AB9391D9A90}"/>
                </a:ext>
              </a:extLst>
            </p:cNvPr>
            <p:cNvGrpSpPr/>
            <p:nvPr/>
          </p:nvGrpSpPr>
          <p:grpSpPr>
            <a:xfrm>
              <a:off x="404068" y="3918408"/>
              <a:ext cx="830264" cy="368131"/>
              <a:chOff x="4687105" y="1958419"/>
              <a:chExt cx="2268359" cy="1005769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644A10E4-0F42-C1A6-1E22-5AE495B71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圆角矩形 12">
                <a:extLst>
                  <a:ext uri="{FF2B5EF4-FFF2-40B4-BE49-F238E27FC236}">
                    <a16:creationId xmlns:a16="http://schemas.microsoft.com/office/drawing/2014/main" id="{AEBFE52B-5836-6880-D4BB-7A345C20EF89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任意多边形 6">
                <a:extLst>
                  <a:ext uri="{FF2B5EF4-FFF2-40B4-BE49-F238E27FC236}">
                    <a16:creationId xmlns:a16="http://schemas.microsoft.com/office/drawing/2014/main" id="{C5102F07-7813-1883-8935-70225FDE5F2D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C93879C-B612-1C4A-A84B-C6EA709FA027}"/>
                </a:ext>
              </a:extLst>
            </p:cNvPr>
            <p:cNvSpPr txBox="1"/>
            <p:nvPr/>
          </p:nvSpPr>
          <p:spPr>
            <a:xfrm>
              <a:off x="1349137" y="3948585"/>
              <a:ext cx="49225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No confusion between low temp. and post-retrofit</a:t>
              </a:r>
              <a:endParaRPr lang="zh-CN" altLang="en-US" sz="14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C30DEC1-E3AA-6F36-4C21-3F58F5773E7D}"/>
              </a:ext>
            </a:extLst>
          </p:cNvPr>
          <p:cNvGrpSpPr/>
          <p:nvPr/>
        </p:nvGrpSpPr>
        <p:grpSpPr>
          <a:xfrm>
            <a:off x="334962" y="5635668"/>
            <a:ext cx="5478286" cy="553397"/>
            <a:chOff x="404068" y="3918408"/>
            <a:chExt cx="5258872" cy="553397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CA13AE2-FDAD-7F7C-DF14-448A62809CB8}"/>
                </a:ext>
              </a:extLst>
            </p:cNvPr>
            <p:cNvGrpSpPr/>
            <p:nvPr/>
          </p:nvGrpSpPr>
          <p:grpSpPr>
            <a:xfrm>
              <a:off x="404068" y="3918408"/>
              <a:ext cx="830264" cy="368131"/>
              <a:chOff x="4687105" y="1958419"/>
              <a:chExt cx="2268359" cy="1005769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E8569627-1F2A-D4FB-37E5-A21146207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圆角矩形 12">
                <a:extLst>
                  <a:ext uri="{FF2B5EF4-FFF2-40B4-BE49-F238E27FC236}">
                    <a16:creationId xmlns:a16="http://schemas.microsoft.com/office/drawing/2014/main" id="{F25A6FD7-0B6B-235D-1DB2-7B0CB96C78B5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任意多边形 6">
                <a:extLst>
                  <a:ext uri="{FF2B5EF4-FFF2-40B4-BE49-F238E27FC236}">
                    <a16:creationId xmlns:a16="http://schemas.microsoft.com/office/drawing/2014/main" id="{2D3CA476-323C-474A-4C39-D4FBD0ED4287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007833C-ACCD-1461-3599-9FE8710DD523}"/>
                </a:ext>
              </a:extLst>
            </p:cNvPr>
            <p:cNvSpPr txBox="1"/>
            <p:nvPr/>
          </p:nvSpPr>
          <p:spPr>
            <a:xfrm>
              <a:off x="1349138" y="3948585"/>
              <a:ext cx="43138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Validates robustness against temperature-induced false alarms</a:t>
              </a:r>
              <a:endParaRPr lang="zh-CN" altLang="en-US" sz="1400" dirty="0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1612EAE-AE15-9F0E-B2DC-C56D758D0A04}"/>
              </a:ext>
            </a:extLst>
          </p:cNvPr>
          <p:cNvGrpSpPr/>
          <p:nvPr/>
        </p:nvGrpSpPr>
        <p:grpSpPr>
          <a:xfrm>
            <a:off x="334962" y="3103851"/>
            <a:ext cx="4827409" cy="523220"/>
            <a:chOff x="812800" y="2245219"/>
            <a:chExt cx="4752193" cy="523220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40E625DC-C04A-02D6-1EE1-0C07C52DAD32}"/>
                </a:ext>
              </a:extLst>
            </p:cNvPr>
            <p:cNvGrpSpPr/>
            <p:nvPr/>
          </p:nvGrpSpPr>
          <p:grpSpPr>
            <a:xfrm>
              <a:off x="812800" y="2322764"/>
              <a:ext cx="830264" cy="368131"/>
              <a:chOff x="4687105" y="1958419"/>
              <a:chExt cx="2268359" cy="1005769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E2A716AF-E64F-7F46-932C-7C23D3ADC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90" y="2460479"/>
                <a:ext cx="1098974" cy="0"/>
              </a:xfrm>
              <a:prstGeom prst="line">
                <a:avLst/>
              </a:prstGeom>
              <a:ln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圆角矩形 12">
                <a:extLst>
                  <a:ext uri="{FF2B5EF4-FFF2-40B4-BE49-F238E27FC236}">
                    <a16:creationId xmlns:a16="http://schemas.microsoft.com/office/drawing/2014/main" id="{5678EBBE-8D1B-22CE-DF6C-76729D65E2A9}"/>
                  </a:ext>
                </a:extLst>
              </p:cNvPr>
              <p:cNvSpPr/>
              <p:nvPr/>
            </p:nvSpPr>
            <p:spPr>
              <a:xfrm rot="18900000" flipV="1">
                <a:off x="4687105" y="1958419"/>
                <a:ext cx="1005769" cy="1005769"/>
              </a:xfrm>
              <a:prstGeom prst="roundRect">
                <a:avLst>
                  <a:gd name="adj" fmla="val 65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任意多边形 6">
                <a:extLst>
                  <a:ext uri="{FF2B5EF4-FFF2-40B4-BE49-F238E27FC236}">
                    <a16:creationId xmlns:a16="http://schemas.microsoft.com/office/drawing/2014/main" id="{E5436BFE-FD42-753E-60DE-ABEBEE84E0A3}"/>
                  </a:ext>
                </a:extLst>
              </p:cNvPr>
              <p:cNvSpPr/>
              <p:nvPr/>
            </p:nvSpPr>
            <p:spPr bwMode="auto">
              <a:xfrm>
                <a:off x="4994406" y="2246091"/>
                <a:ext cx="391163" cy="428777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4EFE0F1-D8CF-1D82-A19C-7165D6BAC4B0}"/>
                </a:ext>
              </a:extLst>
            </p:cNvPr>
            <p:cNvSpPr txBox="1"/>
            <p:nvPr/>
          </p:nvSpPr>
          <p:spPr>
            <a:xfrm>
              <a:off x="1757870" y="2245219"/>
              <a:ext cx="38071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High accuracy: </a:t>
              </a:r>
              <a:r>
                <a:rPr lang="en-US" altLang="zh-CN" sz="1400" dirty="0"/>
                <a:t>99.78%(all)   99.96%(training set)   99.15%(testing set) </a:t>
              </a:r>
              <a:endParaRPr lang="zh-CN" altLang="en-US" sz="14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1F3D00F-5A51-7674-DC2F-175173AC9102}"/>
              </a:ext>
            </a:extLst>
          </p:cNvPr>
          <p:cNvGrpSpPr/>
          <p:nvPr/>
        </p:nvGrpSpPr>
        <p:grpSpPr>
          <a:xfrm>
            <a:off x="5626135" y="2467885"/>
            <a:ext cx="6480000" cy="2430238"/>
            <a:chOff x="5626135" y="2467885"/>
            <a:chExt cx="6480000" cy="24302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3FE753-52A6-8DF0-E808-059F3E56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135" y="2467885"/>
              <a:ext cx="3240000" cy="2430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13B6E7-A858-FA1C-F896-D5BD43283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135" y="2467885"/>
              <a:ext cx="3240000" cy="243023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1803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CAF4B-6523-9CE2-99E1-4D9E0F5D1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568B2E5-0A54-175F-4D59-9A60E9BC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15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6A3016D4-45B8-5A5E-AE2B-75E0582A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6C3F249-CE24-2E59-95C7-96EFF3DA3D17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FD195838-05BF-9139-EA1A-2895ABC71D2C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Application-2  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Steel arch bridge: comparative study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ïśḷïdé">
            <a:extLst>
              <a:ext uri="{FF2B5EF4-FFF2-40B4-BE49-F238E27FC236}">
                <a16:creationId xmlns:a16="http://schemas.microsoft.com/office/drawing/2014/main" id="{5AAFCA23-4670-53E0-DE6C-8570A63FE6ED}"/>
              </a:ext>
            </a:extLst>
          </p:cNvPr>
          <p:cNvSpPr/>
          <p:nvPr/>
        </p:nvSpPr>
        <p:spPr>
          <a:xfrm>
            <a:off x="7231068" y="5140322"/>
            <a:ext cx="4815987" cy="49551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6896375F-1E62-0C45-E557-83E447E9F777}"/>
              </a:ext>
            </a:extLst>
          </p:cNvPr>
          <p:cNvSpPr/>
          <p:nvPr/>
        </p:nvSpPr>
        <p:spPr bwMode="auto">
          <a:xfrm>
            <a:off x="7231068" y="5203932"/>
            <a:ext cx="4867676" cy="3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Fig. Anomaly detection result for KW51 bridge (</a:t>
            </a:r>
            <a:r>
              <a:rPr kumimoji="1" lang="en-US" altLang="zh-CN" sz="1400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DeepSVDD</a:t>
            </a:r>
            <a:r>
              <a:rPr kumimoji="1"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74E728FC-12B0-1718-D2B0-04731C2528F5}"/>
              </a:ext>
            </a:extLst>
          </p:cNvPr>
          <p:cNvGrpSpPr/>
          <p:nvPr/>
        </p:nvGrpSpPr>
        <p:grpSpPr>
          <a:xfrm>
            <a:off x="195015" y="2802784"/>
            <a:ext cx="2535136" cy="2273699"/>
            <a:chOff x="2844651" y="2191021"/>
            <a:chExt cx="3148648" cy="2823943"/>
          </a:xfrm>
        </p:grpSpPr>
        <p:sp>
          <p:nvSpPr>
            <p:cNvPr id="87" name="Oval 3">
              <a:extLst>
                <a:ext uri="{FF2B5EF4-FFF2-40B4-BE49-F238E27FC236}">
                  <a16:creationId xmlns:a16="http://schemas.microsoft.com/office/drawing/2014/main" id="{109CF2F0-5696-A2D9-D162-DACB9A24DBA1}"/>
                </a:ext>
              </a:extLst>
            </p:cNvPr>
            <p:cNvSpPr/>
            <p:nvPr/>
          </p:nvSpPr>
          <p:spPr>
            <a:xfrm>
              <a:off x="2844651" y="2191021"/>
              <a:ext cx="2823943" cy="2823943"/>
            </a:xfrm>
            <a:prstGeom prst="ellipse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5720" rIns="0" bIns="4572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</a:rPr>
                <a:t>Comparison: </a:t>
              </a:r>
              <a:r>
                <a:rPr lang="en-US" altLang="zh-CN" sz="2000" b="1" dirty="0" err="1">
                  <a:solidFill>
                    <a:srgbClr val="FFFFFF"/>
                  </a:solidFill>
                </a:rPr>
                <a:t>DeepSVDD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12">
              <a:extLst>
                <a:ext uri="{FF2B5EF4-FFF2-40B4-BE49-F238E27FC236}">
                  <a16:creationId xmlns:a16="http://schemas.microsoft.com/office/drawing/2014/main" id="{ED42ACAC-E4B3-F0AE-B77A-D2CF66DDC53D}"/>
                </a:ext>
              </a:extLst>
            </p:cNvPr>
            <p:cNvSpPr/>
            <p:nvPr/>
          </p:nvSpPr>
          <p:spPr>
            <a:xfrm>
              <a:off x="5343889" y="3281130"/>
              <a:ext cx="649410" cy="649410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4536E946-8087-9D98-C28F-2005E5732B92}"/>
              </a:ext>
            </a:extLst>
          </p:cNvPr>
          <p:cNvGrpSpPr/>
          <p:nvPr/>
        </p:nvGrpSpPr>
        <p:grpSpPr>
          <a:xfrm>
            <a:off x="2717339" y="2101530"/>
            <a:ext cx="4312126" cy="3676209"/>
            <a:chOff x="2717339" y="2101530"/>
            <a:chExt cx="4312126" cy="3676209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63CFC2A7-3050-F5AC-2295-C3D948A87310}"/>
                </a:ext>
              </a:extLst>
            </p:cNvPr>
            <p:cNvGrpSpPr/>
            <p:nvPr/>
          </p:nvGrpSpPr>
          <p:grpSpPr>
            <a:xfrm>
              <a:off x="2717339" y="2101530"/>
              <a:ext cx="3844322" cy="861347"/>
              <a:chOff x="2717339" y="2101530"/>
              <a:chExt cx="3844322" cy="861347"/>
            </a:xfrm>
          </p:grpSpPr>
          <p:sp>
            <p:nvSpPr>
              <p:cNvPr id="99" name="Oval 27">
                <a:extLst>
                  <a:ext uri="{FF2B5EF4-FFF2-40B4-BE49-F238E27FC236}">
                    <a16:creationId xmlns:a16="http://schemas.microsoft.com/office/drawing/2014/main" id="{40AFD2FC-419E-832E-3746-8B5FCC2FC525}"/>
                  </a:ext>
                </a:extLst>
              </p:cNvPr>
              <p:cNvSpPr/>
              <p:nvPr/>
            </p:nvSpPr>
            <p:spPr>
              <a:xfrm>
                <a:off x="2717339" y="2164111"/>
                <a:ext cx="736185" cy="736185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01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0" name="îṧlîḓe">
                <a:extLst>
                  <a:ext uri="{FF2B5EF4-FFF2-40B4-BE49-F238E27FC236}">
                    <a16:creationId xmlns:a16="http://schemas.microsoft.com/office/drawing/2014/main" id="{64C2E996-F149-40FC-8E89-869F23CA2192}"/>
                  </a:ext>
                </a:extLst>
              </p:cNvPr>
              <p:cNvGrpSpPr/>
              <p:nvPr/>
            </p:nvGrpSpPr>
            <p:grpSpPr>
              <a:xfrm>
                <a:off x="3464417" y="2101530"/>
                <a:ext cx="3097244" cy="861347"/>
                <a:chOff x="8660999" y="1781570"/>
                <a:chExt cx="2776483" cy="1013097"/>
              </a:xfrm>
            </p:grpSpPr>
            <p:sp>
              <p:nvSpPr>
                <p:cNvPr id="101" name="Bullet1">
                  <a:extLst>
                    <a:ext uri="{FF2B5EF4-FFF2-40B4-BE49-F238E27FC236}">
                      <a16:creationId xmlns:a16="http://schemas.microsoft.com/office/drawing/2014/main" id="{8CB3F3FC-6892-CF9C-CE46-ABEB4DB76078}"/>
                    </a:ext>
                  </a:extLst>
                </p:cNvPr>
                <p:cNvSpPr txBox="1"/>
                <p:nvPr/>
              </p:nvSpPr>
              <p:spPr>
                <a:xfrm>
                  <a:off x="8661000" y="1781570"/>
                  <a:ext cx="2295000" cy="3925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/>
                <a:p>
                  <a:pPr marL="0" marR="0" lvl="0" indent="0" algn="l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1" lang="en-US" altLang="zh-CN" b="1" dirty="0" err="1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DeepSVDD</a:t>
                  </a:r>
                  <a:r>
                    <a:rPr kumimoji="1" lang="en-US" altLang="zh-CN" b="1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 method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Text1">
                  <a:extLst>
                    <a:ext uri="{FF2B5EF4-FFF2-40B4-BE49-F238E27FC236}">
                      <a16:creationId xmlns:a16="http://schemas.microsoft.com/office/drawing/2014/main" id="{290612FC-4500-2436-0D08-A78B8EE7937A}"/>
                    </a:ext>
                  </a:extLst>
                </p:cNvPr>
                <p:cNvSpPr txBox="1"/>
                <p:nvPr/>
              </p:nvSpPr>
              <p:spPr>
                <a:xfrm>
                  <a:off x="8660999" y="2174082"/>
                  <a:ext cx="2776483" cy="62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/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Uses deep neural networks to improve SVDD</a:t>
                  </a: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212C30D2-11CD-75B2-D90D-246DC0DF3F2D}"/>
                </a:ext>
              </a:extLst>
            </p:cNvPr>
            <p:cNvGrpSpPr/>
            <p:nvPr/>
          </p:nvGrpSpPr>
          <p:grpSpPr>
            <a:xfrm>
              <a:off x="2717339" y="3508961"/>
              <a:ext cx="4312126" cy="861347"/>
              <a:chOff x="2717339" y="3399723"/>
              <a:chExt cx="4312126" cy="861347"/>
            </a:xfrm>
          </p:grpSpPr>
          <p:sp>
            <p:nvSpPr>
              <p:cNvPr id="105" name="Oval 27">
                <a:extLst>
                  <a:ext uri="{FF2B5EF4-FFF2-40B4-BE49-F238E27FC236}">
                    <a16:creationId xmlns:a16="http://schemas.microsoft.com/office/drawing/2014/main" id="{4096AC10-1E57-B70D-77BD-7AF653AD5339}"/>
                  </a:ext>
                </a:extLst>
              </p:cNvPr>
              <p:cNvSpPr/>
              <p:nvPr/>
            </p:nvSpPr>
            <p:spPr>
              <a:xfrm>
                <a:off x="2717339" y="3462304"/>
                <a:ext cx="736185" cy="736185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02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6" name="îṧlîḓe">
                <a:extLst>
                  <a:ext uri="{FF2B5EF4-FFF2-40B4-BE49-F238E27FC236}">
                    <a16:creationId xmlns:a16="http://schemas.microsoft.com/office/drawing/2014/main" id="{7EF243A8-D605-8C53-D609-D06A1D588EC5}"/>
                  </a:ext>
                </a:extLst>
              </p:cNvPr>
              <p:cNvGrpSpPr/>
              <p:nvPr/>
            </p:nvGrpSpPr>
            <p:grpSpPr>
              <a:xfrm>
                <a:off x="3464414" y="3399723"/>
                <a:ext cx="3565051" cy="861347"/>
                <a:chOff x="8660998" y="1781570"/>
                <a:chExt cx="3195843" cy="1013097"/>
              </a:xfrm>
            </p:grpSpPr>
            <p:sp>
              <p:nvSpPr>
                <p:cNvPr id="107" name="Bullet1">
                  <a:extLst>
                    <a:ext uri="{FF2B5EF4-FFF2-40B4-BE49-F238E27FC236}">
                      <a16:creationId xmlns:a16="http://schemas.microsoft.com/office/drawing/2014/main" id="{A33154C9-7038-1049-5CF7-256522687268}"/>
                    </a:ext>
                  </a:extLst>
                </p:cNvPr>
                <p:cNvSpPr txBox="1"/>
                <p:nvPr/>
              </p:nvSpPr>
              <p:spPr>
                <a:xfrm>
                  <a:off x="8661000" y="1781570"/>
                  <a:ext cx="2295000" cy="3925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/>
                <a:p>
                  <a:pPr marL="0" marR="0" lvl="0" indent="0" algn="l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1" lang="en-US" altLang="zh-CN" b="1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Confusion zone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Text1">
                  <a:extLst>
                    <a:ext uri="{FF2B5EF4-FFF2-40B4-BE49-F238E27FC236}">
                      <a16:creationId xmlns:a16="http://schemas.microsoft.com/office/drawing/2014/main" id="{C119BE40-24E9-9567-0627-788D6F6B9758}"/>
                    </a:ext>
                  </a:extLst>
                </p:cNvPr>
                <p:cNvSpPr txBox="1"/>
                <p:nvPr/>
              </p:nvSpPr>
              <p:spPr>
                <a:xfrm>
                  <a:off x="8660998" y="2174082"/>
                  <a:ext cx="3195843" cy="62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/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Damaged &amp; freezing samples </a:t>
                  </a:r>
                  <a:r>
                    <a:rPr kumimoji="1" lang="en-US" altLang="zh-CN" sz="1400" b="1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overlap</a:t>
                  </a:r>
                </a:p>
              </p:txBody>
            </p:sp>
          </p:grp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2937F49C-88D7-5D70-6B5A-DFD47A1BD049}"/>
                </a:ext>
              </a:extLst>
            </p:cNvPr>
            <p:cNvGrpSpPr/>
            <p:nvPr/>
          </p:nvGrpSpPr>
          <p:grpSpPr>
            <a:xfrm>
              <a:off x="2717339" y="4916392"/>
              <a:ext cx="4312126" cy="861347"/>
              <a:chOff x="2717339" y="4916392"/>
              <a:chExt cx="4312126" cy="861347"/>
            </a:xfrm>
          </p:grpSpPr>
          <p:sp>
            <p:nvSpPr>
              <p:cNvPr id="111" name="Oval 27">
                <a:extLst>
                  <a:ext uri="{FF2B5EF4-FFF2-40B4-BE49-F238E27FC236}">
                    <a16:creationId xmlns:a16="http://schemas.microsoft.com/office/drawing/2014/main" id="{4A8D08E7-DCFC-3F90-B50D-F466897E9A63}"/>
                  </a:ext>
                </a:extLst>
              </p:cNvPr>
              <p:cNvSpPr/>
              <p:nvPr/>
            </p:nvSpPr>
            <p:spPr>
              <a:xfrm>
                <a:off x="2717339" y="4978973"/>
                <a:ext cx="736185" cy="736185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0</a:t>
                </a:r>
                <a:r>
                  <a:rPr lang="en-US" sz="2000" b="1" dirty="0">
                    <a:solidFill>
                      <a:srgbClr val="FFFFFF"/>
                    </a:solidFill>
                  </a:rPr>
                  <a:t>3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12" name="îṧlîḓe">
                <a:extLst>
                  <a:ext uri="{FF2B5EF4-FFF2-40B4-BE49-F238E27FC236}">
                    <a16:creationId xmlns:a16="http://schemas.microsoft.com/office/drawing/2014/main" id="{376477B3-7FDC-11CE-E48E-9335121CF4E2}"/>
                  </a:ext>
                </a:extLst>
              </p:cNvPr>
              <p:cNvGrpSpPr/>
              <p:nvPr/>
            </p:nvGrpSpPr>
            <p:grpSpPr>
              <a:xfrm>
                <a:off x="3464414" y="4916392"/>
                <a:ext cx="3565051" cy="861347"/>
                <a:chOff x="8660998" y="1781570"/>
                <a:chExt cx="3195843" cy="1013097"/>
              </a:xfrm>
            </p:grpSpPr>
            <p:sp>
              <p:nvSpPr>
                <p:cNvPr id="113" name="Bullet1">
                  <a:extLst>
                    <a:ext uri="{FF2B5EF4-FFF2-40B4-BE49-F238E27FC236}">
                      <a16:creationId xmlns:a16="http://schemas.microsoft.com/office/drawing/2014/main" id="{383A68AF-59C6-12AF-A08B-6328F0141362}"/>
                    </a:ext>
                  </a:extLst>
                </p:cNvPr>
                <p:cNvSpPr txBox="1"/>
                <p:nvPr/>
              </p:nvSpPr>
              <p:spPr>
                <a:xfrm>
                  <a:off x="8661000" y="1781570"/>
                  <a:ext cx="2295000" cy="3925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/>
                <a:p>
                  <a:pPr marL="0" marR="0" lvl="0" indent="0" algn="l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1" lang="en-US" altLang="zh-CN" b="1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Comparative result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" name="Text1">
                  <a:extLst>
                    <a:ext uri="{FF2B5EF4-FFF2-40B4-BE49-F238E27FC236}">
                      <a16:creationId xmlns:a16="http://schemas.microsoft.com/office/drawing/2014/main" id="{21974027-C497-5B93-60B7-E1145BC88781}"/>
                    </a:ext>
                  </a:extLst>
                </p:cNvPr>
                <p:cNvSpPr txBox="1"/>
                <p:nvPr/>
              </p:nvSpPr>
              <p:spPr>
                <a:xfrm>
                  <a:off x="8660998" y="2174082"/>
                  <a:ext cx="3195843" cy="6205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 fontScale="92500"/>
                </a:bodyPr>
                <a:lstStyle/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latin typeface="+mn-ea"/>
                      <a:sym typeface="Arial" panose="020B0604020202020204" pitchFamily="34" charset="0"/>
                    </a:rPr>
                    <a:t> ▸</a:t>
                  </a:r>
                  <a:r>
                    <a:rPr kumimoji="1" lang="en-US" altLang="zh-CN" sz="14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Fails to separate environmental effects</a:t>
                  </a:r>
                </a:p>
                <a:p>
                  <a:r>
                    <a:rPr kumimoji="1" lang="en-US" altLang="zh-CN" sz="1400" dirty="0">
                      <a:solidFill>
                        <a:schemeClr val="tx1"/>
                      </a:solidFill>
                      <a:latin typeface="+mn-ea"/>
                      <a:sym typeface="Arial" panose="020B0604020202020204" pitchFamily="34" charset="0"/>
                    </a:rPr>
                    <a:t> ▸</a:t>
                  </a:r>
                  <a:r>
                    <a:rPr lang="en-US" altLang="zh-CN" sz="1400" dirty="0"/>
                    <a:t>Environment facts</a:t>
                  </a:r>
                  <a:r>
                    <a:rPr lang="en-US" altLang="zh-CN" sz="1400" dirty="0">
                      <a:effectLst/>
                    </a:rPr>
                    <a:t> cause false negatives</a:t>
                  </a:r>
                  <a:endParaRPr kumimoji="1" lang="en-US" altLang="zh-CN" sz="14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914EEAE2-AC0F-EDE1-1659-97CB6DC63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61" y="1828017"/>
            <a:ext cx="4374000" cy="328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79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4899-B619-BB32-DE74-55AF97007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D5A35-62A5-0651-C3DA-523C655B655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Conclusion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9B056C-CFA9-7725-38D8-23DE6F36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D758249-EEBE-6073-D886-619DE1AF67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FED092C-2A3D-3A7A-AB64-676E7AC8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9"/>
            <a:ext cx="7714191" cy="693736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sz="1800" dirty="0"/>
              <a:t>Novel Anomaly Detection for Robust Dynamic Monitoring of Bridges under Freezing Impacts</a:t>
            </a:r>
            <a:endParaRPr lang="it-IT" sz="1800" dirty="0"/>
          </a:p>
        </p:txBody>
      </p:sp>
      <p:sp>
        <p:nvSpPr>
          <p:cNvPr id="11" name="Segnaposto data 2">
            <a:extLst>
              <a:ext uri="{FF2B5EF4-FFF2-40B4-BE49-F238E27FC236}">
                <a16:creationId xmlns:a16="http://schemas.microsoft.com/office/drawing/2014/main" id="{A1257E28-1AEE-82C1-2988-481AEC65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2383298" cy="42386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OES 2025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93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670BF-4D22-2E2F-8927-7903D1CF6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A2C8FF-0510-6BB9-0311-72EA160E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17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E0F896AB-1DBD-0E83-1F1D-7899BDB7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8EC0C10-E800-37E7-C194-3229773B60B4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C5B32C74-F477-44D8-1FE9-6387B375A0C6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Conclusion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Text1">
            <a:extLst>
              <a:ext uri="{FF2B5EF4-FFF2-40B4-BE49-F238E27FC236}">
                <a16:creationId xmlns:a16="http://schemas.microsoft.com/office/drawing/2014/main" id="{7128271F-02C2-0FD4-3247-3B9CA0CACCFF}"/>
              </a:ext>
            </a:extLst>
          </p:cNvPr>
          <p:cNvSpPr>
            <a:spLocks/>
          </p:cNvSpPr>
          <p:nvPr/>
        </p:nvSpPr>
        <p:spPr>
          <a:xfrm>
            <a:off x="694267" y="1963776"/>
            <a:ext cx="10769597" cy="1084223"/>
          </a:xfrm>
          <a:prstGeom prst="roundRect">
            <a:avLst>
              <a:gd name="adj" fmla="val 8000"/>
            </a:avLst>
          </a:prstGeom>
          <a:solidFill>
            <a:schemeClr val="tx2">
              <a:alpha val="15000"/>
            </a:schemeClr>
          </a:solidFill>
          <a:ln w="605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 fontScale="925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</a:t>
            </a:r>
            <a:r>
              <a:rPr kumimoji="1"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(1) SVDD constructs a hypersphere that contains normal training data in feature space; 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(2) MSD computes generalized distances between test samples and the hypersphere center to derive anomaly scores.</a:t>
            </a:r>
          </a:p>
        </p:txBody>
      </p:sp>
      <p:sp>
        <p:nvSpPr>
          <p:cNvPr id="14" name="Bullet1">
            <a:extLst>
              <a:ext uri="{FF2B5EF4-FFF2-40B4-BE49-F238E27FC236}">
                <a16:creationId xmlns:a16="http://schemas.microsoft.com/office/drawing/2014/main" id="{6C0485EE-AC90-52C6-655D-86A6982519F5}"/>
              </a:ext>
            </a:extLst>
          </p:cNvPr>
          <p:cNvSpPr>
            <a:spLocks noChangeAspect="1"/>
          </p:cNvSpPr>
          <p:nvPr/>
        </p:nvSpPr>
        <p:spPr>
          <a:xfrm>
            <a:off x="968833" y="1761067"/>
            <a:ext cx="4111167" cy="4086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/>
          </a:bodyPr>
          <a:lstStyle/>
          <a:p>
            <a:pPr algn="ctr"/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Proposed SVDD-MSD method</a:t>
            </a:r>
          </a:p>
        </p:txBody>
      </p:sp>
      <p:grpSp>
        <p:nvGrpSpPr>
          <p:cNvPr id="94" name="ïṣḻïḍè">
            <a:extLst>
              <a:ext uri="{FF2B5EF4-FFF2-40B4-BE49-F238E27FC236}">
                <a16:creationId xmlns:a16="http://schemas.microsoft.com/office/drawing/2014/main" id="{C9503C1B-F291-323F-856B-07AEF4F845C8}"/>
              </a:ext>
            </a:extLst>
          </p:cNvPr>
          <p:cNvGrpSpPr/>
          <p:nvPr/>
        </p:nvGrpSpPr>
        <p:grpSpPr>
          <a:xfrm>
            <a:off x="3428587" y="3377713"/>
            <a:ext cx="7713545" cy="2737571"/>
            <a:chOff x="7380003" y="1240019"/>
            <a:chExt cx="7713545" cy="2737571"/>
          </a:xfrm>
        </p:grpSpPr>
        <p:cxnSp>
          <p:nvCxnSpPr>
            <p:cNvPr id="95" name="išliďe">
              <a:extLst>
                <a:ext uri="{FF2B5EF4-FFF2-40B4-BE49-F238E27FC236}">
                  <a16:creationId xmlns:a16="http://schemas.microsoft.com/office/drawing/2014/main" id="{7C9B11A1-580E-2743-759D-81BE86DD3E97}"/>
                </a:ext>
              </a:extLst>
            </p:cNvPr>
            <p:cNvCxnSpPr>
              <a:cxnSpLocks/>
            </p:cNvCxnSpPr>
            <p:nvPr/>
          </p:nvCxnSpPr>
          <p:spPr>
            <a:xfrm>
              <a:off x="7796469" y="1572466"/>
              <a:ext cx="0" cy="207267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işļiḍê">
              <a:extLst>
                <a:ext uri="{FF2B5EF4-FFF2-40B4-BE49-F238E27FC236}">
                  <a16:creationId xmlns:a16="http://schemas.microsoft.com/office/drawing/2014/main" id="{9E57D8D0-7E43-D540-2E42-BF2640292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469" y="1572466"/>
              <a:ext cx="416465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íṥḻîde">
              <a:extLst>
                <a:ext uri="{FF2B5EF4-FFF2-40B4-BE49-F238E27FC236}">
                  <a16:creationId xmlns:a16="http://schemas.microsoft.com/office/drawing/2014/main" id="{E191F880-01EB-CD6D-2BB3-6017BF5C1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0003" y="2608805"/>
              <a:ext cx="832931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ïšľíďê">
              <a:extLst>
                <a:ext uri="{FF2B5EF4-FFF2-40B4-BE49-F238E27FC236}">
                  <a16:creationId xmlns:a16="http://schemas.microsoft.com/office/drawing/2014/main" id="{3F60DC3B-7FA7-AE5A-8034-E6CC91E10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469" y="3645144"/>
              <a:ext cx="416465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1">
              <a:extLst>
                <a:ext uri="{FF2B5EF4-FFF2-40B4-BE49-F238E27FC236}">
                  <a16:creationId xmlns:a16="http://schemas.microsoft.com/office/drawing/2014/main" id="{0444B628-EDB5-2BEC-D98D-790097BFF248}"/>
                </a:ext>
              </a:extLst>
            </p:cNvPr>
            <p:cNvSpPr/>
            <p:nvPr/>
          </p:nvSpPr>
          <p:spPr>
            <a:xfrm>
              <a:off x="8212933" y="1240019"/>
              <a:ext cx="6880614" cy="64845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chemeClr val="tx1"/>
                  </a:solidFill>
                </a:rPr>
                <a:t>Complete separation of damaged/retrofitted anomalies from normal states under freezing conditions</a:t>
              </a:r>
            </a:p>
          </p:txBody>
        </p:sp>
        <p:sp>
          <p:nvSpPr>
            <p:cNvPr id="104" name="Text2">
              <a:extLst>
                <a:ext uri="{FF2B5EF4-FFF2-40B4-BE49-F238E27FC236}">
                  <a16:creationId xmlns:a16="http://schemas.microsoft.com/office/drawing/2014/main" id="{B801F715-CDD0-AC88-0135-902D208D1F7F}"/>
                </a:ext>
              </a:extLst>
            </p:cNvPr>
            <p:cNvSpPr/>
            <p:nvPr/>
          </p:nvSpPr>
          <p:spPr>
            <a:xfrm>
              <a:off x="8212933" y="2284579"/>
              <a:ext cx="6880615" cy="64845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chemeClr val="tx1"/>
                  </a:solidFill>
                </a:rPr>
                <a:t>Generalizability across structural modification types (damage vs. retrofit)</a:t>
              </a:r>
            </a:p>
          </p:txBody>
        </p:sp>
        <p:sp>
          <p:nvSpPr>
            <p:cNvPr id="109" name="Text3">
              <a:extLst>
                <a:ext uri="{FF2B5EF4-FFF2-40B4-BE49-F238E27FC236}">
                  <a16:creationId xmlns:a16="http://schemas.microsoft.com/office/drawing/2014/main" id="{C2E392C0-900D-B564-1EDB-69698C153AD7}"/>
                </a:ext>
              </a:extLst>
            </p:cNvPr>
            <p:cNvSpPr/>
            <p:nvPr/>
          </p:nvSpPr>
          <p:spPr>
            <a:xfrm>
              <a:off x="8212933" y="3329139"/>
              <a:ext cx="6880613" cy="64845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chemeClr val="tx1"/>
                  </a:solidFill>
                </a:rPr>
                <a:t>Superiority over traditional methods (such as DSVDD) that fail to mitigate thermal distortions</a:t>
              </a:r>
            </a:p>
          </p:txBody>
        </p:sp>
      </p:grpSp>
      <p:sp>
        <p:nvSpPr>
          <p:cNvPr id="126" name="Oval 3">
            <a:extLst>
              <a:ext uri="{FF2B5EF4-FFF2-40B4-BE49-F238E27FC236}">
                <a16:creationId xmlns:a16="http://schemas.microsoft.com/office/drawing/2014/main" id="{8E31F51F-67C4-90F1-AD74-408A9A4F3654}"/>
              </a:ext>
            </a:extLst>
          </p:cNvPr>
          <p:cNvSpPr/>
          <p:nvPr/>
        </p:nvSpPr>
        <p:spPr>
          <a:xfrm>
            <a:off x="726249" y="3334526"/>
            <a:ext cx="2823943" cy="2823943"/>
          </a:xfrm>
          <a:prstGeom prst="ellipse">
            <a:avLst/>
          </a:prstGeom>
          <a:pattFill prst="pct5">
            <a:fgClr>
              <a:srgbClr val="E4E6EA"/>
            </a:fgClr>
            <a:bgClr>
              <a:srgbClr val="ADB5BF"/>
            </a:bgClr>
          </a:patt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Key findings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093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C5C5A61-26EA-4F1E-8FF5-9D0F1FD847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45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D8C19788-EF51-45C0-82E1-9F4E02AC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1" y="2362199"/>
            <a:ext cx="10664455" cy="9524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CN" b="1" i="0" dirty="0">
                <a:solidFill>
                  <a:schemeClr val="bg2"/>
                </a:solidFill>
                <a:effectLst/>
                <a:latin typeface="+mn-ea"/>
                <a:ea typeface="+mn-ea"/>
              </a:rPr>
              <a:t>Thank you for your attention.</a:t>
            </a:r>
            <a:endParaRPr lang="it-IT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ED8DE6-1EAD-4D0F-B256-EF82E906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C0B3233-59E0-4E29-8E18-88ADAC283C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sz="2000" dirty="0">
                <a:solidFill>
                  <a:schemeClr val="bg2"/>
                </a:solidFill>
              </a:rPr>
              <a:t>Chen Zheng-Han</a:t>
            </a:r>
            <a:endParaRPr lang="it-IT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9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9299BF-195D-4EAC-850B-E43918619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1773278"/>
            <a:ext cx="2163688" cy="840083"/>
          </a:xfrm>
        </p:spPr>
        <p:txBody>
          <a:bodyPr/>
          <a:lstStyle/>
          <a:p>
            <a:r>
              <a:rPr lang="it-IT" dirty="0"/>
              <a:t>Contents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B07CC0-C8E8-44DA-BA1E-32C9CACF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2383298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CN" dirty="0"/>
              <a:t>OES 2025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DC9F33-03DC-4D30-A406-50658BE1E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9"/>
            <a:ext cx="7714191" cy="693736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sz="1800" dirty="0"/>
              <a:t>Novel Anomaly Detection for Robust Dynamic Monitoring of Bridges under Freezing Impacts</a:t>
            </a:r>
            <a:endParaRPr lang="it-IT" sz="1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899E04-892C-4A3C-B5BA-2EB385A2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488055C-646A-47A6-A79D-3A116886E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6276" y="1755769"/>
            <a:ext cx="8640762" cy="44291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zh-CN" sz="1800" dirty="0"/>
              <a:t>Introduction</a:t>
            </a:r>
          </a:p>
          <a:p>
            <a:pPr>
              <a:spcBef>
                <a:spcPts val="1800"/>
              </a:spcBef>
            </a:pPr>
            <a:r>
              <a:rPr lang="en-US" altLang="zh-CN" sz="1800" dirty="0"/>
              <a:t>Proposed Method</a:t>
            </a:r>
            <a:endParaRPr lang="it-IT" sz="1800" dirty="0"/>
          </a:p>
          <a:p>
            <a:pPr lvl="1"/>
            <a:r>
              <a:rPr lang="it-IT" sz="1800" dirty="0"/>
              <a:t>2.1 Support vector data description (SVDD)</a:t>
            </a:r>
          </a:p>
          <a:p>
            <a:pPr lvl="1"/>
            <a:r>
              <a:rPr lang="it-IT" sz="1800" dirty="0"/>
              <a:t>2.2 Mahalanobis Distance (MSD)</a:t>
            </a:r>
          </a:p>
          <a:p>
            <a:pPr>
              <a:spcBef>
                <a:spcPts val="1800"/>
              </a:spcBef>
            </a:pPr>
            <a:r>
              <a:rPr lang="it-IT" sz="1800" dirty="0"/>
              <a:t>Applications</a:t>
            </a:r>
          </a:p>
          <a:p>
            <a:pPr lvl="1"/>
            <a:r>
              <a:rPr lang="it-IT" altLang="zh-CN" sz="1800" dirty="0"/>
              <a:t>3.1 </a:t>
            </a:r>
            <a:r>
              <a:rPr lang="en-US" altLang="zh-CN" sz="1800" dirty="0"/>
              <a:t> Concrete box girder bridge</a:t>
            </a:r>
          </a:p>
          <a:p>
            <a:pPr lvl="1"/>
            <a:r>
              <a:rPr lang="it-IT" altLang="zh-CN" sz="1800" dirty="0"/>
              <a:t>3.2 Steel arch bridg</a:t>
            </a:r>
            <a:r>
              <a:rPr lang="en-US" altLang="zh-CN" sz="1800" dirty="0"/>
              <a:t>e</a:t>
            </a:r>
            <a:endParaRPr lang="it-IT" altLang="zh-CN" sz="1800" dirty="0"/>
          </a:p>
          <a:p>
            <a:pPr>
              <a:spcBef>
                <a:spcPts val="1800"/>
              </a:spcBef>
            </a:pPr>
            <a:r>
              <a:rPr lang="en-US" altLang="zh-CN" sz="1800" dirty="0"/>
              <a:t>Conclusion</a:t>
            </a:r>
            <a:br>
              <a:rPr lang="en-US" altLang="zh-CN" dirty="0"/>
            </a:br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11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6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06B510-81A8-4692-9B4B-F6E01CF5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E592BED-7591-48F7-81D0-20D55911E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5236C78-1368-53CD-C68C-65AABE6D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9"/>
            <a:ext cx="7714191" cy="693736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sz="1800" dirty="0"/>
              <a:t>Novel Anomaly Detection for Robust Dynamic Monitoring of Bridges under Freezing Impacts</a:t>
            </a:r>
            <a:endParaRPr lang="it-IT" sz="1800" dirty="0"/>
          </a:p>
        </p:txBody>
      </p:sp>
      <p:sp>
        <p:nvSpPr>
          <p:cNvPr id="11" name="Segnaposto data 2">
            <a:extLst>
              <a:ext uri="{FF2B5EF4-FFF2-40B4-BE49-F238E27FC236}">
                <a16:creationId xmlns:a16="http://schemas.microsoft.com/office/drawing/2014/main" id="{169E18BA-68D1-F886-3F15-49B64EE4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2383298" cy="42386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OES 2025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F921F1-17B0-49B1-BE1B-E633617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4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BA1AB563-C0FC-6CC6-07CA-0EBFFFA0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4A9FD39-5524-E879-4F0E-1EB85A6F264C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FA682661-6DB3-EA95-5564-9B8B6BAEA944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it-IT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Introduction</a:t>
            </a:r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</a:t>
            </a:r>
            <a:r>
              <a:rPr kumimoji="0" lang="it-IT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Existing work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7997A3B0-16F2-7DFE-B26B-DF09CD056C7F}"/>
              </a:ext>
            </a:extLst>
          </p:cNvPr>
          <p:cNvGrpSpPr/>
          <p:nvPr/>
        </p:nvGrpSpPr>
        <p:grpSpPr>
          <a:xfrm>
            <a:off x="-169587" y="1866055"/>
            <a:ext cx="12014459" cy="4348476"/>
            <a:chOff x="660400" y="1699441"/>
            <a:chExt cx="9338323" cy="3379884"/>
          </a:xfrm>
        </p:grpSpPr>
        <p:sp>
          <p:nvSpPr>
            <p:cNvPr id="50" name="Picture">
              <a:extLst>
                <a:ext uri="{FF2B5EF4-FFF2-40B4-BE49-F238E27FC236}">
                  <a16:creationId xmlns:a16="http://schemas.microsoft.com/office/drawing/2014/main" id="{32560980-C516-0181-79B3-F0B318CA2141}"/>
                </a:ext>
              </a:extLst>
            </p:cNvPr>
            <p:cNvSpPr/>
            <p:nvPr/>
          </p:nvSpPr>
          <p:spPr>
            <a:xfrm>
              <a:off x="1128898" y="2519916"/>
              <a:ext cx="1818167" cy="1818167"/>
            </a:xfrm>
            <a:prstGeom prst="ellipse">
              <a:avLst/>
            </a:prstGeom>
            <a:solidFill>
              <a:srgbClr val="E4E6EA"/>
            </a:solidFill>
            <a:ln w="508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7200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b="1" dirty="0">
                  <a:solidFill>
                    <a:srgbClr val="8292CB"/>
                  </a:solidFill>
                  <a:latin typeface="+mn-ea"/>
                </a:rPr>
                <a:t>Structural Health </a:t>
              </a:r>
            </a:p>
            <a:p>
              <a:pPr algn="ctr"/>
              <a:r>
                <a:rPr lang="en-US" altLang="zh-CN" b="1" dirty="0">
                  <a:solidFill>
                    <a:srgbClr val="8292CB"/>
                  </a:solidFill>
                  <a:latin typeface="+mn-ea"/>
                </a:rPr>
                <a:t>Monitoring (SHM)</a:t>
              </a:r>
              <a:endParaRPr lang="zh-CN" altLang="en-US" b="1" dirty="0">
                <a:solidFill>
                  <a:srgbClr val="8292CB"/>
                </a:solidFill>
                <a:latin typeface="+mn-ea"/>
              </a:endParaRPr>
            </a:p>
          </p:txBody>
        </p:sp>
        <p:sp>
          <p:nvSpPr>
            <p:cNvPr id="51" name="ïṧļîḓé">
              <a:extLst>
                <a:ext uri="{FF2B5EF4-FFF2-40B4-BE49-F238E27FC236}">
                  <a16:creationId xmlns:a16="http://schemas.microsoft.com/office/drawing/2014/main" id="{485D4896-2D22-EF76-5B04-C730BEFC2A80}"/>
                </a:ext>
              </a:extLst>
            </p:cNvPr>
            <p:cNvSpPr/>
            <p:nvPr/>
          </p:nvSpPr>
          <p:spPr>
            <a:xfrm>
              <a:off x="660400" y="2051418"/>
              <a:ext cx="2755162" cy="2755162"/>
            </a:xfrm>
            <a:prstGeom prst="arc">
              <a:avLst>
                <a:gd name="adj1" fmla="val 17444495"/>
                <a:gd name="adj2" fmla="val 4143022"/>
              </a:avLst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7F315FFE-FDF5-18EB-3575-D67966690E70}"/>
                </a:ext>
              </a:extLst>
            </p:cNvPr>
            <p:cNvGrpSpPr/>
            <p:nvPr/>
          </p:nvGrpSpPr>
          <p:grpSpPr>
            <a:xfrm>
              <a:off x="2223229" y="4405615"/>
              <a:ext cx="7745541" cy="673710"/>
              <a:chOff x="7271848" y="4405615"/>
              <a:chExt cx="7745541" cy="673710"/>
            </a:xfrm>
          </p:grpSpPr>
          <p:sp>
            <p:nvSpPr>
              <p:cNvPr id="62" name="Bullet3">
                <a:extLst>
                  <a:ext uri="{FF2B5EF4-FFF2-40B4-BE49-F238E27FC236}">
                    <a16:creationId xmlns:a16="http://schemas.microsoft.com/office/drawing/2014/main" id="{FDC99030-CE62-9FE2-5F2F-74BEC3F3B605}"/>
                  </a:ext>
                </a:extLst>
              </p:cNvPr>
              <p:cNvSpPr txBox="1"/>
              <p:nvPr/>
            </p:nvSpPr>
            <p:spPr>
              <a:xfrm>
                <a:off x="8269234" y="4405615"/>
                <a:ext cx="6748155" cy="369332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r>
                  <a:rPr lang="en-US" altLang="zh-CN" sz="2000" b="1" dirty="0"/>
                  <a:t>Existing challenge</a:t>
                </a:r>
              </a:p>
            </p:txBody>
          </p:sp>
          <p:sp>
            <p:nvSpPr>
              <p:cNvPr id="63" name="Text3">
                <a:extLst>
                  <a:ext uri="{FF2B5EF4-FFF2-40B4-BE49-F238E27FC236}">
                    <a16:creationId xmlns:a16="http://schemas.microsoft.com/office/drawing/2014/main" id="{44F63FF5-648D-4C4A-3BC7-193092CFF953}"/>
                  </a:ext>
                </a:extLst>
              </p:cNvPr>
              <p:cNvSpPr txBox="1"/>
              <p:nvPr/>
            </p:nvSpPr>
            <p:spPr>
              <a:xfrm>
                <a:off x="8269234" y="4744169"/>
                <a:ext cx="6748153" cy="33515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it-IT"/>
                </a:defPPr>
                <a:lvl1pPr>
                  <a:defRPr sz="1400">
                    <a:effectLst/>
                  </a:defRPr>
                </a:lvl1pPr>
              </a:lstStyle>
              <a:p>
                <a:r>
                  <a:rPr lang="en-US" altLang="zh-CN" dirty="0"/>
                  <a:t>Temperature-induced variations remain problematic as traditional methods cause false alarms, and struggles with severe freezing conditions.</a:t>
                </a:r>
              </a:p>
            </p:txBody>
          </p:sp>
          <p:sp>
            <p:nvSpPr>
              <p:cNvPr id="64" name="Number3">
                <a:extLst>
                  <a:ext uri="{FF2B5EF4-FFF2-40B4-BE49-F238E27FC236}">
                    <a16:creationId xmlns:a16="http://schemas.microsoft.com/office/drawing/2014/main" id="{0BBD9F1C-7B61-04F2-E9F7-9094E82DE0E5}"/>
                  </a:ext>
                </a:extLst>
              </p:cNvPr>
              <p:cNvSpPr/>
              <p:nvPr/>
            </p:nvSpPr>
            <p:spPr>
              <a:xfrm>
                <a:off x="7271848" y="4467125"/>
                <a:ext cx="515870" cy="515870"/>
              </a:xfrm>
              <a:prstGeom prst="ellipse">
                <a:avLst/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/>
                <a:r>
                  <a:rPr lang="en-US" altLang="zh-CN" sz="2200" b="1" dirty="0">
                    <a:solidFill>
                      <a:schemeClr val="bg1"/>
                    </a:solidFill>
                  </a:rPr>
                  <a:t>03</a:t>
                </a:r>
                <a:endParaRPr lang="zh-CN" altLang="en-US" sz="2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02542EAD-E219-459D-D397-6CBFA0BBB230}"/>
                </a:ext>
              </a:extLst>
            </p:cNvPr>
            <p:cNvGrpSpPr/>
            <p:nvPr/>
          </p:nvGrpSpPr>
          <p:grpSpPr>
            <a:xfrm>
              <a:off x="3149600" y="3052528"/>
              <a:ext cx="6849123" cy="673710"/>
              <a:chOff x="8198219" y="3052528"/>
              <a:chExt cx="6849123" cy="673710"/>
            </a:xfrm>
          </p:grpSpPr>
          <p:sp>
            <p:nvSpPr>
              <p:cNvPr id="59" name="Bullet2">
                <a:extLst>
                  <a:ext uri="{FF2B5EF4-FFF2-40B4-BE49-F238E27FC236}">
                    <a16:creationId xmlns:a16="http://schemas.microsoft.com/office/drawing/2014/main" id="{E2861299-A5B0-39DE-7843-6D327664C8AD}"/>
                  </a:ext>
                </a:extLst>
              </p:cNvPr>
              <p:cNvSpPr txBox="1"/>
              <p:nvPr/>
            </p:nvSpPr>
            <p:spPr>
              <a:xfrm>
                <a:off x="8969784" y="3052528"/>
                <a:ext cx="6077558" cy="369332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r>
                  <a:rPr lang="en-US" altLang="zh-CN" sz="2000" b="1" dirty="0"/>
                  <a:t>Modal frequency &amp; temperature</a:t>
                </a:r>
              </a:p>
            </p:txBody>
          </p:sp>
          <p:sp>
            <p:nvSpPr>
              <p:cNvPr id="60" name="Text2">
                <a:extLst>
                  <a:ext uri="{FF2B5EF4-FFF2-40B4-BE49-F238E27FC236}">
                    <a16:creationId xmlns:a16="http://schemas.microsoft.com/office/drawing/2014/main" id="{AE2CB4B2-9EDC-36BF-CDB5-815033F75A80}"/>
                  </a:ext>
                </a:extLst>
              </p:cNvPr>
              <p:cNvSpPr txBox="1"/>
              <p:nvPr/>
            </p:nvSpPr>
            <p:spPr>
              <a:xfrm>
                <a:off x="8969783" y="3391082"/>
                <a:ext cx="5687376" cy="33515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it-IT"/>
                </a:defPPr>
                <a:lvl1pPr>
                  <a:defRPr sz="1400">
                    <a:effectLst/>
                  </a:defRPr>
                </a:lvl1pPr>
              </a:lstStyle>
              <a:p>
                <a:r>
                  <a:rPr lang="en-US" altLang="zh-CN" dirty="0"/>
                  <a:t>Modal frequencies indicate bridge damage through stiffness changes but are affected by temperature (e.g., freezing-induced thermal contraction and ice accumulation), which may mask structural anomalies.</a:t>
                </a:r>
              </a:p>
            </p:txBody>
          </p:sp>
          <p:sp>
            <p:nvSpPr>
              <p:cNvPr id="61" name="Number2">
                <a:extLst>
                  <a:ext uri="{FF2B5EF4-FFF2-40B4-BE49-F238E27FC236}">
                    <a16:creationId xmlns:a16="http://schemas.microsoft.com/office/drawing/2014/main" id="{B931FBBD-566F-F762-81B1-A7AFC71311DA}"/>
                  </a:ext>
                </a:extLst>
              </p:cNvPr>
              <p:cNvSpPr/>
              <p:nvPr/>
            </p:nvSpPr>
            <p:spPr>
              <a:xfrm>
                <a:off x="8198219" y="3169150"/>
                <a:ext cx="515870" cy="515870"/>
              </a:xfrm>
              <a:prstGeom prst="ellipse">
                <a:avLst/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/>
                <a:r>
                  <a:rPr lang="en-US" altLang="zh-CN" sz="2200" b="1" dirty="0">
                    <a:solidFill>
                      <a:schemeClr val="bg1"/>
                    </a:solidFill>
                  </a:rPr>
                  <a:t>02</a:t>
                </a:r>
                <a:endParaRPr lang="zh-CN" altLang="en-US" sz="2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E6392703-2D65-D758-9AE6-4B7A85757419}"/>
                </a:ext>
              </a:extLst>
            </p:cNvPr>
            <p:cNvGrpSpPr/>
            <p:nvPr/>
          </p:nvGrpSpPr>
          <p:grpSpPr>
            <a:xfrm>
              <a:off x="2223229" y="1699441"/>
              <a:ext cx="7745541" cy="691433"/>
              <a:chOff x="7271848" y="1699441"/>
              <a:chExt cx="7745541" cy="691433"/>
            </a:xfrm>
          </p:grpSpPr>
          <p:sp>
            <p:nvSpPr>
              <p:cNvPr id="55" name="Number1">
                <a:extLst>
                  <a:ext uri="{FF2B5EF4-FFF2-40B4-BE49-F238E27FC236}">
                    <a16:creationId xmlns:a16="http://schemas.microsoft.com/office/drawing/2014/main" id="{2BA2B7A9-B987-52E5-09E2-CBD7F4D4DC57}"/>
                  </a:ext>
                </a:extLst>
              </p:cNvPr>
              <p:cNvSpPr/>
              <p:nvPr/>
            </p:nvSpPr>
            <p:spPr>
              <a:xfrm>
                <a:off x="7271848" y="1875004"/>
                <a:ext cx="515870" cy="515870"/>
              </a:xfrm>
              <a:prstGeom prst="ellipse">
                <a:avLst/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/>
                <a:r>
                  <a:rPr lang="en-US" altLang="zh-CN" sz="2200" b="1" dirty="0">
                    <a:solidFill>
                      <a:schemeClr val="bg1"/>
                    </a:solidFill>
                  </a:rPr>
                  <a:t>01</a:t>
                </a:r>
                <a:endParaRPr lang="zh-CN" altLang="en-US" sz="22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220729F4-022D-A7AD-2390-7B3A8D277E1E}"/>
                  </a:ext>
                </a:extLst>
              </p:cNvPr>
              <p:cNvGrpSpPr/>
              <p:nvPr/>
            </p:nvGrpSpPr>
            <p:grpSpPr>
              <a:xfrm>
                <a:off x="8269234" y="1699441"/>
                <a:ext cx="6748155" cy="673710"/>
                <a:chOff x="8269234" y="1699441"/>
                <a:chExt cx="6748155" cy="673710"/>
              </a:xfrm>
            </p:grpSpPr>
            <p:sp>
              <p:nvSpPr>
                <p:cNvPr id="57" name="Bullet1">
                  <a:extLst>
                    <a:ext uri="{FF2B5EF4-FFF2-40B4-BE49-F238E27FC236}">
                      <a16:creationId xmlns:a16="http://schemas.microsoft.com/office/drawing/2014/main" id="{E1C0B8F7-7064-401C-D273-D7F3A1CA8796}"/>
                    </a:ext>
                  </a:extLst>
                </p:cNvPr>
                <p:cNvSpPr txBox="1"/>
                <p:nvPr/>
              </p:nvSpPr>
              <p:spPr>
                <a:xfrm>
                  <a:off x="8269234" y="1699441"/>
                  <a:ext cx="674815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normAutofit/>
                </a:bodyPr>
                <a:lstStyle/>
                <a:p>
                  <a:r>
                    <a:rPr lang="en-US" altLang="zh-CN" sz="2000" b="1" dirty="0"/>
                    <a:t>AI-driven technology</a:t>
                  </a:r>
                </a:p>
              </p:txBody>
            </p:sp>
            <p:sp>
              <p:nvSpPr>
                <p:cNvPr id="58" name="Text1">
                  <a:extLst>
                    <a:ext uri="{FF2B5EF4-FFF2-40B4-BE49-F238E27FC236}">
                      <a16:creationId xmlns:a16="http://schemas.microsoft.com/office/drawing/2014/main" id="{AC95C493-A967-CA60-43F3-19F6385A8308}"/>
                    </a:ext>
                  </a:extLst>
                </p:cNvPr>
                <p:cNvSpPr txBox="1"/>
                <p:nvPr/>
              </p:nvSpPr>
              <p:spPr>
                <a:xfrm>
                  <a:off x="8269234" y="2037995"/>
                  <a:ext cx="6478838" cy="335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sz="1400" dirty="0"/>
                    <a:t>Artificial Intelligence (AI)</a:t>
                  </a:r>
                  <a:r>
                    <a:rPr lang="en-US" altLang="zh-CN" sz="1400" dirty="0">
                      <a:effectLst/>
                    </a:rPr>
                    <a:t> integrate into SHM systems to process sensor data, enabling autonomous damage detection, integrity assessment, and proactive maintenance for bridges.</a:t>
                  </a:r>
                  <a:endParaRPr lang="en-US" altLang="zh-CN" sz="14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5444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77131-DC88-F639-EB5B-CC90CB40D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10F87E-9A4D-84F5-9F81-EA80A60E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5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C47EC4C1-99AC-30FA-BFF2-9C27DE60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DDDCABB-68B5-3EB8-6BDD-A66E6E96AB4F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06A8073A-67C4-A9C4-B884-F340C955CE2B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it-IT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Introduction</a:t>
            </a:r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</a:t>
            </a:r>
            <a:r>
              <a:rPr kumimoji="0" lang="it-IT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This study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7DDE775D-486B-532F-96F9-B7AAB446170E}"/>
              </a:ext>
            </a:extLst>
          </p:cNvPr>
          <p:cNvGrpSpPr/>
          <p:nvPr/>
        </p:nvGrpSpPr>
        <p:grpSpPr>
          <a:xfrm>
            <a:off x="1318874" y="1944117"/>
            <a:ext cx="9618778" cy="576383"/>
            <a:chOff x="1318874" y="2215054"/>
            <a:chExt cx="9618778" cy="576383"/>
          </a:xfrm>
        </p:grpSpPr>
        <p:sp>
          <p:nvSpPr>
            <p:cNvPr id="48" name="ïśḷïdé">
              <a:extLst>
                <a:ext uri="{FF2B5EF4-FFF2-40B4-BE49-F238E27FC236}">
                  <a16:creationId xmlns:a16="http://schemas.microsoft.com/office/drawing/2014/main" id="{76233224-F322-1F76-588A-3EE8512966F2}"/>
                </a:ext>
              </a:extLst>
            </p:cNvPr>
            <p:cNvSpPr/>
            <p:nvPr/>
          </p:nvSpPr>
          <p:spPr>
            <a:xfrm>
              <a:off x="4489794" y="2255487"/>
              <a:ext cx="6417294" cy="49551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200" dirty="0"/>
            </a:p>
          </p:txBody>
        </p:sp>
        <p:sp>
          <p:nvSpPr>
            <p:cNvPr id="31" name="Bullet">
              <a:extLst>
                <a:ext uri="{FF2B5EF4-FFF2-40B4-BE49-F238E27FC236}">
                  <a16:creationId xmlns:a16="http://schemas.microsoft.com/office/drawing/2014/main" id="{C1519B64-C653-FFC4-B1F3-5CCDBD460A86}"/>
                </a:ext>
              </a:extLst>
            </p:cNvPr>
            <p:cNvSpPr/>
            <p:nvPr/>
          </p:nvSpPr>
          <p:spPr>
            <a:xfrm>
              <a:off x="1318874" y="2215054"/>
              <a:ext cx="2136237" cy="576383"/>
            </a:xfrm>
            <a:prstGeom prst="chevron">
              <a:avLst>
                <a:gd name="adj" fmla="val 50000"/>
              </a:avLst>
            </a:prstGeom>
            <a:solidFill>
              <a:srgbClr val="4960B0"/>
            </a:solidFill>
            <a:ln w="25400" cap="flat">
              <a:noFill/>
              <a:prstDash val="solid"/>
              <a:miter/>
            </a:ln>
            <a:effectLst>
              <a:outerShdw blurRad="127000" dist="63500" dir="2700000" algn="tl" rotWithShape="0">
                <a:srgbClr val="4960B0"/>
              </a:outerShdw>
            </a:effectLst>
          </p:spPr>
          <p:txBody>
            <a:bodyPr wrap="square" rtlCol="0" anchor="ctr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Objective</a:t>
              </a:r>
            </a:p>
          </p:txBody>
        </p:sp>
        <p:cxnSp>
          <p:nvCxnSpPr>
            <p:cNvPr id="32" name="ïSḻiḍè">
              <a:extLst>
                <a:ext uri="{FF2B5EF4-FFF2-40B4-BE49-F238E27FC236}">
                  <a16:creationId xmlns:a16="http://schemas.microsoft.com/office/drawing/2014/main" id="{B531AB31-2410-2833-7CDE-7EFEBA94BE72}"/>
                </a:ext>
              </a:extLst>
            </p:cNvPr>
            <p:cNvCxnSpPr>
              <a:cxnSpLocks/>
            </p:cNvCxnSpPr>
            <p:nvPr/>
          </p:nvCxnSpPr>
          <p:spPr>
            <a:xfrm>
              <a:off x="3455111" y="2503245"/>
              <a:ext cx="1004119" cy="0"/>
            </a:xfrm>
            <a:prstGeom prst="straightConnector1">
              <a:avLst/>
            </a:prstGeom>
            <a:ln w="22225" cap="rnd">
              <a:solidFill>
                <a:schemeClr val="accent1"/>
              </a:solidFill>
              <a:prstDash val="sysDot"/>
              <a:round/>
              <a:headEnd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">
              <a:extLst>
                <a:ext uri="{FF2B5EF4-FFF2-40B4-BE49-F238E27FC236}">
                  <a16:creationId xmlns:a16="http://schemas.microsoft.com/office/drawing/2014/main" id="{5FB576AA-232F-1E88-8D2A-D2F1EF33DEC6}"/>
                </a:ext>
              </a:extLst>
            </p:cNvPr>
            <p:cNvSpPr/>
            <p:nvPr/>
          </p:nvSpPr>
          <p:spPr bwMode="auto">
            <a:xfrm>
              <a:off x="4459230" y="2319097"/>
              <a:ext cx="6478422" cy="36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Resolve modal frequency signal confusion under freezing conditions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1ACB918-8FE7-A621-EB0A-F501FE64926A}"/>
              </a:ext>
            </a:extLst>
          </p:cNvPr>
          <p:cNvGrpSpPr/>
          <p:nvPr/>
        </p:nvGrpSpPr>
        <p:grpSpPr>
          <a:xfrm>
            <a:off x="1286611" y="5518705"/>
            <a:ext cx="9618778" cy="576383"/>
            <a:chOff x="1318874" y="2215054"/>
            <a:chExt cx="9618778" cy="576383"/>
          </a:xfrm>
        </p:grpSpPr>
        <p:sp>
          <p:nvSpPr>
            <p:cNvPr id="68" name="ïśḷïdé">
              <a:extLst>
                <a:ext uri="{FF2B5EF4-FFF2-40B4-BE49-F238E27FC236}">
                  <a16:creationId xmlns:a16="http://schemas.microsoft.com/office/drawing/2014/main" id="{96AB271E-B393-0ADB-4595-D1791271284C}"/>
                </a:ext>
              </a:extLst>
            </p:cNvPr>
            <p:cNvSpPr/>
            <p:nvPr/>
          </p:nvSpPr>
          <p:spPr>
            <a:xfrm>
              <a:off x="4489794" y="2255487"/>
              <a:ext cx="6417294" cy="49551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200" dirty="0"/>
            </a:p>
          </p:txBody>
        </p:sp>
        <p:sp>
          <p:nvSpPr>
            <p:cNvPr id="69" name="Bullet">
              <a:extLst>
                <a:ext uri="{FF2B5EF4-FFF2-40B4-BE49-F238E27FC236}">
                  <a16:creationId xmlns:a16="http://schemas.microsoft.com/office/drawing/2014/main" id="{F0F56D69-DE7B-D2B4-B36D-56DB1043DF6C}"/>
                </a:ext>
              </a:extLst>
            </p:cNvPr>
            <p:cNvSpPr/>
            <p:nvPr/>
          </p:nvSpPr>
          <p:spPr>
            <a:xfrm>
              <a:off x="1318874" y="2215054"/>
              <a:ext cx="2136237" cy="576383"/>
            </a:xfrm>
            <a:prstGeom prst="chevron">
              <a:avLst>
                <a:gd name="adj" fmla="val 50000"/>
              </a:avLst>
            </a:prstGeom>
            <a:solidFill>
              <a:srgbClr val="4960B0"/>
            </a:solidFill>
            <a:ln w="25400" cap="flat">
              <a:noFill/>
              <a:prstDash val="solid"/>
              <a:miter/>
            </a:ln>
            <a:effectLst>
              <a:outerShdw blurRad="127000" dist="63500" dir="2700000" algn="tl" rotWithShape="0">
                <a:srgbClr val="4960B0"/>
              </a:outerShdw>
            </a:effectLst>
          </p:spPr>
          <p:txBody>
            <a:bodyPr wrap="square" rtlCol="0" anchor="ctr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Innovation</a:t>
              </a:r>
            </a:p>
          </p:txBody>
        </p:sp>
        <p:cxnSp>
          <p:nvCxnSpPr>
            <p:cNvPr id="70" name="ïSḻiḍè">
              <a:extLst>
                <a:ext uri="{FF2B5EF4-FFF2-40B4-BE49-F238E27FC236}">
                  <a16:creationId xmlns:a16="http://schemas.microsoft.com/office/drawing/2014/main" id="{3FE87BF9-480F-B605-A10C-CA52E9D3D0C0}"/>
                </a:ext>
              </a:extLst>
            </p:cNvPr>
            <p:cNvCxnSpPr>
              <a:cxnSpLocks/>
            </p:cNvCxnSpPr>
            <p:nvPr/>
          </p:nvCxnSpPr>
          <p:spPr>
            <a:xfrm>
              <a:off x="3455111" y="2503245"/>
              <a:ext cx="1004119" cy="0"/>
            </a:xfrm>
            <a:prstGeom prst="straightConnector1">
              <a:avLst/>
            </a:prstGeom>
            <a:ln w="22225" cap="rnd">
              <a:solidFill>
                <a:schemeClr val="accent1"/>
              </a:solidFill>
              <a:prstDash val="sysDot"/>
              <a:round/>
              <a:headEnd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">
              <a:extLst>
                <a:ext uri="{FF2B5EF4-FFF2-40B4-BE49-F238E27FC236}">
                  <a16:creationId xmlns:a16="http://schemas.microsoft.com/office/drawing/2014/main" id="{27400659-286E-BDA9-35E7-94DED5779385}"/>
                </a:ext>
              </a:extLst>
            </p:cNvPr>
            <p:cNvSpPr/>
            <p:nvPr/>
          </p:nvSpPr>
          <p:spPr bwMode="auto">
            <a:xfrm>
              <a:off x="4459230" y="2319097"/>
              <a:ext cx="6478422" cy="36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Robustness / Imbalanced data compatibility / False alarm reduction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1A5B71A-126E-53B6-CA3A-A1BF5F13045D}"/>
              </a:ext>
            </a:extLst>
          </p:cNvPr>
          <p:cNvGrpSpPr/>
          <p:nvPr/>
        </p:nvGrpSpPr>
        <p:grpSpPr>
          <a:xfrm>
            <a:off x="1318874" y="3052187"/>
            <a:ext cx="9588214" cy="826761"/>
            <a:chOff x="1318874" y="3201667"/>
            <a:chExt cx="9588214" cy="826761"/>
          </a:xfrm>
        </p:grpSpPr>
        <p:sp>
          <p:nvSpPr>
            <p:cNvPr id="73" name="ïśḷïdé">
              <a:extLst>
                <a:ext uri="{FF2B5EF4-FFF2-40B4-BE49-F238E27FC236}">
                  <a16:creationId xmlns:a16="http://schemas.microsoft.com/office/drawing/2014/main" id="{54D125D3-C1FE-0DFC-9B59-16464BAF3BA8}"/>
                </a:ext>
              </a:extLst>
            </p:cNvPr>
            <p:cNvSpPr/>
            <p:nvPr/>
          </p:nvSpPr>
          <p:spPr>
            <a:xfrm>
              <a:off x="4489794" y="3201667"/>
              <a:ext cx="6417294" cy="826761"/>
            </a:xfrm>
            <a:prstGeom prst="roundRect">
              <a:avLst>
                <a:gd name="adj" fmla="val 50000"/>
              </a:avLst>
            </a:prstGeom>
            <a:solidFill>
              <a:srgbClr val="8292C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200" dirty="0"/>
            </a:p>
          </p:txBody>
        </p:sp>
        <p:sp>
          <p:nvSpPr>
            <p:cNvPr id="74" name="Bullet">
              <a:extLst>
                <a:ext uri="{FF2B5EF4-FFF2-40B4-BE49-F238E27FC236}">
                  <a16:creationId xmlns:a16="http://schemas.microsoft.com/office/drawing/2014/main" id="{F98B6F84-05A2-D6A8-360C-F3101C63F070}"/>
                </a:ext>
              </a:extLst>
            </p:cNvPr>
            <p:cNvSpPr/>
            <p:nvPr/>
          </p:nvSpPr>
          <p:spPr>
            <a:xfrm>
              <a:off x="1318874" y="3326856"/>
              <a:ext cx="2136237" cy="576383"/>
            </a:xfrm>
            <a:prstGeom prst="chevron">
              <a:avLst>
                <a:gd name="adj" fmla="val 50000"/>
              </a:avLst>
            </a:prstGeom>
            <a:solidFill>
              <a:srgbClr val="4960B0"/>
            </a:solidFill>
            <a:ln w="25400" cap="flat">
              <a:noFill/>
              <a:prstDash val="solid"/>
              <a:miter/>
            </a:ln>
            <a:effectLst>
              <a:outerShdw blurRad="127000" dist="63500" dir="2700000" algn="tl" rotWithShape="0">
                <a:srgbClr val="4960B0"/>
              </a:outerShdw>
            </a:effectLst>
          </p:spPr>
          <p:txBody>
            <a:bodyPr wrap="square" rtlCol="0" anchor="ctr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Core Idea</a:t>
              </a:r>
            </a:p>
          </p:txBody>
        </p:sp>
        <p:cxnSp>
          <p:nvCxnSpPr>
            <p:cNvPr id="75" name="ïSḻiḍè">
              <a:extLst>
                <a:ext uri="{FF2B5EF4-FFF2-40B4-BE49-F238E27FC236}">
                  <a16:creationId xmlns:a16="http://schemas.microsoft.com/office/drawing/2014/main" id="{C2C0345A-B270-E122-E911-D1D11B4A62B2}"/>
                </a:ext>
              </a:extLst>
            </p:cNvPr>
            <p:cNvCxnSpPr>
              <a:cxnSpLocks/>
            </p:cNvCxnSpPr>
            <p:nvPr/>
          </p:nvCxnSpPr>
          <p:spPr>
            <a:xfrm>
              <a:off x="3455111" y="3615047"/>
              <a:ext cx="1004119" cy="0"/>
            </a:xfrm>
            <a:prstGeom prst="straightConnector1">
              <a:avLst/>
            </a:prstGeom>
            <a:ln w="22225" cap="rnd">
              <a:solidFill>
                <a:schemeClr val="accent1"/>
              </a:solidFill>
              <a:prstDash val="sysDot"/>
              <a:round/>
              <a:headEnd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">
              <a:extLst>
                <a:ext uri="{FF2B5EF4-FFF2-40B4-BE49-F238E27FC236}">
                  <a16:creationId xmlns:a16="http://schemas.microsoft.com/office/drawing/2014/main" id="{C5D26183-0539-85F4-B6FE-62C6F0B568B7}"/>
                </a:ext>
              </a:extLst>
            </p:cNvPr>
            <p:cNvSpPr/>
            <p:nvPr/>
          </p:nvSpPr>
          <p:spPr bwMode="auto">
            <a:xfrm>
              <a:off x="4637034" y="3290137"/>
              <a:ext cx="6064833" cy="64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kumimoji="1" lang="en-US" altLang="zh-CN" b="1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SVDD-MSD Framework </a:t>
              </a:r>
            </a:p>
            <a:p>
              <a:pPr algn="ctr"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SVDD mapping &amp; boundary definition / MSD kernel enhancement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9F9A1BF-DEAC-C5C4-4BC8-A4BA5B551CB3}"/>
              </a:ext>
            </a:extLst>
          </p:cNvPr>
          <p:cNvGrpSpPr/>
          <p:nvPr/>
        </p:nvGrpSpPr>
        <p:grpSpPr>
          <a:xfrm>
            <a:off x="1328052" y="4410635"/>
            <a:ext cx="9618778" cy="576383"/>
            <a:chOff x="1318874" y="2215054"/>
            <a:chExt cx="9618778" cy="576383"/>
          </a:xfrm>
        </p:grpSpPr>
        <p:sp>
          <p:nvSpPr>
            <p:cNvPr id="78" name="ïśḷïdé">
              <a:extLst>
                <a:ext uri="{FF2B5EF4-FFF2-40B4-BE49-F238E27FC236}">
                  <a16:creationId xmlns:a16="http://schemas.microsoft.com/office/drawing/2014/main" id="{109F20A7-0E80-72B7-3256-19545A64A58F}"/>
                </a:ext>
              </a:extLst>
            </p:cNvPr>
            <p:cNvSpPr/>
            <p:nvPr/>
          </p:nvSpPr>
          <p:spPr>
            <a:xfrm>
              <a:off x="4489794" y="2255487"/>
              <a:ext cx="6417294" cy="49551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200" dirty="0"/>
            </a:p>
          </p:txBody>
        </p:sp>
        <p:sp>
          <p:nvSpPr>
            <p:cNvPr id="79" name="Bullet">
              <a:extLst>
                <a:ext uri="{FF2B5EF4-FFF2-40B4-BE49-F238E27FC236}">
                  <a16:creationId xmlns:a16="http://schemas.microsoft.com/office/drawing/2014/main" id="{26F2FF87-E033-76B0-16FF-9C6AC4AC0AD7}"/>
                </a:ext>
              </a:extLst>
            </p:cNvPr>
            <p:cNvSpPr/>
            <p:nvPr/>
          </p:nvSpPr>
          <p:spPr>
            <a:xfrm>
              <a:off x="1318874" y="2215054"/>
              <a:ext cx="2136237" cy="576383"/>
            </a:xfrm>
            <a:prstGeom prst="chevron">
              <a:avLst>
                <a:gd name="adj" fmla="val 50000"/>
              </a:avLst>
            </a:prstGeom>
            <a:solidFill>
              <a:srgbClr val="4960B0"/>
            </a:solidFill>
            <a:ln w="25400" cap="flat">
              <a:noFill/>
              <a:prstDash val="solid"/>
              <a:miter/>
            </a:ln>
            <a:effectLst>
              <a:outerShdw blurRad="127000" dist="63500" dir="2700000" algn="tl" rotWithShape="0">
                <a:srgbClr val="4960B0"/>
              </a:outerShdw>
            </a:effectLst>
          </p:spPr>
          <p:txBody>
            <a:bodyPr wrap="square" rtlCol="0" anchor="ctr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Workflow</a:t>
              </a:r>
            </a:p>
          </p:txBody>
        </p:sp>
        <p:cxnSp>
          <p:nvCxnSpPr>
            <p:cNvPr id="80" name="ïSḻiḍè">
              <a:extLst>
                <a:ext uri="{FF2B5EF4-FFF2-40B4-BE49-F238E27FC236}">
                  <a16:creationId xmlns:a16="http://schemas.microsoft.com/office/drawing/2014/main" id="{D91D22D5-2192-058C-8869-01BFBB633FA7}"/>
                </a:ext>
              </a:extLst>
            </p:cNvPr>
            <p:cNvCxnSpPr>
              <a:cxnSpLocks/>
            </p:cNvCxnSpPr>
            <p:nvPr/>
          </p:nvCxnSpPr>
          <p:spPr>
            <a:xfrm>
              <a:off x="3455111" y="2503245"/>
              <a:ext cx="1004119" cy="0"/>
            </a:xfrm>
            <a:prstGeom prst="straightConnector1">
              <a:avLst/>
            </a:prstGeom>
            <a:ln w="22225" cap="rnd">
              <a:solidFill>
                <a:schemeClr val="accent1"/>
              </a:solidFill>
              <a:prstDash val="sysDot"/>
              <a:round/>
              <a:headEnd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">
              <a:extLst>
                <a:ext uri="{FF2B5EF4-FFF2-40B4-BE49-F238E27FC236}">
                  <a16:creationId xmlns:a16="http://schemas.microsoft.com/office/drawing/2014/main" id="{AB6C5470-A4BC-3167-58D0-5015137BB765}"/>
                </a:ext>
              </a:extLst>
            </p:cNvPr>
            <p:cNvSpPr/>
            <p:nvPr/>
          </p:nvSpPr>
          <p:spPr bwMode="auto">
            <a:xfrm>
              <a:off x="4459230" y="2319097"/>
              <a:ext cx="6478422" cy="36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Preprocessing </a:t>
              </a:r>
              <a:r>
                <a:rPr kumimoji="1" lang="zh-CN" altLang="en-US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→</a:t>
              </a: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feature mapping </a:t>
              </a:r>
              <a:r>
                <a:rPr kumimoji="1" lang="zh-CN" altLang="en-US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→</a:t>
              </a: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anomaly detection </a:t>
              </a:r>
              <a:r>
                <a:rPr kumimoji="1" lang="zh-CN" altLang="en-US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→</a:t>
              </a:r>
              <a:r>
                <a:rPr kumimoji="1" lang="en-US" altLang="zh-CN" sz="1600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65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D465C-C8A7-76BD-6266-AD9726A0C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3B53C-8C78-A33B-61FD-970E347A384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600" dirty="0">
                <a:solidFill>
                  <a:schemeClr val="bg1"/>
                </a:solidFill>
              </a:rPr>
              <a:t>Proposed Method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CEA5CC-857E-092D-AE43-132FDDF1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17FBBF8-5327-5FF0-FFD0-20017E6E55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7520B284-3347-A396-3A81-6170A296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9"/>
            <a:ext cx="7714191" cy="693736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sz="1800" dirty="0"/>
              <a:t>Novel Anomaly Detection for Robust Dynamic Monitoring of Bridges under Freezing Impacts</a:t>
            </a:r>
            <a:endParaRPr lang="it-IT" sz="1800" dirty="0"/>
          </a:p>
        </p:txBody>
      </p:sp>
      <p:sp>
        <p:nvSpPr>
          <p:cNvPr id="11" name="Segnaposto data 2">
            <a:extLst>
              <a:ext uri="{FF2B5EF4-FFF2-40B4-BE49-F238E27FC236}">
                <a16:creationId xmlns:a16="http://schemas.microsoft.com/office/drawing/2014/main" id="{9A0F142E-858A-0B51-655A-4CAA5FC7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2383298" cy="42386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OES 2025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8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F091A-BD3E-1CCE-E7B3-03D50CD07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ED97B8-1527-39E0-D85C-6C6774ED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7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BF3E7544-19E5-0E60-7B6D-958433EE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DA8B99F-D44F-82B7-3383-60C8B4EE79C7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B1CEA8D-8212-3483-D651-F6004A571C2A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it-IT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Proposed method</a:t>
            </a:r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</a:t>
            </a:r>
            <a:r>
              <a:rPr kumimoji="0" lang="it-IT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  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S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upport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vector data description (SVDD)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98B31B-E924-91DE-7C6D-0B5CA9177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42" y="2396067"/>
            <a:ext cx="4770491" cy="2830200"/>
          </a:xfrm>
          <a:prstGeom prst="rect">
            <a:avLst/>
          </a:prstGeom>
          <a:noFill/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86C34BC-D99B-1BDF-8946-98BB8DBD26CC}"/>
              </a:ext>
            </a:extLst>
          </p:cNvPr>
          <p:cNvGrpSpPr/>
          <p:nvPr/>
        </p:nvGrpSpPr>
        <p:grpSpPr>
          <a:xfrm>
            <a:off x="8153891" y="5344369"/>
            <a:ext cx="2761992" cy="495516"/>
            <a:chOff x="8345704" y="5289877"/>
            <a:chExt cx="2761992" cy="495516"/>
          </a:xfrm>
        </p:grpSpPr>
        <p:sp>
          <p:nvSpPr>
            <p:cNvPr id="6" name="ïśḷïdé">
              <a:extLst>
                <a:ext uri="{FF2B5EF4-FFF2-40B4-BE49-F238E27FC236}">
                  <a16:creationId xmlns:a16="http://schemas.microsoft.com/office/drawing/2014/main" id="{67DA1A9F-E12F-762D-9E88-4DABB0986D1E}"/>
                </a:ext>
              </a:extLst>
            </p:cNvPr>
            <p:cNvSpPr/>
            <p:nvPr/>
          </p:nvSpPr>
          <p:spPr>
            <a:xfrm>
              <a:off x="8345704" y="5289877"/>
              <a:ext cx="2731428" cy="49551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200" dirty="0"/>
            </a:p>
          </p:txBody>
        </p:sp>
        <p:sp>
          <p:nvSpPr>
            <p:cNvPr id="8" name="Text">
              <a:extLst>
                <a:ext uri="{FF2B5EF4-FFF2-40B4-BE49-F238E27FC236}">
                  <a16:creationId xmlns:a16="http://schemas.microsoft.com/office/drawing/2014/main" id="{E440E0CE-44B4-7F9C-AFAD-DB1658EF1837}"/>
                </a:ext>
              </a:extLst>
            </p:cNvPr>
            <p:cNvSpPr/>
            <p:nvPr/>
          </p:nvSpPr>
          <p:spPr bwMode="auto">
            <a:xfrm>
              <a:off x="8350250" y="5353487"/>
              <a:ext cx="2757446" cy="36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kumimoji="1" lang="en-US" altLang="zh-CN" b="1" dirty="0">
                  <a:solidFill>
                    <a:srgbClr val="4960B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Concept of SVDD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71200E2-D5BE-B1B8-C090-4C8BA166B48E}"/>
              </a:ext>
            </a:extLst>
          </p:cNvPr>
          <p:cNvGrpSpPr/>
          <p:nvPr/>
        </p:nvGrpSpPr>
        <p:grpSpPr>
          <a:xfrm>
            <a:off x="443711" y="1816595"/>
            <a:ext cx="6223318" cy="1141535"/>
            <a:chOff x="2178762" y="4247510"/>
            <a:chExt cx="6223318" cy="1141535"/>
          </a:xfrm>
        </p:grpSpPr>
        <p:sp>
          <p:nvSpPr>
            <p:cNvPr id="28" name="矩形: 圆角 50">
              <a:extLst>
                <a:ext uri="{FF2B5EF4-FFF2-40B4-BE49-F238E27FC236}">
                  <a16:creationId xmlns:a16="http://schemas.microsoft.com/office/drawing/2014/main" id="{31CD6DB1-18DE-D204-C5F4-1E9B7883FCC8}"/>
                </a:ext>
              </a:extLst>
            </p:cNvPr>
            <p:cNvSpPr>
              <a:spLocks/>
            </p:cNvSpPr>
            <p:nvPr/>
          </p:nvSpPr>
          <p:spPr>
            <a:xfrm>
              <a:off x="2178762" y="4247510"/>
              <a:ext cx="6223318" cy="1058593"/>
            </a:xfrm>
            <a:prstGeom prst="roundRect">
              <a:avLst>
                <a:gd name="adj" fmla="val 8000"/>
              </a:avLst>
            </a:prstGeom>
            <a:solidFill>
              <a:schemeClr val="tx2">
                <a:alpha val="15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98FC3E2A-FFCB-4E93-56C7-D86670427097}"/>
                </a:ext>
              </a:extLst>
            </p:cNvPr>
            <p:cNvGrpSpPr/>
            <p:nvPr/>
          </p:nvGrpSpPr>
          <p:grpSpPr>
            <a:xfrm>
              <a:off x="2375901" y="4265205"/>
              <a:ext cx="5829041" cy="1123840"/>
              <a:chOff x="5197176" y="1656744"/>
              <a:chExt cx="5829041" cy="1123207"/>
            </a:xfrm>
          </p:grpSpPr>
          <p:sp>
            <p:nvSpPr>
              <p:cNvPr id="34" name="Bullet1">
                <a:extLst>
                  <a:ext uri="{FF2B5EF4-FFF2-40B4-BE49-F238E27FC236}">
                    <a16:creationId xmlns:a16="http://schemas.microsoft.com/office/drawing/2014/main" id="{77C9F300-B766-4CCB-FDC7-95336D336D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01634" y="1656744"/>
                <a:ext cx="2020124" cy="3691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0">
                <a:norm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rgbClr val="4960B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Core concept</a:t>
                </a:r>
              </a:p>
            </p:txBody>
          </p:sp>
          <p:sp>
            <p:nvSpPr>
              <p:cNvPr id="35" name="Text1">
                <a:extLst>
                  <a:ext uri="{FF2B5EF4-FFF2-40B4-BE49-F238E27FC236}">
                    <a16:creationId xmlns:a16="http://schemas.microsoft.com/office/drawing/2014/main" id="{2E86A7E9-CFBC-FA15-6889-F339AC88F1F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97176" y="1964354"/>
                <a:ext cx="5829041" cy="8155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kumimoji="1" lang="pt-BR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SVDD maps data to a high-dimensional space, defining a hypersphere to enclose normal data points for anomaly detection.​</a:t>
                </a:r>
              </a:p>
            </p:txBody>
          </p:sp>
        </p:grpSp>
      </p:grpSp>
      <p:sp>
        <p:nvSpPr>
          <p:cNvPr id="42" name="矩形: 圆角 50">
            <a:extLst>
              <a:ext uri="{FF2B5EF4-FFF2-40B4-BE49-F238E27FC236}">
                <a16:creationId xmlns:a16="http://schemas.microsoft.com/office/drawing/2014/main" id="{15D1A14A-4477-DFEE-492D-1371257A8AFB}"/>
              </a:ext>
            </a:extLst>
          </p:cNvPr>
          <p:cNvSpPr>
            <a:spLocks/>
          </p:cNvSpPr>
          <p:nvPr/>
        </p:nvSpPr>
        <p:spPr>
          <a:xfrm>
            <a:off x="443711" y="3137159"/>
            <a:ext cx="6223318" cy="1058593"/>
          </a:xfrm>
          <a:prstGeom prst="roundRect">
            <a:avLst>
              <a:gd name="adj" fmla="val 8000"/>
            </a:avLst>
          </a:prstGeom>
          <a:solidFill>
            <a:schemeClr val="tx2">
              <a:alpha val="15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Bullet1">
            <a:extLst>
              <a:ext uri="{FF2B5EF4-FFF2-40B4-BE49-F238E27FC236}">
                <a16:creationId xmlns:a16="http://schemas.microsoft.com/office/drawing/2014/main" id="{0FD62A76-4B16-F484-791D-2FC1A1301FE3}"/>
              </a:ext>
            </a:extLst>
          </p:cNvPr>
          <p:cNvSpPr>
            <a:spLocks/>
          </p:cNvSpPr>
          <p:nvPr/>
        </p:nvSpPr>
        <p:spPr>
          <a:xfrm>
            <a:off x="2545308" y="3154854"/>
            <a:ext cx="202012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/>
          <a:p>
            <a:pPr algn="ctr"/>
            <a:r>
              <a:rPr kumimoji="1" lang="en-US" altLang="zh-CN" b="1" dirty="0">
                <a:solidFill>
                  <a:srgbClr val="4960B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Key Feature</a:t>
            </a: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8875C520-4C14-F6E5-78EB-1101DE6A0B53}"/>
              </a:ext>
            </a:extLst>
          </p:cNvPr>
          <p:cNvGrpSpPr/>
          <p:nvPr/>
        </p:nvGrpSpPr>
        <p:grpSpPr>
          <a:xfrm>
            <a:off x="640850" y="3601491"/>
            <a:ext cx="1726775" cy="369332"/>
            <a:chOff x="1439343" y="4830025"/>
            <a:chExt cx="1726775" cy="369332"/>
          </a:xfrm>
        </p:grpSpPr>
        <p:sp>
          <p:nvSpPr>
            <p:cNvPr id="45" name="Text1">
              <a:extLst>
                <a:ext uri="{FF2B5EF4-FFF2-40B4-BE49-F238E27FC236}">
                  <a16:creationId xmlns:a16="http://schemas.microsoft.com/office/drawing/2014/main" id="{3F02C3A7-A76D-1DFB-903B-EAC557587619}"/>
                </a:ext>
              </a:extLst>
            </p:cNvPr>
            <p:cNvSpPr>
              <a:spLocks/>
            </p:cNvSpPr>
            <p:nvPr/>
          </p:nvSpPr>
          <p:spPr>
            <a:xfrm>
              <a:off x="1686068" y="4830025"/>
              <a:ext cx="148005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zh-CN" sz="15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Unsupervised</a:t>
              </a:r>
              <a:endParaRPr kumimoji="1" lang="pt-BR" altLang="zh-CN" sz="15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7918B71-28AD-9FF6-5E19-15BD24556127}"/>
                </a:ext>
              </a:extLst>
            </p:cNvPr>
            <p:cNvGrpSpPr/>
            <p:nvPr/>
          </p:nvGrpSpPr>
          <p:grpSpPr>
            <a:xfrm>
              <a:off x="1439343" y="4860481"/>
              <a:ext cx="309800" cy="308420"/>
              <a:chOff x="1432470" y="3502244"/>
              <a:chExt cx="540000" cy="540000"/>
            </a:xfrm>
          </p:grpSpPr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AAF5A7F-1D82-9563-0D4C-B9675D64204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32470" y="3502244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图形 38">
                <a:extLst>
                  <a:ext uri="{FF2B5EF4-FFF2-40B4-BE49-F238E27FC236}">
                    <a16:creationId xmlns:a16="http://schemas.microsoft.com/office/drawing/2014/main" id="{9126B905-6E1B-29DA-DEE6-C3C1BACF0B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31644" y="3598256"/>
                <a:ext cx="341652" cy="347977"/>
              </a:xfrm>
              <a:custGeom>
                <a:avLst/>
                <a:gdLst>
                  <a:gd name="connsiteX0" fmla="*/ 257175 w 514350"/>
                  <a:gd name="connsiteY0" fmla="*/ 266700 h 523875"/>
                  <a:gd name="connsiteX1" fmla="*/ 390525 w 514350"/>
                  <a:gd name="connsiteY1" fmla="*/ 133350 h 523875"/>
                  <a:gd name="connsiteX2" fmla="*/ 257175 w 514350"/>
                  <a:gd name="connsiteY2" fmla="*/ 0 h 523875"/>
                  <a:gd name="connsiteX3" fmla="*/ 123825 w 514350"/>
                  <a:gd name="connsiteY3" fmla="*/ 133350 h 523875"/>
                  <a:gd name="connsiteX4" fmla="*/ 257175 w 514350"/>
                  <a:gd name="connsiteY4" fmla="*/ 266700 h 523875"/>
                  <a:gd name="connsiteX5" fmla="*/ 457200 w 514350"/>
                  <a:gd name="connsiteY5" fmla="*/ 333375 h 523875"/>
                  <a:gd name="connsiteX6" fmla="*/ 57150 w 514350"/>
                  <a:gd name="connsiteY6" fmla="*/ 333375 h 523875"/>
                  <a:gd name="connsiteX7" fmla="*/ 0 w 514350"/>
                  <a:gd name="connsiteY7" fmla="*/ 390525 h 523875"/>
                  <a:gd name="connsiteX8" fmla="*/ 0 w 514350"/>
                  <a:gd name="connsiteY8" fmla="*/ 523875 h 523875"/>
                  <a:gd name="connsiteX9" fmla="*/ 514350 w 514350"/>
                  <a:gd name="connsiteY9" fmla="*/ 523875 h 523875"/>
                  <a:gd name="connsiteX10" fmla="*/ 514350 w 514350"/>
                  <a:gd name="connsiteY10" fmla="*/ 390525 h 523875"/>
                  <a:gd name="connsiteX11" fmla="*/ 457200 w 514350"/>
                  <a:gd name="connsiteY11" fmla="*/ 333375 h 523875"/>
                  <a:gd name="connsiteX12" fmla="*/ 447675 w 514350"/>
                  <a:gd name="connsiteY12" fmla="*/ 457200 h 523875"/>
                  <a:gd name="connsiteX13" fmla="*/ 333375 w 514350"/>
                  <a:gd name="connsiteY13" fmla="*/ 457200 h 523875"/>
                  <a:gd name="connsiteX14" fmla="*/ 333375 w 514350"/>
                  <a:gd name="connsiteY14" fmla="*/ 438150 h 523875"/>
                  <a:gd name="connsiteX15" fmla="*/ 447675 w 514350"/>
                  <a:gd name="connsiteY15" fmla="*/ 438150 h 523875"/>
                  <a:gd name="connsiteX16" fmla="*/ 447675 w 514350"/>
                  <a:gd name="connsiteY16" fmla="*/ 457200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4350" h="523875">
                    <a:moveTo>
                      <a:pt x="257175" y="266700"/>
                    </a:moveTo>
                    <a:cubicBezTo>
                      <a:pt x="330518" y="266700"/>
                      <a:pt x="390525" y="206693"/>
                      <a:pt x="390525" y="133350"/>
                    </a:cubicBezTo>
                    <a:cubicBezTo>
                      <a:pt x="390525" y="60008"/>
                      <a:pt x="330518" y="0"/>
                      <a:pt x="257175" y="0"/>
                    </a:cubicBezTo>
                    <a:cubicBezTo>
                      <a:pt x="183833" y="0"/>
                      <a:pt x="123825" y="60008"/>
                      <a:pt x="123825" y="133350"/>
                    </a:cubicBezTo>
                    <a:cubicBezTo>
                      <a:pt x="123825" y="206693"/>
                      <a:pt x="183833" y="266700"/>
                      <a:pt x="257175" y="266700"/>
                    </a:cubicBezTo>
                    <a:close/>
                    <a:moveTo>
                      <a:pt x="457200" y="333375"/>
                    </a:moveTo>
                    <a:lnTo>
                      <a:pt x="57150" y="333375"/>
                    </a:lnTo>
                    <a:lnTo>
                      <a:pt x="0" y="390525"/>
                    </a:lnTo>
                    <a:lnTo>
                      <a:pt x="0" y="523875"/>
                    </a:lnTo>
                    <a:lnTo>
                      <a:pt x="514350" y="523875"/>
                    </a:lnTo>
                    <a:lnTo>
                      <a:pt x="514350" y="390525"/>
                    </a:lnTo>
                    <a:lnTo>
                      <a:pt x="457200" y="333375"/>
                    </a:lnTo>
                    <a:close/>
                    <a:moveTo>
                      <a:pt x="447675" y="457200"/>
                    </a:moveTo>
                    <a:lnTo>
                      <a:pt x="333375" y="457200"/>
                    </a:lnTo>
                    <a:lnTo>
                      <a:pt x="333375" y="438150"/>
                    </a:lnTo>
                    <a:lnTo>
                      <a:pt x="447675" y="438150"/>
                    </a:lnTo>
                    <a:lnTo>
                      <a:pt x="447675" y="457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988AA40-CA28-E6BA-5AB7-4A610C6EABDC}"/>
              </a:ext>
            </a:extLst>
          </p:cNvPr>
          <p:cNvGrpSpPr/>
          <p:nvPr/>
        </p:nvGrpSpPr>
        <p:grpSpPr>
          <a:xfrm>
            <a:off x="2587728" y="3601491"/>
            <a:ext cx="1726775" cy="369332"/>
            <a:chOff x="1439343" y="4830025"/>
            <a:chExt cx="1726775" cy="369332"/>
          </a:xfrm>
        </p:grpSpPr>
        <p:sp>
          <p:nvSpPr>
            <p:cNvPr id="61" name="Text1">
              <a:extLst>
                <a:ext uri="{FF2B5EF4-FFF2-40B4-BE49-F238E27FC236}">
                  <a16:creationId xmlns:a16="http://schemas.microsoft.com/office/drawing/2014/main" id="{4FD669F2-6335-298E-52C5-34E962C0F4C2}"/>
                </a:ext>
              </a:extLst>
            </p:cNvPr>
            <p:cNvSpPr>
              <a:spLocks/>
            </p:cNvSpPr>
            <p:nvPr/>
          </p:nvSpPr>
          <p:spPr>
            <a:xfrm>
              <a:off x="1686068" y="4830025"/>
              <a:ext cx="148005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zh-CN" sz="15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No labeled data</a:t>
              </a: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914B899A-A5E9-D3F9-AD8A-4B9AB9C8BDD2}"/>
                </a:ext>
              </a:extLst>
            </p:cNvPr>
            <p:cNvGrpSpPr/>
            <p:nvPr/>
          </p:nvGrpSpPr>
          <p:grpSpPr>
            <a:xfrm>
              <a:off x="1439343" y="4860481"/>
              <a:ext cx="309800" cy="308420"/>
              <a:chOff x="1432470" y="3502244"/>
              <a:chExt cx="540000" cy="540000"/>
            </a:xfrm>
          </p:grpSpPr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473EEEED-98FD-E489-73A5-7E872F5B5B3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32470" y="3502244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图形 38">
                <a:extLst>
                  <a:ext uri="{FF2B5EF4-FFF2-40B4-BE49-F238E27FC236}">
                    <a16:creationId xmlns:a16="http://schemas.microsoft.com/office/drawing/2014/main" id="{16336012-72C3-F243-E52A-38C39095D8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31644" y="3598256"/>
                <a:ext cx="341652" cy="347977"/>
              </a:xfrm>
              <a:custGeom>
                <a:avLst/>
                <a:gdLst>
                  <a:gd name="connsiteX0" fmla="*/ 257175 w 514350"/>
                  <a:gd name="connsiteY0" fmla="*/ 266700 h 523875"/>
                  <a:gd name="connsiteX1" fmla="*/ 390525 w 514350"/>
                  <a:gd name="connsiteY1" fmla="*/ 133350 h 523875"/>
                  <a:gd name="connsiteX2" fmla="*/ 257175 w 514350"/>
                  <a:gd name="connsiteY2" fmla="*/ 0 h 523875"/>
                  <a:gd name="connsiteX3" fmla="*/ 123825 w 514350"/>
                  <a:gd name="connsiteY3" fmla="*/ 133350 h 523875"/>
                  <a:gd name="connsiteX4" fmla="*/ 257175 w 514350"/>
                  <a:gd name="connsiteY4" fmla="*/ 266700 h 523875"/>
                  <a:gd name="connsiteX5" fmla="*/ 457200 w 514350"/>
                  <a:gd name="connsiteY5" fmla="*/ 333375 h 523875"/>
                  <a:gd name="connsiteX6" fmla="*/ 57150 w 514350"/>
                  <a:gd name="connsiteY6" fmla="*/ 333375 h 523875"/>
                  <a:gd name="connsiteX7" fmla="*/ 0 w 514350"/>
                  <a:gd name="connsiteY7" fmla="*/ 390525 h 523875"/>
                  <a:gd name="connsiteX8" fmla="*/ 0 w 514350"/>
                  <a:gd name="connsiteY8" fmla="*/ 523875 h 523875"/>
                  <a:gd name="connsiteX9" fmla="*/ 514350 w 514350"/>
                  <a:gd name="connsiteY9" fmla="*/ 523875 h 523875"/>
                  <a:gd name="connsiteX10" fmla="*/ 514350 w 514350"/>
                  <a:gd name="connsiteY10" fmla="*/ 390525 h 523875"/>
                  <a:gd name="connsiteX11" fmla="*/ 457200 w 514350"/>
                  <a:gd name="connsiteY11" fmla="*/ 333375 h 523875"/>
                  <a:gd name="connsiteX12" fmla="*/ 447675 w 514350"/>
                  <a:gd name="connsiteY12" fmla="*/ 457200 h 523875"/>
                  <a:gd name="connsiteX13" fmla="*/ 333375 w 514350"/>
                  <a:gd name="connsiteY13" fmla="*/ 457200 h 523875"/>
                  <a:gd name="connsiteX14" fmla="*/ 333375 w 514350"/>
                  <a:gd name="connsiteY14" fmla="*/ 438150 h 523875"/>
                  <a:gd name="connsiteX15" fmla="*/ 447675 w 514350"/>
                  <a:gd name="connsiteY15" fmla="*/ 438150 h 523875"/>
                  <a:gd name="connsiteX16" fmla="*/ 447675 w 514350"/>
                  <a:gd name="connsiteY16" fmla="*/ 457200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4350" h="523875">
                    <a:moveTo>
                      <a:pt x="257175" y="266700"/>
                    </a:moveTo>
                    <a:cubicBezTo>
                      <a:pt x="330518" y="266700"/>
                      <a:pt x="390525" y="206693"/>
                      <a:pt x="390525" y="133350"/>
                    </a:cubicBezTo>
                    <a:cubicBezTo>
                      <a:pt x="390525" y="60008"/>
                      <a:pt x="330518" y="0"/>
                      <a:pt x="257175" y="0"/>
                    </a:cubicBezTo>
                    <a:cubicBezTo>
                      <a:pt x="183833" y="0"/>
                      <a:pt x="123825" y="60008"/>
                      <a:pt x="123825" y="133350"/>
                    </a:cubicBezTo>
                    <a:cubicBezTo>
                      <a:pt x="123825" y="206693"/>
                      <a:pt x="183833" y="266700"/>
                      <a:pt x="257175" y="266700"/>
                    </a:cubicBezTo>
                    <a:close/>
                    <a:moveTo>
                      <a:pt x="457200" y="333375"/>
                    </a:moveTo>
                    <a:lnTo>
                      <a:pt x="57150" y="333375"/>
                    </a:lnTo>
                    <a:lnTo>
                      <a:pt x="0" y="390525"/>
                    </a:lnTo>
                    <a:lnTo>
                      <a:pt x="0" y="523875"/>
                    </a:lnTo>
                    <a:lnTo>
                      <a:pt x="514350" y="523875"/>
                    </a:lnTo>
                    <a:lnTo>
                      <a:pt x="514350" y="390525"/>
                    </a:lnTo>
                    <a:lnTo>
                      <a:pt x="457200" y="333375"/>
                    </a:lnTo>
                    <a:close/>
                    <a:moveTo>
                      <a:pt x="447675" y="457200"/>
                    </a:moveTo>
                    <a:lnTo>
                      <a:pt x="333375" y="457200"/>
                    </a:lnTo>
                    <a:lnTo>
                      <a:pt x="333375" y="438150"/>
                    </a:lnTo>
                    <a:lnTo>
                      <a:pt x="447675" y="438150"/>
                    </a:lnTo>
                    <a:lnTo>
                      <a:pt x="447675" y="457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8C54D80-DD88-D874-B23B-E41C480B24EE}"/>
              </a:ext>
            </a:extLst>
          </p:cNvPr>
          <p:cNvGrpSpPr/>
          <p:nvPr/>
        </p:nvGrpSpPr>
        <p:grpSpPr>
          <a:xfrm>
            <a:off x="4534605" y="3601491"/>
            <a:ext cx="2055941" cy="369332"/>
            <a:chOff x="1439343" y="4830025"/>
            <a:chExt cx="2055941" cy="369332"/>
          </a:xfrm>
        </p:grpSpPr>
        <p:sp>
          <p:nvSpPr>
            <p:cNvPr id="100" name="Text1">
              <a:extLst>
                <a:ext uri="{FF2B5EF4-FFF2-40B4-BE49-F238E27FC236}">
                  <a16:creationId xmlns:a16="http://schemas.microsoft.com/office/drawing/2014/main" id="{EE82210B-5C06-287D-BE3F-6E58674ECE90}"/>
                </a:ext>
              </a:extLst>
            </p:cNvPr>
            <p:cNvSpPr>
              <a:spLocks/>
            </p:cNvSpPr>
            <p:nvPr/>
          </p:nvSpPr>
          <p:spPr>
            <a:xfrm>
              <a:off x="1686067" y="4830025"/>
              <a:ext cx="1809217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zh-CN" sz="1500" dirty="0" err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Imblanced</a:t>
              </a:r>
              <a:r>
                <a:rPr kumimoji="1" lang="en-US" altLang="zh-CN" sz="15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dataset</a:t>
              </a:r>
            </a:p>
          </p:txBody>
        </p: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0E0E6C48-EAA1-1038-56BB-6F9C56457AE5}"/>
                </a:ext>
              </a:extLst>
            </p:cNvPr>
            <p:cNvGrpSpPr/>
            <p:nvPr/>
          </p:nvGrpSpPr>
          <p:grpSpPr>
            <a:xfrm>
              <a:off x="1439343" y="4860481"/>
              <a:ext cx="309800" cy="308420"/>
              <a:chOff x="1432470" y="3502244"/>
              <a:chExt cx="540000" cy="540000"/>
            </a:xfrm>
          </p:grpSpPr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D2D06111-B47B-333A-912A-320D18D533A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32470" y="3502244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图形 38">
                <a:extLst>
                  <a:ext uri="{FF2B5EF4-FFF2-40B4-BE49-F238E27FC236}">
                    <a16:creationId xmlns:a16="http://schemas.microsoft.com/office/drawing/2014/main" id="{EB70EBDE-897A-5BA2-774E-294F5DF83C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31644" y="3598256"/>
                <a:ext cx="341652" cy="347977"/>
              </a:xfrm>
              <a:custGeom>
                <a:avLst/>
                <a:gdLst>
                  <a:gd name="connsiteX0" fmla="*/ 257175 w 514350"/>
                  <a:gd name="connsiteY0" fmla="*/ 266700 h 523875"/>
                  <a:gd name="connsiteX1" fmla="*/ 390525 w 514350"/>
                  <a:gd name="connsiteY1" fmla="*/ 133350 h 523875"/>
                  <a:gd name="connsiteX2" fmla="*/ 257175 w 514350"/>
                  <a:gd name="connsiteY2" fmla="*/ 0 h 523875"/>
                  <a:gd name="connsiteX3" fmla="*/ 123825 w 514350"/>
                  <a:gd name="connsiteY3" fmla="*/ 133350 h 523875"/>
                  <a:gd name="connsiteX4" fmla="*/ 257175 w 514350"/>
                  <a:gd name="connsiteY4" fmla="*/ 266700 h 523875"/>
                  <a:gd name="connsiteX5" fmla="*/ 457200 w 514350"/>
                  <a:gd name="connsiteY5" fmla="*/ 333375 h 523875"/>
                  <a:gd name="connsiteX6" fmla="*/ 57150 w 514350"/>
                  <a:gd name="connsiteY6" fmla="*/ 333375 h 523875"/>
                  <a:gd name="connsiteX7" fmla="*/ 0 w 514350"/>
                  <a:gd name="connsiteY7" fmla="*/ 390525 h 523875"/>
                  <a:gd name="connsiteX8" fmla="*/ 0 w 514350"/>
                  <a:gd name="connsiteY8" fmla="*/ 523875 h 523875"/>
                  <a:gd name="connsiteX9" fmla="*/ 514350 w 514350"/>
                  <a:gd name="connsiteY9" fmla="*/ 523875 h 523875"/>
                  <a:gd name="connsiteX10" fmla="*/ 514350 w 514350"/>
                  <a:gd name="connsiteY10" fmla="*/ 390525 h 523875"/>
                  <a:gd name="connsiteX11" fmla="*/ 457200 w 514350"/>
                  <a:gd name="connsiteY11" fmla="*/ 333375 h 523875"/>
                  <a:gd name="connsiteX12" fmla="*/ 447675 w 514350"/>
                  <a:gd name="connsiteY12" fmla="*/ 457200 h 523875"/>
                  <a:gd name="connsiteX13" fmla="*/ 333375 w 514350"/>
                  <a:gd name="connsiteY13" fmla="*/ 457200 h 523875"/>
                  <a:gd name="connsiteX14" fmla="*/ 333375 w 514350"/>
                  <a:gd name="connsiteY14" fmla="*/ 438150 h 523875"/>
                  <a:gd name="connsiteX15" fmla="*/ 447675 w 514350"/>
                  <a:gd name="connsiteY15" fmla="*/ 438150 h 523875"/>
                  <a:gd name="connsiteX16" fmla="*/ 447675 w 514350"/>
                  <a:gd name="connsiteY16" fmla="*/ 457200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4350" h="523875">
                    <a:moveTo>
                      <a:pt x="257175" y="266700"/>
                    </a:moveTo>
                    <a:cubicBezTo>
                      <a:pt x="330518" y="266700"/>
                      <a:pt x="390525" y="206693"/>
                      <a:pt x="390525" y="133350"/>
                    </a:cubicBezTo>
                    <a:cubicBezTo>
                      <a:pt x="390525" y="60008"/>
                      <a:pt x="330518" y="0"/>
                      <a:pt x="257175" y="0"/>
                    </a:cubicBezTo>
                    <a:cubicBezTo>
                      <a:pt x="183833" y="0"/>
                      <a:pt x="123825" y="60008"/>
                      <a:pt x="123825" y="133350"/>
                    </a:cubicBezTo>
                    <a:cubicBezTo>
                      <a:pt x="123825" y="206693"/>
                      <a:pt x="183833" y="266700"/>
                      <a:pt x="257175" y="266700"/>
                    </a:cubicBezTo>
                    <a:close/>
                    <a:moveTo>
                      <a:pt x="457200" y="333375"/>
                    </a:moveTo>
                    <a:lnTo>
                      <a:pt x="57150" y="333375"/>
                    </a:lnTo>
                    <a:lnTo>
                      <a:pt x="0" y="390525"/>
                    </a:lnTo>
                    <a:lnTo>
                      <a:pt x="0" y="523875"/>
                    </a:lnTo>
                    <a:lnTo>
                      <a:pt x="514350" y="523875"/>
                    </a:lnTo>
                    <a:lnTo>
                      <a:pt x="514350" y="390525"/>
                    </a:lnTo>
                    <a:lnTo>
                      <a:pt x="457200" y="333375"/>
                    </a:lnTo>
                    <a:close/>
                    <a:moveTo>
                      <a:pt x="447675" y="457200"/>
                    </a:moveTo>
                    <a:lnTo>
                      <a:pt x="333375" y="457200"/>
                    </a:lnTo>
                    <a:lnTo>
                      <a:pt x="333375" y="438150"/>
                    </a:lnTo>
                    <a:lnTo>
                      <a:pt x="447675" y="438150"/>
                    </a:lnTo>
                    <a:lnTo>
                      <a:pt x="447675" y="457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58503BEB-4164-CC2C-2D61-708C78D686C9}"/>
                  </a:ext>
                </a:extLst>
              </p:cNvPr>
              <p:cNvSpPr txBox="1"/>
              <p:nvPr/>
            </p:nvSpPr>
            <p:spPr>
              <a:xfrm>
                <a:off x="478267" y="4690540"/>
                <a:ext cx="5101921" cy="52475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4960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zh-CN" alt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lim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func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58503BEB-4164-CC2C-2D61-708C78D68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7" y="4690540"/>
                <a:ext cx="5101921" cy="5247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4960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Bullet1">
            <a:extLst>
              <a:ext uri="{FF2B5EF4-FFF2-40B4-BE49-F238E27FC236}">
                <a16:creationId xmlns:a16="http://schemas.microsoft.com/office/drawing/2014/main" id="{A6BBFA0E-FF69-CA20-A891-D59B9DB2E96C}"/>
              </a:ext>
            </a:extLst>
          </p:cNvPr>
          <p:cNvSpPr>
            <a:spLocks/>
          </p:cNvSpPr>
          <p:nvPr/>
        </p:nvSpPr>
        <p:spPr>
          <a:xfrm>
            <a:off x="334962" y="4768253"/>
            <a:ext cx="372075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/>
          <a:p>
            <a:pPr algn="ctr"/>
            <a:r>
              <a:rPr kumimoji="1" lang="en-US" altLang="zh-CN" b="1" dirty="0">
                <a:solidFill>
                  <a:srgbClr val="4960B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Boundary of hypersphere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223AEC54-3EEF-EE63-2871-963E5E6FC413}"/>
                  </a:ext>
                </a:extLst>
              </p:cNvPr>
              <p:cNvSpPr txBox="1"/>
              <p:nvPr/>
            </p:nvSpPr>
            <p:spPr>
              <a:xfrm>
                <a:off x="478267" y="5520874"/>
                <a:ext cx="5101921" cy="52475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4960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zh-CN" alt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lim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zh-CN" altLang="en-US" sz="2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2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zh-CN" altLang="en-US" sz="2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2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func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223AEC54-3EEF-EE63-2871-963E5E6FC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7" y="5520874"/>
                <a:ext cx="5101921" cy="5247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4960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Bullet1">
            <a:extLst>
              <a:ext uri="{FF2B5EF4-FFF2-40B4-BE49-F238E27FC236}">
                <a16:creationId xmlns:a16="http://schemas.microsoft.com/office/drawing/2014/main" id="{1B33B400-D30F-F004-BD19-65AB84D56F44}"/>
              </a:ext>
            </a:extLst>
          </p:cNvPr>
          <p:cNvSpPr>
            <a:spLocks/>
          </p:cNvSpPr>
          <p:nvPr/>
        </p:nvSpPr>
        <p:spPr>
          <a:xfrm>
            <a:off x="421371" y="5598587"/>
            <a:ext cx="372075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/>
          <a:p>
            <a:pPr algn="ctr"/>
            <a:r>
              <a:rPr kumimoji="1" lang="en-US" altLang="zh-CN" b="1" dirty="0">
                <a:solidFill>
                  <a:srgbClr val="4960B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Anomaly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16610928-C0CD-F199-A93D-84C693CAE4A5}"/>
                  </a:ext>
                </a:extLst>
              </p:cNvPr>
              <p:cNvSpPr txBox="1"/>
              <p:nvPr/>
            </p:nvSpPr>
            <p:spPr>
              <a:xfrm>
                <a:off x="3389355" y="5583198"/>
                <a:ext cx="21908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zh-CN" alt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zh-CN" alt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zh-CN" alt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zh-CN" alt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16610928-C0CD-F199-A93D-84C693CAE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355" y="5583198"/>
                <a:ext cx="219083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01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0287-ACAA-3A45-1E8D-14B3362E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5B54FB-A9A8-1D49-41F5-D7E7F13C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2372" y="6333504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z="2000" smtClean="0"/>
              <a:pPr/>
              <a:t>8</a:t>
            </a:fld>
            <a:endParaRPr lang="it-IT" sz="2000" dirty="0"/>
          </a:p>
        </p:txBody>
      </p:sp>
      <p:sp>
        <p:nvSpPr>
          <p:cNvPr id="7" name="Segnaposto data 2">
            <a:extLst>
              <a:ext uri="{FF2B5EF4-FFF2-40B4-BE49-F238E27FC236}">
                <a16:creationId xmlns:a16="http://schemas.microsoft.com/office/drawing/2014/main" id="{03642973-F1D5-2E7B-4A15-E872B02A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11238972" cy="423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/>
          <a:lstStyle/>
          <a:p>
            <a:pPr algn="ctr"/>
            <a:r>
              <a:rPr lang="en-US" altLang="zh-CN" sz="1800" dirty="0"/>
              <a:t>OES 2025           Novel Anomaly Detection for Robust Dynamic Monitoring of Bridges under Freezing Impacts</a:t>
            </a:r>
            <a:endParaRPr lang="it-IT" altLang="zh-CN" sz="1800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EBA471F-13F1-491A-59E9-64F3BAE8FFC9}"/>
              </a:ext>
            </a:extLst>
          </p:cNvPr>
          <p:cNvCxnSpPr>
            <a:cxnSpLocks/>
          </p:cNvCxnSpPr>
          <p:nvPr/>
        </p:nvCxnSpPr>
        <p:spPr>
          <a:xfrm>
            <a:off x="0" y="685797"/>
            <a:ext cx="12192000" cy="0"/>
          </a:xfrm>
          <a:prstGeom prst="line">
            <a:avLst/>
          </a:prstGeom>
          <a:ln w="25400">
            <a:solidFill>
              <a:srgbClr val="8292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15E71D4B-DAB2-231B-BFCF-709B032F5F73}"/>
              </a:ext>
            </a:extLst>
          </p:cNvPr>
          <p:cNvSpPr/>
          <p:nvPr/>
        </p:nvSpPr>
        <p:spPr>
          <a:xfrm>
            <a:off x="0" y="831847"/>
            <a:ext cx="12192000" cy="6498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 </a:t>
            </a:r>
            <a:r>
              <a:rPr kumimoji="0" lang="it-IT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j-ea"/>
                <a:cs typeface="+mj-cs"/>
              </a:rPr>
              <a:t>Proposed method</a:t>
            </a:r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j-ea"/>
                <a:cs typeface="+mj-cs"/>
              </a:rPr>
              <a:t>  </a:t>
            </a:r>
            <a:r>
              <a:rPr kumimoji="0" lang="it-IT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  </a:t>
            </a:r>
            <a:r>
              <a:rPr lang="en-US" altLang="zh-CN" sz="2000" b="1" dirty="0" err="1">
                <a:solidFill>
                  <a:schemeClr val="bg1"/>
                </a:solidFill>
                <a:latin typeface="Manrope"/>
              </a:rPr>
              <a:t>Mahalanobis</a:t>
            </a:r>
            <a:r>
              <a:rPr lang="en-US" altLang="zh-CN" sz="2000" b="1" dirty="0">
                <a:solidFill>
                  <a:schemeClr val="bg1"/>
                </a:solidFill>
                <a:latin typeface="Manrope"/>
              </a:rPr>
              <a:t> Distance (MSD)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0CB17C0-3AC4-EC7F-B630-D630DA0F2A90}"/>
              </a:ext>
            </a:extLst>
          </p:cNvPr>
          <p:cNvCxnSpPr>
            <a:cxnSpLocks/>
          </p:cNvCxnSpPr>
          <p:nvPr/>
        </p:nvCxnSpPr>
        <p:spPr>
          <a:xfrm>
            <a:off x="2542904" y="2821086"/>
            <a:ext cx="11674" cy="2764365"/>
          </a:xfrm>
          <a:prstGeom prst="straightConnector1">
            <a:avLst/>
          </a:prstGeom>
          <a:ln w="2222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6">
            <a:extLst>
              <a:ext uri="{FF2B5EF4-FFF2-40B4-BE49-F238E27FC236}">
                <a16:creationId xmlns:a16="http://schemas.microsoft.com/office/drawing/2014/main" id="{1B294F3D-E88B-1B80-9CE8-113162C348B1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2542904" y="2821086"/>
            <a:ext cx="477341" cy="1"/>
          </a:xfrm>
          <a:prstGeom prst="straightConnector1">
            <a:avLst/>
          </a:prstGeom>
          <a:ln w="22225" cap="rnd">
            <a:solidFill>
              <a:schemeClr val="accent1"/>
            </a:solidFill>
            <a:prstDash val="solid"/>
            <a:round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62F75ED-7A30-0EB4-8368-CA3D58EB84E4}"/>
              </a:ext>
            </a:extLst>
          </p:cNvPr>
          <p:cNvGrpSpPr/>
          <p:nvPr/>
        </p:nvGrpSpPr>
        <p:grpSpPr>
          <a:xfrm>
            <a:off x="231326" y="3249910"/>
            <a:ext cx="2788915" cy="1895113"/>
            <a:chOff x="256728" y="2883582"/>
            <a:chExt cx="2728042" cy="189511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B809142-2F9A-ABB3-4147-ACFA74A63FA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56728" y="2883582"/>
              <a:ext cx="1895112" cy="189511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80000"/>
              </a:schemeClr>
            </a:solidFill>
            <a:ln w="508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200">
                  <a:sym typeface="Arial" panose="020B0604020202020204" pitchFamily="34" charset="0"/>
                </a:rPr>
                <a:t>Sanctus dolore erat voluptua justo diam euismod et nisl.</a:t>
              </a:r>
              <a:endParaRPr lang="zh-CN" altLang="en-US" sz="1200" dirty="0">
                <a:sym typeface="Arial" panose="020B0604020202020204" pitchFamily="34" charset="0"/>
              </a:endParaRPr>
            </a:p>
          </p:txBody>
        </p:sp>
        <p:sp>
          <p:nvSpPr>
            <p:cNvPr id="22" name="Picture">
              <a:extLst>
                <a:ext uri="{FF2B5EF4-FFF2-40B4-BE49-F238E27FC236}">
                  <a16:creationId xmlns:a16="http://schemas.microsoft.com/office/drawing/2014/main" id="{7A3D77D9-250A-429C-1C95-F4756975808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4966" y="3111820"/>
              <a:ext cx="1438638" cy="14386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508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b="1" dirty="0">
                  <a:latin typeface="+mn-ea"/>
                  <a:ea typeface="+mn-ea"/>
                  <a:sym typeface="Arial" panose="020B0604020202020204" pitchFamily="34" charset="0"/>
                </a:rPr>
                <a:t>Traditional</a:t>
              </a:r>
              <a:endParaRPr lang="zh-CN" altLang="en-US" b="1" dirty="0">
                <a:latin typeface="+mn-ea"/>
                <a:ea typeface="+mn-ea"/>
                <a:sym typeface="Arial" panose="020B0604020202020204" pitchFamily="34" charset="0"/>
              </a:endParaRP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4EE8D0AD-076D-6D95-1BD0-5C7EC3309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1839" y="3831138"/>
              <a:ext cx="832931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直接箭头连接符 6">
            <a:extLst>
              <a:ext uri="{FF2B5EF4-FFF2-40B4-BE49-F238E27FC236}">
                <a16:creationId xmlns:a16="http://schemas.microsoft.com/office/drawing/2014/main" id="{8E1D9B57-DA4E-E1EF-D503-FF1F870E286E}"/>
              </a:ext>
            </a:extLst>
          </p:cNvPr>
          <p:cNvCxnSpPr>
            <a:cxnSpLocks/>
          </p:cNvCxnSpPr>
          <p:nvPr/>
        </p:nvCxnSpPr>
        <p:spPr>
          <a:xfrm flipH="1" flipV="1">
            <a:off x="2554578" y="5585451"/>
            <a:ext cx="465663" cy="1"/>
          </a:xfrm>
          <a:prstGeom prst="straightConnector1">
            <a:avLst/>
          </a:prstGeom>
          <a:ln w="22225" cap="rnd">
            <a:solidFill>
              <a:schemeClr val="accent1"/>
            </a:solidFill>
            <a:prstDash val="solid"/>
            <a:round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C0B68C2-29A6-713C-9596-61E0EB498642}"/>
              </a:ext>
            </a:extLst>
          </p:cNvPr>
          <p:cNvGrpSpPr/>
          <p:nvPr/>
        </p:nvGrpSpPr>
        <p:grpSpPr>
          <a:xfrm>
            <a:off x="3020245" y="2302918"/>
            <a:ext cx="2781473" cy="1036338"/>
            <a:chOff x="2984769" y="2302918"/>
            <a:chExt cx="3090428" cy="1036338"/>
          </a:xfrm>
        </p:grpSpPr>
        <p:sp>
          <p:nvSpPr>
            <p:cNvPr id="27" name="Text1">
              <a:extLst>
                <a:ext uri="{FF2B5EF4-FFF2-40B4-BE49-F238E27FC236}">
                  <a16:creationId xmlns:a16="http://schemas.microsoft.com/office/drawing/2014/main" id="{D358AF61-A5C9-8D37-2D1B-CB2F2721FBC3}"/>
                </a:ext>
              </a:extLst>
            </p:cNvPr>
            <p:cNvSpPr/>
            <p:nvPr/>
          </p:nvSpPr>
          <p:spPr>
            <a:xfrm>
              <a:off x="2984769" y="2302918"/>
              <a:ext cx="3090428" cy="103633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kumimoji="1" lang="en-US" altLang="zh-CN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3166D7CD-AC9D-37AB-D82C-18E96A370C46}"/>
                    </a:ext>
                  </a:extLst>
                </p:cNvPr>
                <p:cNvSpPr txBox="1"/>
                <p:nvPr/>
              </p:nvSpPr>
              <p:spPr>
                <a:xfrm>
                  <a:off x="3572192" y="2816416"/>
                  <a:ext cx="191558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zh-CN" altLang="en-US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zh-CN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zh-CN" alt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zh-CN" altLang="en-US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zh-CN" altLang="en-US" sz="16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zh-CN" alt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</m:d>
                          </m:e>
                          <m:sup>
                            <m:r>
                              <a:rPr lang="zh-CN" altLang="en-US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3166D7CD-AC9D-37AB-D82C-18E96A370C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2192" y="2816416"/>
                  <a:ext cx="1915583" cy="33855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72999842-D86A-8E92-F6A7-BF4275E10B8A}"/>
                </a:ext>
              </a:extLst>
            </p:cNvPr>
            <p:cNvSpPr txBox="1"/>
            <p:nvPr/>
          </p:nvSpPr>
          <p:spPr>
            <a:xfrm>
              <a:off x="3106525" y="2437651"/>
              <a:ext cx="2846917" cy="32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pt-BR" altLang="zh-CN" sz="1400" b="1" dirty="0">
                  <a:latin typeface="+mn-ea"/>
                  <a:sym typeface="Arial" panose="020B0604020202020204" pitchFamily="34" charset="0"/>
                </a:rPr>
                <a:t>Euclidean distance</a:t>
              </a:r>
              <a:endParaRPr kumimoji="1" lang="en-US" altLang="zh-CN" sz="1400" b="1" dirty="0">
                <a:latin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1">
            <a:extLst>
              <a:ext uri="{FF2B5EF4-FFF2-40B4-BE49-F238E27FC236}">
                <a16:creationId xmlns:a16="http://schemas.microsoft.com/office/drawing/2014/main" id="{B90C3578-907C-631E-12C0-99CCF2C23D76}"/>
              </a:ext>
            </a:extLst>
          </p:cNvPr>
          <p:cNvSpPr/>
          <p:nvPr/>
        </p:nvSpPr>
        <p:spPr>
          <a:xfrm>
            <a:off x="3020245" y="3679297"/>
            <a:ext cx="2781473" cy="1036338"/>
          </a:xfrm>
          <a:prstGeom prst="roundRect">
            <a:avLst>
              <a:gd name="adj" fmla="val 50000"/>
            </a:avLst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800" b="1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Assumption: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1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 All features are uncorrelated 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1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and have equal variance</a:t>
            </a:r>
            <a:endParaRPr kumimoji="1" lang="en-US" altLang="zh-CN" dirty="0">
              <a:solidFill>
                <a:schemeClr val="tx1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45" name="Text1">
            <a:extLst>
              <a:ext uri="{FF2B5EF4-FFF2-40B4-BE49-F238E27FC236}">
                <a16:creationId xmlns:a16="http://schemas.microsoft.com/office/drawing/2014/main" id="{F71C8862-197C-68B2-6BDD-D6E251A725D7}"/>
              </a:ext>
            </a:extLst>
          </p:cNvPr>
          <p:cNvSpPr/>
          <p:nvPr/>
        </p:nvSpPr>
        <p:spPr>
          <a:xfrm>
            <a:off x="3020245" y="5055677"/>
            <a:ext cx="2781473" cy="1036338"/>
          </a:xfrm>
          <a:prstGeom prst="roundRect">
            <a:avLst>
              <a:gd name="adj" fmla="val 50000"/>
            </a:avLst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800" b="1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Limitations</a:t>
            </a:r>
            <a:r>
              <a:rPr kumimoji="1"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1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 Leads to </a:t>
            </a:r>
            <a:r>
              <a:rPr kumimoji="1" lang="en-US" altLang="zh-CN" sz="1800" dirty="0">
                <a:solidFill>
                  <a:schemeClr val="tx1"/>
                </a:solidFill>
                <a:latin typeface="+mn-ea"/>
              </a:rPr>
              <a:t>inaccurate distance 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1800" dirty="0">
                <a:solidFill>
                  <a:schemeClr val="tx1"/>
                </a:solidFill>
                <a:latin typeface="+mn-ea"/>
              </a:rPr>
              <a:t>measurement</a:t>
            </a:r>
            <a:endParaRPr kumimoji="1" lang="en-US" altLang="zh-CN" sz="1800" dirty="0">
              <a:solidFill>
                <a:schemeClr val="tx1"/>
              </a:solidFill>
              <a:latin typeface="+mn-ea"/>
              <a:sym typeface="Arial" panose="020B0604020202020204" pitchFamily="34" charset="0"/>
            </a:endParaRPr>
          </a:p>
        </p:txBody>
      </p: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5DA4CCD3-ADC8-E9AC-6F87-1E6A8CA7A2D2}"/>
              </a:ext>
            </a:extLst>
          </p:cNvPr>
          <p:cNvCxnSpPr>
            <a:cxnSpLocks/>
          </p:cNvCxnSpPr>
          <p:nvPr/>
        </p:nvCxnSpPr>
        <p:spPr>
          <a:xfrm>
            <a:off x="8365243" y="2821085"/>
            <a:ext cx="11674" cy="2764365"/>
          </a:xfrm>
          <a:prstGeom prst="straightConnector1">
            <a:avLst/>
          </a:prstGeom>
          <a:ln w="22225">
            <a:solidFill>
              <a:srgbClr val="4960B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6">
            <a:extLst>
              <a:ext uri="{FF2B5EF4-FFF2-40B4-BE49-F238E27FC236}">
                <a16:creationId xmlns:a16="http://schemas.microsoft.com/office/drawing/2014/main" id="{C6EDBEEA-A3C5-7EF3-5183-6B55732F9A2D}"/>
              </a:ext>
            </a:extLst>
          </p:cNvPr>
          <p:cNvCxnSpPr>
            <a:cxnSpLocks/>
            <a:stCxn id="155" idx="1"/>
          </p:cNvCxnSpPr>
          <p:nvPr/>
        </p:nvCxnSpPr>
        <p:spPr>
          <a:xfrm flipH="1" flipV="1">
            <a:off x="8365243" y="2821085"/>
            <a:ext cx="477340" cy="1"/>
          </a:xfrm>
          <a:prstGeom prst="straightConnector1">
            <a:avLst/>
          </a:prstGeom>
          <a:ln w="22225" cap="rnd">
            <a:solidFill>
              <a:srgbClr val="4960B0"/>
            </a:solidFill>
            <a:prstDash val="solid"/>
            <a:round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1440FBE2-02BF-8442-9A02-37C74EC47F47}"/>
              </a:ext>
            </a:extLst>
          </p:cNvPr>
          <p:cNvGrpSpPr/>
          <p:nvPr/>
        </p:nvGrpSpPr>
        <p:grpSpPr>
          <a:xfrm>
            <a:off x="6053665" y="3249909"/>
            <a:ext cx="2788915" cy="1895113"/>
            <a:chOff x="256728" y="2883582"/>
            <a:chExt cx="2728042" cy="1895113"/>
          </a:xfrm>
        </p:grpSpPr>
        <p:sp>
          <p:nvSpPr>
            <p:cNvPr id="150" name="文本框 149">
              <a:extLst>
                <a:ext uri="{FF2B5EF4-FFF2-40B4-BE49-F238E27FC236}">
                  <a16:creationId xmlns:a16="http://schemas.microsoft.com/office/drawing/2014/main" id="{497B72BA-DD35-A10E-FBAC-D754942CE65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56728" y="2883582"/>
              <a:ext cx="1895112" cy="189511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508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200">
                  <a:sym typeface="Arial" panose="020B0604020202020204" pitchFamily="34" charset="0"/>
                </a:rPr>
                <a:t>Sanctus dolore erat voluptua justo diam euismod et nisl.</a:t>
              </a:r>
              <a:endParaRPr lang="zh-CN" altLang="en-US" sz="1200" dirty="0">
                <a:sym typeface="Arial" panose="020B0604020202020204" pitchFamily="34" charset="0"/>
              </a:endParaRPr>
            </a:p>
          </p:txBody>
        </p:sp>
        <p:sp>
          <p:nvSpPr>
            <p:cNvPr id="151" name="Picture">
              <a:extLst>
                <a:ext uri="{FF2B5EF4-FFF2-40B4-BE49-F238E27FC236}">
                  <a16:creationId xmlns:a16="http://schemas.microsoft.com/office/drawing/2014/main" id="{BD5C8D56-48F1-EB35-D60C-EA4F72E271E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4966" y="3111820"/>
              <a:ext cx="1438638" cy="143863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508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b="1" dirty="0">
                  <a:latin typeface="+mn-ea"/>
                  <a:ea typeface="+mn-ea"/>
                  <a:sym typeface="Arial" panose="020B0604020202020204" pitchFamily="34" charset="0"/>
                </a:rPr>
                <a:t>Proposed</a:t>
              </a:r>
              <a:endParaRPr lang="zh-CN" altLang="en-US" b="1" dirty="0">
                <a:latin typeface="+mn-ea"/>
                <a:ea typeface="+mn-ea"/>
                <a:sym typeface="Arial" panose="020B0604020202020204" pitchFamily="34" charset="0"/>
              </a:endParaRPr>
            </a:p>
          </p:txBody>
        </p:sp>
        <p:cxnSp>
          <p:nvCxnSpPr>
            <p:cNvPr id="152" name="直接箭头连接符 151">
              <a:extLst>
                <a:ext uri="{FF2B5EF4-FFF2-40B4-BE49-F238E27FC236}">
                  <a16:creationId xmlns:a16="http://schemas.microsoft.com/office/drawing/2014/main" id="{AE0DA1D8-0DF3-364B-77EA-29E72CE14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1839" y="3831138"/>
              <a:ext cx="832931" cy="0"/>
            </a:xfrm>
            <a:prstGeom prst="straightConnector1">
              <a:avLst/>
            </a:prstGeom>
            <a:ln w="22225">
              <a:solidFill>
                <a:srgbClr val="4960B0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3" name="直接箭头连接符 6">
            <a:extLst>
              <a:ext uri="{FF2B5EF4-FFF2-40B4-BE49-F238E27FC236}">
                <a16:creationId xmlns:a16="http://schemas.microsoft.com/office/drawing/2014/main" id="{4A49034C-9155-E56E-0F6E-A8767ED8E4F2}"/>
              </a:ext>
            </a:extLst>
          </p:cNvPr>
          <p:cNvCxnSpPr>
            <a:cxnSpLocks/>
          </p:cNvCxnSpPr>
          <p:nvPr/>
        </p:nvCxnSpPr>
        <p:spPr>
          <a:xfrm flipH="1" flipV="1">
            <a:off x="8376917" y="5585450"/>
            <a:ext cx="465663" cy="1"/>
          </a:xfrm>
          <a:prstGeom prst="straightConnector1">
            <a:avLst/>
          </a:prstGeom>
          <a:ln w="22225" cap="rnd">
            <a:solidFill>
              <a:srgbClr val="4960B0"/>
            </a:solidFill>
            <a:prstDash val="solid"/>
            <a:round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F9E06FDC-70A8-145F-8020-80C308CCF494}"/>
              </a:ext>
            </a:extLst>
          </p:cNvPr>
          <p:cNvGrpSpPr/>
          <p:nvPr/>
        </p:nvGrpSpPr>
        <p:grpSpPr>
          <a:xfrm>
            <a:off x="8842583" y="2302917"/>
            <a:ext cx="2959953" cy="1036338"/>
            <a:chOff x="2984769" y="2302918"/>
            <a:chExt cx="3090428" cy="1036338"/>
          </a:xfrm>
        </p:grpSpPr>
        <p:sp>
          <p:nvSpPr>
            <p:cNvPr id="155" name="Text1">
              <a:extLst>
                <a:ext uri="{FF2B5EF4-FFF2-40B4-BE49-F238E27FC236}">
                  <a16:creationId xmlns:a16="http://schemas.microsoft.com/office/drawing/2014/main" id="{B5EBB81C-49BF-7FED-1F2D-2044B9961E15}"/>
                </a:ext>
              </a:extLst>
            </p:cNvPr>
            <p:cNvSpPr/>
            <p:nvPr/>
          </p:nvSpPr>
          <p:spPr>
            <a:xfrm>
              <a:off x="2984769" y="2302918"/>
              <a:ext cx="3090428" cy="103633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kumimoji="1" lang="en-US" altLang="zh-CN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9F754816-0CFC-ECDD-EBA0-55CF9C6C5658}"/>
                </a:ext>
              </a:extLst>
            </p:cNvPr>
            <p:cNvSpPr txBox="1"/>
            <p:nvPr/>
          </p:nvSpPr>
          <p:spPr>
            <a:xfrm>
              <a:off x="3106524" y="2437651"/>
              <a:ext cx="2968672" cy="39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pt-BR" altLang="zh-CN" b="1" dirty="0">
                  <a:solidFill>
                    <a:schemeClr val="tx1"/>
                  </a:solidFill>
                  <a:latin typeface="+mn-ea"/>
                  <a:sym typeface="Arial" panose="020B0604020202020204" pitchFamily="34" charset="0"/>
                </a:rPr>
                <a:t>Mahalanobis Distance </a:t>
              </a:r>
              <a:endParaRPr kumimoji="1" lang="en-US" altLang="zh-CN" b="1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8" name="Text1">
            <a:extLst>
              <a:ext uri="{FF2B5EF4-FFF2-40B4-BE49-F238E27FC236}">
                <a16:creationId xmlns:a16="http://schemas.microsoft.com/office/drawing/2014/main" id="{A835DFB4-7E5E-0130-ED59-DF8AF881E232}"/>
              </a:ext>
            </a:extLst>
          </p:cNvPr>
          <p:cNvSpPr/>
          <p:nvPr/>
        </p:nvSpPr>
        <p:spPr>
          <a:xfrm>
            <a:off x="8842584" y="3679296"/>
            <a:ext cx="2959951" cy="1036338"/>
          </a:xfrm>
          <a:prstGeom prst="roundRect">
            <a:avLst>
              <a:gd name="adj" fmla="val 50000"/>
            </a:avLst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800" b="1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Key Improvement: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 ▸</a:t>
            </a:r>
            <a:r>
              <a:rPr kumimoji="1" lang="en-US" altLang="zh-CN" sz="1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Feature correlations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1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 ▸Data covariance structure</a:t>
            </a:r>
            <a:endParaRPr kumimoji="1" lang="en-US" altLang="zh-CN" dirty="0">
              <a:solidFill>
                <a:schemeClr val="tx1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159" name="Text1">
            <a:extLst>
              <a:ext uri="{FF2B5EF4-FFF2-40B4-BE49-F238E27FC236}">
                <a16:creationId xmlns:a16="http://schemas.microsoft.com/office/drawing/2014/main" id="{82A1CA79-7BD3-E36E-4AD0-9EE35E4AA133}"/>
              </a:ext>
            </a:extLst>
          </p:cNvPr>
          <p:cNvSpPr/>
          <p:nvPr/>
        </p:nvSpPr>
        <p:spPr>
          <a:xfrm>
            <a:off x="8842584" y="5055676"/>
            <a:ext cx="2959951" cy="1036338"/>
          </a:xfrm>
          <a:prstGeom prst="roundRect">
            <a:avLst>
              <a:gd name="adj" fmla="val 50000"/>
            </a:avLst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500" b="1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Key Improvement: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2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 ▸</a:t>
            </a:r>
            <a:r>
              <a:rPr kumimoji="1" lang="en-US" altLang="zh-CN" sz="2500" dirty="0">
                <a:solidFill>
                  <a:schemeClr val="tx1"/>
                </a:solidFill>
                <a:latin typeface="+mn-ea"/>
              </a:rPr>
              <a:t>Adapts to different scales/units 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28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 ▸</a:t>
            </a:r>
            <a:r>
              <a:rPr kumimoji="1" lang="en-US" altLang="zh-CN" sz="25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Accurate for high-dimensional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0A1B0BF1-4392-B226-93DD-127A17D439BF}"/>
                  </a:ext>
                </a:extLst>
              </p:cNvPr>
              <p:cNvSpPr txBox="1"/>
              <p:nvPr/>
            </p:nvSpPr>
            <p:spPr>
              <a:xfrm>
                <a:off x="8810225" y="2836186"/>
                <a:ext cx="30416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0A1B0BF1-4392-B226-93DD-127A17D43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225" y="2836186"/>
                <a:ext cx="30416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949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C4DA1-76D0-D93F-DC6E-B548ED9E4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9DF21-F983-7EAC-F981-B062D8509BF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</a:rPr>
              <a:t>Applications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8CB009-59BB-F4AF-325A-D53F91E6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21AC6B8-923E-8748-81A5-C7245283F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8A5590EE-8601-3DCF-9644-93218DCB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9"/>
            <a:ext cx="7714191" cy="693736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sz="1800" dirty="0"/>
              <a:t>Novel Anomaly Detection for Robust Dynamic Monitoring of Bridges under Freezing Impacts</a:t>
            </a:r>
            <a:endParaRPr lang="it-IT" sz="1800" dirty="0"/>
          </a:p>
        </p:txBody>
      </p:sp>
      <p:sp>
        <p:nvSpPr>
          <p:cNvPr id="11" name="Segnaposto data 2">
            <a:extLst>
              <a:ext uri="{FF2B5EF4-FFF2-40B4-BE49-F238E27FC236}">
                <a16:creationId xmlns:a16="http://schemas.microsoft.com/office/drawing/2014/main" id="{CA894352-E5A8-EA97-F0AC-FBE5D2F3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2" y="126999"/>
            <a:ext cx="2383298" cy="42386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b"/>
          <a:lstStyle/>
          <a:p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OES 2025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8059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i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2578</TotalTime>
  <Words>1096</Words>
  <Application>Microsoft Office PowerPoint</Application>
  <PresentationFormat>宽屏</PresentationFormat>
  <Paragraphs>182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Cambria Math</vt:lpstr>
      <vt:lpstr>Arial</vt:lpstr>
      <vt:lpstr>Calibri</vt:lpstr>
      <vt:lpstr>Manrope</vt:lpstr>
      <vt:lpstr>Interni</vt:lpstr>
      <vt:lpstr>Cover</vt:lpstr>
      <vt:lpstr>Novel Anomaly Detection for Robust Dynamic Monitoring of Bridges under Freezing Impacts</vt:lpstr>
      <vt:lpstr>Contents</vt:lpstr>
      <vt:lpstr>Introduction</vt:lpstr>
      <vt:lpstr>PowerPoint 演示文稿</vt:lpstr>
      <vt:lpstr>PowerPoint 演示文稿</vt:lpstr>
      <vt:lpstr>Proposed Method</vt:lpstr>
      <vt:lpstr>PowerPoint 演示文稿</vt:lpstr>
      <vt:lpstr>PowerPoint 演示文稿</vt:lpstr>
      <vt:lpstr>Applications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</vt:lpstr>
      <vt:lpstr>PowerPoint 演示文稿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陈正翰</cp:lastModifiedBy>
  <cp:revision>243</cp:revision>
  <dcterms:created xsi:type="dcterms:W3CDTF">2024-06-28T15:03:44Z</dcterms:created>
  <dcterms:modified xsi:type="dcterms:W3CDTF">2025-06-05T14:28:48Z</dcterms:modified>
</cp:coreProperties>
</file>