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56" r:id="rId2"/>
    <p:sldId id="257" r:id="rId3"/>
    <p:sldId id="264" r:id="rId4"/>
    <p:sldId id="259" r:id="rId5"/>
    <p:sldId id="265" r:id="rId6"/>
    <p:sldId id="261" r:id="rId7"/>
    <p:sldId id="266" r:id="rId8"/>
    <p:sldId id="262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E"/>
    <a:srgbClr val="C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8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2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2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4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1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40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8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826A-F2CF-A7A8-E2E0-0504B5D66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750" y="1740507"/>
            <a:ext cx="7435780" cy="1515533"/>
          </a:xfrm>
        </p:spPr>
        <p:txBody>
          <a:bodyPr>
            <a:normAutofit/>
          </a:bodyPr>
          <a:lstStyle/>
          <a:p>
            <a:pPr algn="just"/>
            <a:r>
              <a:rPr lang="en-US" sz="2500" b="1" dirty="0"/>
              <a:t>A Novel Tree-Based Hybrid Kernelized Regressor for Predicting Modal Frequencies of Timber Buildings using Weakly Correlated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0EB74-1DE3-CF74-356E-96CFF3594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750" y="3657597"/>
            <a:ext cx="7435780" cy="1320802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Author</a:t>
            </a:r>
            <a:r>
              <a:rPr lang="en-GB" sz="20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Alireza Entezami, Carmen </a:t>
            </a:r>
            <a:r>
              <a:rPr lang="en-US" sz="20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Amaddeo</a:t>
            </a:r>
            <a:r>
              <a:rPr lang="en-US" sz="20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Michael Dorn, Maria Pina Limongelli, and Luca Martinelli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3A07FB-A85F-BD6F-A4FB-E3D444204404}"/>
              </a:ext>
            </a:extLst>
          </p:cNvPr>
          <p:cNvSpPr txBox="1"/>
          <p:nvPr/>
        </p:nvSpPr>
        <p:spPr>
          <a:xfrm>
            <a:off x="116384" y="85844"/>
            <a:ext cx="1014943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2</a:t>
            </a:r>
            <a:r>
              <a:rPr lang="en-US" sz="2000" b="1" i="0" baseline="30000" dirty="0">
                <a:solidFill>
                  <a:srgbClr val="32333C"/>
                </a:solidFill>
                <a:effectLst/>
                <a:latin typeface="Encode Sans"/>
              </a:rPr>
              <a:t>nd</a:t>
            </a: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 Olympiad in Engineering Science – </a:t>
            </a:r>
            <a:r>
              <a:rPr lang="en-US" sz="2000" b="1" dirty="0"/>
              <a:t>OES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DAE6A6-D5D0-9BF1-B07F-ADDA35C6D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>
            <a:fillRect/>
          </a:stretch>
        </p:blipFill>
        <p:spPr>
          <a:xfrm>
            <a:off x="2502710" y="5168529"/>
            <a:ext cx="1298938" cy="1298938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24" name="Picture 2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1CF2989-6F44-4E9C-0984-4FA2E4DC9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>
            <a:fillRect/>
          </a:stretch>
        </p:blipFill>
        <p:spPr>
          <a:xfrm>
            <a:off x="5465563" y="5168529"/>
            <a:ext cx="1298938" cy="1298938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2C8678-5589-025D-DCB8-F7E4C92EA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342" b="-5"/>
          <a:stretch>
            <a:fillRect/>
          </a:stretch>
        </p:blipFill>
        <p:spPr>
          <a:xfrm>
            <a:off x="8428416" y="5168529"/>
            <a:ext cx="1298938" cy="1298938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3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B413-852D-8A0C-6668-469AE769E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This study proposes a novel regression model to addresses challenges of limited and weakly correlated SHM data.</a:t>
            </a:r>
          </a:p>
          <a:p>
            <a:pPr algn="just"/>
            <a:r>
              <a:rPr lang="en-US" sz="2000" dirty="0"/>
              <a:t>Correlation analysis confirms weak correlations between environmental inputs and modal frequencies.</a:t>
            </a:r>
          </a:p>
          <a:p>
            <a:pPr algn="just"/>
            <a:r>
              <a:rPr lang="en-US" sz="2000" dirty="0"/>
              <a:t>The proposed model, i.e., DTRGP, significantly improves prediction accuracy by obtaining R² values close to one.</a:t>
            </a:r>
          </a:p>
          <a:p>
            <a:pPr algn="just"/>
            <a:r>
              <a:rPr lang="en-US" sz="2000" dirty="0"/>
              <a:t>This method Demonstrates strong potential for SHM applications with sparse and weakly informative environmental data.</a:t>
            </a:r>
          </a:p>
        </p:txBody>
      </p:sp>
    </p:spTree>
    <p:extLst>
      <p:ext uri="{BB962C8B-B14F-4D97-AF65-F5344CB8AC3E}">
        <p14:creationId xmlns:p14="http://schemas.microsoft.com/office/powerpoint/2010/main" val="196090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53C0-F852-2BE7-CC5B-FFBCA6AF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1AEB2E-B14F-6DF5-E914-32053DD6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2451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SHM in Timber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B413-852D-8A0C-6668-469AE769E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Timber buildings </a:t>
            </a:r>
            <a:r>
              <a:rPr lang="en-US" dirty="0">
                <a:solidFill>
                  <a:schemeClr val="tx1"/>
                </a:solidFill>
              </a:rPr>
              <a:t>offer sustainability, lightweight framing, and a high strength-to-weight ratio.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Timber provides environmental benefits such as reduced carbon footprint and renewability.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These structures are sensitive to various </a:t>
            </a:r>
            <a:r>
              <a:rPr lang="en-US" b="1" dirty="0">
                <a:solidFill>
                  <a:schemeClr val="tx1"/>
                </a:solidFill>
              </a:rPr>
              <a:t>environmental parameters </a:t>
            </a:r>
            <a:r>
              <a:rPr lang="en-US" dirty="0">
                <a:solidFill>
                  <a:schemeClr val="tx1"/>
                </a:solidFill>
              </a:rPr>
              <a:t>such as temperature, humidity, and moisture.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Structural health monitoring </a:t>
            </a:r>
            <a:r>
              <a:rPr lang="en-US" dirty="0">
                <a:solidFill>
                  <a:schemeClr val="tx1"/>
                </a:solidFill>
              </a:rPr>
              <a:t>(SHM) is a practical process for assessing civil structures under any kind of excitation sources and environmental variability.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SHM enables proactive maintenance by tracking structural responses and environmental conditions, particularly suitable for timber buildings.</a:t>
            </a:r>
          </a:p>
        </p:txBody>
      </p:sp>
    </p:spTree>
    <p:extLst>
      <p:ext uri="{BB962C8B-B14F-4D97-AF65-F5344CB8AC3E}">
        <p14:creationId xmlns:p14="http://schemas.microsoft.com/office/powerpoint/2010/main" val="34682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and Technical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B413-852D-8A0C-6668-469AE769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08292"/>
            <a:ext cx="9601196" cy="3587836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SHM faces </a:t>
            </a:r>
            <a:r>
              <a:rPr lang="en-US" sz="2000" b="1" dirty="0">
                <a:solidFill>
                  <a:schemeClr val="tx1"/>
                </a:solidFill>
              </a:rPr>
              <a:t>limitations</a:t>
            </a:r>
            <a:r>
              <a:rPr lang="en-US" sz="2000" dirty="0">
                <a:solidFill>
                  <a:schemeClr val="tx1"/>
                </a:solidFill>
              </a:rPr>
              <a:t> including sensor malfunctions, noise and outliers in measured data, limited accessibility, and difficulty in measurements under harsh environments.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Long-term monitoring, while beneficial, may be costly and often results in </a:t>
            </a:r>
            <a:r>
              <a:rPr lang="en-US" sz="2000" b="1" dirty="0">
                <a:solidFill>
                  <a:schemeClr val="tx1"/>
                </a:solidFill>
              </a:rPr>
              <a:t>incomplete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b="1" dirty="0">
                <a:solidFill>
                  <a:schemeClr val="tx1"/>
                </a:solidFill>
              </a:rPr>
              <a:t>uncertain</a:t>
            </a:r>
            <a:r>
              <a:rPr lang="en-US" sz="2000" dirty="0">
                <a:solidFill>
                  <a:schemeClr val="tx1"/>
                </a:solidFill>
              </a:rPr>
              <a:t> datasets.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Although </a:t>
            </a:r>
            <a:r>
              <a:rPr lang="en-US" sz="2000" b="1" dirty="0">
                <a:solidFill>
                  <a:schemeClr val="tx1"/>
                </a:solidFill>
              </a:rPr>
              <a:t>machine learning-aided prediction </a:t>
            </a:r>
            <a:r>
              <a:rPr lang="en-US" sz="2000" dirty="0">
                <a:solidFill>
                  <a:schemeClr val="tx1"/>
                </a:solidFill>
              </a:rPr>
              <a:t>under the </a:t>
            </a:r>
            <a:r>
              <a:rPr lang="en-US" sz="2000" b="1" dirty="0">
                <a:solidFill>
                  <a:schemeClr val="tx1"/>
                </a:solidFill>
              </a:rPr>
              <a:t>regression</a:t>
            </a:r>
            <a:r>
              <a:rPr lang="en-US" sz="2000" dirty="0">
                <a:solidFill>
                  <a:schemeClr val="tx1"/>
                </a:solidFill>
              </a:rPr>
              <a:t> problem develops a technical alternative for SHM limitations, predictive models fail in reliable predictions in the presence of incomplete and uncertain datasets.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When the relationships between predictors (environmental parameters) and responses are </a:t>
            </a:r>
            <a:r>
              <a:rPr lang="en-US" sz="2000" b="1" dirty="0">
                <a:solidFill>
                  <a:schemeClr val="tx1"/>
                </a:solidFill>
              </a:rPr>
              <a:t>uncorrelated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b="1" dirty="0">
                <a:solidFill>
                  <a:schemeClr val="tx1"/>
                </a:solidFill>
              </a:rPr>
              <a:t>weakly correlated</a:t>
            </a:r>
            <a:r>
              <a:rPr lang="en-US" sz="2000" dirty="0">
                <a:solidFill>
                  <a:schemeClr val="tx1"/>
                </a:solidFill>
              </a:rPr>
              <a:t>, statistical and deep regressors struggle with accuracy and stability due to incomplete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136939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B413-852D-8A0C-6668-469AE769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3908"/>
            <a:ext cx="9601196" cy="37158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/>
              <a:t>This research proposes a novel hybrid regression model called </a:t>
            </a:r>
            <a:r>
              <a:rPr lang="en-US" sz="1950" b="1" dirty="0"/>
              <a:t>Decision Tree Residual-embedded Gaussian Process</a:t>
            </a:r>
            <a:r>
              <a:rPr lang="en-US" sz="1950" dirty="0"/>
              <a:t> (</a:t>
            </a:r>
            <a:r>
              <a:rPr lang="en-US" sz="1950" b="1" dirty="0"/>
              <a:t>DTRGP</a:t>
            </a:r>
            <a:r>
              <a:rPr lang="en-US" sz="1950" dirty="0"/>
              <a:t>) to address the engineering and technical challenges.</a:t>
            </a:r>
          </a:p>
          <a:p>
            <a:pPr algn="just">
              <a:lnSpc>
                <a:spcPct val="150000"/>
              </a:lnSpc>
            </a:pPr>
            <a:r>
              <a:rPr lang="en-US" sz="1950" dirty="0"/>
              <a:t>DTRGP is a two-phase model that combines the strengths of Decision Tree Regression (DTR) and Gaussian Process Regression (GPR).</a:t>
            </a:r>
          </a:p>
          <a:p>
            <a:pPr algn="just">
              <a:lnSpc>
                <a:spcPct val="150000"/>
              </a:lnSpc>
            </a:pPr>
            <a:r>
              <a:rPr lang="en-US" sz="1950" dirty="0"/>
              <a:t>The proposed regressor aims to predict modal frequencies of timber buildings using some environmental parameters that make weakly correlated relationships with the modal frequencies.</a:t>
            </a:r>
          </a:p>
        </p:txBody>
      </p:sp>
    </p:spTree>
    <p:extLst>
      <p:ext uri="{BB962C8B-B14F-4D97-AF65-F5344CB8AC3E}">
        <p14:creationId xmlns:p14="http://schemas.microsoft.com/office/powerpoint/2010/main" val="210631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B413-852D-8A0C-6668-469AE769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5140"/>
            <a:ext cx="9601196" cy="35969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proposed regression model leverages a </a:t>
            </a:r>
            <a:r>
              <a:rPr lang="en-US" sz="2000" b="1" dirty="0"/>
              <a:t>residual learning mechanism </a:t>
            </a:r>
            <a:r>
              <a:rPr lang="en-US" sz="2000" dirty="0"/>
              <a:t>to extract hidden environmental patterns, significantly impacting the building modal frequencies.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Residuals from DTR predictions are treated as supplementary environmental features.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These residuals are fused with original environmental data to form an </a:t>
            </a:r>
            <a:r>
              <a:rPr lang="en-US" sz="2000" b="1" dirty="0"/>
              <a:t>enhanced predictor </a:t>
            </a:r>
            <a:r>
              <a:rPr lang="en-US" sz="2000" dirty="0"/>
              <a:t>dataset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enhanced dataset is used to train GPR in a probabilistic kernel learning framework.</a:t>
            </a:r>
          </a:p>
        </p:txBody>
      </p:sp>
    </p:spTree>
    <p:extLst>
      <p:ext uri="{BB962C8B-B14F-4D97-AF65-F5344CB8AC3E}">
        <p14:creationId xmlns:p14="http://schemas.microsoft.com/office/powerpoint/2010/main" val="48315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B9C24B-EEA5-7AEC-EA53-30D9FF68B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9" y="2176196"/>
            <a:ext cx="3502928" cy="2590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11584-01EF-FCCB-9107-42869CDDDA32}"/>
              </a:ext>
            </a:extLst>
          </p:cNvPr>
          <p:cNvSpPr txBox="1"/>
          <p:nvPr/>
        </p:nvSpPr>
        <p:spPr>
          <a:xfrm>
            <a:off x="4849645" y="2164003"/>
            <a:ext cx="6278601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An 8-story residential timber building in Växjö, Sweden, is selected for validation.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Ambient vibration tests were conducted from Nov 2024 to Apr 2025 to record building acceleration responses from an accelerometer installed in the building floors.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Accelerometers recorded responses on the 3rd, 5th, and 7th floors at 64 Hz.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Operational modal analysis was used to identified three stable vibration modes.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Environmental data (temperature, RH, AH, EMC, wind speed/direction) were collected from a nearby weather station.</a:t>
            </a:r>
          </a:p>
        </p:txBody>
      </p:sp>
    </p:spTree>
    <p:extLst>
      <p:ext uri="{BB962C8B-B14F-4D97-AF65-F5344CB8AC3E}">
        <p14:creationId xmlns:p14="http://schemas.microsoft.com/office/powerpoint/2010/main" val="195919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E551FE-C318-C9E8-7978-64EC1440C85B}"/>
              </a:ext>
            </a:extLst>
          </p:cNvPr>
          <p:cNvGrpSpPr/>
          <p:nvPr/>
        </p:nvGrpSpPr>
        <p:grpSpPr>
          <a:xfrm>
            <a:off x="1257649" y="774954"/>
            <a:ext cx="3502524" cy="5017917"/>
            <a:chOff x="1257649" y="774954"/>
            <a:chExt cx="3502524" cy="50179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1545C0-8D78-F1AE-8E60-ED92AEEBF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649" y="774954"/>
              <a:ext cx="3502524" cy="4114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CD4AAE-B081-2F4F-FF4D-245D2A849A3E}"/>
                </a:ext>
              </a:extLst>
            </p:cNvPr>
            <p:cNvSpPr txBox="1"/>
            <p:nvPr/>
          </p:nvSpPr>
          <p:spPr>
            <a:xfrm>
              <a:off x="1257649" y="5008041"/>
              <a:ext cx="350252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500" dirty="0">
                  <a:effectLst/>
                  <a:ea typeface="Times New Roman" panose="02020603050405020304" pitchFamily="18" charset="0"/>
                </a:rPr>
                <a:t>Modal frequencies of the timber building during the short-term monitoring program: (a) mode 1, (b) mode 2, (c) mode 3</a:t>
              </a:r>
              <a:endParaRPr lang="en-US" sz="15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24DDE1-98A8-70B7-DBCD-5C2711068B33}"/>
              </a:ext>
            </a:extLst>
          </p:cNvPr>
          <p:cNvGrpSpPr/>
          <p:nvPr/>
        </p:nvGrpSpPr>
        <p:grpSpPr>
          <a:xfrm>
            <a:off x="4759517" y="774953"/>
            <a:ext cx="6400800" cy="4941680"/>
            <a:chOff x="4759517" y="774953"/>
            <a:chExt cx="6400800" cy="49416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F0034C-B2B7-2D73-DCDD-BD4A5B7B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17" y="774953"/>
              <a:ext cx="6400800" cy="41142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7523A2-3044-E68A-711E-E1618E1507B6}"/>
                </a:ext>
              </a:extLst>
            </p:cNvPr>
            <p:cNvSpPr txBox="1"/>
            <p:nvPr/>
          </p:nvSpPr>
          <p:spPr>
            <a:xfrm>
              <a:off x="5523041" y="5008041"/>
              <a:ext cx="4873752" cy="708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hangingPunct="0">
                <a:lnSpc>
                  <a:spcPts val="16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500" dirty="0">
                  <a:ea typeface="Times New Roman" panose="02020603050405020304" pitchFamily="18" charset="0"/>
                </a:rPr>
                <a:t>E</a:t>
              </a:r>
              <a:r>
                <a:rPr lang="en-US" sz="1500" b="0" dirty="0">
                  <a:effectLst/>
                  <a:ea typeface="Times New Roman" panose="02020603050405020304" pitchFamily="18" charset="0"/>
                </a:rPr>
                <a:t>nvironmental parameters: (a) temperature (⸰C), (b) RH (%), (c) EMC (%), (d) AH (kg/m3), (e) wind speed (m/s), (f) wind direction (⸰)</a:t>
              </a:r>
              <a:endParaRPr lang="en-US" sz="1500" b="1" dirty="0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87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4025A-B814-65E3-6D4B-AE29B853F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All environmental predictors show correlation coefficients &lt; 0.55, indicating weak predictor-response relationships.</a:t>
            </a:r>
          </a:p>
          <a:p>
            <a:pPr algn="just"/>
            <a:r>
              <a:rPr lang="en-US" sz="2000" dirty="0"/>
              <a:t>Relative Humidity (RH) and Equilibrium Moisture Content (EMC) exhibit moderate positive correlations with Mode 1 (≈ 0.45–0.47).</a:t>
            </a:r>
          </a:p>
          <a:p>
            <a:pPr algn="just"/>
            <a:r>
              <a:rPr lang="en-US" sz="2000" dirty="0"/>
              <a:t>Temperature shows consistent negative correlations with Mode 1.</a:t>
            </a:r>
          </a:p>
          <a:p>
            <a:pPr algn="just"/>
            <a:r>
              <a:rPr lang="en-US" sz="2000" dirty="0"/>
              <a:t>Wind speed and direction have very weak or negligible correlations across all modes.</a:t>
            </a:r>
          </a:p>
          <a:p>
            <a:pPr algn="just"/>
            <a:r>
              <a:rPr lang="en-US" sz="2000" dirty="0"/>
              <a:t>The correlation analysis confirms the challenge of regression modeling under weakly correlated input-output conditions.</a:t>
            </a:r>
          </a:p>
        </p:txBody>
      </p:sp>
    </p:spTree>
    <p:extLst>
      <p:ext uri="{BB962C8B-B14F-4D97-AF65-F5344CB8AC3E}">
        <p14:creationId xmlns:p14="http://schemas.microsoft.com/office/powerpoint/2010/main" val="123060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B876-8632-2EAF-4B63-8B41147A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50612"/>
            <a:ext cx="9601196" cy="1303867"/>
          </a:xfrm>
        </p:spPr>
        <p:txBody>
          <a:bodyPr anchor="t"/>
          <a:lstStyle/>
          <a:p>
            <a:r>
              <a:rPr lang="en-US" dirty="0"/>
              <a:t>Prediction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79DEA-E50D-AE43-93E0-918CA26E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94" y="774192"/>
            <a:ext cx="3633362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F5132-EEA1-0996-280D-1904719D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28" y="774192"/>
            <a:ext cx="3633362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F6A6D-FC40-AEE4-83A1-BFEA10818124}"/>
              </a:ext>
            </a:extLst>
          </p:cNvPr>
          <p:cNvSpPr txBox="1"/>
          <p:nvPr/>
        </p:nvSpPr>
        <p:spPr>
          <a:xfrm>
            <a:off x="7195766" y="5346254"/>
            <a:ext cx="39844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dirty="0"/>
              <a:t>Prediction of the building modal frequencies in the testing stage: (a) mode 1, (b) mode 2, (c) mode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6E495-48A3-577D-C932-60F2B43F3E2D}"/>
              </a:ext>
            </a:extLst>
          </p:cNvPr>
          <p:cNvSpPr txBox="1"/>
          <p:nvPr/>
        </p:nvSpPr>
        <p:spPr>
          <a:xfrm>
            <a:off x="932126" y="5346192"/>
            <a:ext cx="39844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dirty="0"/>
              <a:t>Prediction of the building modal frequencies in the training stage: (a) mode 1, (b) mode 2, (c) mode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B156F-1DF6-329D-963D-9C1AFB433E6C}"/>
              </a:ext>
            </a:extLst>
          </p:cNvPr>
          <p:cNvSpPr txBox="1"/>
          <p:nvPr/>
        </p:nvSpPr>
        <p:spPr>
          <a:xfrm>
            <a:off x="4748658" y="1346691"/>
            <a:ext cx="1063730" cy="307777"/>
          </a:xfrm>
          <a:prstGeom prst="rect">
            <a:avLst/>
          </a:prstGeom>
          <a:solidFill>
            <a:srgbClr val="C1D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</a:rPr>
              <a:t>R² = 0.9216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9E8A0-2C27-A71B-0ECA-392BDE3D9933}"/>
              </a:ext>
            </a:extLst>
          </p:cNvPr>
          <p:cNvSpPr txBox="1"/>
          <p:nvPr/>
        </p:nvSpPr>
        <p:spPr>
          <a:xfrm>
            <a:off x="4748658" y="2863333"/>
            <a:ext cx="1063730" cy="307777"/>
          </a:xfrm>
          <a:prstGeom prst="rect">
            <a:avLst/>
          </a:prstGeom>
          <a:solidFill>
            <a:srgbClr val="C1D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</a:rPr>
              <a:t>R² = 0.9355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5E474-5B97-58F9-FC07-1675A6DEE0CF}"/>
              </a:ext>
            </a:extLst>
          </p:cNvPr>
          <p:cNvSpPr txBox="1"/>
          <p:nvPr/>
        </p:nvSpPr>
        <p:spPr>
          <a:xfrm>
            <a:off x="4748658" y="4443983"/>
            <a:ext cx="1063730" cy="307777"/>
          </a:xfrm>
          <a:prstGeom prst="rect">
            <a:avLst/>
          </a:prstGeom>
          <a:solidFill>
            <a:srgbClr val="C1D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</a:rPr>
              <a:t>R² = 9996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D9412-E149-69FB-B938-092650F229AC}"/>
              </a:ext>
            </a:extLst>
          </p:cNvPr>
          <p:cNvSpPr txBox="1"/>
          <p:nvPr/>
        </p:nvSpPr>
        <p:spPr>
          <a:xfrm>
            <a:off x="6187350" y="1352788"/>
            <a:ext cx="1063730" cy="307777"/>
          </a:xfrm>
          <a:prstGeom prst="rect">
            <a:avLst/>
          </a:prstGeom>
          <a:solidFill>
            <a:srgbClr val="FFCD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</a:rPr>
              <a:t>R² = 0.8936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E22EC-6B9F-13F2-237A-5984550D7ECA}"/>
              </a:ext>
            </a:extLst>
          </p:cNvPr>
          <p:cNvSpPr txBox="1"/>
          <p:nvPr/>
        </p:nvSpPr>
        <p:spPr>
          <a:xfrm>
            <a:off x="6187350" y="2863333"/>
            <a:ext cx="1063730" cy="307777"/>
          </a:xfrm>
          <a:prstGeom prst="rect">
            <a:avLst/>
          </a:prstGeom>
          <a:solidFill>
            <a:srgbClr val="FFCD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</a:rPr>
              <a:t>R² = 0.9218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F94DA3-B969-FA4D-1CF4-7D98C2D3A6A8}"/>
              </a:ext>
            </a:extLst>
          </p:cNvPr>
          <p:cNvSpPr txBox="1"/>
          <p:nvPr/>
        </p:nvSpPr>
        <p:spPr>
          <a:xfrm>
            <a:off x="6187350" y="4443983"/>
            <a:ext cx="1063730" cy="307777"/>
          </a:xfrm>
          <a:prstGeom prst="rect">
            <a:avLst/>
          </a:prstGeom>
          <a:solidFill>
            <a:srgbClr val="FFCD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</a:rPr>
              <a:t>R² = 0.9720</a:t>
            </a:r>
            <a:endParaRPr lang="en-US" sz="1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CF363CD-1AFB-0B93-081C-4EB980C8445F}"/>
              </a:ext>
            </a:extLst>
          </p:cNvPr>
          <p:cNvSpPr/>
          <p:nvPr/>
        </p:nvSpPr>
        <p:spPr>
          <a:xfrm>
            <a:off x="4478835" y="1410032"/>
            <a:ext cx="188509" cy="207584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7E99FFE-FC24-D860-260F-E5F812A80EFC}"/>
              </a:ext>
            </a:extLst>
          </p:cNvPr>
          <p:cNvSpPr/>
          <p:nvPr/>
        </p:nvSpPr>
        <p:spPr>
          <a:xfrm>
            <a:off x="4478835" y="2917410"/>
            <a:ext cx="188509" cy="207584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38E3EF0-CBDF-6133-F4BA-C21DF2035BD1}"/>
              </a:ext>
            </a:extLst>
          </p:cNvPr>
          <p:cNvSpPr/>
          <p:nvPr/>
        </p:nvSpPr>
        <p:spPr>
          <a:xfrm>
            <a:off x="4478835" y="4492594"/>
            <a:ext cx="188509" cy="207584"/>
          </a:xfrm>
          <a:prstGeom prst="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F794F96-A152-5A2C-B203-66D7CC8B22A3}"/>
              </a:ext>
            </a:extLst>
          </p:cNvPr>
          <p:cNvSpPr/>
          <p:nvPr/>
        </p:nvSpPr>
        <p:spPr>
          <a:xfrm flipH="1">
            <a:off x="7309480" y="1402884"/>
            <a:ext cx="188509" cy="20758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9913DE3-BD5A-F949-88F6-8172EE97FC43}"/>
              </a:ext>
            </a:extLst>
          </p:cNvPr>
          <p:cNvSpPr/>
          <p:nvPr/>
        </p:nvSpPr>
        <p:spPr>
          <a:xfrm flipH="1">
            <a:off x="7309480" y="2922180"/>
            <a:ext cx="188509" cy="20758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784FAD6-6763-1DC3-F5E2-2008F674DC9F}"/>
              </a:ext>
            </a:extLst>
          </p:cNvPr>
          <p:cNvSpPr/>
          <p:nvPr/>
        </p:nvSpPr>
        <p:spPr>
          <a:xfrm flipH="1">
            <a:off x="7306572" y="4522310"/>
            <a:ext cx="188509" cy="20758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61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198</TotalTime>
  <Words>779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Encode Sans</vt:lpstr>
      <vt:lpstr>Gill Sans MT</vt:lpstr>
      <vt:lpstr>Times New Roman</vt:lpstr>
      <vt:lpstr>Gallery</vt:lpstr>
      <vt:lpstr>A Novel Tree-Based Hybrid Kernelized Regressor for Predicting Modal Frequencies of Timber Buildings using Weakly Correlated Data</vt:lpstr>
      <vt:lpstr>Importance of SHM in Timber Structures</vt:lpstr>
      <vt:lpstr>Engineering and Technical Challenges </vt:lpstr>
      <vt:lpstr>Proposed Methodology</vt:lpstr>
      <vt:lpstr>Proposed Methodology</vt:lpstr>
      <vt:lpstr>Application</vt:lpstr>
      <vt:lpstr>PowerPoint Presentation</vt:lpstr>
      <vt:lpstr>Correlation Analysis</vt:lpstr>
      <vt:lpstr>Prediction</vt:lpstr>
      <vt:lpstr>Conclusions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Tree-Based Hybrid Kernelized Regressor for Predicting Modal Frequencies of Timber Buildings using Weakly Correlated Data</dc:title>
  <dc:creator>PC</dc:creator>
  <cp:lastModifiedBy>Alireza Entezami</cp:lastModifiedBy>
  <cp:revision>19</cp:revision>
  <dcterms:created xsi:type="dcterms:W3CDTF">2025-06-09T06:56:54Z</dcterms:created>
  <dcterms:modified xsi:type="dcterms:W3CDTF">2025-06-10T10:10:46Z</dcterms:modified>
</cp:coreProperties>
</file>