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vsdx" ContentType="application/vnd.ms-visio.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73" r:id="rId2"/>
    <p:sldMasterId id="2147483682" r:id="rId3"/>
  </p:sldMasterIdLst>
  <p:notesMasterIdLst>
    <p:notesMasterId r:id="rId14"/>
  </p:notesMasterIdLst>
  <p:sldIdLst>
    <p:sldId id="302" r:id="rId4"/>
    <p:sldId id="301" r:id="rId5"/>
    <p:sldId id="259" r:id="rId6"/>
    <p:sldId id="300" r:id="rId7"/>
    <p:sldId id="293" r:id="rId8"/>
    <p:sldId id="294" r:id="rId9"/>
    <p:sldId id="295" r:id="rId10"/>
    <p:sldId id="296" r:id="rId11"/>
    <p:sldId id="297" r:id="rId12"/>
    <p:sldId id="280" r:id="rId13"/>
  </p:sldIdLst>
  <p:sldSz cx="12192000" cy="6858000"/>
  <p:notesSz cx="6858000" cy="9144000"/>
  <p:embeddedFontLst>
    <p:embeddedFont>
      <p:font typeface="Manrope" panose="02010600030101010101" charset="0"/>
      <p:regular r:id="rId15"/>
      <p:bold r:id="rId16"/>
      <p:italic r:id="rId17"/>
      <p:boldItalic r:id="rId18"/>
    </p:embeddedFont>
  </p:embeddedFontLst>
  <p:custDataLst>
    <p:tags r:id="rId19"/>
  </p:custData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DD8E6"/>
    <a:srgbClr val="EDEEF6"/>
    <a:srgbClr val="ECE1F3"/>
    <a:srgbClr val="FFC6C6"/>
    <a:srgbClr val="F5F7E1"/>
    <a:srgbClr val="DCD2F2"/>
    <a:srgbClr val="D1E6B4"/>
    <a:srgbClr val="A8E2E6"/>
    <a:srgbClr val="9CCBEE"/>
    <a:srgbClr val="C5D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210" autoAdjust="0"/>
    <p:restoredTop sz="95090" autoAdjust="0"/>
  </p:normalViewPr>
  <p:slideViewPr>
    <p:cSldViewPr snapToGrid="0" showGuides="1">
      <p:cViewPr>
        <p:scale>
          <a:sx n="80" d="100"/>
          <a:sy n="80" d="100"/>
        </p:scale>
        <p:origin x="682" y="10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3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font" Target="fonts/font1.fntdata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tags" Target="tags/tag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2F874-A982-4EC3-BD4B-BD59E32C66C1}" type="datetimeFigureOut">
              <a:rPr lang="it-IT" smtClean="0"/>
              <a:t>08/06/2025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062F2E-6FDF-4A6B-AB76-08EC33B12539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Research status → research topic (Enhancing Structural Monitoring in Civil Engineering through Machine Learning and Statistical Techniques)</a:t>
            </a:r>
            <a:r>
              <a:rPr lang="zh-CN" altLang="en-US" dirty="0"/>
              <a:t> </a:t>
            </a:r>
            <a:r>
              <a:rPr lang="en-US" altLang="zh-CN" dirty="0"/>
              <a:t>→ 3 key points (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addressed, Key focus, Emphasis</a:t>
            </a:r>
            <a:r>
              <a:rPr lang="en-US" altLang="zh-CN" dirty="0"/>
              <a:t>)</a:t>
            </a:r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3</a:t>
            </a:fld>
            <a:endParaRPr lang="it-IT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6C286-F3D8-B64D-5291-14DEA714F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419EE4B0-8346-B78B-97D2-E37EBD98854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5437862E-3D76-7BE5-DE36-049DAF1E0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 A brief explanation of AP clustering leads to the parameter P</a:t>
            </a:r>
          </a:p>
          <a:p>
            <a:r>
              <a:rPr lang="en-US" altLang="zh-CN" dirty="0"/>
              <a:t>2. Cutting from parameter P, a brief explanation of FOA was used.</a:t>
            </a:r>
          </a:p>
          <a:p>
            <a:r>
              <a:rPr lang="en-US" altLang="zh-CN" dirty="0"/>
              <a:t>3. Conclude with a sentence summarizing and highlighting the content and focus of the section (innovative).</a:t>
            </a:r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282DFD0-8FB6-B438-96A1-19404DE8EF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27198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1. A brief explanation of AP clustering leads to the parameter P</a:t>
            </a:r>
          </a:p>
          <a:p>
            <a:r>
              <a:rPr lang="en-US" altLang="zh-CN" dirty="0"/>
              <a:t>2. Cutting from parameter P, a brief explanation of FOA was used.</a:t>
            </a:r>
          </a:p>
          <a:p>
            <a:r>
              <a:rPr lang="en-US" altLang="zh-CN" dirty="0"/>
              <a:t>3. Conclude with a sentence summarizing and highlighting the content and focus of the section (innovative).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5</a:t>
            </a:fld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zh-CN" dirty="0"/>
              <a:t>1. Briefly describe the principle of the DAD method.</a:t>
            </a:r>
          </a:p>
          <a:p>
            <a:pPr marL="0" indent="0">
              <a:buNone/>
            </a:pPr>
            <a:r>
              <a:rPr lang="en-US" altLang="zh-CN" dirty="0"/>
              <a:t>    Anomaly points make dense sets sparse</a:t>
            </a:r>
          </a:p>
          <a:p>
            <a:pPr marL="0" indent="0">
              <a:buNone/>
            </a:pPr>
            <a:r>
              <a:rPr lang="en-US" altLang="zh-CN" dirty="0"/>
              <a:t>2. describe the method of calculating anomaly scores and the threshold.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6</a:t>
            </a:fld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7</a:t>
            </a:fld>
            <a:endParaRPr lang="it-IT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062F2E-6FDF-4A6B-AB76-08EC33B12539}" type="slidenum">
              <a:rPr lang="it-IT" smtClean="0"/>
              <a:t>9</a:t>
            </a:fld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sv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AA70-24B6-4035-AF1B-ADC4A7EC3E48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/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45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AEDD-3EAE-4E2A-9BF1-5113D28571E3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5C027-DF9C-4B11-A370-B5E6B7CA0F42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73CA-ED9B-4FE3-8B6D-0F82BCDEF4B3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4982-4BDA-4AFA-A0A9-17B72D936178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/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8D21-BC82-483D-8473-77CF20CEB9B9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/>
          <p:cNvSpPr>
            <a:spLocks noGrp="1"/>
          </p:cNvSpPr>
          <p:nvPr>
            <p:ph type="pic" sz="quarter" idx="13"/>
          </p:nvPr>
        </p:nvSpPr>
        <p:spPr>
          <a:xfrm>
            <a:off x="5720316" y="0"/>
            <a:ext cx="6471684" cy="6489700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5034479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9ED9-DE43-478D-BC78-764BDB1B7E86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5106987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/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immagine 7"/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6688E-329B-4957-901B-5ACEB83E8E17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4" hasCustomPrompt="1"/>
          </p:nvPr>
        </p:nvSpPr>
        <p:spPr>
          <a:xfrm>
            <a:off x="5835192" y="2060575"/>
            <a:ext cx="6021846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2521-5CBC-49AE-89DF-CD0823EE4A53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3" y="2060575"/>
            <a:ext cx="6696458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/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C1E9-1B7E-4B9F-825D-C547FAB1CE90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/>
          <p:cNvSpPr>
            <a:spLocks noGrp="1"/>
          </p:cNvSpPr>
          <p:nvPr>
            <p:ph type="body" sz="quarter" idx="14" hasCustomPrompt="1"/>
          </p:nvPr>
        </p:nvSpPr>
        <p:spPr>
          <a:xfrm>
            <a:off x="334962" y="2060575"/>
            <a:ext cx="6696457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/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/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/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37C-BA24-47E8-BA38-C7287B796156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/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/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/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/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5762C-A10A-4C95-8872-EE6596E77686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/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/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/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/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/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/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/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/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/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/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/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/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/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/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/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/>
          <p:cNvCxnSpPr/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 userDrawn="1"/>
        </p:nvSpPr>
        <p:spPr>
          <a:xfrm>
            <a:off x="315427" y="709127"/>
            <a:ext cx="5780573" cy="578057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/>
          <p:cNvSpPr/>
          <p:nvPr userDrawn="1"/>
        </p:nvSpPr>
        <p:spPr>
          <a:xfrm>
            <a:off x="6096000" y="709127"/>
            <a:ext cx="5780573" cy="578057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5FF6-7A1F-45D2-AF15-B6421030D6D6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/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923D-0963-4D59-BDE5-B2408F96BB19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5" name="Connettore diritto 14"/>
          <p:cNvCxnSpPr/>
          <p:nvPr userDrawn="1"/>
        </p:nvCxnSpPr>
        <p:spPr>
          <a:xfrm>
            <a:off x="4176734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 userDrawn="1"/>
        </p:nvSpPr>
        <p:spPr>
          <a:xfrm>
            <a:off x="315425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/>
          <p:cNvSpPr/>
          <p:nvPr userDrawn="1"/>
        </p:nvSpPr>
        <p:spPr>
          <a:xfrm>
            <a:off x="8017486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 userDrawn="1"/>
        </p:nvSpPr>
        <p:spPr>
          <a:xfrm>
            <a:off x="4175247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diritto 28"/>
          <p:cNvCxnSpPr/>
          <p:nvPr userDrawn="1"/>
        </p:nvCxnSpPr>
        <p:spPr>
          <a:xfrm>
            <a:off x="8027765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testo 6"/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/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/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/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12AA-1E59-4325-A275-7DB71C29CFDB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/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1" name="Connettore diritto 10"/>
          <p:cNvCxnSpPr/>
          <p:nvPr userDrawn="1"/>
        </p:nvCxnSpPr>
        <p:spPr>
          <a:xfrm>
            <a:off x="6096000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/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/>
          <p:cNvCxnSpPr/>
          <p:nvPr userDrawn="1"/>
        </p:nvCxnSpPr>
        <p:spPr>
          <a:xfrm>
            <a:off x="3216275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/>
          <p:cNvCxnSpPr/>
          <p:nvPr userDrawn="1"/>
        </p:nvCxnSpPr>
        <p:spPr>
          <a:xfrm>
            <a:off x="8969803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6"/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/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/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/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/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/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/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4C53-8377-48FC-BE86-D95163EC1529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9" name="Ovale 8"/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/>
          <p:cNvCxnSpPr/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6CA4DD-889D-4656-8CC7-0948554D4610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9" name="Ovale 8"/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cxnSp>
        <p:nvCxnSpPr>
          <p:cNvPr id="10" name="Connettore diritto 9"/>
          <p:cNvCxnSpPr/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" name="Titolo 5"/>
          <p:cNvSpPr>
            <a:spLocks noGrp="1"/>
          </p:cNvSpPr>
          <p:nvPr>
            <p:ph type="title" hasCustomPrompt="1"/>
          </p:nvPr>
        </p:nvSpPr>
        <p:spPr>
          <a:xfrm>
            <a:off x="603287" y="2853390"/>
            <a:ext cx="10986218" cy="2324100"/>
          </a:xfrm>
        </p:spPr>
        <p:txBody>
          <a:bodyPr lIns="0" tIns="360000" rIns="0" bIns="0" anchor="t"/>
          <a:lstStyle>
            <a:lvl1pPr>
              <a:defRPr lang="it-IT" dirty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" name="Cerchio"/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sz="1600" b="0" i="0" dirty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6" name="Cerchio"/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9" name="Connettore diritto 8"/>
          <p:cNvCxnSpPr/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diritto 9"/>
          <p:cNvCxnSpPr/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Elemento grafico 6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vale 35"/>
          <p:cNvSpPr/>
          <p:nvPr userDrawn="1"/>
        </p:nvSpPr>
        <p:spPr>
          <a:xfrm>
            <a:off x="2609" y="-5451948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8" name="Ovale 37"/>
          <p:cNvSpPr/>
          <p:nvPr userDrawn="1"/>
        </p:nvSpPr>
        <p:spPr>
          <a:xfrm rot="19314398">
            <a:off x="2609" y="5451681"/>
            <a:ext cx="10887979" cy="10887270"/>
          </a:xfrm>
          <a:prstGeom prst="ellipse">
            <a:avLst/>
          </a:prstGeom>
          <a:gradFill flip="none" rotWithShape="1">
            <a:gsLst>
              <a:gs pos="8000">
                <a:schemeClr val="tx1">
                  <a:lumMod val="0"/>
                  <a:lumOff val="100000"/>
                  <a:alpha val="31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0" name="Linea"/>
          <p:cNvSpPr/>
          <p:nvPr userDrawn="1"/>
        </p:nvSpPr>
        <p:spPr>
          <a:xfrm rot="10800000" flipH="1">
            <a:off x="10895557" y="1057"/>
            <a:ext cx="1" cy="6855889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11" name="Linea"/>
          <p:cNvSpPr/>
          <p:nvPr userDrawn="1"/>
        </p:nvSpPr>
        <p:spPr>
          <a:xfrm rot="10800000">
            <a:off x="-3064" y="5436688"/>
            <a:ext cx="12198128" cy="1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24" name="Titolo 5"/>
          <p:cNvSpPr>
            <a:spLocks noGrp="1"/>
          </p:cNvSpPr>
          <p:nvPr>
            <p:ph type="title" hasCustomPrompt="1"/>
          </p:nvPr>
        </p:nvSpPr>
        <p:spPr>
          <a:xfrm>
            <a:off x="593376" y="2970949"/>
            <a:ext cx="10297220" cy="1979441"/>
          </a:xfrm>
          <a:prstGeom prst="rect">
            <a:avLst/>
          </a:prstGeom>
        </p:spPr>
        <p:txBody>
          <a:bodyPr lIns="0" tIns="360000" rIns="0" bIns="0" anchor="b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5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9" name="Elemento grafico 8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"/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sp>
        <p:nvSpPr>
          <p:cNvPr id="52" name="Titolo 5"/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31" name="Cerchio"/>
          <p:cNvSpPr/>
          <p:nvPr userDrawn="1"/>
        </p:nvSpPr>
        <p:spPr>
          <a:xfrm rot="10800000">
            <a:off x="7559558" y="-2130267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chemeClr val="accent2"/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32" name="Cerchio"/>
          <p:cNvSpPr/>
          <p:nvPr userDrawn="1"/>
        </p:nvSpPr>
        <p:spPr>
          <a:xfrm>
            <a:off x="7559560" y="1879907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chemeClr val="accent2"/>
              </a:gs>
              <a:gs pos="13661">
                <a:srgbClr val="8896A9">
                  <a:alpha val="15184"/>
                </a:srgbClr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sz="1600" b="0" i="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33" name="Connettore diritto 32"/>
          <p:cNvCxnSpPr/>
          <p:nvPr userDrawn="1"/>
        </p:nvCxnSpPr>
        <p:spPr>
          <a:xfrm>
            <a:off x="11569992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diritto 53"/>
          <p:cNvCxnSpPr/>
          <p:nvPr userDrawn="1"/>
        </p:nvCxnSpPr>
        <p:spPr>
          <a:xfrm>
            <a:off x="7559558" y="-973483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Connettore diritto 54"/>
          <p:cNvCxnSpPr/>
          <p:nvPr userDrawn="1"/>
        </p:nvCxnSpPr>
        <p:spPr>
          <a:xfrm>
            <a:off x="0" y="1879907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Raggruppa"/>
          <p:cNvGrpSpPr/>
          <p:nvPr userDrawn="1"/>
        </p:nvGrpSpPr>
        <p:grpSpPr>
          <a:xfrm>
            <a:off x="5959800" y="6112429"/>
            <a:ext cx="774301" cy="512711"/>
            <a:chOff x="55030" y="-1"/>
            <a:chExt cx="1548497" cy="1025419"/>
          </a:xfrm>
        </p:grpSpPr>
        <p:sp>
          <p:nvSpPr>
            <p:cNvPr id="29" name="Dicitura 01"/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0" name="Linea"/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40" dirty="0">
                <a:latin typeface="Manrope" pitchFamily="2" charset="0"/>
              </a:endParaRPr>
            </a:p>
          </p:txBody>
        </p:sp>
      </p:grpSp>
      <p:grpSp>
        <p:nvGrpSpPr>
          <p:cNvPr id="51" name="Raggruppa"/>
          <p:cNvGrpSpPr/>
          <p:nvPr userDrawn="1"/>
        </p:nvGrpSpPr>
        <p:grpSpPr>
          <a:xfrm>
            <a:off x="9572232" y="6112429"/>
            <a:ext cx="790072" cy="512711"/>
            <a:chOff x="70058" y="-1"/>
            <a:chExt cx="1580036" cy="1025419"/>
          </a:xfrm>
        </p:grpSpPr>
        <p:sp>
          <p:nvSpPr>
            <p:cNvPr id="56" name="Dicitura 02"/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57" name="Linea"/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40" dirty="0">
                <a:latin typeface="Manrope" pitchFamily="2" charset="0"/>
              </a:endParaRPr>
            </a:p>
          </p:txBody>
        </p:sp>
      </p:grpSp>
      <p:grpSp>
        <p:nvGrpSpPr>
          <p:cNvPr id="58" name="Raggruppa"/>
          <p:cNvGrpSpPr/>
          <p:nvPr userDrawn="1"/>
        </p:nvGrpSpPr>
        <p:grpSpPr>
          <a:xfrm>
            <a:off x="10609988" y="6152538"/>
            <a:ext cx="979517" cy="453158"/>
            <a:chOff x="60711" y="0"/>
            <a:chExt cx="1958904" cy="906313"/>
          </a:xfrm>
        </p:grpSpPr>
        <p:sp>
          <p:nvSpPr>
            <p:cNvPr id="59" name="Logo"/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60" name="Poligono"/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1" name="Raggruppa"/>
          <p:cNvGrpSpPr/>
          <p:nvPr userDrawn="1"/>
        </p:nvGrpSpPr>
        <p:grpSpPr>
          <a:xfrm>
            <a:off x="6983179" y="6125021"/>
            <a:ext cx="2345580" cy="508191"/>
            <a:chOff x="-1" y="0"/>
            <a:chExt cx="4690853" cy="1016381"/>
          </a:xfrm>
        </p:grpSpPr>
        <p:grpSp>
          <p:nvGrpSpPr>
            <p:cNvPr id="62" name="Raggruppa"/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66" name="Logo"/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67" name="Triangolo"/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63" name="Raggruppa"/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64" name="Logo"/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65" name="Rettangolo arrotondato"/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0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pic>
        <p:nvPicPr>
          <p:cNvPr id="68" name="Elemento grafico 6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26" y="6134792"/>
            <a:ext cx="4455000" cy="54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C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Ovale 26"/>
          <p:cNvSpPr/>
          <p:nvPr userDrawn="1"/>
        </p:nvSpPr>
        <p:spPr>
          <a:xfrm>
            <a:off x="2609" y="1424519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45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9" name="Linea"/>
          <p:cNvSpPr/>
          <p:nvPr userDrawn="1"/>
        </p:nvSpPr>
        <p:spPr>
          <a:xfrm>
            <a:off x="0" y="1416971"/>
            <a:ext cx="12192795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30" name="Linea"/>
          <p:cNvSpPr/>
          <p:nvPr userDrawn="1"/>
        </p:nvSpPr>
        <p:spPr>
          <a:xfrm rot="10800000" flipH="1">
            <a:off x="10895557" y="-1590"/>
            <a:ext cx="1" cy="6855889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  <a:miter lim="400000"/>
          </a:ln>
        </p:spPr>
        <p:txBody>
          <a:bodyPr lIns="25399" tIns="25399" rIns="25399" bIns="25399" anchor="ctr"/>
          <a:lstStyle/>
          <a:p>
            <a:endParaRPr sz="1200" dirty="0">
              <a:latin typeface="Manrope" pitchFamily="2" charset="0"/>
            </a:endParaRPr>
          </a:p>
        </p:txBody>
      </p:sp>
      <p:sp>
        <p:nvSpPr>
          <p:cNvPr id="51" name="Ovale 50"/>
          <p:cNvSpPr/>
          <p:nvPr userDrawn="1"/>
        </p:nvSpPr>
        <p:spPr>
          <a:xfrm>
            <a:off x="2609" y="-9484154"/>
            <a:ext cx="10887979" cy="10887270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4500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34" name="t"/>
          <p:cNvSpPr/>
          <p:nvPr userDrawn="1"/>
        </p:nvSpPr>
        <p:spPr>
          <a:xfrm>
            <a:off x="-13900" y="5890078"/>
            <a:ext cx="12220596" cy="978076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25400" tIns="25400" rIns="25400" bIns="25400" anchor="ctr"/>
          <a:lstStyle>
            <a:lvl1pPr algn="ctr"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600" dirty="0"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</a:p>
        </p:txBody>
      </p:sp>
      <p:grpSp>
        <p:nvGrpSpPr>
          <p:cNvPr id="35" name="Raggruppa"/>
          <p:cNvGrpSpPr/>
          <p:nvPr userDrawn="1"/>
        </p:nvGrpSpPr>
        <p:grpSpPr>
          <a:xfrm>
            <a:off x="5959800" y="6112429"/>
            <a:ext cx="774301" cy="512711"/>
            <a:chOff x="55030" y="-1"/>
            <a:chExt cx="1548497" cy="1025419"/>
          </a:xfrm>
        </p:grpSpPr>
        <p:sp>
          <p:nvSpPr>
            <p:cNvPr id="36" name="Dicitura 01"/>
            <p:cNvSpPr txBox="1"/>
            <p:nvPr/>
          </p:nvSpPr>
          <p:spPr>
            <a:xfrm>
              <a:off x="55030" y="102541"/>
              <a:ext cx="1391313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01</a:t>
              </a:r>
            </a:p>
          </p:txBody>
        </p:sp>
        <p:sp>
          <p:nvSpPr>
            <p:cNvPr id="37" name="Linea"/>
            <p:cNvSpPr/>
            <p:nvPr/>
          </p:nvSpPr>
          <p:spPr>
            <a:xfrm flipV="1">
              <a:off x="1603526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40" dirty="0">
                <a:latin typeface="Manrope" pitchFamily="2" charset="0"/>
              </a:endParaRPr>
            </a:p>
          </p:txBody>
        </p:sp>
      </p:grpSp>
      <p:grpSp>
        <p:nvGrpSpPr>
          <p:cNvPr id="38" name="Raggruppa"/>
          <p:cNvGrpSpPr/>
          <p:nvPr userDrawn="1"/>
        </p:nvGrpSpPr>
        <p:grpSpPr>
          <a:xfrm>
            <a:off x="9572232" y="6112429"/>
            <a:ext cx="790072" cy="512711"/>
            <a:chOff x="70058" y="-1"/>
            <a:chExt cx="1580036" cy="1025419"/>
          </a:xfrm>
        </p:grpSpPr>
        <p:sp>
          <p:nvSpPr>
            <p:cNvPr id="39" name="Dicitura 02"/>
            <p:cNvSpPr txBox="1"/>
            <p:nvPr/>
          </p:nvSpPr>
          <p:spPr>
            <a:xfrm>
              <a:off x="70058" y="102541"/>
              <a:ext cx="1426577" cy="4821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 algn="r">
                <a:defRPr sz="2200">
                  <a:solidFill>
                    <a:srgbClr val="102C53"/>
                  </a:solidFill>
                </a:defRPr>
              </a:lvl1pPr>
            </a:lstStyle>
            <a:p>
              <a:r>
                <a:rPr sz="900" b="1" dirty="0" err="1">
                  <a:latin typeface="Manrope" pitchFamily="2" charset="0"/>
                </a:rPr>
                <a:t>Dicitura</a:t>
              </a:r>
              <a:r>
                <a:rPr sz="900" b="1" dirty="0">
                  <a:latin typeface="Manrope" pitchFamily="2" charset="0"/>
                </a:rPr>
                <a:t> 02</a:t>
              </a:r>
            </a:p>
          </p:txBody>
        </p:sp>
        <p:sp>
          <p:nvSpPr>
            <p:cNvPr id="40" name="Linea"/>
            <p:cNvSpPr/>
            <p:nvPr/>
          </p:nvSpPr>
          <p:spPr>
            <a:xfrm flipV="1">
              <a:off x="1650093" y="-1"/>
              <a:ext cx="1" cy="1025419"/>
            </a:xfrm>
            <a:prstGeom prst="line">
              <a:avLst/>
            </a:prstGeom>
            <a:noFill/>
            <a:ln w="9525" cap="flat">
              <a:solidFill>
                <a:srgbClr val="102C5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endParaRPr sz="340" dirty="0">
                <a:latin typeface="Manrope" pitchFamily="2" charset="0"/>
              </a:endParaRPr>
            </a:p>
          </p:txBody>
        </p:sp>
      </p:grpSp>
      <p:grpSp>
        <p:nvGrpSpPr>
          <p:cNvPr id="41" name="Raggruppa"/>
          <p:cNvGrpSpPr/>
          <p:nvPr userDrawn="1"/>
        </p:nvGrpSpPr>
        <p:grpSpPr>
          <a:xfrm>
            <a:off x="10609988" y="6152538"/>
            <a:ext cx="979517" cy="453158"/>
            <a:chOff x="60711" y="0"/>
            <a:chExt cx="1958904" cy="906313"/>
          </a:xfrm>
        </p:grpSpPr>
        <p:sp>
          <p:nvSpPr>
            <p:cNvPr id="42" name="Logo"/>
            <p:cNvSpPr txBox="1"/>
            <p:nvPr/>
          </p:nvSpPr>
          <p:spPr>
            <a:xfrm>
              <a:off x="996967" y="135122"/>
              <a:ext cx="1022648" cy="63607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>
                  <a:solidFill>
                    <a:srgbClr val="D5D5D5"/>
                  </a:solidFill>
                </a:defRPr>
              </a:lvl1pPr>
            </a:lstStyle>
            <a:p>
              <a:r>
                <a:rPr sz="1400" dirty="0">
                  <a:latin typeface="Manrope" pitchFamily="2" charset="0"/>
                </a:rPr>
                <a:t>Logo</a:t>
              </a:r>
            </a:p>
          </p:txBody>
        </p:sp>
        <p:sp>
          <p:nvSpPr>
            <p:cNvPr id="43" name="Poligono"/>
            <p:cNvSpPr/>
            <p:nvPr/>
          </p:nvSpPr>
          <p:spPr>
            <a:xfrm>
              <a:off x="60711" y="0"/>
              <a:ext cx="784891" cy="9063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800" y="0"/>
                  </a:moveTo>
                  <a:lnTo>
                    <a:pt x="21600" y="5400"/>
                  </a:lnTo>
                  <a:lnTo>
                    <a:pt x="21600" y="16200"/>
                  </a:lnTo>
                  <a:lnTo>
                    <a:pt x="10800" y="21600"/>
                  </a:lnTo>
                  <a:lnTo>
                    <a:pt x="0" y="162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D5D5D5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 algn="ctr" defTabSz="412750"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 sz="16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4" name="Raggruppa"/>
          <p:cNvGrpSpPr/>
          <p:nvPr userDrawn="1"/>
        </p:nvGrpSpPr>
        <p:grpSpPr>
          <a:xfrm>
            <a:off x="6983179" y="6125021"/>
            <a:ext cx="2345580" cy="508191"/>
            <a:chOff x="-1" y="0"/>
            <a:chExt cx="4690853" cy="1016381"/>
          </a:xfrm>
        </p:grpSpPr>
        <p:grpSp>
          <p:nvGrpSpPr>
            <p:cNvPr id="45" name="Raggruppa"/>
            <p:cNvGrpSpPr/>
            <p:nvPr/>
          </p:nvGrpSpPr>
          <p:grpSpPr>
            <a:xfrm>
              <a:off x="-1" y="0"/>
              <a:ext cx="2032314" cy="1016381"/>
              <a:chOff x="0" y="0"/>
              <a:chExt cx="2032313" cy="1016380"/>
            </a:xfrm>
          </p:grpSpPr>
          <p:sp>
            <p:nvSpPr>
              <p:cNvPr id="49" name="Logo"/>
              <p:cNvSpPr txBox="1"/>
              <p:nvPr/>
            </p:nvSpPr>
            <p:spPr>
              <a:xfrm>
                <a:off x="1009665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50" name="Triangolo"/>
              <p:cNvSpPr/>
              <p:nvPr/>
            </p:nvSpPr>
            <p:spPr>
              <a:xfrm>
                <a:off x="0" y="0"/>
                <a:ext cx="1016380" cy="1016380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close/>
                  </a:path>
                </a:pathLst>
              </a:cu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0">
                  <a:defRPr sz="3200">
                    <a:solidFill>
                      <a:srgbClr val="FFFFFF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46" name="Raggruppa"/>
            <p:cNvGrpSpPr/>
            <p:nvPr/>
          </p:nvGrpSpPr>
          <p:grpSpPr>
            <a:xfrm>
              <a:off x="2519023" y="0"/>
              <a:ext cx="2171829" cy="1016381"/>
              <a:chOff x="0" y="0"/>
              <a:chExt cx="2171826" cy="1016380"/>
            </a:xfrm>
          </p:grpSpPr>
          <p:sp>
            <p:nvSpPr>
              <p:cNvPr id="47" name="Logo"/>
              <p:cNvSpPr txBox="1"/>
              <p:nvPr/>
            </p:nvSpPr>
            <p:spPr>
              <a:xfrm>
                <a:off x="1149178" y="190150"/>
                <a:ext cx="1022648" cy="636071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>
                    <a:solidFill>
                      <a:srgbClr val="D5D5D5"/>
                    </a:solidFill>
                  </a:defRPr>
                </a:lvl1pPr>
              </a:lstStyle>
              <a:p>
                <a:r>
                  <a:rPr sz="1400" dirty="0">
                    <a:latin typeface="Manrope" pitchFamily="2" charset="0"/>
                  </a:rPr>
                  <a:t>Logo</a:t>
                </a:r>
              </a:p>
            </p:txBody>
          </p:sp>
          <p:sp>
            <p:nvSpPr>
              <p:cNvPr id="48" name="Rettangolo arrotondato"/>
              <p:cNvSpPr/>
              <p:nvPr/>
            </p:nvSpPr>
            <p:spPr>
              <a:xfrm>
                <a:off x="0" y="0"/>
                <a:ext cx="1016380" cy="1016380"/>
              </a:xfrm>
              <a:prstGeom prst="roundRect">
                <a:avLst>
                  <a:gd name="adj" fmla="val 9826"/>
                </a:avLst>
              </a:prstGeom>
              <a:solidFill>
                <a:srgbClr val="D5D5D5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 algn="ctr" defTabSz="412750">
                  <a:defRPr sz="3200">
                    <a:solidFill>
                      <a:srgbClr val="D5D5D5"/>
                    </a:solidFill>
                    <a:latin typeface="Helvetica Neue Medium"/>
                    <a:ea typeface="Helvetica Neue Medium"/>
                    <a:cs typeface="Helvetica Neue Medium"/>
                    <a:sym typeface="Helvetica Neue Medium"/>
                  </a:defRPr>
                </a:pPr>
                <a:endParaRPr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2" name="Titolo 5"/>
          <p:cNvSpPr>
            <a:spLocks noGrp="1"/>
          </p:cNvSpPr>
          <p:nvPr>
            <p:ph type="title" hasCustomPrompt="1"/>
          </p:nvPr>
        </p:nvSpPr>
        <p:spPr>
          <a:xfrm>
            <a:off x="603287" y="1873912"/>
            <a:ext cx="10986218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53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494701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pic>
        <p:nvPicPr>
          <p:cNvPr id="26" name="Elemento grafico 25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7726" y="6134792"/>
            <a:ext cx="4455000" cy="54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Linea"/>
          <p:cNvSpPr/>
          <p:nvPr userDrawn="1"/>
        </p:nvSpPr>
        <p:spPr>
          <a:xfrm>
            <a:off x="0" y="3429000"/>
            <a:ext cx="12192795" cy="0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2" name="Linea"/>
          <p:cNvSpPr/>
          <p:nvPr userDrawn="1"/>
        </p:nvSpPr>
        <p:spPr>
          <a:xfrm flipV="1">
            <a:off x="7572657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3" name="Linea"/>
          <p:cNvSpPr/>
          <p:nvPr userDrawn="1"/>
        </p:nvSpPr>
        <p:spPr>
          <a:xfrm flipV="1">
            <a:off x="11583089" y="15448"/>
            <a:ext cx="0" cy="6827108"/>
          </a:xfrm>
          <a:prstGeom prst="line">
            <a:avLst/>
          </a:prstGeom>
          <a:ln w="6350">
            <a:solidFill>
              <a:srgbClr val="102C53">
                <a:alpha val="50000"/>
              </a:srgb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4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 marL="0" indent="0">
              <a:lnSpc>
                <a:spcPct val="100000"/>
              </a:lnSpc>
              <a:buNone/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7" name="Titolo 5"/>
          <p:cNvSpPr>
            <a:spLocks noGrp="1"/>
          </p:cNvSpPr>
          <p:nvPr>
            <p:ph type="title" hasCustomPrompt="1"/>
          </p:nvPr>
        </p:nvSpPr>
        <p:spPr>
          <a:xfrm>
            <a:off x="603287" y="3429000"/>
            <a:ext cx="6953096" cy="2324100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21" name="Cerchio"/>
          <p:cNvSpPr/>
          <p:nvPr userDrawn="1"/>
        </p:nvSpPr>
        <p:spPr>
          <a:xfrm rot="5400000">
            <a:off x="7572787" y="-581302"/>
            <a:ext cx="4010172" cy="401043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chemeClr val="accent1">
                  <a:alpha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22" name="Cerchio"/>
          <p:cNvSpPr/>
          <p:nvPr userDrawn="1"/>
        </p:nvSpPr>
        <p:spPr>
          <a:xfrm rot="16200000">
            <a:off x="7572787" y="3428871"/>
            <a:ext cx="4010172" cy="4010432"/>
          </a:xfrm>
          <a:prstGeom prst="ellipse">
            <a:avLst/>
          </a:prstGeom>
          <a:gradFill flip="none" rotWithShape="1">
            <a:gsLst>
              <a:gs pos="100000">
                <a:srgbClr val="FFFFFF">
                  <a:alpha val="0"/>
                </a:srgbClr>
              </a:gs>
              <a:gs pos="2000">
                <a:schemeClr val="accent1">
                  <a:alpha val="96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pic>
        <p:nvPicPr>
          <p:cNvPr id="10" name="Elemento grafico 9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/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AAABBF-07DF-42F8-A6A4-551AAE76E113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6" name="Ovale 5"/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/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F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studente-6.jpg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16" r="20219" b="21157"/>
          <a:stretch>
            <a:fillRect/>
          </a:stretch>
        </p:blipFill>
        <p:spPr>
          <a:xfrm flipH="1">
            <a:off x="1" y="-15446"/>
            <a:ext cx="12202569" cy="6873447"/>
          </a:xfrm>
          <a:prstGeom prst="rect">
            <a:avLst/>
          </a:prstGeom>
        </p:spPr>
      </p:pic>
      <p:sp>
        <p:nvSpPr>
          <p:cNvPr id="12" name="Rettangolo"/>
          <p:cNvSpPr/>
          <p:nvPr userDrawn="1"/>
        </p:nvSpPr>
        <p:spPr>
          <a:xfrm>
            <a:off x="-20346" y="19466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/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7" name="Linea"/>
          <p:cNvSpPr/>
          <p:nvPr userDrawn="1"/>
        </p:nvSpPr>
        <p:spPr>
          <a:xfrm flipV="1">
            <a:off x="10715224" y="15448"/>
            <a:ext cx="0" cy="6876000"/>
          </a:xfrm>
          <a:prstGeom prst="line">
            <a:avLst/>
          </a:prstGeom>
          <a:ln w="6350">
            <a:solidFill>
              <a:schemeClr val="tx2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0" name="Ovale 9"/>
          <p:cNvSpPr/>
          <p:nvPr userDrawn="1"/>
        </p:nvSpPr>
        <p:spPr>
          <a:xfrm rot="18900000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85000">
                <a:srgbClr val="FFFFFF">
                  <a:alpha val="0"/>
                </a:srgbClr>
              </a:gs>
              <a:gs pos="0">
                <a:schemeClr val="accent3"/>
              </a:gs>
              <a:gs pos="100000">
                <a:schemeClr val="accent1"/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lang="it-IT" sz="1600" dirty="0">
              <a:solidFill>
                <a:srgbClr val="FFFFFF"/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/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/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1" name="Elemento grafico 10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tudente-6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6" t="2094" r="38926" b="50000"/>
          <a:stretch>
            <a:fillRect/>
          </a:stretch>
        </p:blipFill>
        <p:spPr>
          <a:xfrm>
            <a:off x="1" y="-15446"/>
            <a:ext cx="12202569" cy="6873447"/>
          </a:xfrm>
          <a:prstGeom prst="rect">
            <a:avLst/>
          </a:prstGeom>
        </p:spPr>
      </p:pic>
      <p:sp>
        <p:nvSpPr>
          <p:cNvPr id="13" name="Rettangolo"/>
          <p:cNvSpPr/>
          <p:nvPr userDrawn="1"/>
        </p:nvSpPr>
        <p:spPr>
          <a:xfrm>
            <a:off x="0" y="0"/>
            <a:ext cx="12212345" cy="6858000"/>
          </a:xfrm>
          <a:prstGeom prst="rect">
            <a:avLst/>
          </a:prstGeom>
          <a:gradFill flip="none" rotWithShape="1">
            <a:gsLst>
              <a:gs pos="0">
                <a:srgbClr val="FFFFFF">
                  <a:alpha val="0"/>
                </a:srgbClr>
              </a:gs>
              <a:gs pos="36000">
                <a:schemeClr val="accent1">
                  <a:alpha val="40000"/>
                </a:schemeClr>
              </a:gs>
              <a:gs pos="72000">
                <a:schemeClr val="accent1"/>
              </a:gs>
            </a:gsLst>
            <a:lin ang="5400000" scaled="0"/>
            <a:tileRect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Linea"/>
          <p:cNvSpPr/>
          <p:nvPr userDrawn="1"/>
        </p:nvSpPr>
        <p:spPr>
          <a:xfrm>
            <a:off x="0" y="1980994"/>
            <a:ext cx="12192795" cy="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7" name="Linea"/>
          <p:cNvSpPr/>
          <p:nvPr userDrawn="1"/>
        </p:nvSpPr>
        <p:spPr>
          <a:xfrm flipV="1">
            <a:off x="10715224" y="-34429"/>
            <a:ext cx="0" cy="7020000"/>
          </a:xfrm>
          <a:prstGeom prst="line">
            <a:avLst/>
          </a:prstGeom>
          <a:ln w="6350">
            <a:solidFill>
              <a:schemeClr val="bg1">
                <a:alpha val="50000"/>
              </a:schemeClr>
            </a:solidFill>
            <a:miter lim="400000"/>
          </a:ln>
        </p:spPr>
        <p:txBody>
          <a:bodyPr lIns="25400" tIns="25400" rIns="25400" bIns="25400" anchor="ctr"/>
          <a:lstStyle/>
          <a:p>
            <a:endParaRPr sz="340" dirty="0">
              <a:latin typeface="Manrope" pitchFamily="2" charset="0"/>
            </a:endParaRPr>
          </a:p>
        </p:txBody>
      </p:sp>
      <p:sp>
        <p:nvSpPr>
          <p:cNvPr id="10" name="Ovale 9"/>
          <p:cNvSpPr/>
          <p:nvPr userDrawn="1"/>
        </p:nvSpPr>
        <p:spPr>
          <a:xfrm rot="20927104">
            <a:off x="-172754" y="1980994"/>
            <a:ext cx="10887979" cy="10887270"/>
          </a:xfrm>
          <a:prstGeom prst="ellipse">
            <a:avLst/>
          </a:prstGeom>
          <a:gradFill flip="none" rotWithShape="1">
            <a:gsLst>
              <a:gs pos="9000">
                <a:schemeClr val="bg1">
                  <a:alpha val="40000"/>
                </a:schemeClr>
              </a:gs>
              <a:gs pos="80000">
                <a:schemeClr val="bg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15" name="Tema / Titolo / Docente  |  00. 00. 0000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710" y="5929933"/>
            <a:ext cx="4078060" cy="318490"/>
          </a:xfrm>
          <a:prstGeom prst="rect">
            <a:avLst/>
          </a:prstGeom>
        </p:spPr>
        <p:txBody>
          <a:bodyPr lIns="45719" tIns="45719" rIns="45719" bIns="45719">
            <a:noAutofit/>
          </a:bodyPr>
          <a:lstStyle>
            <a:lvl1pPr>
              <a:lnSpc>
                <a:spcPct val="100000"/>
              </a:lnSpc>
              <a:defRPr sz="1200">
                <a:solidFill>
                  <a:schemeClr val="tx2"/>
                </a:solidFill>
                <a:latin typeface="Manrope" pitchFamily="2" charset="0"/>
              </a:defRPr>
            </a:lvl1pPr>
          </a:lstStyle>
          <a:p>
            <a:pPr marL="0" marR="0" lvl="0" indent="0" algn="l" defTabSz="41275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it-IT" dirty="0"/>
              <a:t>00. 00. 0000  |  Relatore</a:t>
            </a:r>
          </a:p>
        </p:txBody>
      </p:sp>
      <p:sp>
        <p:nvSpPr>
          <p:cNvPr id="16" name="Titolo 5"/>
          <p:cNvSpPr>
            <a:spLocks noGrp="1"/>
          </p:cNvSpPr>
          <p:nvPr>
            <p:ph type="title" hasCustomPrompt="1"/>
          </p:nvPr>
        </p:nvSpPr>
        <p:spPr>
          <a:xfrm>
            <a:off x="593376" y="3448466"/>
            <a:ext cx="6953096" cy="2108271"/>
          </a:xfrm>
          <a:prstGeom prst="rect">
            <a:avLst/>
          </a:prstGeom>
        </p:spPr>
        <p:txBody>
          <a:bodyPr lIns="0" tIns="360000" rIns="0" bIns="0" anchor="t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titolo</a:t>
            </a:r>
            <a:br>
              <a:rPr lang="it-IT" dirty="0"/>
            </a:br>
            <a:r>
              <a:rPr lang="it-IT" dirty="0"/>
              <a:t>Presentazione</a:t>
            </a:r>
          </a:p>
        </p:txBody>
      </p:sp>
      <p:sp>
        <p:nvSpPr>
          <p:cNvPr id="18" name="Segnaposto testo 11"/>
          <p:cNvSpPr>
            <a:spLocks noGrp="1"/>
          </p:cNvSpPr>
          <p:nvPr>
            <p:ph type="body" sz="quarter" idx="22" hasCustomPrompt="1"/>
          </p:nvPr>
        </p:nvSpPr>
        <p:spPr>
          <a:xfrm>
            <a:off x="600710" y="2898987"/>
            <a:ext cx="4833938" cy="392112"/>
          </a:xfrm>
        </p:spPr>
        <p:txBody>
          <a:bodyPr>
            <a:noAutofit/>
          </a:bodyPr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Sottotitolo</a:t>
            </a:r>
          </a:p>
        </p:txBody>
      </p:sp>
      <p:pic>
        <p:nvPicPr>
          <p:cNvPr id="11" name="Elemento grafico 10"/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Fina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testo 6"/>
          <p:cNvSpPr>
            <a:spLocks noGrp="1"/>
          </p:cNvSpPr>
          <p:nvPr>
            <p:ph type="body" sz="quarter" idx="23" hasCustomPrompt="1"/>
          </p:nvPr>
        </p:nvSpPr>
        <p:spPr>
          <a:xfrm>
            <a:off x="600075" y="5392132"/>
            <a:ext cx="3866418" cy="856291"/>
          </a:xfrm>
        </p:spPr>
        <p:txBody>
          <a:bodyPr anchor="b">
            <a:noAutofit/>
          </a:bodyPr>
          <a:lstStyle>
            <a:lvl1pPr>
              <a:lnSpc>
                <a:spcPct val="120000"/>
              </a:lnSpc>
              <a:spcBef>
                <a:spcPts val="0"/>
              </a:spcBef>
              <a:defRPr sz="1200">
                <a:solidFill>
                  <a:schemeClr val="tx2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it-IT" dirty="0"/>
              <a:t>Via</a:t>
            </a:r>
          </a:p>
          <a:p>
            <a:pPr lvl="0"/>
            <a:r>
              <a:rPr lang="it-IT" dirty="0"/>
              <a:t>T</a:t>
            </a:r>
          </a:p>
          <a:p>
            <a:pPr lvl="0"/>
            <a:r>
              <a:rPr lang="it-IT" dirty="0"/>
              <a:t>@ </a:t>
            </a:r>
          </a:p>
          <a:p>
            <a:pPr lvl="0"/>
            <a:r>
              <a:rPr lang="it-IT" dirty="0" err="1"/>
              <a:t>wwww</a:t>
            </a:r>
            <a:r>
              <a:rPr lang="it-IT" dirty="0"/>
              <a:t>.</a:t>
            </a:r>
          </a:p>
        </p:txBody>
      </p:sp>
      <p:sp>
        <p:nvSpPr>
          <p:cNvPr id="14" name="Cerchio"/>
          <p:cNvSpPr/>
          <p:nvPr userDrawn="1"/>
        </p:nvSpPr>
        <p:spPr>
          <a:xfrm rot="10800000">
            <a:off x="7559558" y="-1156784"/>
            <a:ext cx="4010434" cy="4010172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lvl="0" algn="ctr" defTabSz="412750"/>
            <a:endParaRPr sz="1600" b="0" i="0" dirty="0">
              <a:solidFill>
                <a:srgbClr val="FFFFFF">
                  <a:alpha val="20092"/>
                </a:srgbClr>
              </a:solidFill>
              <a:latin typeface="Manrope" pitchFamily="2" charset="0"/>
              <a:cs typeface="Arial" panose="020B0604020202020204" pitchFamily="34" charset="0"/>
            </a:endParaRPr>
          </a:p>
        </p:txBody>
      </p:sp>
      <p:sp>
        <p:nvSpPr>
          <p:cNvPr id="15" name="Cerchio"/>
          <p:cNvSpPr/>
          <p:nvPr userDrawn="1"/>
        </p:nvSpPr>
        <p:spPr>
          <a:xfrm>
            <a:off x="7559558" y="2853390"/>
            <a:ext cx="4010432" cy="4010171"/>
          </a:xfrm>
          <a:prstGeom prst="ellipse">
            <a:avLst/>
          </a:prstGeom>
          <a:gradFill flip="none" rotWithShape="1">
            <a:gsLst>
              <a:gs pos="14000">
                <a:srgbClr val="FFFFFF">
                  <a:alpha val="50000"/>
                </a:srgbClr>
              </a:gs>
              <a:gs pos="13661">
                <a:schemeClr val="accent4"/>
              </a:gs>
              <a:gs pos="100000">
                <a:schemeClr val="accent1">
                  <a:alpha val="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2700">
            <a:miter lim="400000"/>
          </a:ln>
        </p:spPr>
        <p:txBody>
          <a:bodyPr lIns="25400" tIns="25400" rIns="25400" bIns="25400" anchor="ctr"/>
          <a:lstStyle/>
          <a:p>
            <a:pPr algn="ctr" defTabSz="412750">
              <a:defRPr sz="3200">
                <a:solidFill>
                  <a:srgbClr val="FFFFFF">
                    <a:alpha val="20092"/>
                  </a:srgb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1600" b="0" i="0" dirty="0">
              <a:latin typeface="Manrope" pitchFamily="2" charset="0"/>
              <a:cs typeface="Arial" panose="020B0604020202020204" pitchFamily="34" charset="0"/>
            </a:endParaRPr>
          </a:p>
        </p:txBody>
      </p:sp>
      <p:cxnSp>
        <p:nvCxnSpPr>
          <p:cNvPr id="17" name="Connettore diritto 16"/>
          <p:cNvCxnSpPr/>
          <p:nvPr userDrawn="1"/>
        </p:nvCxnSpPr>
        <p:spPr>
          <a:xfrm>
            <a:off x="11569992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ttore diritto 17"/>
          <p:cNvCxnSpPr/>
          <p:nvPr userDrawn="1"/>
        </p:nvCxnSpPr>
        <p:spPr>
          <a:xfrm>
            <a:off x="7559558" y="0"/>
            <a:ext cx="0" cy="685800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diritto 18"/>
          <p:cNvCxnSpPr/>
          <p:nvPr userDrawn="1"/>
        </p:nvCxnSpPr>
        <p:spPr>
          <a:xfrm>
            <a:off x="0" y="285339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/>
          <p:cNvSpPr txBox="1"/>
          <p:nvPr userDrawn="1"/>
        </p:nvSpPr>
        <p:spPr>
          <a:xfrm>
            <a:off x="516329" y="4858475"/>
            <a:ext cx="39324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tx2"/>
                </a:solidFill>
              </a:rPr>
              <a:t>Contatti</a:t>
            </a:r>
          </a:p>
        </p:txBody>
      </p:sp>
      <p:pic>
        <p:nvPicPr>
          <p:cNvPr id="11" name="Elemento grafico 10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37559" y="558879"/>
            <a:ext cx="5643000" cy="68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A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2CAA70-24B6-4035-AF1B-ADC4A7EC3E48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2AF746B8-16B5-4251-938A-CD03C89D3CC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16276" y="2060575"/>
            <a:ext cx="8640762" cy="4429125"/>
          </a:xfrm>
        </p:spPr>
        <p:txBody>
          <a:bodyPr/>
          <a:lstStyle>
            <a:lvl1pPr marL="342900" indent="-342900">
              <a:buFont typeface="+mj-lt"/>
              <a:buAutoNum type="arabicPeriod"/>
              <a:defRPr sz="1400" b="1">
                <a:solidFill>
                  <a:schemeClr val="tx2"/>
                </a:solidFill>
              </a:defRPr>
            </a:lvl1pPr>
            <a:lvl2pPr marL="360000" indent="0">
              <a:buFont typeface="+mj-lt"/>
              <a:buNone/>
              <a:defRPr sz="1400"/>
            </a:lvl2pPr>
            <a:lvl3pPr marL="1257300" indent="-342900">
              <a:buFont typeface="+mj-lt"/>
              <a:buAutoNum type="arabicPeriod"/>
              <a:defRPr/>
            </a:lvl3pPr>
            <a:lvl4pPr marL="1714500" indent="-342900">
              <a:buFont typeface="+mj-lt"/>
              <a:buAutoNum type="arabicPeriod"/>
              <a:defRPr/>
            </a:lvl4pPr>
            <a:lvl5pPr marL="21717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0"/>
            <a:r>
              <a:rPr lang="it-IT" dirty="0"/>
              <a:t>Titolo Sezione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r>
              <a:rPr lang="it-IT" dirty="0"/>
              <a:t>Titolo Capitolo</a:t>
            </a:r>
          </a:p>
          <a:p>
            <a:pPr lvl="1"/>
            <a:endParaRPr lang="it-IT" dirty="0"/>
          </a:p>
          <a:p>
            <a:pPr lvl="1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387606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ice_B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Indice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5762C-A10A-4C95-8872-EE6596E77686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D1CFA815-ACBE-4524-9331-D296F8E0F9B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4963" y="3054988"/>
            <a:ext cx="1890652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9" name="Segnaposto testo 7">
            <a:extLst>
              <a:ext uri="{FF2B5EF4-FFF2-40B4-BE49-F238E27FC236}">
                <a16:creationId xmlns:a16="http://schemas.microsoft.com/office/drawing/2014/main" id="{75158ADB-01E3-4A38-A321-CD450AEEEFC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49865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0" name="Segnaposto testo 7">
            <a:extLst>
              <a:ext uri="{FF2B5EF4-FFF2-40B4-BE49-F238E27FC236}">
                <a16:creationId xmlns:a16="http://schemas.microsoft.com/office/drawing/2014/main" id="{C2B0DC0F-1C21-45C1-8F2A-00A6E134186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6234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1" name="Segnaposto testo 7">
            <a:extLst>
              <a:ext uri="{FF2B5EF4-FFF2-40B4-BE49-F238E27FC236}">
                <a16:creationId xmlns:a16="http://schemas.microsoft.com/office/drawing/2014/main" id="{76250419-1EAD-4278-97B7-1BA8F075259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82603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</a:p>
        </p:txBody>
      </p:sp>
      <p:sp>
        <p:nvSpPr>
          <p:cNvPr id="12" name="Segnaposto testo 7">
            <a:extLst>
              <a:ext uri="{FF2B5EF4-FFF2-40B4-BE49-F238E27FC236}">
                <a16:creationId xmlns:a16="http://schemas.microsoft.com/office/drawing/2014/main" id="{DCD9C49F-F44E-4E82-864B-742438DCAE6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989722" y="3054988"/>
            <a:ext cx="1890653" cy="332803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sezione</a:t>
            </a:r>
            <a:br>
              <a:rPr lang="it-IT" dirty="0"/>
            </a:br>
            <a:endParaRPr lang="it-IT" dirty="0"/>
          </a:p>
        </p:txBody>
      </p:sp>
      <p:sp>
        <p:nvSpPr>
          <p:cNvPr id="13" name="Segnaposto testo 7">
            <a:extLst>
              <a:ext uri="{FF2B5EF4-FFF2-40B4-BE49-F238E27FC236}">
                <a16:creationId xmlns:a16="http://schemas.microsoft.com/office/drawing/2014/main" id="{7F91CD7E-BBFD-483F-A271-EC1D28C8A87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4963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18" name="Segnaposto testo 7">
            <a:extLst>
              <a:ext uri="{FF2B5EF4-FFF2-40B4-BE49-F238E27FC236}">
                <a16:creationId xmlns:a16="http://schemas.microsoft.com/office/drawing/2014/main" id="{50290743-6926-46ED-BE46-501A4F78CC6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 rot="16200000">
            <a:off x="191706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01</a:t>
            </a:r>
          </a:p>
        </p:txBody>
      </p:sp>
      <p:sp>
        <p:nvSpPr>
          <p:cNvPr id="19" name="Segnaposto testo 7">
            <a:extLst>
              <a:ext uri="{FF2B5EF4-FFF2-40B4-BE49-F238E27FC236}">
                <a16:creationId xmlns:a16="http://schemas.microsoft.com/office/drawing/2014/main" id="{9AA91E9E-F4C5-4318-8BFC-5E627DF7F53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 rot="16200000">
            <a:off x="2324033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02</a:t>
            </a:r>
          </a:p>
        </p:txBody>
      </p:sp>
      <p:sp>
        <p:nvSpPr>
          <p:cNvPr id="20" name="Segnaposto testo 7">
            <a:extLst>
              <a:ext uri="{FF2B5EF4-FFF2-40B4-BE49-F238E27FC236}">
                <a16:creationId xmlns:a16="http://schemas.microsoft.com/office/drawing/2014/main" id="{D6F57CB6-9F04-49B6-939C-D13BA7FB06A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 rot="16200000">
            <a:off x="4515027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03</a:t>
            </a:r>
          </a:p>
        </p:txBody>
      </p:sp>
      <p:sp>
        <p:nvSpPr>
          <p:cNvPr id="21" name="Segnaposto testo 7">
            <a:extLst>
              <a:ext uri="{FF2B5EF4-FFF2-40B4-BE49-F238E27FC236}">
                <a16:creationId xmlns:a16="http://schemas.microsoft.com/office/drawing/2014/main" id="{6C01B50D-1661-4131-BCDF-441CC221445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 rot="16200000">
            <a:off x="66747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04</a:t>
            </a:r>
          </a:p>
        </p:txBody>
      </p:sp>
      <p:sp>
        <p:nvSpPr>
          <p:cNvPr id="22" name="Segnaposto testo 7">
            <a:extLst>
              <a:ext uri="{FF2B5EF4-FFF2-40B4-BE49-F238E27FC236}">
                <a16:creationId xmlns:a16="http://schemas.microsoft.com/office/drawing/2014/main" id="{2D503613-5D8F-4B95-8EB3-13963149108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 rot="16200000">
            <a:off x="8846462" y="2115912"/>
            <a:ext cx="776376" cy="665702"/>
          </a:xfrm>
        </p:spPr>
        <p:txBody>
          <a:bodyPr anchor="t">
            <a:noAutofit/>
          </a:bodyPr>
          <a:lstStyle>
            <a:lvl1pPr algn="r">
              <a:defRPr sz="4400" b="0">
                <a:solidFill>
                  <a:schemeClr val="tx2"/>
                </a:solidFill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05</a:t>
            </a:r>
          </a:p>
        </p:txBody>
      </p:sp>
      <p:sp>
        <p:nvSpPr>
          <p:cNvPr id="23" name="Segnaposto testo 7">
            <a:extLst>
              <a:ext uri="{FF2B5EF4-FFF2-40B4-BE49-F238E27FC236}">
                <a16:creationId xmlns:a16="http://schemas.microsoft.com/office/drawing/2014/main" id="{D6AE53A6-5645-44EC-B619-20693E3FE51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9865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4" name="Segnaposto testo 7">
            <a:extLst>
              <a:ext uri="{FF2B5EF4-FFF2-40B4-BE49-F238E27FC236}">
                <a16:creationId xmlns:a16="http://schemas.microsoft.com/office/drawing/2014/main" id="{26F8B43E-3092-43FC-A7B0-45C3ACC71E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6234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5" name="Segnaposto testo 7">
            <a:extLst>
              <a:ext uri="{FF2B5EF4-FFF2-40B4-BE49-F238E27FC236}">
                <a16:creationId xmlns:a16="http://schemas.microsoft.com/office/drawing/2014/main" id="{96EAA45D-80FC-4DF6-AC23-808A2DB73D4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82603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  <p:sp>
        <p:nvSpPr>
          <p:cNvPr id="26" name="Segnaposto testo 7">
            <a:extLst>
              <a:ext uri="{FF2B5EF4-FFF2-40B4-BE49-F238E27FC236}">
                <a16:creationId xmlns:a16="http://schemas.microsoft.com/office/drawing/2014/main" id="{95E95A4E-A14D-4872-961D-4BFE57914A6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8989722" y="3736780"/>
            <a:ext cx="1890652" cy="1876932"/>
          </a:xfrm>
        </p:spPr>
        <p:txBody>
          <a:bodyPr>
            <a:normAutofit/>
          </a:bodyPr>
          <a:lstStyle>
            <a:lvl1pPr>
              <a:lnSpc>
                <a:spcPct val="150000"/>
              </a:lnSpc>
              <a:defRPr sz="1400" b="0">
                <a:solidFill>
                  <a:schemeClr val="tx1"/>
                </a:solidFill>
                <a:latin typeface="+mn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it-IT" dirty="0"/>
              <a:t>Titolo argomento</a:t>
            </a:r>
          </a:p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5450342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001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vale 10">
            <a:extLst>
              <a:ext uri="{FF2B5EF4-FFF2-40B4-BE49-F238E27FC236}">
                <a16:creationId xmlns:a16="http://schemas.microsoft.com/office/drawing/2014/main" id="{35E14663-8764-4DCE-B9CB-7C9A4CEA9BB5}"/>
              </a:ext>
            </a:extLst>
          </p:cNvPr>
          <p:cNvSpPr/>
          <p:nvPr userDrawn="1"/>
        </p:nvSpPr>
        <p:spPr>
          <a:xfrm rot="6083929">
            <a:off x="1311375" y="1414011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FAAABBF-07DF-42F8-A6A4-551AAE76E113}" type="datetime1">
              <a:rPr lang="it-IT" smtClean="0"/>
              <a:pPr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765931" y="3961597"/>
            <a:ext cx="3091107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38467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52C95C-45A5-457A-A7AD-B87A83D86046}" type="datetime1">
              <a:rPr lang="it-IT" smtClean="0"/>
              <a:pPr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8563550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E134B4D-D1C6-403C-87F8-32776FD0E8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7C53B2-1D4D-4136-ABB1-B76F0377233F}" type="datetime1">
              <a:rPr lang="it-IT" smtClean="0"/>
              <a:pPr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27C40DD1-2473-433A-86AF-A19E5D1CA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5E4E6DD-3673-45F3-B980-656947B06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4D2183DA-6999-4DF4-AE0B-EDCD20466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41312256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>
            <a:extLst>
              <a:ext uri="{FF2B5EF4-FFF2-40B4-BE49-F238E27FC236}">
                <a16:creationId xmlns:a16="http://schemas.microsoft.com/office/drawing/2014/main" id="{29206C3E-8262-4BAC-A209-F4327335E1F0}"/>
              </a:ext>
            </a:extLst>
          </p:cNvPr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>
            <a:extLst>
              <a:ext uri="{FF2B5EF4-FFF2-40B4-BE49-F238E27FC236}">
                <a16:creationId xmlns:a16="http://schemas.microsoft.com/office/drawing/2014/main" id="{E4786A85-B23B-420C-9463-CF262A126A21}"/>
              </a:ext>
            </a:extLst>
          </p:cNvPr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78061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89FF9E0-0F2A-4E7B-ADD7-33314E9E93E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>
            <a:extLst>
              <a:ext uri="{FF2B5EF4-FFF2-40B4-BE49-F238E27FC236}">
                <a16:creationId xmlns:a16="http://schemas.microsoft.com/office/drawing/2014/main" id="{419AA845-D4AF-40CE-B7F3-A1B95A20D2F3}"/>
              </a:ext>
            </a:extLst>
          </p:cNvPr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BA29D2F2-5AC8-4927-AA1D-19630D333830}"/>
              </a:ext>
            </a:extLst>
          </p:cNvPr>
          <p:cNvCxnSpPr>
            <a:cxnSpLocks/>
          </p:cNvCxnSpPr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3C00AF5-6CFB-4B05-922E-59446B4D5F1D}"/>
              </a:ext>
            </a:extLst>
          </p:cNvPr>
          <p:cNvCxnSpPr>
            <a:cxnSpLocks/>
          </p:cNvCxnSpPr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28D8426E-B0F3-4A04-99ED-0D9D1A7A694E}"/>
              </a:ext>
            </a:extLst>
          </p:cNvPr>
          <p:cNvCxnSpPr>
            <a:cxnSpLocks/>
          </p:cNvCxnSpPr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92186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752C95C-45A5-457A-A7AD-B87A83D86046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6" name="Ovale 5"/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/>
          <p:cNvSpPr>
            <a:spLocks noGrp="1"/>
          </p:cNvSpPr>
          <p:nvPr>
            <p:ph type="body" sz="quarter" idx="13" hasCustomPrompt="1"/>
          </p:nvPr>
        </p:nvSpPr>
        <p:spPr>
          <a:xfrm>
            <a:off x="8932985" y="3961597"/>
            <a:ext cx="2924053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7975-FB07-417F-9C09-53150D85BA7B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364759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AE38-1C14-44C8-AC2F-1FBA568A967B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>
            <a:extLst>
              <a:ext uri="{FF2B5EF4-FFF2-40B4-BE49-F238E27FC236}">
                <a16:creationId xmlns:a16="http://schemas.microsoft.com/office/drawing/2014/main" id="{A91EDD17-1F39-46F2-A6AE-0DA93D9DE76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253549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84303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00AEDD-3EAE-4E2A-9BF1-5113D28571E3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16275" y="2060575"/>
            <a:ext cx="8640762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testo 6">
            <a:extLst>
              <a:ext uri="{FF2B5EF4-FFF2-40B4-BE49-F238E27FC236}">
                <a16:creationId xmlns:a16="http://schemas.microsoft.com/office/drawing/2014/main" id="{E3A4E093-361F-4C37-B47B-B067A8415F3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4964" y="2060575"/>
            <a:ext cx="2601668" cy="4429125"/>
          </a:xfrm>
        </p:spPr>
        <p:txBody>
          <a:bodyPr/>
          <a:lstStyle>
            <a:lvl1pPr marL="342900" indent="-342900">
              <a:buAutoNum type="arabicPeriod"/>
              <a:defRPr b="1"/>
            </a:lvl1pPr>
          </a:lstStyle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endParaRPr lang="it-IT" dirty="0"/>
          </a:p>
          <a:p>
            <a:pPr lvl="0"/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/>
              <a:t>ipsum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268122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Ogget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45C027-DF9C-4B11-A370-B5E6B7CA0F42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6924BD38-C241-45AE-9D16-9EE806C4074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11522076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246032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tes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A373CA-ED9B-4FE3-8B6D-0F82BCDEF4B3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1C0D3E2E-2AFC-47C5-ADBC-3E40FCEC1C5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16275" y="2060575"/>
            <a:ext cx="8640763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3426871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colonna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0933319C-8AC5-4764-9981-AEA331D30C57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847A823-6861-4ED7-916A-EB4BF5CE6D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4" y="808073"/>
            <a:ext cx="2163688" cy="840083"/>
          </a:xfrm>
        </p:spPr>
        <p:txBody>
          <a:bodyPr/>
          <a:lstStyle>
            <a:lvl1pPr>
              <a:defRPr/>
            </a:lvl1pPr>
          </a:lstStyle>
          <a:p>
            <a:r>
              <a:rPr lang="it-IT" dirty="0"/>
              <a:t>Inserire titolo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C86D3BA3-83F0-4C02-8636-ACA6EA9DFF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F74982-4BDA-4AFA-A0A9-17B72D936178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B1FEA7-7590-4AD0-A0B1-4809206902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F95199BD-4F67-4AA1-A795-95C0BF54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7325048-9832-400A-BAC7-02B5977E3E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2163762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9B8341C8-2CFC-44BF-90C6-72E69DB88898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216275" y="2060575"/>
            <a:ext cx="8640762" cy="3997325"/>
          </a:xfrm>
          <a:noFill/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B32F2C4-840A-465D-B8D3-9DE2BF3FC6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216275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78321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sfondo colore _ oggetto">
    <p:bg>
      <p:bgPr>
        <a:solidFill>
          <a:srgbClr val="F3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  <a:prstGeom prst="rect">
            <a:avLst/>
          </a:prstGeo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35458E8-0508-42CF-A7E2-ABE84A714D6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34963" y="2060576"/>
            <a:ext cx="11522075" cy="4146550"/>
          </a:xfrm>
          <a:noFill/>
        </p:spPr>
        <p:txBody>
          <a:bodyPr/>
          <a:lstStyle>
            <a:lvl1pPr>
              <a:defRPr/>
            </a:lvl1pPr>
          </a:lstStyle>
          <a:p>
            <a:pPr lvl="0"/>
            <a:r>
              <a:rPr lang="it-IT" dirty="0"/>
              <a:t>Inserire testo / oggetto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F8D21-BC82-483D-8473-77CF20CEB9B9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11">
            <a:extLst>
              <a:ext uri="{FF2B5EF4-FFF2-40B4-BE49-F238E27FC236}">
                <a16:creationId xmlns:a16="http://schemas.microsoft.com/office/drawing/2014/main" id="{8E2D0317-6708-4FD8-83CC-23BC5CFD3B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232400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108385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720316" y="0"/>
            <a:ext cx="6471684" cy="6489700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5034479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B9ED9-DE43-478D-BC78-764BDB1B7E86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5106987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6707864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immagine _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ttangolo 8">
            <a:extLst>
              <a:ext uri="{FF2B5EF4-FFF2-40B4-BE49-F238E27FC236}">
                <a16:creationId xmlns:a16="http://schemas.microsoft.com/office/drawing/2014/main" id="{BF578AB8-DC96-4BF4-9F97-D7DA508CF3E9}"/>
              </a:ext>
            </a:extLst>
          </p:cNvPr>
          <p:cNvSpPr/>
          <p:nvPr userDrawn="1"/>
        </p:nvSpPr>
        <p:spPr>
          <a:xfrm>
            <a:off x="0" y="0"/>
            <a:ext cx="2855913" cy="6858000"/>
          </a:xfrm>
          <a:prstGeom prst="rect">
            <a:avLst/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immagine 7">
            <a:extLst>
              <a:ext uri="{FF2B5EF4-FFF2-40B4-BE49-F238E27FC236}">
                <a16:creationId xmlns:a16="http://schemas.microsoft.com/office/drawing/2014/main" id="{858C886A-46B2-4CBC-A989-B9F302647C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86120" y="812652"/>
            <a:ext cx="4355183" cy="5677048"/>
          </a:xfrm>
          <a:noFill/>
        </p:spPr>
        <p:txBody>
          <a:bodyPr/>
          <a:lstStyle/>
          <a:p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5192" y="812652"/>
            <a:ext cx="6021846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6688E-329B-4957-901B-5ACEB83E8E17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4BEA68D2-13D7-4E83-8B67-3B7D4B3EBFD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35192" y="2060575"/>
            <a:ext cx="6021846" cy="4429125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  <p:extLst>
      <p:ext uri="{BB962C8B-B14F-4D97-AF65-F5344CB8AC3E}">
        <p14:creationId xmlns:p14="http://schemas.microsoft.com/office/powerpoint/2010/main" val="26741943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8D2521-5CBC-49AE-89DF-CD0823EE4A53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3" y="2060575"/>
            <a:ext cx="6696458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3" name="Segnaposto contenuto 10">
            <a:extLst>
              <a:ext uri="{FF2B5EF4-FFF2-40B4-BE49-F238E27FC236}">
                <a16:creationId xmlns:a16="http://schemas.microsoft.com/office/drawing/2014/main" id="{981C075B-AD13-4CF1-8E6F-EFDE96C167BD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331075" y="800100"/>
            <a:ext cx="4525963" cy="5407025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734750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sorio_C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16275" y="1418313"/>
            <a:ext cx="8640763" cy="128426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Titolo del divisorio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27C53B2-1D4D-4136-ABB1-B76F0377233F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6" name="Ovale 5"/>
          <p:cNvSpPr/>
          <p:nvPr userDrawn="1"/>
        </p:nvSpPr>
        <p:spPr>
          <a:xfrm>
            <a:off x="0" y="1418312"/>
            <a:ext cx="1284270" cy="1284270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0" y="1418312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 userDrawn="1"/>
        </p:nvCxnSpPr>
        <p:spPr>
          <a:xfrm>
            <a:off x="0" y="271732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Segnaposto testo 16"/>
          <p:cNvSpPr>
            <a:spLocks noGrp="1"/>
          </p:cNvSpPr>
          <p:nvPr>
            <p:ph type="body" sz="quarter" idx="13" hasCustomPrompt="1"/>
          </p:nvPr>
        </p:nvSpPr>
        <p:spPr>
          <a:xfrm>
            <a:off x="8220808" y="3961597"/>
            <a:ext cx="3636230" cy="2359025"/>
          </a:xfrm>
        </p:spPr>
        <p:txBody>
          <a:bodyPr anchor="b">
            <a:normAutofit/>
          </a:bodyPr>
          <a:lstStyle>
            <a:lvl1pPr algn="r">
              <a:defRPr sz="96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 dirty="0"/>
              <a:t>00</a:t>
            </a: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8F4CC49-BF64-4501-AD26-31299F38C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6696458" cy="840083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6A4B48-3E59-4C49-8298-F9F8442DAB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D9C1E9-1B7E-4B9F-825D-C547FAB1CE90}" type="datetime1">
              <a:rPr lang="it-IT" smtClean="0"/>
              <a:t>08/06/2025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74028AC-2CCC-4D8D-959A-F6ABF139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B0D810A-BB19-46E5-95EF-8E0D57F0B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13E84B02-C61F-4F06-B7D2-53B38631086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962" y="2060575"/>
            <a:ext cx="6696457" cy="4429125"/>
          </a:xfrm>
        </p:spPr>
        <p:txBody>
          <a:bodyPr/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44C15745-FE91-4F85-912A-DE21BA99A8B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331074" y="620712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4" name="Segnaposto testo 11">
            <a:extLst>
              <a:ext uri="{FF2B5EF4-FFF2-40B4-BE49-F238E27FC236}">
                <a16:creationId xmlns:a16="http://schemas.microsoft.com/office/drawing/2014/main" id="{347D0FBD-1472-468C-84DA-540ADCCDF147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331074" y="3138105"/>
            <a:ext cx="4525963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8" name="Segnaposto contenuto 10">
            <a:extLst>
              <a:ext uri="{FF2B5EF4-FFF2-40B4-BE49-F238E27FC236}">
                <a16:creationId xmlns:a16="http://schemas.microsoft.com/office/drawing/2014/main" id="{AE654BE7-A245-475E-B2C5-2D5C0EA5B87D}"/>
              </a:ext>
            </a:extLst>
          </p:cNvPr>
          <p:cNvSpPr>
            <a:spLocks noGrp="1"/>
          </p:cNvSpPr>
          <p:nvPr>
            <p:ph sz="quarter" idx="19"/>
          </p:nvPr>
        </p:nvSpPr>
        <p:spPr>
          <a:xfrm>
            <a:off x="7331075" y="3867807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9" name="Segnaposto contenuto 10">
            <a:extLst>
              <a:ext uri="{FF2B5EF4-FFF2-40B4-BE49-F238E27FC236}">
                <a16:creationId xmlns:a16="http://schemas.microsoft.com/office/drawing/2014/main" id="{C7FD40C7-9A42-4239-BA55-CFB8D43C528F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7331075" y="799291"/>
            <a:ext cx="4525963" cy="2339318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991804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didascalia _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7637C-BA24-47E8-BA38-C7287B796156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4963" y="2060576"/>
            <a:ext cx="8640000" cy="761756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D48807E7-406F-46DA-A7FF-0C9752585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963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9" name="Segnaposto testo 11">
            <a:extLst>
              <a:ext uri="{FF2B5EF4-FFF2-40B4-BE49-F238E27FC236}">
                <a16:creationId xmlns:a16="http://schemas.microsoft.com/office/drawing/2014/main" id="{833CAB92-1558-4E15-91D9-6F44CDF88BF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34962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  <p:sp>
        <p:nvSpPr>
          <p:cNvPr id="10" name="Segnaposto contenuto 2">
            <a:extLst>
              <a:ext uri="{FF2B5EF4-FFF2-40B4-BE49-F238E27FC236}">
                <a16:creationId xmlns:a16="http://schemas.microsoft.com/office/drawing/2014/main" id="{B0E56354-394B-4187-9F9C-3EC0AFE56EFB}"/>
              </a:ext>
            </a:extLst>
          </p:cNvPr>
          <p:cNvSpPr>
            <a:spLocks noGrp="1"/>
          </p:cNvSpPr>
          <p:nvPr>
            <p:ph idx="17"/>
          </p:nvPr>
        </p:nvSpPr>
        <p:spPr>
          <a:xfrm>
            <a:off x="6463201" y="3234752"/>
            <a:ext cx="5423999" cy="2972374"/>
          </a:xfrm>
          <a:noFill/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1" name="Segnaposto testo 11">
            <a:extLst>
              <a:ext uri="{FF2B5EF4-FFF2-40B4-BE49-F238E27FC236}">
                <a16:creationId xmlns:a16="http://schemas.microsoft.com/office/drawing/2014/main" id="{FA2B0198-8A91-4620-9797-8C5B2DBFE18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463200" y="6207125"/>
            <a:ext cx="5423999" cy="282575"/>
          </a:xfrm>
        </p:spPr>
        <p:txBody>
          <a:bodyPr anchor="b">
            <a:normAutofit/>
          </a:bodyPr>
          <a:lstStyle>
            <a:lvl1pPr>
              <a:defRPr sz="900"/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8858665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2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7" y="709127"/>
            <a:ext cx="5780573" cy="578057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2313FBE5-F1C4-4411-B0A7-486C895AF990}"/>
              </a:ext>
            </a:extLst>
          </p:cNvPr>
          <p:cNvSpPr/>
          <p:nvPr userDrawn="1"/>
        </p:nvSpPr>
        <p:spPr>
          <a:xfrm>
            <a:off x="6096000" y="709127"/>
            <a:ext cx="5780573" cy="578057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05FF6-7A1F-45D2-AF15-B6421030D6D6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504950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2" name="Segnaposto testo 6">
            <a:extLst>
              <a:ext uri="{FF2B5EF4-FFF2-40B4-BE49-F238E27FC236}">
                <a16:creationId xmlns:a16="http://schemas.microsoft.com/office/drawing/2014/main" id="{58D49EF2-5E35-412C-A5DD-2A6A604FC3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279792" y="2887039"/>
            <a:ext cx="3400570" cy="210620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504950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16" name="Segnaposto testo 9">
            <a:extLst>
              <a:ext uri="{FF2B5EF4-FFF2-40B4-BE49-F238E27FC236}">
                <a16:creationId xmlns:a16="http://schemas.microsoft.com/office/drawing/2014/main" id="{8BDCC8A1-442C-4890-928F-754837D4015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279792" y="2239963"/>
            <a:ext cx="3400425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427458688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3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6923D-0963-4D59-BDE5-B2408F96BB19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4176734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15425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D84D0C32-E3D9-4D1A-A1D4-7F677E11FBAC}"/>
              </a:ext>
            </a:extLst>
          </p:cNvPr>
          <p:cNvSpPr/>
          <p:nvPr userDrawn="1"/>
        </p:nvSpPr>
        <p:spPr>
          <a:xfrm>
            <a:off x="8017486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20D1A14F-932F-4BEF-AF0D-4A0850EA5900}"/>
              </a:ext>
            </a:extLst>
          </p:cNvPr>
          <p:cNvSpPr/>
          <p:nvPr userDrawn="1"/>
        </p:nvSpPr>
        <p:spPr>
          <a:xfrm>
            <a:off x="4175247" y="2637317"/>
            <a:ext cx="3846583" cy="3846583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9" name="Connettore diritto 28">
            <a:extLst>
              <a:ext uri="{FF2B5EF4-FFF2-40B4-BE49-F238E27FC236}">
                <a16:creationId xmlns:a16="http://schemas.microsoft.com/office/drawing/2014/main" id="{175274AF-A160-4234-871A-D8C5B0DF011E}"/>
              </a:ext>
            </a:extLst>
          </p:cNvPr>
          <p:cNvCxnSpPr>
            <a:cxnSpLocks/>
          </p:cNvCxnSpPr>
          <p:nvPr userDrawn="1"/>
        </p:nvCxnSpPr>
        <p:spPr>
          <a:xfrm>
            <a:off x="8027765" y="0"/>
            <a:ext cx="0" cy="6858000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Segnaposto testo 6">
            <a:extLst>
              <a:ext uri="{FF2B5EF4-FFF2-40B4-BE49-F238E27FC236}">
                <a16:creationId xmlns:a16="http://schemas.microsoft.com/office/drawing/2014/main" id="{0C5DB749-C07B-4557-8B31-C5C44DDA999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551535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1" name="Segnaposto testo 9">
            <a:extLst>
              <a:ext uri="{FF2B5EF4-FFF2-40B4-BE49-F238E27FC236}">
                <a16:creationId xmlns:a16="http://schemas.microsoft.com/office/drawing/2014/main" id="{642D4EEC-FAC4-4C46-BB9F-3BA54588E41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51558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32" name="Segnaposto testo 6">
            <a:extLst>
              <a:ext uri="{FF2B5EF4-FFF2-40B4-BE49-F238E27FC236}">
                <a16:creationId xmlns:a16="http://schemas.microsoft.com/office/drawing/2014/main" id="{8310C023-87FF-43B4-9428-3E2652BDB8F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8376189" y="2887039"/>
            <a:ext cx="3100906" cy="3602662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33" name="Segnaposto testo 9">
            <a:extLst>
              <a:ext uri="{FF2B5EF4-FFF2-40B4-BE49-F238E27FC236}">
                <a16:creationId xmlns:a16="http://schemas.microsoft.com/office/drawing/2014/main" id="{0FB8C8B8-D4F7-4669-8F3B-F456A7ECFC9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76212" y="2239963"/>
            <a:ext cx="3100906" cy="441325"/>
          </a:xfrm>
        </p:spPr>
        <p:txBody>
          <a:bodyPr anchor="b">
            <a:normAutofit/>
          </a:bodyPr>
          <a:lstStyle>
            <a:lvl1pPr>
              <a:defRPr sz="16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</p:spTree>
    <p:extLst>
      <p:ext uri="{BB962C8B-B14F-4D97-AF65-F5344CB8AC3E}">
        <p14:creationId xmlns:p14="http://schemas.microsoft.com/office/powerpoint/2010/main" val="142568838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grafica _ 4 colon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5112AA-1E59-4325-A275-7DB71C29CFDB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99AF24DE-B4DF-4CF0-A1D8-A9C3833DB7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620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2E32AEAB-53EF-4B9D-AE36-D26FBF01B47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68643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cxnSp>
        <p:nvCxnSpPr>
          <p:cNvPr id="11" name="Connettore diritto 10">
            <a:extLst>
              <a:ext uri="{FF2B5EF4-FFF2-40B4-BE49-F238E27FC236}">
                <a16:creationId xmlns:a16="http://schemas.microsoft.com/office/drawing/2014/main" id="{BAA8E8E9-CF16-408F-8D84-BC8F1DE0AE37}"/>
              </a:ext>
            </a:extLst>
          </p:cNvPr>
          <p:cNvCxnSpPr>
            <a:cxnSpLocks/>
          </p:cNvCxnSpPr>
          <p:nvPr userDrawn="1"/>
        </p:nvCxnSpPr>
        <p:spPr>
          <a:xfrm>
            <a:off x="6096000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e 12">
            <a:extLst>
              <a:ext uri="{FF2B5EF4-FFF2-40B4-BE49-F238E27FC236}">
                <a16:creationId xmlns:a16="http://schemas.microsoft.com/office/drawing/2014/main" id="{769E06E2-5F0D-4920-A3E9-64AE757EB613}"/>
              </a:ext>
            </a:extLst>
          </p:cNvPr>
          <p:cNvSpPr/>
          <p:nvPr userDrawn="1"/>
        </p:nvSpPr>
        <p:spPr>
          <a:xfrm>
            <a:off x="339511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id="{066F22CF-5ACC-4388-97EC-12C4EE01108C}"/>
              </a:ext>
            </a:extLst>
          </p:cNvPr>
          <p:cNvCxnSpPr>
            <a:cxnSpLocks/>
          </p:cNvCxnSpPr>
          <p:nvPr userDrawn="1"/>
        </p:nvCxnSpPr>
        <p:spPr>
          <a:xfrm>
            <a:off x="3216275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ttore diritto 19">
            <a:extLst>
              <a:ext uri="{FF2B5EF4-FFF2-40B4-BE49-F238E27FC236}">
                <a16:creationId xmlns:a16="http://schemas.microsoft.com/office/drawing/2014/main" id="{9EF945E3-FEE2-40A3-82CD-7811BFD88746}"/>
              </a:ext>
            </a:extLst>
          </p:cNvPr>
          <p:cNvCxnSpPr>
            <a:cxnSpLocks/>
          </p:cNvCxnSpPr>
          <p:nvPr userDrawn="1"/>
        </p:nvCxnSpPr>
        <p:spPr>
          <a:xfrm>
            <a:off x="8969803" y="-24549"/>
            <a:ext cx="0" cy="6882549"/>
          </a:xfrm>
          <a:prstGeom prst="line">
            <a:avLst/>
          </a:prstGeom>
          <a:ln w="6350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Segnaposto testo 6">
            <a:extLst>
              <a:ext uri="{FF2B5EF4-FFF2-40B4-BE49-F238E27FC236}">
                <a16:creationId xmlns:a16="http://schemas.microsoft.com/office/drawing/2014/main" id="{4DA14660-E3DE-4786-8628-2BDB623B542F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3414561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2" name="Segnaposto testo 9">
            <a:extLst>
              <a:ext uri="{FF2B5EF4-FFF2-40B4-BE49-F238E27FC236}">
                <a16:creationId xmlns:a16="http://schemas.microsoft.com/office/drawing/2014/main" id="{38062A0A-3D00-4F2E-A78C-520C7A8814B0}"/>
              </a:ext>
            </a:extLst>
          </p:cNvPr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3414584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3" name="Segnaposto testo 6">
            <a:extLst>
              <a:ext uri="{FF2B5EF4-FFF2-40B4-BE49-F238E27FC236}">
                <a16:creationId xmlns:a16="http://schemas.microsoft.com/office/drawing/2014/main" id="{3FA3924C-C133-43D4-9617-6E7333D996FB}"/>
              </a:ext>
            </a:extLst>
          </p:cNvPr>
          <p:cNvSpPr>
            <a:spLocks noGrp="1"/>
          </p:cNvSpPr>
          <p:nvPr userDrawn="1">
            <p:ph type="body" sz="quarter" idx="18"/>
          </p:nvPr>
        </p:nvSpPr>
        <p:spPr>
          <a:xfrm>
            <a:off x="6250229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4" name="Segnaposto testo 9">
            <a:extLst>
              <a:ext uri="{FF2B5EF4-FFF2-40B4-BE49-F238E27FC236}">
                <a16:creationId xmlns:a16="http://schemas.microsoft.com/office/drawing/2014/main" id="{4F293ED1-7D64-49B8-81A0-5F5FB11E3592}"/>
              </a:ext>
            </a:extLst>
          </p:cNvPr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250252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5" name="Segnaposto testo 6">
            <a:extLst>
              <a:ext uri="{FF2B5EF4-FFF2-40B4-BE49-F238E27FC236}">
                <a16:creationId xmlns:a16="http://schemas.microsoft.com/office/drawing/2014/main" id="{34980872-E501-48A5-8B13-B7016BEEE029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9157816" y="2887039"/>
            <a:ext cx="2503621" cy="3602662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endParaRPr lang="it-IT" dirty="0"/>
          </a:p>
        </p:txBody>
      </p:sp>
      <p:sp>
        <p:nvSpPr>
          <p:cNvPr id="26" name="Segnaposto testo 9">
            <a:extLst>
              <a:ext uri="{FF2B5EF4-FFF2-40B4-BE49-F238E27FC236}">
                <a16:creationId xmlns:a16="http://schemas.microsoft.com/office/drawing/2014/main" id="{7359F283-E0AA-4871-A428-A58C8F3F0AAC}"/>
              </a:ext>
            </a:extLst>
          </p:cNvPr>
          <p:cNvSpPr>
            <a:spLocks noGrp="1"/>
          </p:cNvSpPr>
          <p:nvPr userDrawn="1">
            <p:ph type="body" sz="quarter" idx="21" hasCustomPrompt="1"/>
          </p:nvPr>
        </p:nvSpPr>
        <p:spPr>
          <a:xfrm>
            <a:off x="9157839" y="2239963"/>
            <a:ext cx="2503514" cy="441325"/>
          </a:xfrm>
        </p:spPr>
        <p:txBody>
          <a:bodyPr anchor="b">
            <a:normAutofit/>
          </a:bodyPr>
          <a:lstStyle>
            <a:lvl1pPr>
              <a:defRPr sz="1400" b="1">
                <a:latin typeface="+mj-lt"/>
              </a:defRPr>
            </a:lvl1pPr>
            <a:lvl2pPr>
              <a:defRPr b="1">
                <a:latin typeface="+mj-lt"/>
              </a:defRPr>
            </a:lvl2pPr>
            <a:lvl3pPr>
              <a:defRPr b="1">
                <a:latin typeface="+mj-lt"/>
              </a:defRPr>
            </a:lvl3pPr>
            <a:lvl4pPr>
              <a:defRPr b="1">
                <a:latin typeface="+mj-lt"/>
              </a:defRPr>
            </a:lvl4pPr>
            <a:lvl5pPr>
              <a:defRPr b="1">
                <a:latin typeface="+mj-lt"/>
              </a:defRPr>
            </a:lvl5pPr>
          </a:lstStyle>
          <a:p>
            <a:pPr lvl="0"/>
            <a:r>
              <a:rPr lang="it-IT" dirty="0"/>
              <a:t>TITOLO</a:t>
            </a:r>
          </a:p>
        </p:txBody>
      </p:sp>
      <p:sp>
        <p:nvSpPr>
          <p:cNvPr id="27" name="Ovale 26">
            <a:extLst>
              <a:ext uri="{FF2B5EF4-FFF2-40B4-BE49-F238E27FC236}">
                <a16:creationId xmlns:a16="http://schemas.microsoft.com/office/drawing/2014/main" id="{101D1BE9-9067-430D-A318-4BC1405F006A}"/>
              </a:ext>
            </a:extLst>
          </p:cNvPr>
          <p:cNvSpPr/>
          <p:nvPr userDrawn="1"/>
        </p:nvSpPr>
        <p:spPr>
          <a:xfrm>
            <a:off x="3223388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F88114C5-1930-4807-8B76-4565A5FFB9B5}"/>
              </a:ext>
            </a:extLst>
          </p:cNvPr>
          <p:cNvSpPr/>
          <p:nvPr userDrawn="1"/>
        </p:nvSpPr>
        <p:spPr>
          <a:xfrm>
            <a:off x="6089680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2D6333A-9B81-4325-A926-22F5E403D75F}"/>
              </a:ext>
            </a:extLst>
          </p:cNvPr>
          <p:cNvSpPr/>
          <p:nvPr userDrawn="1"/>
        </p:nvSpPr>
        <p:spPr>
          <a:xfrm>
            <a:off x="8964764" y="3544304"/>
            <a:ext cx="2869255" cy="2945397"/>
          </a:xfrm>
          <a:prstGeom prst="ellipse">
            <a:avLst/>
          </a:prstGeom>
          <a:noFill/>
          <a:ln w="6350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008344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4963" y="1325365"/>
            <a:ext cx="11522075" cy="4222679"/>
          </a:xfrm>
        </p:spPr>
        <p:txBody>
          <a:bodyPr anchor="ctr"/>
          <a:lstStyle>
            <a:lvl1pPr>
              <a:defRPr sz="4000" b="0"/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54C53-8377-48FC-BE86-D95163EC1529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-1366766" y="1325366"/>
            <a:ext cx="4222679" cy="4222679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1325366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5548045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362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Evidenza _ 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C3F10C0-5DFE-4F2B-84B3-498D1D283A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3771" y="1775639"/>
            <a:ext cx="10664455" cy="2317896"/>
          </a:xfrm>
          <a:ln>
            <a:noFill/>
          </a:ln>
        </p:spPr>
        <p:txBody>
          <a:bodyPr anchor="b"/>
          <a:lstStyle>
            <a:lvl1pPr algn="ctr">
              <a:defRPr sz="4800" b="0"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Inserire testo in evidenza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5E31426-2C15-4249-84C9-7FF9F8F2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76CA4DD-889D-4656-8CC7-0948554D4610}" type="datetime1">
              <a:rPr lang="it-IT" smtClean="0"/>
              <a:pPr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9023663-EBF6-4678-A4B6-3D84BCA80F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37DEFB-BB2F-4195-B6BA-04AAE853BF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6FCB4558-5B0B-4E68-99C0-73044CD4F7EE}"/>
              </a:ext>
            </a:extLst>
          </p:cNvPr>
          <p:cNvSpPr/>
          <p:nvPr userDrawn="1"/>
        </p:nvSpPr>
        <p:spPr>
          <a:xfrm>
            <a:off x="3233122" y="757946"/>
            <a:ext cx="5725755" cy="5725755"/>
          </a:xfrm>
          <a:prstGeom prst="ellipse">
            <a:avLst/>
          </a:prstGeom>
          <a:noFill/>
          <a:ln w="9525">
            <a:solidFill>
              <a:schemeClr val="tx2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2"/>
              </a:solidFill>
            </a:endParaRPr>
          </a:p>
        </p:txBody>
      </p:sp>
      <p:cxnSp>
        <p:nvCxnSpPr>
          <p:cNvPr id="10" name="Connettore diritto 9">
            <a:extLst>
              <a:ext uri="{FF2B5EF4-FFF2-40B4-BE49-F238E27FC236}">
                <a16:creationId xmlns:a16="http://schemas.microsoft.com/office/drawing/2014/main" id="{5CD3E5C6-1FD7-4A9E-A65F-282056577FB3}"/>
              </a:ext>
            </a:extLst>
          </p:cNvPr>
          <p:cNvCxnSpPr>
            <a:cxnSpLocks/>
          </p:cNvCxnSpPr>
          <p:nvPr userDrawn="1"/>
        </p:nvCxnSpPr>
        <p:spPr>
          <a:xfrm>
            <a:off x="0" y="729943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>
            <a:extLst>
              <a:ext uri="{FF2B5EF4-FFF2-40B4-BE49-F238E27FC236}">
                <a16:creationId xmlns:a16="http://schemas.microsoft.com/office/drawing/2014/main" id="{D9DB920E-F5AB-4AF8-BFFC-D380A2D7FEAE}"/>
              </a:ext>
            </a:extLst>
          </p:cNvPr>
          <p:cNvCxnSpPr>
            <a:cxnSpLocks/>
          </p:cNvCxnSpPr>
          <p:nvPr userDrawn="1"/>
        </p:nvCxnSpPr>
        <p:spPr>
          <a:xfrm>
            <a:off x="0" y="6483710"/>
            <a:ext cx="12192000" cy="0"/>
          </a:xfrm>
          <a:prstGeom prst="line">
            <a:avLst/>
          </a:prstGeom>
          <a:ln w="9525">
            <a:solidFill>
              <a:schemeClr val="tx2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5FA801A9-B23D-4656-8AFA-3E413EDFA6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63588" y="4536830"/>
            <a:ext cx="10664825" cy="601907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183156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A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e 9"/>
          <p:cNvSpPr/>
          <p:nvPr userDrawn="1"/>
        </p:nvSpPr>
        <p:spPr>
          <a:xfrm rot="11483929">
            <a:off x="1293786" y="-5274490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/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e 10"/>
          <p:cNvSpPr/>
          <p:nvPr userDrawn="1"/>
        </p:nvSpPr>
        <p:spPr>
          <a:xfrm rot="11483929">
            <a:off x="652366" y="5545716"/>
            <a:ext cx="10887270" cy="10887979"/>
          </a:xfrm>
          <a:prstGeom prst="ellipse">
            <a:avLst/>
          </a:prstGeom>
          <a:gradFill flip="none" rotWithShape="1">
            <a:gsLst>
              <a:gs pos="38000">
                <a:schemeClr val="tx1">
                  <a:lumMod val="0"/>
                  <a:lumOff val="100000"/>
                  <a:alpha val="0"/>
                </a:schemeClr>
              </a:gs>
              <a:gs pos="82000">
                <a:schemeClr val="accent3">
                  <a:alpha val="2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900" dirty="0">
              <a:latin typeface="Manrope" pitchFamily="2" charset="0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_finale_B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>
          <a:xfrm>
            <a:off x="3216275" y="4295077"/>
            <a:ext cx="8640763" cy="1299008"/>
          </a:xfrm>
        </p:spPr>
        <p:txBody>
          <a:bodyPr anchor="ctr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it-IT" dirty="0"/>
              <a:t>Chiusura / Ringraziamenti</a:t>
            </a:r>
          </a:p>
        </p:txBody>
      </p:sp>
      <p:sp>
        <p:nvSpPr>
          <p:cNvPr id="6" name="Ovale 5"/>
          <p:cNvSpPr/>
          <p:nvPr userDrawn="1"/>
        </p:nvSpPr>
        <p:spPr>
          <a:xfrm>
            <a:off x="0" y="4295076"/>
            <a:ext cx="1284270" cy="1284270"/>
          </a:xfrm>
          <a:prstGeom prst="ellipse">
            <a:avLst/>
          </a:prstGeom>
          <a:noFill/>
          <a:ln w="9525">
            <a:solidFill>
              <a:schemeClr val="bg1">
                <a:alpha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7" name="Connettore diritto 6"/>
          <p:cNvCxnSpPr/>
          <p:nvPr userDrawn="1"/>
        </p:nvCxnSpPr>
        <p:spPr>
          <a:xfrm>
            <a:off x="0" y="4295076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/>
          <p:cNvCxnSpPr/>
          <p:nvPr userDrawn="1"/>
        </p:nvCxnSpPr>
        <p:spPr>
          <a:xfrm>
            <a:off x="0" y="5594084"/>
            <a:ext cx="12192000" cy="0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diritto 11"/>
          <p:cNvCxnSpPr/>
          <p:nvPr userDrawn="1"/>
        </p:nvCxnSpPr>
        <p:spPr>
          <a:xfrm flipV="1">
            <a:off x="1284270" y="1"/>
            <a:ext cx="0" cy="7099442"/>
          </a:xfrm>
          <a:prstGeom prst="line">
            <a:avLst/>
          </a:prstGeom>
          <a:ln w="9525">
            <a:solidFill>
              <a:schemeClr val="bg1">
                <a:alpha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4" y="808073"/>
            <a:ext cx="8640000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9E7975-FB07-417F-9C09-53150D85BA7B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8640000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ina base_ testo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0AE38-1C14-44C8-AC2F-1FBA568A967B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334963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  <p:sp>
        <p:nvSpPr>
          <p:cNvPr id="10" name="Segnaposto testo 6"/>
          <p:cNvSpPr>
            <a:spLocks noGrp="1"/>
          </p:cNvSpPr>
          <p:nvPr>
            <p:ph type="body" sz="quarter" idx="14"/>
          </p:nvPr>
        </p:nvSpPr>
        <p:spPr>
          <a:xfrm>
            <a:off x="6253549" y="2060575"/>
            <a:ext cx="5330113" cy="4429125"/>
          </a:xfrm>
        </p:spPr>
        <p:txBody>
          <a:bodyPr/>
          <a:lstStyle/>
          <a:p>
            <a:pPr lvl="0"/>
            <a:endParaRPr lang="it-IT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45.xml"/><Relationship Id="rId1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35.xml"/><Relationship Id="rId21" Type="http://schemas.openxmlformats.org/officeDocument/2006/relationships/slideLayout" Target="../slideLayouts/slideLayout53.xml"/><Relationship Id="rId7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9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48.xml"/><Relationship Id="rId20" Type="http://schemas.openxmlformats.org/officeDocument/2006/relationships/slideLayout" Target="../slideLayouts/slideLayout52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24" Type="http://schemas.openxmlformats.org/officeDocument/2006/relationships/slideLayout" Target="../slideLayouts/slideLayout56.xml"/><Relationship Id="rId5" Type="http://schemas.openxmlformats.org/officeDocument/2006/relationships/slideLayout" Target="../slideLayouts/slideLayout37.xml"/><Relationship Id="rId15" Type="http://schemas.openxmlformats.org/officeDocument/2006/relationships/slideLayout" Target="../slideLayouts/slideLayout47.xml"/><Relationship Id="rId23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42.xml"/><Relationship Id="rId19" Type="http://schemas.openxmlformats.org/officeDocument/2006/relationships/slideLayout" Target="../slideLayouts/slideLayout51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6.xml"/><Relationship Id="rId22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00D2692-4D03-42F5-A685-582C3BF9476A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216275" y="39688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endParaRPr lang="it-IT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0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4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D93F0EDA-05BE-4DD7-962F-394BE0791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08073"/>
            <a:ext cx="11522075" cy="84008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8F0C82C2-529C-45CC-B0FD-8E1A68BA42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4963" y="2060575"/>
            <a:ext cx="11522075" cy="44291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0"/>
            <a:r>
              <a:rPr lang="it-IT" dirty="0"/>
              <a:t>Secondo livello</a:t>
            </a:r>
          </a:p>
          <a:p>
            <a:pPr lvl="0"/>
            <a:r>
              <a:rPr lang="it-IT" dirty="0"/>
              <a:t>Terzo livello</a:t>
            </a:r>
          </a:p>
          <a:p>
            <a:pPr lvl="0"/>
            <a:r>
              <a:rPr lang="it-IT" dirty="0"/>
              <a:t>Quarto livello</a:t>
            </a:r>
          </a:p>
          <a:p>
            <a:pPr lvl="0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C0DE2DC-DBA6-437E-BB4E-13D6007AE7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34964" y="39688"/>
            <a:ext cx="2383298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200D2692-4D03-42F5-A685-582C3BF9476A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2393C94-ABEE-455B-B13B-0EB6402D37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16275" y="39688"/>
            <a:ext cx="41148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it-IT"/>
              <a:t>Titolo (inserire dal Tab Inserisci &gt; intestazione &gt; applica a tutte)</a:t>
            </a:r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A960919-4893-43E8-BAF3-C8C59F419B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14538" y="39688"/>
            <a:ext cx="1042500" cy="36512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3135EEA2-8D42-4D46-95A6-66E65FDC5EB1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621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  <p:sldLayoutId id="2147483699" r:id="rId17"/>
    <p:sldLayoutId id="2147483700" r:id="rId18"/>
    <p:sldLayoutId id="2147483701" r:id="rId19"/>
    <p:sldLayoutId id="2147483702" r:id="rId20"/>
    <p:sldLayoutId id="2147483703" r:id="rId21"/>
    <p:sldLayoutId id="2147483704" r:id="rId22"/>
    <p:sldLayoutId id="2147483705" r:id="rId23"/>
    <p:sldLayoutId id="2147483706" r:id="rId24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400" b="1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None/>
        <a:defRPr lang="it-IT" sz="16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469">
          <p15:clr>
            <a:srgbClr val="F26B43"/>
          </p15:clr>
        </p15:guide>
        <p15:guide id="2" pos="211">
          <p15:clr>
            <a:srgbClr val="F26B43"/>
          </p15:clr>
        </p15:guide>
        <p15:guide id="3" pos="2026">
          <p15:clr>
            <a:srgbClr val="F26B43"/>
          </p15:clr>
        </p15:guide>
        <p15:guide id="4" pos="1799">
          <p15:clr>
            <a:srgbClr val="F26B43"/>
          </p15:clr>
        </p15:guide>
        <p15:guide id="5" orient="horz" pos="1298">
          <p15:clr>
            <a:srgbClr val="F26B43"/>
          </p15:clr>
        </p15:guide>
        <p15:guide id="6" orient="horz" pos="4088">
          <p15:clr>
            <a:srgbClr val="F26B43"/>
          </p15:clr>
        </p15:guide>
        <p15:guide id="7" orient="horz" pos="255">
          <p15:clr>
            <a:srgbClr val="F26B43"/>
          </p15:clr>
        </p15:guide>
        <p15:guide id="8" orient="horz" pos="981">
          <p15:clr>
            <a:srgbClr val="F26B43"/>
          </p15:clr>
        </p15:guide>
        <p15:guide id="9" orient="horz" pos="504">
          <p15:clr>
            <a:srgbClr val="F26B43"/>
          </p15:clr>
        </p15:guide>
        <p15:guide id="10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8.sv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Relationship Id="rId6" Type="http://schemas.openxmlformats.org/officeDocument/2006/relationships/image" Target="../media/image17.png"/><Relationship Id="rId5" Type="http://schemas.openxmlformats.org/officeDocument/2006/relationships/image" Target="../media/image16.emf"/><Relationship Id="rId4" Type="http://schemas.openxmlformats.org/officeDocument/2006/relationships/package" Target="../embeddings/Microsoft_Visio___.vsdx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Relationship Id="rId4" Type="http://schemas.openxmlformats.org/officeDocument/2006/relationships/image" Target="../media/image2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AA645-9FF5-5BFB-A423-E47B93FC7D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建筑的设计&#10;&#10;AI 生成的内容可能不正确。">
            <a:extLst>
              <a:ext uri="{FF2B5EF4-FFF2-40B4-BE49-F238E27FC236}">
                <a16:creationId xmlns:a16="http://schemas.microsoft.com/office/drawing/2014/main" id="{ACD7B168-6E53-D426-0279-3CA8EAE86D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" y="0"/>
            <a:ext cx="12198778" cy="6858000"/>
          </a:xfrm>
          <a:prstGeom prst="rect">
            <a:avLst/>
          </a:prstGeom>
        </p:spPr>
      </p:pic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4905FDE-6FFF-EFE3-306E-EDF743A81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D5D4FD88-1546-18CF-58F1-8313C5BB5772}"/>
              </a:ext>
            </a:extLst>
          </p:cNvPr>
          <p:cNvSpPr/>
          <p:nvPr/>
        </p:nvSpPr>
        <p:spPr>
          <a:xfrm>
            <a:off x="0" y="0"/>
            <a:ext cx="12191671" cy="6858000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69000">
                <a:srgbClr val="FFFFFF"/>
              </a:gs>
              <a:gs pos="100000">
                <a:schemeClr val="bg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itolo 2">
            <a:extLst>
              <a:ext uri="{FF2B5EF4-FFF2-40B4-BE49-F238E27FC236}">
                <a16:creationId xmlns:a16="http://schemas.microsoft.com/office/drawing/2014/main" id="{FEAB3882-D04F-8FF4-2BE6-AE074E5B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456" y="1205662"/>
            <a:ext cx="11762356" cy="2315401"/>
          </a:xfrm>
        </p:spPr>
        <p:txBody>
          <a:bodyPr/>
          <a:lstStyle/>
          <a:p>
            <a:pPr algn="l"/>
            <a:r>
              <a:rPr lang="en-US" sz="4000" b="1" i="0" dirty="0">
                <a:solidFill>
                  <a:schemeClr val="accent5">
                    <a:lumMod val="50000"/>
                  </a:schemeClr>
                </a:solidFill>
                <a:effectLst/>
                <a:latin typeface="Encode Sans"/>
              </a:rPr>
              <a:t>Unsupervised Bridge Anomaly Detection under Environmental Variability Using GAN-Enhanced Adaptive Affinity Propagation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920E4CE-8CF5-5640-BA11-6906B41A1B40}"/>
              </a:ext>
            </a:extLst>
          </p:cNvPr>
          <p:cNvSpPr txBox="1"/>
          <p:nvPr/>
        </p:nvSpPr>
        <p:spPr>
          <a:xfrm>
            <a:off x="311457" y="3597255"/>
            <a:ext cx="11118544" cy="1704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Presente</a:t>
            </a: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Wen Gao 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Supervisor: </a:t>
            </a: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Prof. Alireza Entezami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Affiliation: </a:t>
            </a:r>
            <a:r>
              <a:rPr lang="en-US" altLang="zh-CN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Department of Civil and Environmental Engineering, Politecnico di Milano, Milan, Italy</a:t>
            </a:r>
          </a:p>
          <a:p>
            <a:pPr fontAlgn="auto">
              <a:lnSpc>
                <a:spcPct val="150000"/>
              </a:lnSpc>
              <a:spcBef>
                <a:spcPts val="0"/>
              </a:spcBef>
            </a:pPr>
            <a:r>
              <a:rPr lang="en-US" altLang="it-IT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Date: 12/06/2025 </a:t>
            </a:r>
            <a:endParaRPr lang="en-US" altLang="it-IT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02714BA0-DB5C-BBBB-339A-722D1E3E9B49}"/>
              </a:ext>
            </a:extLst>
          </p:cNvPr>
          <p:cNvSpPr txBox="1"/>
          <p:nvPr/>
        </p:nvSpPr>
        <p:spPr>
          <a:xfrm>
            <a:off x="311456" y="610100"/>
            <a:ext cx="10149432" cy="3524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sz="2000" b="1" i="0" dirty="0">
                <a:solidFill>
                  <a:srgbClr val="32333C"/>
                </a:solidFill>
                <a:effectLst/>
                <a:latin typeface="Encode Sans"/>
              </a:rPr>
              <a:t>2nd Olympiad in Engineering Science – </a:t>
            </a:r>
            <a:r>
              <a:rPr lang="en-US" sz="2000" b="1" dirty="0"/>
              <a:t>OES 2025</a:t>
            </a:r>
          </a:p>
        </p:txBody>
      </p:sp>
      <p:pic>
        <p:nvPicPr>
          <p:cNvPr id="13" name="图片 12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F53480C2-7548-912A-B18D-A763A488F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56" y="5609677"/>
            <a:ext cx="2381582" cy="107647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76D7707C-3E53-9659-45AE-CDFCDAEE25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4165" y="5609677"/>
            <a:ext cx="2942630" cy="1076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68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/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507" b="1450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itolo 5"/>
          <p:cNvSpPr>
            <a:spLocks noGrp="1"/>
          </p:cNvSpPr>
          <p:nvPr>
            <p:ph type="title"/>
          </p:nvPr>
        </p:nvSpPr>
        <p:spPr>
          <a:xfrm>
            <a:off x="763772" y="2848166"/>
            <a:ext cx="10664455" cy="664535"/>
          </a:xfrm>
        </p:spPr>
        <p:txBody>
          <a:bodyPr/>
          <a:lstStyle/>
          <a:p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Thanks</a:t>
            </a:r>
            <a:r>
              <a:rPr lang="zh-CN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your</a:t>
            </a:r>
            <a:r>
              <a:rPr lang="zh-CN" alt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attention!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10</a:t>
            </a:fld>
            <a:endParaRPr lang="it-IT" dirty="0"/>
          </a:p>
        </p:txBody>
      </p:sp>
      <p:sp>
        <p:nvSpPr>
          <p:cNvPr id="7" name="Segnaposto testo 6"/>
          <p:cNvSpPr>
            <a:spLocks noGrp="1"/>
          </p:cNvSpPr>
          <p:nvPr>
            <p:ph type="body" sz="quarter" idx="13"/>
          </p:nvPr>
        </p:nvSpPr>
        <p:spPr>
          <a:xfrm>
            <a:off x="763958" y="5956055"/>
            <a:ext cx="10664825" cy="901945"/>
          </a:xfrm>
        </p:spPr>
        <p:txBody>
          <a:bodyPr/>
          <a:lstStyle/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Wen Gao</a:t>
            </a: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Supervisor: </a:t>
            </a:r>
            <a:r>
              <a:rPr lang="en-US" altLang="it-IT" b="1" dirty="0"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Prof. Alireza Entezami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Email: wen.gao@polimi.it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8C343E-BD19-DEA3-2694-753390AAED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28A93F7-C539-C7A8-59BA-365188D9AA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963" y="812652"/>
            <a:ext cx="11522075" cy="840083"/>
          </a:xfrm>
        </p:spPr>
        <p:txBody>
          <a:bodyPr/>
          <a:lstStyle/>
          <a:p>
            <a:r>
              <a:rPr lang="en-US" noProof="0" dirty="0"/>
              <a:t>Contents 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E5D84DD-A70B-C869-8F03-F9845CAD7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336537" cy="365125"/>
          </a:xfrm>
        </p:spPr>
        <p:txBody>
          <a:bodyPr/>
          <a:lstStyle/>
          <a:p>
            <a:pPr algn="ctr"/>
            <a:r>
              <a:rPr lang="it-IT" dirty="0" err="1"/>
              <a:t>Unsupervised</a:t>
            </a:r>
            <a:r>
              <a:rPr lang="it-IT" dirty="0"/>
              <a:t> Bridge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under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Using GAN-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Affinity</a:t>
            </a:r>
            <a:r>
              <a:rPr lang="it-IT" dirty="0"/>
              <a:t> </a:t>
            </a:r>
            <a:r>
              <a:rPr lang="it-IT" dirty="0" err="1"/>
              <a:t>Propagation</a:t>
            </a:r>
            <a:r>
              <a:rPr lang="it-IT" dirty="0"/>
              <a:t> – Wen Gao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DD2B0A-0F11-45A7-EA0B-5C167E5BD6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35EEA2-8D42-4D46-95A6-66E65FDC5EB1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  <a:uFillTx/>
                <a:latin typeface="Manrope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65000"/>
                  <a:lumOff val="35000"/>
                </a:srgbClr>
              </a:solidFill>
              <a:effectLst/>
              <a:uLnTx/>
              <a:uFillTx/>
              <a:latin typeface="Manrope"/>
              <a:ea typeface="+mn-ea"/>
              <a:cs typeface="+mn-cs"/>
            </a:endParaRP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7D3EF4F0-43BF-8238-ACEA-2193FA52C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7380" y="3054988"/>
            <a:ext cx="2739545" cy="332803"/>
          </a:xfrm>
        </p:spPr>
        <p:txBody>
          <a:bodyPr>
            <a:noAutofit/>
          </a:bodyPr>
          <a:lstStyle/>
          <a:p>
            <a:r>
              <a:rPr lang="en-US" noProof="0" dirty="0"/>
              <a:t>Research Status and Topics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14204644-4824-281A-3830-F5ACB4943F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653485" y="3054988"/>
            <a:ext cx="2554757" cy="332803"/>
          </a:xfrm>
        </p:spPr>
        <p:txBody>
          <a:bodyPr>
            <a:normAutofit/>
          </a:bodyPr>
          <a:lstStyle/>
          <a:p>
            <a:r>
              <a:rPr lang="en-US" noProof="0" dirty="0"/>
              <a:t>Methodology</a:t>
            </a:r>
          </a:p>
          <a:p>
            <a:endParaRPr lang="en-US" noProof="0" dirty="0"/>
          </a:p>
        </p:txBody>
      </p:sp>
      <p:sp>
        <p:nvSpPr>
          <p:cNvPr id="8" name="Segnaposto testo 7">
            <a:extLst>
              <a:ext uri="{FF2B5EF4-FFF2-40B4-BE49-F238E27FC236}">
                <a16:creationId xmlns:a16="http://schemas.microsoft.com/office/drawing/2014/main" id="{60188BD7-8650-EE9F-AA8C-2602B4B1835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783503" y="3054988"/>
            <a:ext cx="2639608" cy="332803"/>
          </a:xfrm>
        </p:spPr>
        <p:txBody>
          <a:bodyPr>
            <a:noAutofit/>
          </a:bodyPr>
          <a:lstStyle/>
          <a:p>
            <a:r>
              <a:rPr lang="en-US" noProof="0" dirty="0"/>
              <a:t>Application and Achievement </a:t>
            </a:r>
          </a:p>
          <a:p>
            <a:endParaRPr lang="en-US" noProof="0" dirty="0"/>
          </a:p>
        </p:txBody>
      </p:sp>
      <p:sp>
        <p:nvSpPr>
          <p:cNvPr id="11" name="Segnaposto testo 10">
            <a:extLst>
              <a:ext uri="{FF2B5EF4-FFF2-40B4-BE49-F238E27FC236}">
                <a16:creationId xmlns:a16="http://schemas.microsoft.com/office/drawing/2014/main" id="{49595430-FE91-70C5-6F62-65EAD785D3A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7380" y="3736780"/>
            <a:ext cx="3546709" cy="1876932"/>
          </a:xfrm>
        </p:spPr>
        <p:txBody>
          <a:bodyPr vert="horz" lIns="0" tIns="0" rIns="0" bIns="0" rtlCol="0">
            <a:normAutofit/>
          </a:bodyPr>
          <a:lstStyle/>
          <a:p>
            <a:pPr marL="285750" indent="-285750" defTabSz="720000">
              <a:buChar char="•"/>
            </a:pPr>
            <a:r>
              <a:rPr lang="en-US" altLang="zh-CN" dirty="0"/>
              <a:t>R</a:t>
            </a:r>
            <a:r>
              <a:rPr lang="en-US" dirty="0"/>
              <a:t>esearch </a:t>
            </a:r>
            <a:r>
              <a:rPr lang="en-US" altLang="zh-CN" dirty="0"/>
              <a:t>b</a:t>
            </a:r>
            <a:r>
              <a:rPr lang="en-US" dirty="0"/>
              <a:t>ackground and </a:t>
            </a:r>
            <a:r>
              <a:rPr lang="en-US" altLang="zh-CN" dirty="0"/>
              <a:t>s</a:t>
            </a:r>
            <a:r>
              <a:rPr lang="en-US" dirty="0"/>
              <a:t>tatus</a:t>
            </a:r>
          </a:p>
          <a:p>
            <a:pPr marL="285750" indent="-285750" defTabSz="720000">
              <a:buChar char="•"/>
            </a:pPr>
            <a:r>
              <a:rPr lang="en-US" dirty="0"/>
              <a:t>Research t</a:t>
            </a:r>
            <a:r>
              <a:rPr lang="en-US" altLang="zh-CN" dirty="0"/>
              <a:t>opic</a:t>
            </a:r>
            <a:r>
              <a:rPr lang="en-US" dirty="0"/>
              <a:t>s and innovations</a:t>
            </a:r>
          </a:p>
        </p:txBody>
      </p:sp>
      <p:sp>
        <p:nvSpPr>
          <p:cNvPr id="12" name="Segnaposto testo 11">
            <a:extLst>
              <a:ext uri="{FF2B5EF4-FFF2-40B4-BE49-F238E27FC236}">
                <a16:creationId xmlns:a16="http://schemas.microsoft.com/office/drawing/2014/main" id="{2E5EE86F-B621-A985-CCC2-0C8F3D8FA64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 rot="16200000">
            <a:off x="574124" y="2115912"/>
            <a:ext cx="776376" cy="665702"/>
          </a:xfrm>
        </p:spPr>
        <p:txBody>
          <a:bodyPr/>
          <a:lstStyle/>
          <a:p>
            <a:r>
              <a:rPr lang="en-US" noProof="0" dirty="0"/>
              <a:t>01</a:t>
            </a:r>
          </a:p>
        </p:txBody>
      </p:sp>
      <p:sp>
        <p:nvSpPr>
          <p:cNvPr id="13" name="Segnaposto testo 12">
            <a:extLst>
              <a:ext uri="{FF2B5EF4-FFF2-40B4-BE49-F238E27FC236}">
                <a16:creationId xmlns:a16="http://schemas.microsoft.com/office/drawing/2014/main" id="{BDD43C7A-E8F1-434B-626B-BE0E48025D8F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 rot="16200000">
            <a:off x="4595782" y="1998996"/>
            <a:ext cx="776376" cy="899534"/>
          </a:xfrm>
        </p:spPr>
        <p:txBody>
          <a:bodyPr/>
          <a:lstStyle/>
          <a:p>
            <a:r>
              <a:rPr lang="en-US" noProof="0" dirty="0"/>
              <a:t>02</a:t>
            </a:r>
          </a:p>
        </p:txBody>
      </p:sp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74C06291-B9DA-9EF4-128A-5E1B2A827BD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 rot="16200000">
            <a:off x="8636188" y="2115912"/>
            <a:ext cx="776376" cy="665702"/>
          </a:xfrm>
        </p:spPr>
        <p:txBody>
          <a:bodyPr/>
          <a:lstStyle/>
          <a:p>
            <a:r>
              <a:rPr lang="en-US" noProof="0" dirty="0"/>
              <a:t>03</a:t>
            </a:r>
          </a:p>
        </p:txBody>
      </p:sp>
      <p:sp>
        <p:nvSpPr>
          <p:cNvPr id="17" name="Segnaposto testo 16">
            <a:extLst>
              <a:ext uri="{FF2B5EF4-FFF2-40B4-BE49-F238E27FC236}">
                <a16:creationId xmlns:a16="http://schemas.microsoft.com/office/drawing/2014/main" id="{EB2EC17A-3C57-01DE-29D0-F27B72F35705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4653484" y="3736780"/>
            <a:ext cx="3546709" cy="1876932"/>
          </a:xfrm>
        </p:spPr>
        <p:txBody>
          <a:bodyPr/>
          <a:lstStyle/>
          <a:p>
            <a:pPr marL="285750" indent="-285750" defTabSz="720000">
              <a:buFont typeface="Arial" panose="020B0604020202020204" pitchFamily="34" charset="0"/>
              <a:buChar char="•"/>
            </a:pPr>
            <a:r>
              <a:rPr lang="en-US" noProof="0" dirty="0"/>
              <a:t>Data extraction and enhancement</a:t>
            </a:r>
          </a:p>
          <a:p>
            <a:pPr marL="285750" indent="-285750" defTabSz="720000">
              <a:buFont typeface="Arial" panose="020B0604020202020204" pitchFamily="34" charset="0"/>
              <a:buChar char="•"/>
            </a:pPr>
            <a:r>
              <a:rPr lang="en-US" noProof="0" dirty="0"/>
              <a:t>Adaptive clustering</a:t>
            </a:r>
          </a:p>
          <a:p>
            <a:pPr marL="285750" indent="-285750" defTabSz="720000">
              <a:buFont typeface="Arial" panose="020B0604020202020204" pitchFamily="34" charset="0"/>
              <a:buChar char="•"/>
            </a:pPr>
            <a:r>
              <a:rPr lang="en-US" noProof="0" dirty="0"/>
              <a:t>Abnormal score calculation and anomaly monitoring</a:t>
            </a:r>
          </a:p>
        </p:txBody>
      </p:sp>
      <p:sp>
        <p:nvSpPr>
          <p:cNvPr id="18" name="Segnaposto testo 17">
            <a:extLst>
              <a:ext uri="{FF2B5EF4-FFF2-40B4-BE49-F238E27FC236}">
                <a16:creationId xmlns:a16="http://schemas.microsoft.com/office/drawing/2014/main" id="{BD02B5A1-5C33-1797-6259-9B122FBA71C8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8783503" y="3736780"/>
            <a:ext cx="2639608" cy="1876932"/>
          </a:xfrm>
        </p:spPr>
        <p:txBody>
          <a:bodyPr vert="horz" lIns="0" tIns="0" rIns="0" bIns="0" rtlCol="0">
            <a:normAutofit/>
          </a:bodyPr>
          <a:lstStyle/>
          <a:p>
            <a:pPr marL="285750" indent="-285750" defTabSz="720000">
              <a:buChar char="•"/>
            </a:pPr>
            <a:r>
              <a:rPr lang="en-US" dirty="0"/>
              <a:t>Data enhancement results</a:t>
            </a:r>
          </a:p>
          <a:p>
            <a:pPr marL="285750" indent="-285750" defTabSz="720000">
              <a:buChar char="•"/>
            </a:pPr>
            <a:r>
              <a:rPr lang="en-US" dirty="0"/>
              <a:t>Application </a:t>
            </a:r>
            <a:r>
              <a:rPr lang="en-US" altLang="zh-CN" dirty="0"/>
              <a:t>r</a:t>
            </a:r>
            <a:r>
              <a:rPr lang="en-US" dirty="0"/>
              <a:t>esults</a:t>
            </a:r>
          </a:p>
          <a:p>
            <a:pPr marL="285750" indent="-285750" defTabSz="720000">
              <a:buChar char="•"/>
            </a:pPr>
            <a:endParaRPr lang="en-US" dirty="0"/>
          </a:p>
          <a:p>
            <a:pPr defTabSz="72000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809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4964" y="531849"/>
            <a:ext cx="8640000" cy="365126"/>
          </a:xfrm>
        </p:spPr>
        <p:txBody>
          <a:bodyPr/>
          <a:lstStyle/>
          <a:p>
            <a:r>
              <a:rPr lang="en-US" altLang="zh-CN" sz="2400" dirty="0"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Research Status and Topics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737F19-DAD1-4151-8E5E-136AE907C18E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411429" cy="365125"/>
          </a:xfrm>
        </p:spPr>
        <p:txBody>
          <a:bodyPr/>
          <a:lstStyle/>
          <a:p>
            <a:pPr algn="ctr"/>
            <a:r>
              <a:rPr lang="it-IT" dirty="0" err="1"/>
              <a:t>Unsupervised</a:t>
            </a:r>
            <a:r>
              <a:rPr lang="it-IT" dirty="0"/>
              <a:t> Bridge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under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Using GAN-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Affinity</a:t>
            </a:r>
            <a:r>
              <a:rPr lang="it-IT" dirty="0"/>
              <a:t> </a:t>
            </a:r>
            <a:r>
              <a:rPr lang="it-IT" dirty="0" err="1"/>
              <a:t>Propagation</a:t>
            </a:r>
            <a:r>
              <a:rPr lang="it-IT" dirty="0"/>
              <a:t> – Wen Gao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35EEA2-8D42-4D46-95A6-66E65FDC5EB1}" type="slidenum">
              <a:rPr lang="it-IT" smtClean="0"/>
              <a:t>3</a:t>
            </a:fld>
            <a:endParaRPr lang="it-IT" dirty="0"/>
          </a:p>
        </p:txBody>
      </p: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A50AAC68-C008-E76C-C7BC-EF178BF7C9C0}"/>
              </a:ext>
            </a:extLst>
          </p:cNvPr>
          <p:cNvGrpSpPr/>
          <p:nvPr/>
        </p:nvGrpSpPr>
        <p:grpSpPr>
          <a:xfrm>
            <a:off x="266184" y="914368"/>
            <a:ext cx="3848616" cy="5623533"/>
            <a:chOff x="266184" y="914368"/>
            <a:chExt cx="3848616" cy="5623533"/>
          </a:xfrm>
        </p:grpSpPr>
        <p:sp>
          <p:nvSpPr>
            <p:cNvPr id="17" name="文本框 16"/>
            <p:cNvSpPr txBox="1"/>
            <p:nvPr/>
          </p:nvSpPr>
          <p:spPr>
            <a:xfrm>
              <a:off x="266184" y="914368"/>
              <a:ext cx="384861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Bridge monitoring data sources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5F68FCE0-1580-31D0-D5DB-C6D603C1554C}"/>
                </a:ext>
              </a:extLst>
            </p:cNvPr>
            <p:cNvGrpSpPr/>
            <p:nvPr/>
          </p:nvGrpSpPr>
          <p:grpSpPr>
            <a:xfrm>
              <a:off x="454446" y="1522935"/>
              <a:ext cx="3466356" cy="5014966"/>
              <a:chOff x="454446" y="1522935"/>
              <a:chExt cx="3466356" cy="5014966"/>
            </a:xfrm>
          </p:grpSpPr>
          <p:pic>
            <p:nvPicPr>
              <p:cNvPr id="16" name="图片 1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27820" y="1522935"/>
                <a:ext cx="3331048" cy="2213671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pic>
            <p:nvPicPr>
              <p:cNvPr id="8" name="图片 7" descr="建筑外的招牌&#10;&#10;AI 生成的内容可能不正确。">
                <a:extLst>
                  <a:ext uri="{FF2B5EF4-FFF2-40B4-BE49-F238E27FC236}">
                    <a16:creationId xmlns:a16="http://schemas.microsoft.com/office/drawing/2014/main" id="{B196A7E6-6490-DD53-CBFB-947B251A1D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4446" y="4266735"/>
                <a:ext cx="3404422" cy="2269614"/>
              </a:xfrm>
              <a:prstGeom prst="roundRect">
                <a:avLst>
                  <a:gd name="adj" fmla="val 8594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1F763D51-B5CB-9638-CB48-9FCD01C3C6EA}"/>
                  </a:ext>
                </a:extLst>
              </p:cNvPr>
              <p:cNvSpPr txBox="1"/>
              <p:nvPr/>
            </p:nvSpPr>
            <p:spPr>
              <a:xfrm>
                <a:off x="2478158" y="3367274"/>
                <a:ext cx="144264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C000"/>
                    </a:solidFill>
                    <a:latin typeface="+mn-ea"/>
                  </a:rPr>
                  <a:t>Visual data</a:t>
                </a:r>
                <a:endParaRPr lang="en-US" b="1" dirty="0">
                  <a:solidFill>
                    <a:srgbClr val="FFC000"/>
                  </a:solidFill>
                  <a:latin typeface="+mn-ea"/>
                </a:endParaRPr>
              </a:p>
            </p:txBody>
          </p:sp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F721A78A-7A8A-C138-6F99-55D245F5391B}"/>
                  </a:ext>
                </a:extLst>
              </p:cNvPr>
              <p:cNvSpPr txBox="1"/>
              <p:nvPr/>
            </p:nvSpPr>
            <p:spPr>
              <a:xfrm>
                <a:off x="2058873" y="6168569"/>
                <a:ext cx="18619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b="1" dirty="0">
                    <a:solidFill>
                      <a:srgbClr val="FFC000"/>
                    </a:solidFill>
                    <a:latin typeface="+mn-ea"/>
                  </a:rPr>
                  <a:t>Numerical data</a:t>
                </a:r>
                <a:endParaRPr lang="en-US" b="1" dirty="0">
                  <a:solidFill>
                    <a:srgbClr val="FFC000"/>
                  </a:solidFill>
                  <a:latin typeface="+mn-ea"/>
                </a:endParaRPr>
              </a:p>
            </p:txBody>
          </p:sp>
        </p:grp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C95AD561-F43A-1794-A4BE-6F8D03385619}"/>
              </a:ext>
            </a:extLst>
          </p:cNvPr>
          <p:cNvGrpSpPr/>
          <p:nvPr/>
        </p:nvGrpSpPr>
        <p:grpSpPr>
          <a:xfrm>
            <a:off x="4389924" y="914368"/>
            <a:ext cx="7745442" cy="2476233"/>
            <a:chOff x="4389924" y="914368"/>
            <a:chExt cx="7745442" cy="2476233"/>
          </a:xfrm>
        </p:grpSpPr>
        <p:sp>
          <p:nvSpPr>
            <p:cNvPr id="18" name="文本框 17"/>
            <p:cNvSpPr txBox="1"/>
            <p:nvPr/>
          </p:nvSpPr>
          <p:spPr>
            <a:xfrm>
              <a:off x="4389924" y="914368"/>
              <a:ext cx="40767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285750" indent="-285750">
                <a:buFont typeface="Wingdings" panose="05000000000000000000" pitchFamily="2" charset="2"/>
                <a:buChar char="l"/>
                <a:defRPr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2000" dirty="0"/>
                <a:t>Bridge health monitoring methods</a:t>
              </a:r>
              <a:endParaRPr lang="zh-CN" altLang="en-US" sz="2000" dirty="0"/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A46F2A00-0E5D-201F-5143-B5F68BF139B2}"/>
                </a:ext>
              </a:extLst>
            </p:cNvPr>
            <p:cNvGrpSpPr/>
            <p:nvPr/>
          </p:nvGrpSpPr>
          <p:grpSpPr>
            <a:xfrm>
              <a:off x="4389924" y="1314478"/>
              <a:ext cx="7745442" cy="2076123"/>
              <a:chOff x="4389924" y="1314478"/>
              <a:chExt cx="7745442" cy="2076123"/>
            </a:xfrm>
          </p:grpSpPr>
          <p:graphicFrame>
            <p:nvGraphicFramePr>
              <p:cNvPr id="15" name="对象 14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63923085"/>
                  </p:ext>
                </p:extLst>
              </p:nvPr>
            </p:nvGraphicFramePr>
            <p:xfrm>
              <a:off x="4459429" y="2029922"/>
              <a:ext cx="1818423" cy="1336244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Visio" r:id="rId6" imgW="5956300" imgH="4378960" progId="Visio.Drawing.15">
                      <p:embed/>
                    </p:oleObj>
                  </mc:Choice>
                  <mc:Fallback>
                    <p:oleObj name="Visio" r:id="rId6" imgW="5956300" imgH="4378960" progId="Visio.Drawing.15">
                      <p:embed/>
                      <p:pic>
                        <p:nvPicPr>
                          <p:cNvPr id="0" name="图片 5"/>
                          <p:cNvPicPr/>
                          <p:nvPr/>
                        </p:nvPicPr>
                        <p:blipFill>
                          <a:blip r:embed="rId7"/>
                          <a:stretch>
                            <a:fillRect/>
                          </a:stretch>
                        </p:blipFill>
                        <p:spPr>
                          <a:xfrm>
                            <a:off x="4459429" y="2029922"/>
                            <a:ext cx="1818423" cy="1336244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3" name="矩形 12">
                <a:extLst>
                  <a:ext uri="{FF2B5EF4-FFF2-40B4-BE49-F238E27FC236}">
                    <a16:creationId xmlns:a16="http://schemas.microsoft.com/office/drawing/2014/main" id="{81BA64D3-72AE-CD9C-5C80-EB3DE4864D83}"/>
                  </a:ext>
                </a:extLst>
              </p:cNvPr>
              <p:cNvSpPr/>
              <p:nvPr/>
            </p:nvSpPr>
            <p:spPr>
              <a:xfrm>
                <a:off x="4389924" y="1334384"/>
                <a:ext cx="2252540" cy="423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 algn="l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en-US" altLang="zh-CN" sz="1600" b="1" dirty="0">
                    <a:solidFill>
                      <a:schemeClr val="tx2"/>
                    </a:solidFill>
                  </a:rPr>
                  <a:t>S</a:t>
                </a:r>
                <a:r>
                  <a:rPr lang="zh-CN" altLang="en-US" sz="1600" b="1" dirty="0">
                    <a:solidFill>
                      <a:schemeClr val="tx2"/>
                    </a:solidFill>
                  </a:rPr>
                  <a:t>tatistic analysis</a:t>
                </a:r>
              </a:p>
            </p:txBody>
          </p:sp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1D0B5198-07AC-FED0-E484-7CEF8C6161AF}"/>
                  </a:ext>
                </a:extLst>
              </p:cNvPr>
              <p:cNvSpPr/>
              <p:nvPr/>
            </p:nvSpPr>
            <p:spPr>
              <a:xfrm>
                <a:off x="10111899" y="1314478"/>
                <a:ext cx="1912703" cy="423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 algn="l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zh-CN" altLang="en-US" sz="1600" b="1" dirty="0">
                    <a:solidFill>
                      <a:schemeClr val="tx2"/>
                    </a:solidFill>
                  </a:rPr>
                  <a:t>Deep learning</a:t>
                </a:r>
              </a:p>
            </p:txBody>
          </p:sp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1CD3E045-0661-D952-80D5-FE8F5F4E5379}"/>
                  </a:ext>
                </a:extLst>
              </p:cNvPr>
              <p:cNvSpPr/>
              <p:nvPr/>
            </p:nvSpPr>
            <p:spPr>
              <a:xfrm>
                <a:off x="6685853" y="1334384"/>
                <a:ext cx="3382657" cy="4233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342900" indent="-342900" algn="l">
                  <a:lnSpc>
                    <a:spcPct val="150000"/>
                  </a:lnSpc>
                  <a:buFont typeface="Wingdings" panose="05000000000000000000" pitchFamily="2" charset="2"/>
                  <a:buChar char="p"/>
                </a:pPr>
                <a:r>
                  <a:rPr lang="zh-CN" altLang="en-US" sz="1600" b="1" dirty="0">
                    <a:solidFill>
                      <a:schemeClr val="tx2"/>
                    </a:solidFill>
                  </a:rPr>
                  <a:t>Traditional machine learning</a:t>
                </a:r>
              </a:p>
            </p:txBody>
          </p:sp>
          <p:pic>
            <p:nvPicPr>
              <p:cNvPr id="26" name="图片 25">
                <a:extLst>
                  <a:ext uri="{FF2B5EF4-FFF2-40B4-BE49-F238E27FC236}">
                    <a16:creationId xmlns:a16="http://schemas.microsoft.com/office/drawing/2014/main" id="{AC8D0139-B8BB-39AD-372F-D49B8FA388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6400071" y="2339029"/>
                <a:ext cx="1056723" cy="717510"/>
              </a:xfrm>
              <a:prstGeom prst="rect">
                <a:avLst/>
              </a:prstGeom>
            </p:spPr>
          </p:pic>
          <p:pic>
            <p:nvPicPr>
              <p:cNvPr id="27" name="Picture 4">
                <a:extLst>
                  <a:ext uri="{FF2B5EF4-FFF2-40B4-BE49-F238E27FC236}">
                    <a16:creationId xmlns:a16="http://schemas.microsoft.com/office/drawing/2014/main" id="{F89D0730-3BA0-7E01-1FCF-05E74A848E7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clrChange>
                  <a:clrFrom>
                    <a:srgbClr val="000000">
                      <a:alpha val="0"/>
                    </a:srgbClr>
                  </a:clrFrom>
                  <a:clrTo>
                    <a:srgbClr val="00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36526" y="2101851"/>
                <a:ext cx="4498840" cy="12887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6AA5EDD-E8F2-E797-95AA-EC28F0F71589}"/>
              </a:ext>
            </a:extLst>
          </p:cNvPr>
          <p:cNvGrpSpPr/>
          <p:nvPr/>
        </p:nvGrpSpPr>
        <p:grpSpPr>
          <a:xfrm>
            <a:off x="4222808" y="3507796"/>
            <a:ext cx="7801794" cy="3292255"/>
            <a:chOff x="4222808" y="3507796"/>
            <a:chExt cx="7801794" cy="3292255"/>
          </a:xfrm>
        </p:grpSpPr>
        <p:sp>
          <p:nvSpPr>
            <p:cNvPr id="20" name="文本框 19"/>
            <p:cNvSpPr txBox="1"/>
            <p:nvPr/>
          </p:nvSpPr>
          <p:spPr>
            <a:xfrm>
              <a:off x="4389924" y="3507796"/>
              <a:ext cx="444817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marL="285750" indent="-285750">
                <a:buFont typeface="Wingdings" panose="05000000000000000000" pitchFamily="2" charset="2"/>
                <a:buChar char="l"/>
                <a:defRPr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sz="2000" dirty="0"/>
                <a:t>Environmental impact on data</a:t>
              </a:r>
              <a:endParaRPr lang="zh-CN" altLang="en-US" sz="2000" dirty="0"/>
            </a:p>
          </p:txBody>
        </p:sp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3CE6900C-A19C-1DA3-D5CC-198127DEC1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222808" y="3907906"/>
              <a:ext cx="7801794" cy="2892145"/>
            </a:xfrm>
            <a:prstGeom prst="rect">
              <a:avLst/>
            </a:prstGeom>
          </p:spPr>
        </p:pic>
      </p:grpSp>
      <p:sp>
        <p:nvSpPr>
          <p:cNvPr id="19" name="文本框 18">
            <a:extLst>
              <a:ext uri="{FF2B5EF4-FFF2-40B4-BE49-F238E27FC236}">
                <a16:creationId xmlns:a16="http://schemas.microsoft.com/office/drawing/2014/main" id="{5F1FEAD2-4FF9-D808-8E74-035E2A83DDB3}"/>
              </a:ext>
            </a:extLst>
          </p:cNvPr>
          <p:cNvSpPr txBox="1"/>
          <p:nvPr/>
        </p:nvSpPr>
        <p:spPr>
          <a:xfrm>
            <a:off x="970696" y="2073654"/>
            <a:ext cx="10250607" cy="83099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3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Unsupervised Bridge Anomaly Detection under Environmental Variability Using GAN-Enhanced Adaptive Affinity Propagation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986A7526-BF9C-E5BE-B090-CE11B0A66CA1}"/>
              </a:ext>
            </a:extLst>
          </p:cNvPr>
          <p:cNvSpPr txBox="1"/>
          <p:nvPr/>
        </p:nvSpPr>
        <p:spPr>
          <a:xfrm>
            <a:off x="1526613" y="4190582"/>
            <a:ext cx="9144775" cy="155504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4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Problem addressed: the challenges posed by environmental changes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Key focus: 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distinguishing environmental impacts </a:t>
            </a: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structural damage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Emphasis: improving model </a:t>
            </a:r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robustness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3B3918-4E1E-419C-D02C-1D875AFEA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2F39B76-EE23-A4A2-0A0A-F3C8517C77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664" y="522324"/>
            <a:ext cx="11522075" cy="44448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altLang="zh-CN" dirty="0"/>
              <a:t>Methodology —— Part 1</a:t>
            </a:r>
            <a:r>
              <a:rPr lang="zh-CN" altLang="en-US" dirty="0"/>
              <a:t>：</a:t>
            </a:r>
            <a:r>
              <a:rPr lang="en-US" altLang="zh-CN" dirty="0"/>
              <a:t>Data extraction and enhancement</a:t>
            </a:r>
            <a:endParaRPr lang="it-IT" dirty="0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A3987C7-FA42-E261-5777-2619E3F94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fld id="{60CF479F-A275-4A39-9076-56D82646D199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12EA870-8DD0-3A0D-E433-3C00B3E60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8"/>
            <a:ext cx="6464438" cy="365125"/>
          </a:xfrm>
        </p:spPr>
        <p:txBody>
          <a:bodyPr/>
          <a:lstStyle/>
          <a:p>
            <a:pPr algn="ctr"/>
            <a:r>
              <a:rPr lang="it-IT" dirty="0" err="1"/>
              <a:t>Unsupervised</a:t>
            </a:r>
            <a:r>
              <a:rPr lang="it-IT" dirty="0"/>
              <a:t> Bridge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under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Using GAN-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Affinity</a:t>
            </a:r>
            <a:r>
              <a:rPr lang="it-IT" dirty="0"/>
              <a:t> </a:t>
            </a:r>
            <a:r>
              <a:rPr lang="it-IT" dirty="0" err="1"/>
              <a:t>Propagation</a:t>
            </a:r>
            <a:r>
              <a:rPr lang="it-IT" dirty="0"/>
              <a:t> – Wen Gao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5B36CED-67E1-0E67-0B16-A4E66A762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mtClean="0"/>
              <a:t>4</a:t>
            </a:fld>
            <a:endParaRPr lang="it-IT" dirty="0"/>
          </a:p>
        </p:txBody>
      </p:sp>
      <p:pic>
        <p:nvPicPr>
          <p:cNvPr id="7" name="图片 6" descr="图形用户界面, 应用程序&#10;&#10;AI 生成的内容可能不正确。">
            <a:extLst>
              <a:ext uri="{FF2B5EF4-FFF2-40B4-BE49-F238E27FC236}">
                <a16:creationId xmlns:a16="http://schemas.microsoft.com/office/drawing/2014/main" id="{871C3A7A-CEC0-4DEC-ACEA-41AA8DE5ABD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9" y="1145709"/>
            <a:ext cx="6319631" cy="505570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9CBA3632-3CCC-7D6A-0736-F13B961C27BE}"/>
              </a:ext>
            </a:extLst>
          </p:cNvPr>
          <p:cNvSpPr txBox="1"/>
          <p:nvPr/>
        </p:nvSpPr>
        <p:spPr>
          <a:xfrm>
            <a:off x="724631" y="6201414"/>
            <a:ext cx="4983286" cy="584775"/>
          </a:xfrm>
          <a:prstGeom prst="rect">
            <a:avLst/>
          </a:prstGeom>
          <a:solidFill>
            <a:srgbClr val="ADD8E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</a:t>
            </a:r>
            <a:r>
              <a:rPr lang="en-US" altLang="zh-CN" sz="1600" b="1" dirty="0"/>
              <a:t>tep 1</a:t>
            </a:r>
            <a:r>
              <a:rPr lang="en-US" altLang="zh-CN" sz="1600" dirty="0"/>
              <a:t>:</a:t>
            </a:r>
            <a:r>
              <a:rPr lang="zh-CN" altLang="en-US" sz="1600" dirty="0"/>
              <a:t> </a:t>
            </a:r>
            <a:r>
              <a:rPr lang="en-US" sz="1600" b="1" dirty="0"/>
              <a:t>Extracting</a:t>
            </a:r>
            <a:r>
              <a:rPr lang="en-US" sz="1600" dirty="0"/>
              <a:t> temperature-affected modal frequency samples using </a:t>
            </a:r>
            <a:r>
              <a:rPr lang="en-US" sz="1600" b="1" dirty="0"/>
              <a:t>Gaussian mixture model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18C1A2B0-9D6D-AD57-F537-84584B34241C}"/>
              </a:ext>
            </a:extLst>
          </p:cNvPr>
          <p:cNvSpPr txBox="1"/>
          <p:nvPr/>
        </p:nvSpPr>
        <p:spPr>
          <a:xfrm>
            <a:off x="7264546" y="6201414"/>
            <a:ext cx="3988904" cy="584775"/>
          </a:xfrm>
          <a:prstGeom prst="rect">
            <a:avLst/>
          </a:prstGeom>
          <a:solidFill>
            <a:srgbClr val="ADD8E6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S</a:t>
            </a:r>
            <a:r>
              <a:rPr lang="en-US" altLang="zh-CN" sz="1600" b="1" dirty="0"/>
              <a:t>tep 2</a:t>
            </a:r>
            <a:r>
              <a:rPr lang="en-US" altLang="zh-CN" sz="1600" dirty="0"/>
              <a:t>:</a:t>
            </a:r>
            <a:r>
              <a:rPr lang="zh-CN" altLang="en-US" sz="1600" dirty="0"/>
              <a:t> </a:t>
            </a:r>
            <a:r>
              <a:rPr lang="en-US" sz="1600" b="1" dirty="0"/>
              <a:t>Enhancement</a:t>
            </a:r>
            <a:r>
              <a:rPr lang="en-US" sz="1600" dirty="0"/>
              <a:t> of extracted data using </a:t>
            </a:r>
            <a:r>
              <a:rPr lang="en-US" sz="1600" b="1" dirty="0"/>
              <a:t>Generative Adversarial Networks</a:t>
            </a:r>
          </a:p>
        </p:txBody>
      </p:sp>
      <p:pic>
        <p:nvPicPr>
          <p:cNvPr id="18" name="图片 17" descr="图表, 直方图, 瀑布图&#10;&#10;AI 生成的内容可能不正确。">
            <a:extLst>
              <a:ext uri="{FF2B5EF4-FFF2-40B4-BE49-F238E27FC236}">
                <a16:creationId xmlns:a16="http://schemas.microsoft.com/office/drawing/2014/main" id="{BE9B21B6-5A59-5E03-B510-C1477C33222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9457" y="834887"/>
            <a:ext cx="5859083" cy="5307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2021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对象 6">
            <a:extLst>
              <a:ext uri="{FF2B5EF4-FFF2-40B4-BE49-F238E27FC236}">
                <a16:creationId xmlns:a16="http://schemas.microsoft.com/office/drawing/2014/main" id="{6767C5B1-0432-9B57-7E75-B82F777A92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416210"/>
              </p:ext>
            </p:extLst>
          </p:nvPr>
        </p:nvGraphicFramePr>
        <p:xfrm>
          <a:off x="681141" y="586119"/>
          <a:ext cx="11425798" cy="61231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8223303" imgH="4406809" progId="Visio.Drawing.15">
                  <p:embed/>
                </p:oleObj>
              </mc:Choice>
              <mc:Fallback>
                <p:oleObj name="Visio" r:id="rId4" imgW="8223303" imgH="4406809" progId="Visio.Drawing.15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81141" y="586119"/>
                        <a:ext cx="11425798" cy="61231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664" y="522324"/>
            <a:ext cx="11522075" cy="444481"/>
          </a:xfrm>
        </p:spPr>
        <p:txBody>
          <a:bodyPr/>
          <a:lstStyle/>
          <a:p>
            <a:r>
              <a:rPr lang="en-US" altLang="zh-CN" dirty="0"/>
              <a:t>Methodology —— Part 2</a:t>
            </a:r>
            <a:r>
              <a:rPr lang="zh-CN" altLang="en-US" dirty="0"/>
              <a:t>：</a:t>
            </a:r>
            <a:r>
              <a:rPr lang="en-US" altLang="zh-CN" dirty="0"/>
              <a:t>Adaptive clustering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fld id="{60CF479F-A275-4A39-9076-56D82646D199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216275" y="39688"/>
            <a:ext cx="6331916" cy="365125"/>
          </a:xfrm>
        </p:spPr>
        <p:txBody>
          <a:bodyPr/>
          <a:lstStyle/>
          <a:p>
            <a:pPr algn="ctr"/>
            <a:r>
              <a:rPr lang="it-IT" dirty="0" err="1"/>
              <a:t>Unsupervised</a:t>
            </a:r>
            <a:r>
              <a:rPr lang="it-IT" dirty="0"/>
              <a:t> Bridge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under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Using GAN-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Affinity</a:t>
            </a:r>
            <a:r>
              <a:rPr lang="it-IT" dirty="0"/>
              <a:t> </a:t>
            </a:r>
            <a:r>
              <a:rPr lang="it-IT" dirty="0" err="1"/>
              <a:t>Propagation</a:t>
            </a:r>
            <a:r>
              <a:rPr lang="it-IT" dirty="0"/>
              <a:t> – Wen Gao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mtClean="0"/>
              <a:t>5</a:t>
            </a:fld>
            <a:endParaRPr lang="it-IT" dirty="0"/>
          </a:p>
        </p:txBody>
      </p:sp>
      <p:sp>
        <p:nvSpPr>
          <p:cNvPr id="12" name="椭圆 11"/>
          <p:cNvSpPr/>
          <p:nvPr/>
        </p:nvSpPr>
        <p:spPr>
          <a:xfrm>
            <a:off x="3874553" y="2187580"/>
            <a:ext cx="554572" cy="23332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4" name="椭圆 13"/>
          <p:cNvSpPr/>
          <p:nvPr/>
        </p:nvSpPr>
        <p:spPr>
          <a:xfrm>
            <a:off x="4465103" y="2463805"/>
            <a:ext cx="554572" cy="23332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5" name="椭圆 14"/>
          <p:cNvSpPr/>
          <p:nvPr/>
        </p:nvSpPr>
        <p:spPr>
          <a:xfrm>
            <a:off x="5058090" y="2759080"/>
            <a:ext cx="554572" cy="23332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6" name="椭圆 15"/>
          <p:cNvSpPr/>
          <p:nvPr/>
        </p:nvSpPr>
        <p:spPr>
          <a:xfrm>
            <a:off x="5631804" y="3044830"/>
            <a:ext cx="554572" cy="23332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7" name="椭圆 16"/>
          <p:cNvSpPr/>
          <p:nvPr/>
        </p:nvSpPr>
        <p:spPr>
          <a:xfrm>
            <a:off x="6227228" y="3330580"/>
            <a:ext cx="554572" cy="233320"/>
          </a:xfrm>
          <a:prstGeom prst="ellipse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pic>
        <p:nvPicPr>
          <p:cNvPr id="24" name="图形 23" descr="线箭头: 逆时针曲线 纯色填充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2462037" flipV="1">
            <a:off x="2211899" y="2320372"/>
            <a:ext cx="2380118" cy="2346377"/>
          </a:xfrm>
          <a:prstGeom prst="rect">
            <a:avLst/>
          </a:prstGeom>
        </p:spPr>
      </p:pic>
      <p:sp>
        <p:nvSpPr>
          <p:cNvPr id="25" name="矩形: 圆角 24"/>
          <p:cNvSpPr/>
          <p:nvPr/>
        </p:nvSpPr>
        <p:spPr>
          <a:xfrm>
            <a:off x="271923" y="4380255"/>
            <a:ext cx="2883611" cy="485444"/>
          </a:xfrm>
          <a:prstGeom prst="roundRect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Preference parameter </a:t>
            </a:r>
            <a:r>
              <a:rPr lang="en-US" altLang="zh-CN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zh-CN" alt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81423" y="5318911"/>
            <a:ext cx="1694095" cy="783193"/>
          </a:xfrm>
          <a:prstGeom prst="round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20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Fruit</a:t>
            </a:r>
            <a:r>
              <a:rPr lang="zh-CN" altLang="en-US" dirty="0"/>
              <a:t> </a:t>
            </a:r>
            <a:r>
              <a:rPr lang="en-US" altLang="zh-CN" dirty="0"/>
              <a:t>Fly</a:t>
            </a:r>
            <a:r>
              <a:rPr lang="zh-CN" altLang="en-US" dirty="0"/>
              <a:t> </a:t>
            </a:r>
            <a:r>
              <a:rPr lang="en-US" altLang="zh-CN" dirty="0"/>
              <a:t>Optimization</a:t>
            </a:r>
            <a:endParaRPr lang="zh-CN" altLang="en-US" dirty="0"/>
          </a:p>
        </p:txBody>
      </p:sp>
      <p:sp>
        <p:nvSpPr>
          <p:cNvPr id="27" name="文本框 26"/>
          <p:cNvSpPr txBox="1"/>
          <p:nvPr/>
        </p:nvSpPr>
        <p:spPr>
          <a:xfrm>
            <a:off x="1870768" y="5310279"/>
            <a:ext cx="1313341" cy="783193"/>
          </a:xfrm>
          <a:prstGeom prst="roundRect">
            <a:avLst/>
          </a:prstGeom>
          <a:solidFill>
            <a:srgbClr val="CCCCFF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silhouette index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0" name="直接箭头连接符 29"/>
          <p:cNvCxnSpPr>
            <a:stCxn id="26" idx="0"/>
          </p:cNvCxnSpPr>
          <p:nvPr/>
        </p:nvCxnSpPr>
        <p:spPr>
          <a:xfrm flipH="1" flipV="1">
            <a:off x="923925" y="4865699"/>
            <a:ext cx="4546" cy="4532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直接箭头连接符 31"/>
          <p:cNvCxnSpPr>
            <a:stCxn id="27" idx="0"/>
          </p:cNvCxnSpPr>
          <p:nvPr/>
        </p:nvCxnSpPr>
        <p:spPr>
          <a:xfrm flipV="1">
            <a:off x="2527439" y="4865699"/>
            <a:ext cx="0" cy="44458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9FEF4FC9-C5D4-CC76-28DA-87123F521D7D}"/>
              </a:ext>
            </a:extLst>
          </p:cNvPr>
          <p:cNvSpPr txBox="1"/>
          <p:nvPr/>
        </p:nvSpPr>
        <p:spPr>
          <a:xfrm>
            <a:off x="2833018" y="6462505"/>
            <a:ext cx="5559287" cy="338554"/>
          </a:xfrm>
          <a:prstGeom prst="rect">
            <a:avLst/>
          </a:prstGeom>
          <a:solidFill>
            <a:srgbClr val="ECE1F3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 sz="1600" b="1" kern="1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r>
              <a:rPr lang="en-US" altLang="zh-CN" dirty="0"/>
              <a:t>Specific structure of improved affinity propagation clustering</a:t>
            </a:r>
            <a:endParaRPr lang="zh-CN" altLang="en-US" dirty="0"/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1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2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5" grpId="0" animBg="1"/>
      <p:bldP spid="16" grpId="0" animBg="1"/>
      <p:bldP spid="17" grpId="0" animBg="1"/>
      <p:bldP spid="25" grpId="0" animBg="1"/>
      <p:bldP spid="26" grpId="0" animBg="1"/>
      <p:bldP spid="2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664" y="522324"/>
            <a:ext cx="11522075" cy="439701"/>
          </a:xfrm>
        </p:spPr>
        <p:txBody>
          <a:bodyPr/>
          <a:lstStyle/>
          <a:p>
            <a:r>
              <a:rPr lang="en-US" altLang="zh-CN" dirty="0"/>
              <a:t>Methodology —— Part 3: Abnormal score calculation and anomaly monitoring</a:t>
            </a:r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fld id="{60CF479F-A275-4A39-9076-56D82646D199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mtClean="0"/>
              <a:t>6</a:t>
            </a:fld>
            <a:endParaRPr lang="it-IT" dirty="0"/>
          </a:p>
        </p:txBody>
      </p:sp>
      <p:sp>
        <p:nvSpPr>
          <p:cNvPr id="7" name="文本框 6"/>
          <p:cNvSpPr txBox="1"/>
          <p:nvPr/>
        </p:nvSpPr>
        <p:spPr>
          <a:xfrm>
            <a:off x="1809874" y="4730376"/>
            <a:ext cx="2009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Dense space: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76965" y="4791114"/>
            <a:ext cx="20097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Sparse space: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93427" y="5190344"/>
            <a:ext cx="142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density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箭头: 左右 9"/>
          <p:cNvSpPr/>
          <p:nvPr/>
        </p:nvSpPr>
        <p:spPr>
          <a:xfrm>
            <a:off x="2474482" y="5322513"/>
            <a:ext cx="342900" cy="114300"/>
          </a:xfrm>
          <a:prstGeom prst="leftRightArrow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13" name="文本框 12"/>
          <p:cNvSpPr txBox="1"/>
          <p:nvPr/>
        </p:nvSpPr>
        <p:spPr>
          <a:xfrm>
            <a:off x="2808266" y="5199533"/>
            <a:ext cx="16192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Small distance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464563" y="5205948"/>
            <a:ext cx="1424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Low density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箭头: 左右 18"/>
          <p:cNvSpPr/>
          <p:nvPr/>
        </p:nvSpPr>
        <p:spPr>
          <a:xfrm>
            <a:off x="7841574" y="5327524"/>
            <a:ext cx="342900" cy="114300"/>
          </a:xfrm>
          <a:prstGeom prst="leftRightArrow">
            <a:avLst/>
          </a:prstGeom>
          <a:solidFill>
            <a:schemeClr val="accent2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/>
          </a:p>
        </p:txBody>
      </p:sp>
      <p:sp>
        <p:nvSpPr>
          <p:cNvPr id="20" name="文本框 19"/>
          <p:cNvSpPr txBox="1"/>
          <p:nvPr/>
        </p:nvSpPr>
        <p:spPr>
          <a:xfrm>
            <a:off x="7963215" y="5202457"/>
            <a:ext cx="20934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Large distance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332663" y="6366344"/>
            <a:ext cx="2141819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Statistic analysis</a:t>
            </a:r>
            <a:endParaRPr lang="zh-CN" altLang="en-US" sz="2000" dirty="0"/>
          </a:p>
        </p:txBody>
      </p:sp>
      <p:sp>
        <p:nvSpPr>
          <p:cNvPr id="22" name="文本框 21"/>
          <p:cNvSpPr txBox="1"/>
          <p:nvPr/>
        </p:nvSpPr>
        <p:spPr>
          <a:xfrm>
            <a:off x="3216275" y="6366344"/>
            <a:ext cx="1511745" cy="40011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Threshold</a:t>
            </a:r>
            <a:endParaRPr lang="zh-CN" altLang="en-US" sz="2000" dirty="0"/>
          </a:p>
        </p:txBody>
      </p:sp>
      <p:sp>
        <p:nvSpPr>
          <p:cNvPr id="23" name="文本框 22"/>
          <p:cNvSpPr txBox="1"/>
          <p:nvPr/>
        </p:nvSpPr>
        <p:spPr>
          <a:xfrm>
            <a:off x="332663" y="5809132"/>
            <a:ext cx="4184907" cy="400110"/>
          </a:xfrm>
          <a:prstGeom prst="rect">
            <a:avLst/>
          </a:prstGeom>
          <a:solidFill>
            <a:srgbClr val="F6B0B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Mahalanobis-squared distance (MSD)</a:t>
            </a:r>
            <a:endParaRPr lang="zh-CN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5184773" y="5800603"/>
            <a:ext cx="2489660" cy="400110"/>
          </a:xfrm>
          <a:prstGeom prst="rect">
            <a:avLst/>
          </a:prstGeom>
          <a:solidFill>
            <a:srgbClr val="F6B0B0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Local density of data</a:t>
            </a:r>
            <a:endParaRPr lang="zh-CN" altLang="en-US" sz="2000" dirty="0"/>
          </a:p>
        </p:txBody>
      </p:sp>
      <p:sp>
        <p:nvSpPr>
          <p:cNvPr id="29" name="文本框 28"/>
          <p:cNvSpPr txBox="1"/>
          <p:nvPr/>
        </p:nvSpPr>
        <p:spPr>
          <a:xfrm>
            <a:off x="8341636" y="5809132"/>
            <a:ext cx="2108351" cy="400110"/>
          </a:xfrm>
          <a:prstGeom prst="rect">
            <a:avLst/>
          </a:prstGeom>
          <a:solidFill>
            <a:srgbClr val="F6B0B0"/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2000" dirty="0"/>
              <a:t>Anomaly score</a:t>
            </a:r>
            <a:endParaRPr lang="zh-CN" altLang="en-US" sz="2000" dirty="0"/>
          </a:p>
        </p:txBody>
      </p:sp>
      <p:cxnSp>
        <p:nvCxnSpPr>
          <p:cNvPr id="31" name="直接箭头连接符 30"/>
          <p:cNvCxnSpPr>
            <a:stCxn id="23" idx="3"/>
            <a:endCxn id="28" idx="1"/>
          </p:cNvCxnSpPr>
          <p:nvPr/>
        </p:nvCxnSpPr>
        <p:spPr>
          <a:xfrm flipV="1">
            <a:off x="4517570" y="6000658"/>
            <a:ext cx="667203" cy="8529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stCxn id="28" idx="3"/>
            <a:endCxn id="29" idx="1"/>
          </p:cNvCxnSpPr>
          <p:nvPr/>
        </p:nvCxnSpPr>
        <p:spPr>
          <a:xfrm>
            <a:off x="7674433" y="6000658"/>
            <a:ext cx="667203" cy="8529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5" name="对象 34"/>
          <p:cNvGraphicFramePr>
            <a:graphicFrameLocks noChangeAspect="1"/>
          </p:cNvGraphicFramePr>
          <p:nvPr/>
        </p:nvGraphicFramePr>
        <p:xfrm>
          <a:off x="1094016" y="726489"/>
          <a:ext cx="10597243" cy="40422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Visio" r:id="rId4" imgW="8602980" imgH="3296920" progId="Visio.Drawing.15">
                  <p:embed/>
                </p:oleObj>
              </mc:Choice>
              <mc:Fallback>
                <p:oleObj name="Visio" r:id="rId4" imgW="8602980" imgH="3296920" progId="Visio.Drawing.15">
                  <p:embed/>
                  <p:pic>
                    <p:nvPicPr>
                      <p:cNvPr id="0" name="图片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094016" y="726489"/>
                        <a:ext cx="10597243" cy="40422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6" name="文本框 35"/>
          <p:cNvSpPr txBox="1"/>
          <p:nvPr/>
        </p:nvSpPr>
        <p:spPr>
          <a:xfrm>
            <a:off x="2004887" y="1020900"/>
            <a:ext cx="1641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dense set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7250776" y="1020900"/>
            <a:ext cx="17968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sparse set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9" name="直接箭头连接符 48"/>
          <p:cNvCxnSpPr>
            <a:cxnSpLocks/>
            <a:stCxn id="21" idx="3"/>
            <a:endCxn id="22" idx="1"/>
          </p:cNvCxnSpPr>
          <p:nvPr/>
        </p:nvCxnSpPr>
        <p:spPr>
          <a:xfrm>
            <a:off x="2474482" y="6566399"/>
            <a:ext cx="741793" cy="0"/>
          </a:xfrm>
          <a:prstGeom prst="straightConnector1">
            <a:avLst/>
          </a:prstGeom>
          <a:ln w="28575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A0386475-A3EA-B316-2E11-84D2319DC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8"/>
            <a:ext cx="6444560" cy="365125"/>
          </a:xfrm>
        </p:spPr>
        <p:txBody>
          <a:bodyPr/>
          <a:lstStyle/>
          <a:p>
            <a:pPr algn="ctr"/>
            <a:r>
              <a:rPr lang="it-IT" dirty="0" err="1"/>
              <a:t>Unsupervised</a:t>
            </a:r>
            <a:r>
              <a:rPr lang="it-IT" dirty="0"/>
              <a:t> Bridge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under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Using GAN-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Affinity</a:t>
            </a:r>
            <a:r>
              <a:rPr lang="it-IT" dirty="0"/>
              <a:t> </a:t>
            </a:r>
            <a:r>
              <a:rPr lang="it-IT" dirty="0" err="1"/>
              <a:t>Propagation</a:t>
            </a:r>
            <a:r>
              <a:rPr lang="it-IT" dirty="0"/>
              <a:t> – Wen Gao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2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2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2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 animBg="1"/>
      <p:bldP spid="13" grpId="0"/>
      <p:bldP spid="18" grpId="0"/>
      <p:bldP spid="19" grpId="0" animBg="1"/>
      <p:bldP spid="20" grpId="0"/>
      <p:bldP spid="21" grpId="0" animBg="1"/>
      <p:bldP spid="22" grpId="0" animBg="1"/>
      <p:bldP spid="23" grpId="0" animBg="1"/>
      <p:bldP spid="28" grpId="0" animBg="1"/>
      <p:bldP spid="29" grpId="0" animBg="1"/>
      <p:bldP spid="36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664" y="522324"/>
            <a:ext cx="11522075" cy="439701"/>
          </a:xfrm>
        </p:spPr>
        <p:txBody>
          <a:bodyPr/>
          <a:lstStyle/>
          <a:p>
            <a:r>
              <a:rPr lang="en-US" altLang="zh-CN" dirty="0"/>
              <a:t>Methodology </a:t>
            </a:r>
            <a:r>
              <a:rPr lang="en-US" altLang="zh-CN" sz="2200" dirty="0"/>
              <a:t>—— </a:t>
            </a:r>
            <a:r>
              <a:rPr lang="en-US" altLang="zh-CN" sz="2200" dirty="0">
                <a:sym typeface="+mn-ea"/>
              </a:rPr>
              <a:t>How to separate structural damage from environmental variability</a:t>
            </a:r>
            <a:endParaRPr lang="it-IT" sz="2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fld id="{60CF479F-A275-4A39-9076-56D82646D199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mtClean="0"/>
              <a:t>7</a:t>
            </a:fld>
            <a:endParaRPr lang="it-IT" dirty="0"/>
          </a:p>
        </p:txBody>
      </p:sp>
      <p:sp>
        <p:nvSpPr>
          <p:cNvPr id="12" name="文本框 11"/>
          <p:cNvSpPr txBox="1"/>
          <p:nvPr/>
        </p:nvSpPr>
        <p:spPr>
          <a:xfrm>
            <a:off x="1729740" y="1817370"/>
            <a:ext cx="44119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indent="-228600"/>
            <a:r>
              <a:rPr lang="en-US" altLang="zh-CN" sz="1200" b="1" kern="0" dirty="0">
                <a:solidFill>
                  <a:srgbClr val="1F3864"/>
                </a:solidFill>
                <a:effectLst/>
                <a:latin typeface="Times New Roman" panose="02020603050405020304" pitchFamily="18" charset="0"/>
                <a:ea typeface="等线 Light" panose="02010600030101010101" pitchFamily="2" charset="-122"/>
                <a:cs typeface="Times New Roman" panose="02020603050405020304" pitchFamily="18" charset="0"/>
              </a:rPr>
              <a:t> </a:t>
            </a:r>
            <a:endParaRPr lang="en-GB" altLang="zh-CN" sz="1100" b="1" dirty="0">
              <a:solidFill>
                <a:srgbClr val="2E74B5"/>
              </a:solidFill>
              <a:effectLst/>
              <a:latin typeface="Times New Roman" panose="02020603050405020304" pitchFamily="18" charset="0"/>
              <a:ea typeface="等线 Light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273285" y="972029"/>
            <a:ext cx="34334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Health monitoring process:</a:t>
            </a:r>
            <a:endParaRPr lang="zh-CN" altLang="en-US" sz="2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9091710" y="895755"/>
            <a:ext cx="2851175" cy="3412569"/>
          </a:xfrm>
          <a:prstGeom prst="roundRect">
            <a:avLst/>
          </a:prstGeom>
          <a:solidFill>
            <a:srgbClr val="F5F7E1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While the health data includes environmental effects, the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GANs further learn the effect of temperature on the data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 the robustness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the subsequent clustering, and the clustering results are used to subsequently calculate the anomaly scores.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31411" y="1772048"/>
            <a:ext cx="3466730" cy="1634490"/>
          </a:xfrm>
          <a:prstGeom prst="roundRect">
            <a:avLst/>
          </a:prstGeom>
          <a:solidFill>
            <a:srgbClr val="F5F7E1"/>
          </a:solidFill>
          <a:ln w="19050">
            <a:noFill/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just">
              <a:defRPr sz="170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altLang="zh-CN" sz="1800" dirty="0"/>
              <a:t>Since environment factors have been partially absorbed by the clustering results, </a:t>
            </a:r>
            <a:r>
              <a:rPr lang="en-US" altLang="zh-CN" sz="1800" dirty="0">
                <a:solidFill>
                  <a:srgbClr val="FF0000"/>
                </a:solidFill>
              </a:rPr>
              <a:t>the remaining bias is more reflective of structural damage</a:t>
            </a:r>
            <a:r>
              <a:rPr lang="en-US" altLang="zh-CN" sz="1800" dirty="0"/>
              <a:t>.</a:t>
            </a:r>
            <a:endParaRPr lang="zh-CN" altLang="en-US" sz="1800" dirty="0"/>
          </a:p>
        </p:txBody>
      </p:sp>
      <p:sp>
        <p:nvSpPr>
          <p:cNvPr id="44" name="右大括号 43"/>
          <p:cNvSpPr/>
          <p:nvPr/>
        </p:nvSpPr>
        <p:spPr>
          <a:xfrm>
            <a:off x="8569453" y="1233949"/>
            <a:ext cx="485441" cy="2856430"/>
          </a:xfrm>
          <a:prstGeom prst="rightBrace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1600"/>
          </a:p>
        </p:txBody>
      </p:sp>
      <p:pic>
        <p:nvPicPr>
          <p:cNvPr id="46" name="图形 45" descr="箭头: 顺时针弯曲 纯色填充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26493" y="3387417"/>
            <a:ext cx="1606370" cy="1606370"/>
          </a:xfrm>
          <a:prstGeom prst="rect">
            <a:avLst/>
          </a:prstGeom>
        </p:spPr>
      </p:pic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1D6A6785-7156-53A9-4F99-817F04B3B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411429" cy="365125"/>
          </a:xfrm>
        </p:spPr>
        <p:txBody>
          <a:bodyPr/>
          <a:lstStyle/>
          <a:p>
            <a:pPr algn="ctr"/>
            <a:r>
              <a:rPr lang="it-IT" dirty="0" err="1"/>
              <a:t>Unsupervised</a:t>
            </a:r>
            <a:r>
              <a:rPr lang="it-IT" dirty="0"/>
              <a:t> Bridge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under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Using GAN-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Affinity</a:t>
            </a:r>
            <a:r>
              <a:rPr lang="it-IT" dirty="0"/>
              <a:t> </a:t>
            </a:r>
            <a:r>
              <a:rPr lang="it-IT" dirty="0" err="1"/>
              <a:t>Propagation</a:t>
            </a:r>
            <a:r>
              <a:rPr lang="it-IT" dirty="0"/>
              <a:t> – Wen Gao</a:t>
            </a:r>
          </a:p>
        </p:txBody>
      </p:sp>
      <p:grpSp>
        <p:nvGrpSpPr>
          <p:cNvPr id="88" name="组合 87">
            <a:extLst>
              <a:ext uri="{FF2B5EF4-FFF2-40B4-BE49-F238E27FC236}">
                <a16:creationId xmlns:a16="http://schemas.microsoft.com/office/drawing/2014/main" id="{9BA1A170-6011-7BCC-CF36-CC017CD1DE85}"/>
              </a:ext>
            </a:extLst>
          </p:cNvPr>
          <p:cNvGrpSpPr/>
          <p:nvPr/>
        </p:nvGrpSpPr>
        <p:grpSpPr>
          <a:xfrm>
            <a:off x="3220444" y="1076202"/>
            <a:ext cx="6336524" cy="5737677"/>
            <a:chOff x="3220444" y="1076202"/>
            <a:chExt cx="6336524" cy="5737677"/>
          </a:xfrm>
        </p:grpSpPr>
        <p:cxnSp>
          <p:nvCxnSpPr>
            <p:cNvPr id="85" name="连接符: 肘形 84"/>
            <p:cNvCxnSpPr>
              <a:stCxn id="26" idx="2"/>
            </p:cNvCxnSpPr>
            <p:nvPr/>
          </p:nvCxnSpPr>
          <p:spPr>
            <a:xfrm rot="5400000">
              <a:off x="6689157" y="4792211"/>
              <a:ext cx="952877" cy="1799303"/>
            </a:xfrm>
            <a:prstGeom prst="bentConnector2">
              <a:avLst/>
            </a:prstGeom>
            <a:ln w="285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文本框 14"/>
            <p:cNvSpPr txBox="1"/>
            <p:nvPr/>
          </p:nvSpPr>
          <p:spPr>
            <a:xfrm>
              <a:off x="5124960" y="1076202"/>
              <a:ext cx="2196030" cy="408623"/>
            </a:xfrm>
            <a:prstGeom prst="roundRect">
              <a:avLst/>
            </a:prstGeom>
            <a:solidFill>
              <a:srgbClr val="FFC6C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Vibration data input</a:t>
              </a:r>
              <a:endPara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4295701" y="3002820"/>
              <a:ext cx="3858885" cy="408623"/>
            </a:xfrm>
            <a:prstGeom prst="roundRect">
              <a:avLst/>
            </a:prstGeom>
            <a:solidFill>
              <a:srgbClr val="FFC6C6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FOA</a:t>
              </a:r>
              <a:r>
                <a:rPr lang="en-US" altLang="zh-CN" b="0" dirty="0"/>
                <a:t> optimizes clustering parameter</a:t>
              </a:r>
              <a:endParaRPr lang="zh-CN" altLang="en-US" b="0" dirty="0"/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5363597" y="3681757"/>
              <a:ext cx="1718757" cy="408623"/>
            </a:xfrm>
            <a:prstGeom prst="roundRect">
              <a:avLst/>
            </a:prstGeom>
            <a:solidFill>
              <a:srgbClr val="FFC6C6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 IAP </a:t>
              </a:r>
              <a:r>
                <a:rPr lang="en-US" altLang="zh-CN" b="0" dirty="0"/>
                <a:t>clustering</a:t>
              </a:r>
              <a:endParaRPr lang="zh-CN" altLang="en-US" b="0" dirty="0"/>
            </a:p>
          </p:txBody>
        </p:sp>
        <p:sp>
          <p:nvSpPr>
            <p:cNvPr id="24" name="文本框 23"/>
            <p:cNvSpPr txBox="1"/>
            <p:nvPr/>
          </p:nvSpPr>
          <p:spPr>
            <a:xfrm>
              <a:off x="3306553" y="4500335"/>
              <a:ext cx="2744209" cy="715089"/>
            </a:xfrm>
            <a:prstGeom prst="roundRect">
              <a:avLst/>
            </a:prstGeom>
            <a:solidFill>
              <a:srgbClr val="DCD2F2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b="0" dirty="0"/>
                <a:t>Compute anomaly scores</a:t>
              </a:r>
            </a:p>
            <a:p>
              <a:r>
                <a:rPr lang="en-US" altLang="zh-CN" b="0" dirty="0"/>
                <a:t> of training data</a:t>
              </a:r>
              <a:endParaRPr lang="zh-CN" altLang="en-US" b="0" dirty="0"/>
            </a:p>
          </p:txBody>
        </p:sp>
        <p:sp>
          <p:nvSpPr>
            <p:cNvPr id="25" name="文本框 24"/>
            <p:cNvSpPr txBox="1"/>
            <p:nvPr/>
          </p:nvSpPr>
          <p:spPr>
            <a:xfrm>
              <a:off x="3559007" y="5512029"/>
              <a:ext cx="2239300" cy="408623"/>
            </a:xfrm>
            <a:prstGeom prst="roundRect">
              <a:avLst/>
            </a:prstGeom>
            <a:solidFill>
              <a:srgbClr val="DCD2F2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b="0" dirty="0"/>
                <a:t>Threshold</a:t>
              </a:r>
              <a:r>
                <a:rPr lang="en-US" altLang="zh-CN" dirty="0"/>
                <a:t> </a:t>
              </a:r>
              <a:r>
                <a:rPr lang="en-US" altLang="zh-CN" b="0" dirty="0"/>
                <a:t>estimation</a:t>
              </a:r>
              <a:endParaRPr lang="zh-CN" altLang="en-US" b="0" dirty="0"/>
            </a:p>
          </p:txBody>
        </p:sp>
        <p:sp>
          <p:nvSpPr>
            <p:cNvPr id="26" name="文本框 25"/>
            <p:cNvSpPr txBox="1"/>
            <p:nvPr/>
          </p:nvSpPr>
          <p:spPr>
            <a:xfrm>
              <a:off x="6650808" y="4500335"/>
              <a:ext cx="2828876" cy="715089"/>
            </a:xfrm>
            <a:prstGeom prst="roundRect">
              <a:avLst/>
            </a:prstGeom>
            <a:solidFill>
              <a:srgbClr val="DCD2F2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b="0" dirty="0"/>
                <a:t>Compute anomaly scores</a:t>
              </a:r>
            </a:p>
            <a:p>
              <a:r>
                <a:rPr lang="en-US" altLang="zh-CN" b="0" dirty="0"/>
                <a:t> of testing data</a:t>
              </a:r>
              <a:endParaRPr lang="zh-CN" altLang="en-US" b="0" dirty="0"/>
            </a:p>
          </p:txBody>
        </p:sp>
        <p:sp>
          <p:nvSpPr>
            <p:cNvPr id="27" name="文本框 26"/>
            <p:cNvSpPr txBox="1"/>
            <p:nvPr/>
          </p:nvSpPr>
          <p:spPr>
            <a:xfrm>
              <a:off x="3928027" y="6405256"/>
              <a:ext cx="4675833" cy="408623"/>
            </a:xfrm>
            <a:prstGeom prst="roundRect">
              <a:avLst/>
            </a:prstGeom>
            <a:solidFill>
              <a:srgbClr val="DCD2F2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b="1"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b="0" dirty="0"/>
                <a:t>Determination of damaged/undamaged states</a:t>
              </a:r>
              <a:endParaRPr lang="zh-CN" altLang="en-US" b="0" dirty="0"/>
            </a:p>
          </p:txBody>
        </p:sp>
        <p:cxnSp>
          <p:nvCxnSpPr>
            <p:cNvPr id="32" name="直接箭头连接符 31"/>
            <p:cNvCxnSpPr>
              <a:cxnSpLocks/>
              <a:stCxn id="16" idx="2"/>
              <a:endCxn id="17" idx="0"/>
            </p:cNvCxnSpPr>
            <p:nvPr/>
          </p:nvCxnSpPr>
          <p:spPr>
            <a:xfrm flipH="1">
              <a:off x="6222976" y="3411443"/>
              <a:ext cx="2168" cy="270314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连接符: 肘形 33"/>
            <p:cNvCxnSpPr>
              <a:cxnSpLocks/>
              <a:stCxn id="17" idx="2"/>
              <a:endCxn id="24" idx="0"/>
            </p:cNvCxnSpPr>
            <p:nvPr/>
          </p:nvCxnSpPr>
          <p:spPr>
            <a:xfrm rot="5400000">
              <a:off x="5245840" y="3523198"/>
              <a:ext cx="409955" cy="1544318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连接符: 肘形 37"/>
            <p:cNvCxnSpPr>
              <a:cxnSpLocks/>
              <a:stCxn id="17" idx="2"/>
              <a:endCxn id="26" idx="0"/>
            </p:cNvCxnSpPr>
            <p:nvPr/>
          </p:nvCxnSpPr>
          <p:spPr>
            <a:xfrm rot="16200000" flipH="1">
              <a:off x="6939134" y="3374222"/>
              <a:ext cx="409955" cy="1842270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接箭头连接符 38"/>
            <p:cNvCxnSpPr>
              <a:cxnSpLocks/>
              <a:stCxn id="24" idx="2"/>
              <a:endCxn id="25" idx="0"/>
            </p:cNvCxnSpPr>
            <p:nvPr/>
          </p:nvCxnSpPr>
          <p:spPr>
            <a:xfrm flipH="1">
              <a:off x="4678657" y="5215424"/>
              <a:ext cx="1" cy="296605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连接符: 肘形 39"/>
            <p:cNvCxnSpPr>
              <a:cxnSpLocks/>
              <a:stCxn id="25" idx="2"/>
              <a:endCxn id="27" idx="0"/>
            </p:cNvCxnSpPr>
            <p:nvPr/>
          </p:nvCxnSpPr>
          <p:spPr>
            <a:xfrm rot="16200000" flipH="1">
              <a:off x="5229998" y="5369310"/>
              <a:ext cx="484604" cy="1587287"/>
            </a:xfrm>
            <a:prstGeom prst="bentConnector3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矩形 44"/>
            <p:cNvSpPr/>
            <p:nvPr/>
          </p:nvSpPr>
          <p:spPr>
            <a:xfrm>
              <a:off x="3220444" y="4405694"/>
              <a:ext cx="6336524" cy="858687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C3F14784-DE1F-C9A8-81BF-0769B6EC7DAE}"/>
                </a:ext>
              </a:extLst>
            </p:cNvPr>
            <p:cNvGrpSpPr/>
            <p:nvPr/>
          </p:nvGrpSpPr>
          <p:grpSpPr>
            <a:xfrm>
              <a:off x="3852813" y="1808602"/>
              <a:ext cx="4740324" cy="858687"/>
              <a:chOff x="3856479" y="1825751"/>
              <a:chExt cx="4740324" cy="858687"/>
            </a:xfrm>
          </p:grpSpPr>
          <p:sp>
            <p:nvSpPr>
              <p:cNvPr id="28" name="文本框 27">
                <a:extLst>
                  <a:ext uri="{FF2B5EF4-FFF2-40B4-BE49-F238E27FC236}">
                    <a16:creationId xmlns:a16="http://schemas.microsoft.com/office/drawing/2014/main" id="{DD321C77-012D-11BC-0E2E-048E652102A0}"/>
                  </a:ext>
                </a:extLst>
              </p:cNvPr>
              <p:cNvSpPr txBox="1"/>
              <p:nvPr/>
            </p:nvSpPr>
            <p:spPr>
              <a:xfrm>
                <a:off x="3944625" y="1896818"/>
                <a:ext cx="2513208" cy="715089"/>
              </a:xfrm>
              <a:prstGeom prst="roundRect">
                <a:avLst/>
              </a:prstGeom>
              <a:solidFill>
                <a:srgbClr val="EDEEF6"/>
              </a:solidFill>
              <a:ln>
                <a:solidFill>
                  <a:srgbClr val="FFC6C6"/>
                </a:solidFill>
              </a:ln>
            </p:spPr>
            <p:txBody>
              <a:bodyPr wrap="square" rtlCol="0">
                <a:spAutoFit/>
              </a:bodyPr>
              <a:lstStyle>
                <a:defPPr>
                  <a:defRPr lang="it-IT"/>
                </a:defPPr>
                <a:lvl1pPr algn="ctr">
                  <a:defRPr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r>
                  <a:rPr lang="en-US" altLang="zh-CN" dirty="0"/>
                  <a:t>GMM</a:t>
                </a:r>
                <a:r>
                  <a:rPr lang="en-US" altLang="zh-CN" b="0" dirty="0"/>
                  <a:t> extracts data affected by temperature</a:t>
                </a:r>
                <a:endParaRPr lang="zh-CN" altLang="en-US" b="0" dirty="0"/>
              </a:p>
            </p:txBody>
          </p:sp>
          <p:grpSp>
            <p:nvGrpSpPr>
              <p:cNvPr id="48" name="组合 47">
                <a:extLst>
                  <a:ext uri="{FF2B5EF4-FFF2-40B4-BE49-F238E27FC236}">
                    <a16:creationId xmlns:a16="http://schemas.microsoft.com/office/drawing/2014/main" id="{0F89A7F5-6728-09C1-2FFB-B98A41612303}"/>
                  </a:ext>
                </a:extLst>
              </p:cNvPr>
              <p:cNvGrpSpPr/>
              <p:nvPr/>
            </p:nvGrpSpPr>
            <p:grpSpPr>
              <a:xfrm>
                <a:off x="6457833" y="1895227"/>
                <a:ext cx="2002483" cy="715089"/>
                <a:chOff x="6112597" y="1895227"/>
                <a:chExt cx="2002483" cy="715089"/>
              </a:xfrm>
            </p:grpSpPr>
            <p:sp>
              <p:nvSpPr>
                <p:cNvPr id="29" name="文本框 28">
                  <a:extLst>
                    <a:ext uri="{FF2B5EF4-FFF2-40B4-BE49-F238E27FC236}">
                      <a16:creationId xmlns:a16="http://schemas.microsoft.com/office/drawing/2014/main" id="{4ACB9C82-B0C3-CBEC-8CA4-86F3B0CAFE2D}"/>
                    </a:ext>
                  </a:extLst>
                </p:cNvPr>
                <p:cNvSpPr txBox="1"/>
                <p:nvPr/>
              </p:nvSpPr>
              <p:spPr>
                <a:xfrm>
                  <a:off x="6428419" y="1895227"/>
                  <a:ext cx="1686661" cy="715089"/>
                </a:xfrm>
                <a:prstGeom prst="roundRect">
                  <a:avLst/>
                </a:prstGeom>
                <a:solidFill>
                  <a:srgbClr val="EDEEF6"/>
                </a:solidFill>
                <a:ln>
                  <a:solidFill>
                    <a:srgbClr val="FFC6C6"/>
                  </a:solidFill>
                </a:ln>
              </p:spPr>
              <p:txBody>
                <a:bodyPr wrap="square" rtlCol="0">
                  <a:spAutoFit/>
                </a:bodyPr>
                <a:lstStyle>
                  <a:defPPr>
                    <a:defRPr lang="it-IT"/>
                  </a:defPPr>
                  <a:lvl1pPr algn="ctr">
                    <a:defRPr b="1">
                      <a:latin typeface="Times New Roman" panose="02020603050405020304" pitchFamily="18" charset="0"/>
                      <a:cs typeface="Times New Roman" panose="02020603050405020304" pitchFamily="18" charset="0"/>
                    </a:defRPr>
                  </a:lvl1pPr>
                </a:lstStyle>
                <a:p>
                  <a:r>
                    <a:rPr lang="en-US" altLang="zh-CN" dirty="0"/>
                    <a:t>GANs </a:t>
                  </a:r>
                  <a:r>
                    <a:rPr lang="en-US" altLang="zh-CN" b="0" dirty="0"/>
                    <a:t>for data enhancement</a:t>
                  </a:r>
                  <a:endParaRPr lang="zh-CN" altLang="en-US" b="0" dirty="0"/>
                </a:p>
              </p:txBody>
            </p:sp>
            <p:cxnSp>
              <p:nvCxnSpPr>
                <p:cNvPr id="31" name="直接箭头连接符 30">
                  <a:extLst>
                    <a:ext uri="{FF2B5EF4-FFF2-40B4-BE49-F238E27FC236}">
                      <a16:creationId xmlns:a16="http://schemas.microsoft.com/office/drawing/2014/main" id="{72E8EA51-4CB9-99D9-4615-7C52082CF5BC}"/>
                    </a:ext>
                  </a:extLst>
                </p:cNvPr>
                <p:cNvCxnSpPr>
                  <a:cxnSpLocks/>
                  <a:stCxn id="28" idx="3"/>
                  <a:endCxn id="29" idx="1"/>
                </p:cNvCxnSpPr>
                <p:nvPr/>
              </p:nvCxnSpPr>
              <p:spPr>
                <a:xfrm flipV="1">
                  <a:off x="6112597" y="2252772"/>
                  <a:ext cx="315822" cy="1591"/>
                </a:xfrm>
                <a:prstGeom prst="straightConnector1">
                  <a:avLst/>
                </a:prstGeom>
                <a:ln w="28575">
                  <a:solidFill>
                    <a:srgbClr val="FFC6C6"/>
                  </a:solidFill>
                  <a:tailEnd type="triangle"/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" name="矩形 40">
                <a:extLst>
                  <a:ext uri="{FF2B5EF4-FFF2-40B4-BE49-F238E27FC236}">
                    <a16:creationId xmlns:a16="http://schemas.microsoft.com/office/drawing/2014/main" id="{AC73CDC6-858A-D2B2-A2B4-1CD6A18B2128}"/>
                  </a:ext>
                </a:extLst>
              </p:cNvPr>
              <p:cNvSpPr/>
              <p:nvPr/>
            </p:nvSpPr>
            <p:spPr>
              <a:xfrm>
                <a:off x="3856479" y="1825751"/>
                <a:ext cx="4740324" cy="858687"/>
              </a:xfrm>
              <a:prstGeom prst="rect">
                <a:avLst/>
              </a:prstGeom>
              <a:noFill/>
              <a:ln w="38100">
                <a:solidFill>
                  <a:srgbClr val="FFC6C6"/>
                </a:solidFill>
                <a:prstDash val="dash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1600"/>
              </a:p>
            </p:txBody>
          </p:sp>
        </p:grpSp>
        <p:cxnSp>
          <p:nvCxnSpPr>
            <p:cNvPr id="49" name="直接箭头连接符 48">
              <a:extLst>
                <a:ext uri="{FF2B5EF4-FFF2-40B4-BE49-F238E27FC236}">
                  <a16:creationId xmlns:a16="http://schemas.microsoft.com/office/drawing/2014/main" id="{C4EB91B3-66BB-1EDF-A287-B6B3DDE0E59F}"/>
                </a:ext>
              </a:extLst>
            </p:cNvPr>
            <p:cNvCxnSpPr>
              <a:cxnSpLocks/>
              <a:stCxn id="15" idx="2"/>
              <a:endCxn id="41" idx="0"/>
            </p:cNvCxnSpPr>
            <p:nvPr/>
          </p:nvCxnSpPr>
          <p:spPr>
            <a:xfrm>
              <a:off x="6222975" y="1484825"/>
              <a:ext cx="0" cy="323777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接箭头连接符 53">
              <a:extLst>
                <a:ext uri="{FF2B5EF4-FFF2-40B4-BE49-F238E27FC236}">
                  <a16:creationId xmlns:a16="http://schemas.microsoft.com/office/drawing/2014/main" id="{AB2ACAF7-5BE6-B87C-51D8-D7029C070AF2}"/>
                </a:ext>
              </a:extLst>
            </p:cNvPr>
            <p:cNvCxnSpPr>
              <a:cxnSpLocks/>
              <a:stCxn id="41" idx="2"/>
              <a:endCxn id="16" idx="0"/>
            </p:cNvCxnSpPr>
            <p:nvPr/>
          </p:nvCxnSpPr>
          <p:spPr>
            <a:xfrm>
              <a:off x="6222975" y="2667289"/>
              <a:ext cx="2169" cy="335531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文本框 46"/>
          <p:cNvSpPr txBox="1"/>
          <p:nvPr/>
        </p:nvSpPr>
        <p:spPr>
          <a:xfrm>
            <a:off x="1802446" y="5334743"/>
            <a:ext cx="8926993" cy="1021556"/>
          </a:xfrm>
          <a:prstGeom prst="roundRect">
            <a:avLst/>
          </a:prstGeom>
          <a:solidFill>
            <a:srgbClr val="F5F7E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By introducing FOA to automatically optimize the preference parameter P of the IAP clustering algorithm, the algorithm's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self-adaptive ability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optimization ability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enhanced, which </a:t>
            </a: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improves the performance of the method in practical applications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1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1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1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2" grpId="0" animBg="1"/>
      <p:bldP spid="43" grpId="0" animBg="1"/>
      <p:bldP spid="44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665" y="522324"/>
            <a:ext cx="11021136" cy="715926"/>
          </a:xfrm>
        </p:spPr>
        <p:txBody>
          <a:bodyPr/>
          <a:lstStyle/>
          <a:p>
            <a:r>
              <a:rPr lang="en-US" altLang="zh-CN" dirty="0"/>
              <a:t>Application and Achievement </a:t>
            </a:r>
            <a:r>
              <a:rPr lang="en-US" altLang="zh-CN" sz="2200" dirty="0"/>
              <a:t>—— Part 1: Data enhancement results</a:t>
            </a:r>
            <a:endParaRPr lang="it-IT" sz="2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fld id="{60CF479F-A275-4A39-9076-56D82646D199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mtClean="0"/>
              <a:t>8</a:t>
            </a:fld>
            <a:endParaRPr lang="it-IT"/>
          </a:p>
        </p:txBody>
      </p: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1E909BC5-437C-78A5-AC3B-6A6BDDFC3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4" y="39688"/>
            <a:ext cx="6378299" cy="365125"/>
          </a:xfrm>
        </p:spPr>
        <p:txBody>
          <a:bodyPr/>
          <a:lstStyle/>
          <a:p>
            <a:pPr algn="ctr"/>
            <a:r>
              <a:rPr lang="it-IT" dirty="0" err="1"/>
              <a:t>Unsupervised</a:t>
            </a:r>
            <a:r>
              <a:rPr lang="it-IT" dirty="0"/>
              <a:t> Bridge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under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Using GAN-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Affinity</a:t>
            </a:r>
            <a:r>
              <a:rPr lang="it-IT" dirty="0"/>
              <a:t> </a:t>
            </a:r>
            <a:r>
              <a:rPr lang="it-IT" dirty="0" err="1"/>
              <a:t>Propagation</a:t>
            </a:r>
            <a:r>
              <a:rPr lang="it-IT" dirty="0"/>
              <a:t> – Wen Gao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F5B2C9EE-9374-301A-0331-3D5B34CF2F19}"/>
              </a:ext>
            </a:extLst>
          </p:cNvPr>
          <p:cNvGrpSpPr/>
          <p:nvPr/>
        </p:nvGrpSpPr>
        <p:grpSpPr>
          <a:xfrm>
            <a:off x="621548" y="937259"/>
            <a:ext cx="9560650" cy="3785517"/>
            <a:chOff x="621548" y="937259"/>
            <a:chExt cx="9560650" cy="3785517"/>
          </a:xfrm>
        </p:grpSpPr>
        <p:grpSp>
          <p:nvGrpSpPr>
            <p:cNvPr id="22" name="组合 21">
              <a:extLst>
                <a:ext uri="{FF2B5EF4-FFF2-40B4-BE49-F238E27FC236}">
                  <a16:creationId xmlns:a16="http://schemas.microsoft.com/office/drawing/2014/main" id="{06DA0741-0F89-9288-C2B1-73F7717EF4C3}"/>
                </a:ext>
              </a:extLst>
            </p:cNvPr>
            <p:cNvGrpSpPr/>
            <p:nvPr/>
          </p:nvGrpSpPr>
          <p:grpSpPr>
            <a:xfrm>
              <a:off x="621548" y="937259"/>
              <a:ext cx="9560650" cy="3641840"/>
              <a:chOff x="621548" y="937259"/>
              <a:chExt cx="9560650" cy="3641840"/>
            </a:xfrm>
          </p:grpSpPr>
          <p:pic>
            <p:nvPicPr>
              <p:cNvPr id="4" name="Picture 7">
                <a:extLst>
                  <a:ext uri="{FF2B5EF4-FFF2-40B4-BE49-F238E27FC236}">
                    <a16:creationId xmlns:a16="http://schemas.microsoft.com/office/drawing/2014/main" id="{6F6B32E6-8C69-5069-CD1E-47044289E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548" y="1153310"/>
                <a:ext cx="9560650" cy="3425789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D9CFD595-1CEC-42E7-E898-33ABA59FCDBF}"/>
                  </a:ext>
                </a:extLst>
              </p:cNvPr>
              <p:cNvSpPr txBox="1"/>
              <p:nvPr/>
            </p:nvSpPr>
            <p:spPr>
              <a:xfrm>
                <a:off x="838199" y="937259"/>
                <a:ext cx="3676651" cy="369332"/>
              </a:xfrm>
              <a:prstGeom prst="rect">
                <a:avLst/>
              </a:prstGeom>
              <a:solidFill>
                <a:srgbClr val="ADD8E6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anose="05000000000000000000" pitchFamily="2" charset="2"/>
                  <a:buChar char="l"/>
                </a:pPr>
                <a:r>
                  <a:rPr lang="zh-CN" altLang="en-US" b="1" dirty="0"/>
                  <a:t>Case Overview </a:t>
                </a:r>
                <a:r>
                  <a:rPr lang="en-US" altLang="zh-CN" b="1" dirty="0"/>
                  <a:t>– Z24 Bridge</a:t>
                </a:r>
                <a:endParaRPr lang="zh-CN" altLang="en-US" b="1" dirty="0"/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EE3C9A86-44AD-0E99-AD0D-05F532506E4A}"/>
                </a:ext>
              </a:extLst>
            </p:cNvPr>
            <p:cNvSpPr txBox="1"/>
            <p:nvPr/>
          </p:nvSpPr>
          <p:spPr>
            <a:xfrm>
              <a:off x="3333337" y="4384222"/>
              <a:ext cx="4137072" cy="338554"/>
            </a:xfrm>
            <a:prstGeom prst="rect">
              <a:avLst/>
            </a:prstGeom>
            <a:solidFill>
              <a:srgbClr val="ECE1F3"/>
            </a:solidFill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ctr">
                <a:defRPr sz="1600" b="1" kern="100">
                  <a:effectLst/>
                  <a:latin typeface="Times New Roman" panose="02020603050405020304" pitchFamily="18" charset="0"/>
                  <a:ea typeface="DengXian" panose="02010600030101010101" pitchFamily="2" charset="-122"/>
                  <a:cs typeface="Times New Roman" panose="02020603050405020304" pitchFamily="18" charset="0"/>
                </a:defRPr>
              </a:lvl1pPr>
            </a:lstStyle>
            <a:p>
              <a:r>
                <a:rPr lang="en-US" altLang="zh-CN" dirty="0"/>
                <a:t>The concrete box-girder bridge (Z24 Bridge)</a:t>
              </a:r>
              <a:endParaRPr lang="zh-CN" altLang="en-US" dirty="0"/>
            </a:p>
          </p:txBody>
        </p:sp>
      </p:grp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5C23AA22-156B-263E-894E-B4597B2D2595}"/>
              </a:ext>
            </a:extLst>
          </p:cNvPr>
          <p:cNvGrpSpPr/>
          <p:nvPr/>
        </p:nvGrpSpPr>
        <p:grpSpPr>
          <a:xfrm>
            <a:off x="838200" y="4841587"/>
            <a:ext cx="9976338" cy="1820658"/>
            <a:chOff x="838200" y="4841587"/>
            <a:chExt cx="9976338" cy="1820658"/>
          </a:xfrm>
        </p:grpSpPr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3B5FF5B6-7D06-74BC-6BDA-5CF9F7642310}"/>
                </a:ext>
              </a:extLst>
            </p:cNvPr>
            <p:cNvSpPr txBox="1"/>
            <p:nvPr/>
          </p:nvSpPr>
          <p:spPr>
            <a:xfrm>
              <a:off x="838200" y="4841587"/>
              <a:ext cx="2619375" cy="369332"/>
            </a:xfrm>
            <a:prstGeom prst="rect">
              <a:avLst/>
            </a:prstGeom>
            <a:solidFill>
              <a:srgbClr val="ADD8E6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l"/>
              </a:pPr>
              <a:r>
                <a:rPr lang="en-US" altLang="zh-CN" b="1" dirty="0"/>
                <a:t>Data Description</a:t>
              </a:r>
              <a:endParaRPr lang="zh-CN" altLang="en-US" b="1" dirty="0"/>
            </a:p>
          </p:txBody>
        </p:sp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E48D6F90-CD23-8982-3DDD-9D88E000A417}"/>
                </a:ext>
              </a:extLst>
            </p:cNvPr>
            <p:cNvSpPr txBox="1"/>
            <p:nvPr/>
          </p:nvSpPr>
          <p:spPr>
            <a:xfrm>
              <a:off x="838200" y="5309772"/>
              <a:ext cx="17823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Data size:</a:t>
              </a:r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FE19A1C6-00A8-6180-A462-F16D14624AF4}"/>
                </a:ext>
              </a:extLst>
            </p:cNvPr>
            <p:cNvSpPr txBox="1"/>
            <p:nvPr/>
          </p:nvSpPr>
          <p:spPr>
            <a:xfrm>
              <a:off x="838200" y="6033151"/>
              <a:ext cx="28860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/>
                <a:t>Data set segmentation: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2DC97227-D845-8C15-A6F0-6C7AE704BE3D}"/>
                </a:ext>
              </a:extLst>
            </p:cNvPr>
            <p:cNvSpPr txBox="1"/>
            <p:nvPr/>
          </p:nvSpPr>
          <p:spPr>
            <a:xfrm>
              <a:off x="2156284" y="5309772"/>
              <a:ext cx="716756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(3932 (original)+400 (enhanced)) </a:t>
              </a:r>
              <a:r>
                <a:rPr lang="zh-CN" altLang="en-US" dirty="0"/>
                <a:t>✖ </a:t>
              </a:r>
              <a:r>
                <a:rPr lang="en-US" altLang="zh-CN" dirty="0"/>
                <a:t>4 (modal frequencies)</a:t>
              </a:r>
              <a:endParaRPr lang="zh-CN" altLang="en-US" dirty="0"/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54ED7C6D-C804-249C-E574-DFD995AA3632}"/>
                </a:ext>
              </a:extLst>
            </p:cNvPr>
            <p:cNvSpPr txBox="1"/>
            <p:nvPr/>
          </p:nvSpPr>
          <p:spPr>
            <a:xfrm>
              <a:off x="3646976" y="5781939"/>
              <a:ext cx="7167562" cy="8803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altLang="zh-CN" dirty="0"/>
                <a:t>Training set   2429 (</a:t>
              </a:r>
              <a:r>
                <a:rPr lang="en-US" altLang="zh-CN" b="1" dirty="0"/>
                <a:t>70% </a:t>
              </a:r>
              <a:r>
                <a:rPr lang="en-US" altLang="zh-CN" dirty="0"/>
                <a:t>healthy data)+ 400 (enhanced data)</a:t>
              </a:r>
              <a:r>
                <a:rPr lang="zh-CN" altLang="en-US" dirty="0"/>
                <a:t> </a:t>
              </a:r>
              <a:endParaRPr lang="en-US" altLang="zh-CN" dirty="0"/>
            </a:p>
            <a:p>
              <a:pPr>
                <a:lnSpc>
                  <a:spcPct val="150000"/>
                </a:lnSpc>
              </a:pPr>
              <a:r>
                <a:rPr lang="en-US" altLang="zh-CN" dirty="0"/>
                <a:t>Testing set    1041 (</a:t>
              </a:r>
              <a:r>
                <a:rPr lang="en-US" altLang="zh-CN" b="1" dirty="0"/>
                <a:t>30% </a:t>
              </a:r>
              <a:r>
                <a:rPr lang="en-US" altLang="zh-CN" dirty="0"/>
                <a:t>healthy data)+ 462 (abnormal data)</a:t>
              </a:r>
              <a:endParaRPr lang="zh-CN" altLang="en-US" dirty="0"/>
            </a:p>
          </p:txBody>
        </p: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3CC7FF3A-2E0E-A5E5-4F54-7FE32023C5DB}"/>
              </a:ext>
            </a:extLst>
          </p:cNvPr>
          <p:cNvGrpSpPr/>
          <p:nvPr/>
        </p:nvGrpSpPr>
        <p:grpSpPr>
          <a:xfrm>
            <a:off x="1269438" y="815077"/>
            <a:ext cx="10781779" cy="6003235"/>
            <a:chOff x="1269438" y="815077"/>
            <a:chExt cx="10781779" cy="6003235"/>
          </a:xfrm>
        </p:grpSpPr>
        <p:pic>
          <p:nvPicPr>
            <p:cNvPr id="15" name="图片 14" descr="日程表&#10;&#10;AI 生成的内容可能不正确。">
              <a:extLst>
                <a:ext uri="{FF2B5EF4-FFF2-40B4-BE49-F238E27FC236}">
                  <a16:creationId xmlns:a16="http://schemas.microsoft.com/office/drawing/2014/main" id="{83442B98-7F56-E781-000A-8DA732B92B6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9438" y="815077"/>
              <a:ext cx="7504043" cy="6003235"/>
            </a:xfrm>
            <a:prstGeom prst="rect">
              <a:avLst/>
            </a:prstGeom>
          </p:spPr>
        </p:pic>
        <p:sp>
          <p:nvSpPr>
            <p:cNvPr id="30" name="文本框 29"/>
            <p:cNvSpPr txBox="1"/>
            <p:nvPr/>
          </p:nvSpPr>
          <p:spPr>
            <a:xfrm>
              <a:off x="8890944" y="2058048"/>
              <a:ext cx="3160273" cy="12372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it-IT"/>
              </a:defPPr>
              <a:lvl1pPr algn="just">
                <a:defRPr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</a:lstStyle>
            <a:p>
              <a:pPr>
                <a:lnSpc>
                  <a:spcPts val="2000"/>
                </a:lnSpc>
              </a:pPr>
              <a:r>
                <a:rPr lang="en-US" altLang="zh-CN" dirty="0"/>
                <a:t>Enhancement of temperature-affected data using generative adversarial networks yielded </a:t>
              </a:r>
              <a:r>
                <a:rPr lang="en-US" altLang="zh-CN" b="1" dirty="0"/>
                <a:t>400</a:t>
              </a:r>
              <a:r>
                <a:rPr lang="en-US" altLang="zh-CN" dirty="0"/>
                <a:t> enhanced data.</a:t>
              </a:r>
              <a:endParaRPr lang="zh-CN" alt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图表, 散点图&#10;&#10;AI 生成的内容可能不正确。">
            <a:extLst>
              <a:ext uri="{FF2B5EF4-FFF2-40B4-BE49-F238E27FC236}">
                <a16:creationId xmlns:a16="http://schemas.microsoft.com/office/drawing/2014/main" id="{8144DE27-A643-3B6E-A195-649F9F7831C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2163" y="1595903"/>
            <a:ext cx="7570900" cy="422842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32664" y="522324"/>
            <a:ext cx="11524373" cy="715926"/>
          </a:xfrm>
        </p:spPr>
        <p:txBody>
          <a:bodyPr/>
          <a:lstStyle/>
          <a:p>
            <a:r>
              <a:rPr lang="en-US" altLang="zh-CN" dirty="0"/>
              <a:t>Application and Achievement </a:t>
            </a:r>
            <a:r>
              <a:rPr lang="en-US" altLang="zh-CN" sz="2200" dirty="0"/>
              <a:t>—— Part 2: Application results</a:t>
            </a:r>
            <a:endParaRPr lang="it-IT" sz="2200" dirty="0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334964" y="39688"/>
            <a:ext cx="2383298" cy="365125"/>
          </a:xfrm>
        </p:spPr>
        <p:txBody>
          <a:bodyPr/>
          <a:lstStyle/>
          <a:p>
            <a:fld id="{60CF479F-A275-4A39-9076-56D82646D199}" type="datetime1">
              <a:rPr lang="it-IT" smtClean="0"/>
              <a:t>08/06/2025</a:t>
            </a:fld>
            <a:endParaRPr lang="it-IT" dirty="0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10814538" y="39688"/>
            <a:ext cx="1042500" cy="365125"/>
          </a:xfrm>
        </p:spPr>
        <p:txBody>
          <a:bodyPr/>
          <a:lstStyle/>
          <a:p>
            <a:fld id="{3135EEA2-8D42-4D46-95A6-66E65FDC5EB1}" type="slidenum">
              <a:rPr lang="it-IT" smtClean="0"/>
              <a:t>9</a:t>
            </a:fld>
            <a:endParaRPr lang="it-IT"/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23881828-B4CA-2053-8320-998BE19CD6A1}"/>
              </a:ext>
            </a:extLst>
          </p:cNvPr>
          <p:cNvGrpSpPr/>
          <p:nvPr/>
        </p:nvGrpSpPr>
        <p:grpSpPr>
          <a:xfrm>
            <a:off x="3711321" y="6217375"/>
            <a:ext cx="4767058" cy="402302"/>
            <a:chOff x="3365040" y="6314972"/>
            <a:chExt cx="4767058" cy="402302"/>
          </a:xfrm>
        </p:grpSpPr>
        <p:sp>
          <p:nvSpPr>
            <p:cNvPr id="32" name="文本框 31"/>
            <p:cNvSpPr txBox="1"/>
            <p:nvPr/>
          </p:nvSpPr>
          <p:spPr>
            <a:xfrm>
              <a:off x="3365040" y="6317164"/>
              <a:ext cx="2003143" cy="40011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Low FP and FN</a:t>
              </a:r>
              <a:endPara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箭头: 左右 32"/>
            <p:cNvSpPr/>
            <p:nvPr/>
          </p:nvSpPr>
          <p:spPr>
            <a:xfrm>
              <a:off x="5507934" y="6397415"/>
              <a:ext cx="500298" cy="239607"/>
            </a:xfrm>
            <a:prstGeom prst="leftRightArrow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4" name="文本框 33"/>
            <p:cNvSpPr txBox="1"/>
            <p:nvPr/>
          </p:nvSpPr>
          <p:spPr>
            <a:xfrm>
              <a:off x="6128955" y="6314972"/>
              <a:ext cx="2003143" cy="400110"/>
            </a:xfrm>
            <a:prstGeom prst="rect">
              <a:avLst/>
            </a:prstGeom>
            <a:solidFill>
              <a:srgbClr val="FFFF00"/>
            </a:solidFill>
            <a:ln w="19050">
              <a:solidFill>
                <a:schemeClr val="tx1">
                  <a:lumMod val="95000"/>
                  <a:lumOff val="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Good robustness</a:t>
              </a:r>
              <a:endParaRPr lang="zh-C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Segnaposto piè di pagina 3">
            <a:extLst>
              <a:ext uri="{FF2B5EF4-FFF2-40B4-BE49-F238E27FC236}">
                <a16:creationId xmlns:a16="http://schemas.microsoft.com/office/drawing/2014/main" id="{24110DE3-66B5-997F-3EC6-06877E483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16275" y="39688"/>
            <a:ext cx="6345168" cy="365125"/>
          </a:xfrm>
        </p:spPr>
        <p:txBody>
          <a:bodyPr/>
          <a:lstStyle/>
          <a:p>
            <a:pPr algn="ctr"/>
            <a:r>
              <a:rPr lang="it-IT" dirty="0" err="1"/>
              <a:t>Unsupervised</a:t>
            </a:r>
            <a:r>
              <a:rPr lang="it-IT" dirty="0"/>
              <a:t> Bridge </a:t>
            </a:r>
            <a:r>
              <a:rPr lang="it-IT" dirty="0" err="1"/>
              <a:t>Anomaly</a:t>
            </a:r>
            <a:r>
              <a:rPr lang="it-IT" dirty="0"/>
              <a:t> </a:t>
            </a:r>
            <a:r>
              <a:rPr lang="it-IT" dirty="0" err="1"/>
              <a:t>Detection</a:t>
            </a:r>
            <a:r>
              <a:rPr lang="it-IT" dirty="0"/>
              <a:t> under </a:t>
            </a:r>
            <a:r>
              <a:rPr lang="it-IT" dirty="0" err="1"/>
              <a:t>Environmental</a:t>
            </a:r>
            <a:r>
              <a:rPr lang="it-IT" dirty="0"/>
              <a:t> </a:t>
            </a:r>
            <a:r>
              <a:rPr lang="it-IT" dirty="0" err="1"/>
              <a:t>Variability</a:t>
            </a:r>
            <a:r>
              <a:rPr lang="it-IT" dirty="0"/>
              <a:t> Using GAN-</a:t>
            </a:r>
            <a:r>
              <a:rPr lang="it-IT" dirty="0" err="1"/>
              <a:t>Enhanced</a:t>
            </a:r>
            <a:r>
              <a:rPr lang="it-IT" dirty="0"/>
              <a:t> </a:t>
            </a:r>
            <a:r>
              <a:rPr lang="it-IT" dirty="0" err="1"/>
              <a:t>Adaptive</a:t>
            </a:r>
            <a:r>
              <a:rPr lang="it-IT" dirty="0"/>
              <a:t> </a:t>
            </a:r>
            <a:r>
              <a:rPr lang="it-IT" dirty="0" err="1"/>
              <a:t>Affinity</a:t>
            </a:r>
            <a:r>
              <a:rPr lang="it-IT" dirty="0"/>
              <a:t> </a:t>
            </a:r>
            <a:r>
              <a:rPr lang="it-IT" dirty="0" err="1"/>
              <a:t>Propagation</a:t>
            </a:r>
            <a:r>
              <a:rPr lang="it-IT" dirty="0"/>
              <a:t> – Wen Gao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35943D95-7A89-5707-3148-ADC4D32F2105}"/>
              </a:ext>
            </a:extLst>
          </p:cNvPr>
          <p:cNvSpPr txBox="1"/>
          <p:nvPr/>
        </p:nvSpPr>
        <p:spPr>
          <a:xfrm>
            <a:off x="1708025" y="1008424"/>
            <a:ext cx="3410523" cy="584775"/>
          </a:xfrm>
          <a:prstGeom prst="rect">
            <a:avLst/>
          </a:prstGeom>
          <a:solidFill>
            <a:srgbClr val="ECE1F3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kern="100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Plot of anomaly detection results using GAN-FOA-IAP for Z24 bridge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7" name="表格 16">
            <a:extLst>
              <a:ext uri="{FF2B5EF4-FFF2-40B4-BE49-F238E27FC236}">
                <a16:creationId xmlns:a16="http://schemas.microsoft.com/office/drawing/2014/main" id="{8629A909-E3BA-6DE9-2B97-D62F345530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1930928"/>
              </p:ext>
            </p:extLst>
          </p:nvPr>
        </p:nvGraphicFramePr>
        <p:xfrm>
          <a:off x="6618056" y="1996250"/>
          <a:ext cx="5545592" cy="3159305"/>
        </p:xfrm>
        <a:graphic>
          <a:graphicData uri="http://schemas.openxmlformats.org/drawingml/2006/table">
            <a:tbl>
              <a:tblPr firstRow="1" firstCol="1" bandRow="1">
                <a:tableStyleId>{21E4AEA4-8DFA-4A89-87EB-49C32662AFE0}</a:tableStyleId>
              </a:tblPr>
              <a:tblGrid>
                <a:gridCol w="1364329">
                  <a:extLst>
                    <a:ext uri="{9D8B030D-6E8A-4147-A177-3AD203B41FA5}">
                      <a16:colId xmlns:a16="http://schemas.microsoft.com/office/drawing/2014/main" val="4030895577"/>
                    </a:ext>
                  </a:extLst>
                </a:gridCol>
                <a:gridCol w="1282117">
                  <a:extLst>
                    <a:ext uri="{9D8B030D-6E8A-4147-A177-3AD203B41FA5}">
                      <a16:colId xmlns:a16="http://schemas.microsoft.com/office/drawing/2014/main" val="1806732727"/>
                    </a:ext>
                  </a:extLst>
                </a:gridCol>
                <a:gridCol w="779660">
                  <a:extLst>
                    <a:ext uri="{9D8B030D-6E8A-4147-A177-3AD203B41FA5}">
                      <a16:colId xmlns:a16="http://schemas.microsoft.com/office/drawing/2014/main" val="712934191"/>
                    </a:ext>
                  </a:extLst>
                </a:gridCol>
                <a:gridCol w="935665">
                  <a:extLst>
                    <a:ext uri="{9D8B030D-6E8A-4147-A177-3AD203B41FA5}">
                      <a16:colId xmlns:a16="http://schemas.microsoft.com/office/drawing/2014/main" val="717136691"/>
                    </a:ext>
                  </a:extLst>
                </a:gridCol>
                <a:gridCol w="1183821">
                  <a:extLst>
                    <a:ext uri="{9D8B030D-6E8A-4147-A177-3AD203B41FA5}">
                      <a16:colId xmlns:a16="http://schemas.microsoft.com/office/drawing/2014/main" val="4180867406"/>
                    </a:ext>
                  </a:extLst>
                </a:gridCol>
              </a:tblGrid>
              <a:tr h="454891">
                <a:tc>
                  <a:txBody>
                    <a:bodyPr/>
                    <a:lstStyle/>
                    <a:p>
                      <a:pPr algn="r"/>
                      <a:r>
                        <a:rPr lang="en-US" sz="11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</a:t>
                      </a:r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Methods</a:t>
                      </a:r>
                    </a:p>
                    <a:p>
                      <a:pPr algn="l"/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Indicators</a:t>
                      </a:r>
                      <a:endParaRPr lang="en-US" sz="1100" dirty="0">
                        <a:solidFill>
                          <a:srgbClr val="00206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lToB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GAN-FOA-IAP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FOA-AP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400"/>
                        </a:lnSpc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FOA-IAP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ts val="24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GAN-FOA-AP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1767851"/>
                  </a:ext>
                </a:extLst>
              </a:tr>
              <a:tr h="38601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3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False</a:t>
                      </a:r>
                      <a:r>
                        <a:rPr lang="en-US" sz="13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alarm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2882756553"/>
                  </a:ext>
                </a:extLst>
              </a:tr>
              <a:tr h="38601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3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Leakage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675520"/>
                  </a:ext>
                </a:extLst>
              </a:tr>
              <a:tr h="38601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3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Accuracy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0.9707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0.9674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0.9667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12206997"/>
                  </a:ext>
                </a:extLst>
              </a:tr>
              <a:tr h="38601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3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Recall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0.9069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0.8593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0.9091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0.8939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74585147"/>
                  </a:ext>
                </a:extLst>
              </a:tr>
              <a:tr h="38601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3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Precision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0.9976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0.9836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0.9976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64344348"/>
                  </a:ext>
                </a:extLst>
              </a:tr>
              <a:tr h="38601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3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F1</a:t>
                      </a:r>
                      <a:r>
                        <a:rPr lang="en-US" sz="13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Score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0.9449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0.9429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17470992"/>
                  </a:ext>
                </a:extLst>
              </a:tr>
              <a:tr h="386015"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3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Balanced</a:t>
                      </a:r>
                      <a:r>
                        <a:rPr lang="en-US" sz="1300" b="1" kern="1200" dirty="0">
                          <a:solidFill>
                            <a:schemeClr val="lt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300" b="1" kern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Acc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0.9530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0.9282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0.9232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00"/>
                        </a:lnSpc>
                      </a:pPr>
                      <a:r>
                        <a:rPr 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0.9465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8996642"/>
                  </a:ext>
                </a:extLst>
              </a:tr>
            </a:tbl>
          </a:graphicData>
        </a:graphic>
      </p:graphicFrame>
      <p:sp>
        <p:nvSpPr>
          <p:cNvPr id="41" name="文本框 40">
            <a:extLst>
              <a:ext uri="{FF2B5EF4-FFF2-40B4-BE49-F238E27FC236}">
                <a16:creationId xmlns:a16="http://schemas.microsoft.com/office/drawing/2014/main" id="{E42D49B1-85BD-D404-93F7-D5F30A82F2F0}"/>
              </a:ext>
            </a:extLst>
          </p:cNvPr>
          <p:cNvSpPr txBox="1"/>
          <p:nvPr/>
        </p:nvSpPr>
        <p:spPr>
          <a:xfrm>
            <a:off x="7242454" y="1008424"/>
            <a:ext cx="4296795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>
            <a:defPPr>
              <a:defRPr lang="it-IT"/>
            </a:defPPr>
            <a:lvl1pPr>
              <a:defRPr sz="1600" b="1" kern="10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defRPr>
            </a:lvl1pPr>
          </a:lstStyle>
          <a:p>
            <a:pPr algn="ctr"/>
            <a:r>
              <a:rPr lang="en-US" dirty="0"/>
              <a:t>Performance comparison of GAN-FOA-IAP with other methods at Z24 bridge</a:t>
            </a: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4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MMONDATA" val="eyJoZGlkIjoiNjU3ZDIwZThmZWJiMDE0MGJhYjBhZDhjMDFhN2JhMTcifQ==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9|2.4|4.3|5.3|9.8|6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5.1|4.2|2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8.6|15.1|4.2|2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6|13.5|7.1|8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8|7.5|21.4|14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2|3.5|15.2"/>
</p:tagLst>
</file>

<file path=ppt/theme/theme1.xml><?xml version="1.0" encoding="utf-8"?>
<a:theme xmlns:a="http://schemas.openxmlformats.org/drawingml/2006/main" name="Interni">
  <a:themeElements>
    <a:clrScheme name="Personalizzato 4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8292CB"/>
      </a:accent1>
      <a:accent2>
        <a:srgbClr val="B4BDDF"/>
      </a:accent2>
      <a:accent3>
        <a:srgbClr val="CDD3EA"/>
      </a:accent3>
      <a:accent4>
        <a:srgbClr val="E5E9F4"/>
      </a:accent4>
      <a:accent5>
        <a:srgbClr val="495FB0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ver">
  <a:themeElements>
    <a:clrScheme name="Personalizzato 4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8292CB"/>
      </a:accent1>
      <a:accent2>
        <a:srgbClr val="B4BDDF"/>
      </a:accent2>
      <a:accent3>
        <a:srgbClr val="CDD3EA"/>
      </a:accent3>
      <a:accent4>
        <a:srgbClr val="E5E9F4"/>
      </a:accent4>
      <a:accent5>
        <a:srgbClr val="495FB0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Interni">
  <a:themeElements>
    <a:clrScheme name="Personalizzato 4">
      <a:dk1>
        <a:srgbClr val="000000"/>
      </a:dk1>
      <a:lt1>
        <a:srgbClr val="FFFFFF"/>
      </a:lt1>
      <a:dk2>
        <a:srgbClr val="102C53"/>
      </a:dk2>
      <a:lt2>
        <a:srgbClr val="FFFFFF"/>
      </a:lt2>
      <a:accent1>
        <a:srgbClr val="8292CB"/>
      </a:accent1>
      <a:accent2>
        <a:srgbClr val="B4BDDF"/>
      </a:accent2>
      <a:accent3>
        <a:srgbClr val="CDD3EA"/>
      </a:accent3>
      <a:accent4>
        <a:srgbClr val="E5E9F4"/>
      </a:accent4>
      <a:accent5>
        <a:srgbClr val="495FB0"/>
      </a:accent5>
      <a:accent6>
        <a:srgbClr val="F3F3F3"/>
      </a:accent6>
      <a:hlink>
        <a:srgbClr val="0000FF"/>
      </a:hlink>
      <a:folHlink>
        <a:srgbClr val="28C8F0"/>
      </a:folHlink>
    </a:clrScheme>
    <a:fontScheme name="caratteri tema manrope">
      <a:majorFont>
        <a:latin typeface="Manrope"/>
        <a:ea typeface=""/>
        <a:cs typeface=""/>
      </a:majorFont>
      <a:minorFont>
        <a:latin typeface="Manrop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t_manrope_2024_regular" id="{AF503DD6-45CC-4FD9-A316-7E3073ACAABC}" vid="{376A186E-ACA5-4725-B103-CB5852E20BBA}"/>
    </a:ext>
  </a:extLst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ppt_manrope_2024_regular</Template>
  <TotalTime>411</TotalTime>
  <Words>899</Words>
  <Application>Microsoft Office PowerPoint</Application>
  <PresentationFormat>宽屏</PresentationFormat>
  <Paragraphs>174</Paragraphs>
  <Slides>10</Slides>
  <Notes>7</Notes>
  <HiddenSlides>0</HiddenSlides>
  <MMClips>0</MMClips>
  <ScaleCrop>false</ScaleCrop>
  <HeadingPairs>
    <vt:vector size="8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0" baseType="lpstr">
      <vt:lpstr>Manrope</vt:lpstr>
      <vt:lpstr>Calibri</vt:lpstr>
      <vt:lpstr>Encode Sans</vt:lpstr>
      <vt:lpstr>Wingdings</vt:lpstr>
      <vt:lpstr>Times New Roman</vt:lpstr>
      <vt:lpstr>Arial</vt:lpstr>
      <vt:lpstr>Interni</vt:lpstr>
      <vt:lpstr>Cover</vt:lpstr>
      <vt:lpstr>1_Interni</vt:lpstr>
      <vt:lpstr>Visio</vt:lpstr>
      <vt:lpstr>Unsupervised Bridge Anomaly Detection under Environmental Variability Using GAN-Enhanced Adaptive Affinity Propagation</vt:lpstr>
      <vt:lpstr>Contents </vt:lpstr>
      <vt:lpstr>Research Status and Topics</vt:lpstr>
      <vt:lpstr>Methodology —— Part 1：Data extraction and enhancement</vt:lpstr>
      <vt:lpstr>Methodology —— Part 2：Adaptive clustering</vt:lpstr>
      <vt:lpstr>Methodology —— Part 3: Abnormal score calculation and anomaly monitoring</vt:lpstr>
      <vt:lpstr>Methodology —— How to separate structural damage from environmental variability</vt:lpstr>
      <vt:lpstr>Application and Achievement —— Part 1: Data enhancement results</vt:lpstr>
      <vt:lpstr>Application and Achievement —— Part 2: Application results</vt:lpstr>
      <vt:lpstr>Thanks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Camilla Ghironi</dc:creator>
  <cp:lastModifiedBy>Wen Gao</cp:lastModifiedBy>
  <cp:revision>280</cp:revision>
  <dcterms:created xsi:type="dcterms:W3CDTF">2024-06-28T15:03:00Z</dcterms:created>
  <dcterms:modified xsi:type="dcterms:W3CDTF">2025-06-08T16:47:53Z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111DCB3693FB4986851F486184565C84_12</vt:lpwstr>
  </property>
  <property fmtid="{D5CDD505-2E9C-101B-9397-08002B2CF9AE}" pid="3" name="KSOProductBuildVer">
    <vt:lpwstr>2052-12.1.0.18608</vt:lpwstr>
  </property>
</Properties>
</file>