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7"/>
    <p:restoredTop sz="94681"/>
  </p:normalViewPr>
  <p:slideViewPr>
    <p:cSldViewPr snapToGrid="0">
      <p:cViewPr varScale="1">
        <p:scale>
          <a:sx n="78" d="100"/>
          <a:sy n="78" d="100"/>
        </p:scale>
        <p:origin x="1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DCC72-B9AA-1B45-B233-88A96F54D473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3F73-2C25-144F-BC41-A66A6ADDFF5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8120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03F73-2C25-144F-BC41-A66A6ADDFF50}" type="slidenum">
              <a:rPr lang="en-AE" smtClean="0"/>
              <a:t>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5212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2559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6103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2729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280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99249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7455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24131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2341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9331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295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4246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7456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6226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7984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9600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3696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1885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D158C-1A87-124E-AAD4-4A4DD0A41F89}" type="datetimeFigureOut">
              <a:rPr lang="en-AE" smtClean="0"/>
              <a:t>11/06/2025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D6C6-079A-E74D-964E-94E35B7A5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19709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33D4E-D474-DCD7-E834-98DAE81EF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FFFFFF"/>
                </a:solidFill>
              </a:rPr>
              <a:t>Early Alzheimer’s Detection in Norwegian via NLP and Transformer Models </a:t>
            </a:r>
            <a:br>
              <a:rPr lang="en-US" sz="3000">
                <a:solidFill>
                  <a:srgbClr val="FFFFFF"/>
                </a:solidFill>
                <a:effectLst/>
              </a:rPr>
            </a:br>
            <a:endParaRPr lang="en-AE" sz="3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B7B0D-66F5-E473-1AF2-B00B83178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/>
          </a:bodyPr>
          <a:lstStyle/>
          <a:p>
            <a:r>
              <a:rPr lang="en-AE"/>
              <a:t>Presented By : Nourin Mohammad Haider Ali Biswas </a:t>
            </a:r>
          </a:p>
          <a:p>
            <a:r>
              <a:rPr lang="en-AE"/>
              <a:t>Co-Authors : Mina Farmanbar, Arezo Shakeri , </a:t>
            </a:r>
            <a:r>
              <a:rPr lang="en-US"/>
              <a:t>Tahoura Morovati, </a:t>
            </a:r>
            <a:endParaRPr lang="en-AE"/>
          </a:p>
        </p:txBody>
      </p:sp>
      <p:pic>
        <p:nvPicPr>
          <p:cNvPr id="4" name="Bilde 8">
            <a:extLst>
              <a:ext uri="{FF2B5EF4-FFF2-40B4-BE49-F238E27FC236}">
                <a16:creationId xmlns:a16="http://schemas.microsoft.com/office/drawing/2014/main" id="{281679EB-33FF-7601-5EA0-5AC5CB9E4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784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2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B9DB-BBB9-25E7-C487-C5157D07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CONCLUSION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E4A8-BF28-E197-2A39-D34FE259B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Language-based features from speech and transcripts can effectively support early AD detection in Norwegian, with ML models—especially those using advanced language representations—offering scalable, cost-efficient diagnostic tools. </a:t>
            </a:r>
            <a:endParaRPr lang="en-US" dirty="0">
              <a:effectLst/>
            </a:endParaRPr>
          </a:p>
          <a:p>
            <a:r>
              <a:rPr lang="en-US" dirty="0"/>
              <a:t>Future directions include integrating acoustic features, developing a native Norwegian AD corpus, ensuring fair data collection, and exploring hybrid human-machine translation to enhance accuracy and inclusivity. 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AE" dirty="0"/>
          </a:p>
        </p:txBody>
      </p:sp>
      <p:pic>
        <p:nvPicPr>
          <p:cNvPr id="4" name="Bilde 8">
            <a:extLst>
              <a:ext uri="{FF2B5EF4-FFF2-40B4-BE49-F238E27FC236}">
                <a16:creationId xmlns:a16="http://schemas.microsoft.com/office/drawing/2014/main" id="{EB3DB928-8BF2-3479-CEE8-5A0DF5F3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784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4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8A8980-5323-4E32-9817-A14D0B91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1A37955-21EA-4810-9AED-24CF25E26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B79A499-6023-4495-8687-96680A5E9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D2905-E791-C236-D4AE-5633ACFC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908" y="4710483"/>
            <a:ext cx="8133478" cy="940240"/>
          </a:xfrm>
        </p:spPr>
        <p:txBody>
          <a:bodyPr>
            <a:normAutofit/>
          </a:bodyPr>
          <a:lstStyle/>
          <a:p>
            <a:r>
              <a:rPr lang="en-AE" sz="4800"/>
              <a:t>THANK YOU ! 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5ABA134E-7B81-011D-40A1-B95B36057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8528" y="640078"/>
            <a:ext cx="3609141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AA1CC66-52B7-4B1A-83B9-4473DABF8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7A1B02-0BC3-4123-A27E-111F26354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6EBDA5-97CE-4375-BC99-C7365D1CC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8">
            <a:extLst>
              <a:ext uri="{FF2B5EF4-FFF2-40B4-BE49-F238E27FC236}">
                <a16:creationId xmlns:a16="http://schemas.microsoft.com/office/drawing/2014/main" id="{B3E585F2-30B3-0AE0-9C0A-62A5B4FC7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784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7DD0E-7FC6-5F13-34A4-42536202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AE" sz="2400" dirty="0"/>
              <a:t>INTRODUCTION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10EA9-0D12-8F24-F457-41012E929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en-US" sz="1500"/>
              <a:t>Dementia (esp. Alzheimer’s) affects </a:t>
            </a:r>
            <a:r>
              <a:rPr lang="en-US" sz="1500" b="1"/>
              <a:t>57M globally (2019)</a:t>
            </a:r>
            <a:r>
              <a:rPr lang="en-US" sz="1500"/>
              <a:t>; projected </a:t>
            </a:r>
            <a:r>
              <a:rPr lang="en-US" sz="1500" b="1"/>
              <a:t>152M by 2050</a:t>
            </a:r>
            <a:r>
              <a:rPr lang="en-US" sz="1500"/>
              <a:t>.</a:t>
            </a:r>
          </a:p>
          <a:p>
            <a:r>
              <a:rPr lang="en-US" sz="1500"/>
              <a:t>In </a:t>
            </a:r>
            <a:r>
              <a:rPr lang="en-US" sz="1500" b="1"/>
              <a:t>Norway</a:t>
            </a:r>
            <a:r>
              <a:rPr lang="en-US" sz="1500"/>
              <a:t>, </a:t>
            </a:r>
            <a:r>
              <a:rPr lang="en-US" sz="1500" b="1"/>
              <a:t>101K+ cases</a:t>
            </a:r>
            <a:r>
              <a:rPr lang="en-US" sz="1500"/>
              <a:t> — </a:t>
            </a:r>
            <a:r>
              <a:rPr lang="en-US" sz="1500" b="1"/>
              <a:t>29% higher</a:t>
            </a:r>
            <a:r>
              <a:rPr lang="en-US" sz="1500"/>
              <a:t> than previous estimates.</a:t>
            </a:r>
          </a:p>
          <a:p>
            <a:r>
              <a:rPr lang="en-US" sz="1500" b="1"/>
              <a:t>Language impairment</a:t>
            </a:r>
            <a:r>
              <a:rPr lang="en-US" sz="1500"/>
              <a:t> is an early AD marker → </a:t>
            </a:r>
            <a:r>
              <a:rPr lang="en-US" sz="1500" b="1"/>
              <a:t>speech-based biomarkers</a:t>
            </a:r>
            <a:r>
              <a:rPr lang="en-US" sz="1500"/>
              <a:t> are promising for </a:t>
            </a:r>
            <a:r>
              <a:rPr lang="en-US" sz="1500" b="1"/>
              <a:t>early detection</a:t>
            </a:r>
            <a:r>
              <a:rPr lang="en-US" sz="1500"/>
              <a:t>.</a:t>
            </a:r>
          </a:p>
          <a:p>
            <a:r>
              <a:rPr lang="en-US" sz="1500"/>
              <a:t>Most research uses </a:t>
            </a:r>
            <a:r>
              <a:rPr lang="en-US" sz="1500" b="1"/>
              <a:t>English-only datasets</a:t>
            </a:r>
            <a:r>
              <a:rPr lang="en-US" sz="1500"/>
              <a:t> (e.g. Pitt, ADReSS), limiting global applicability.</a:t>
            </a:r>
          </a:p>
          <a:p>
            <a:r>
              <a:rPr lang="en-US" sz="1500"/>
              <a:t>We present a </a:t>
            </a:r>
            <a:r>
              <a:rPr lang="en-US" sz="1500" b="1"/>
              <a:t>manually translated Norwegian DementiaBank dataset</a:t>
            </a:r>
            <a:r>
              <a:rPr lang="en-US" sz="1500"/>
              <a:t> to enable </a:t>
            </a:r>
            <a:r>
              <a:rPr lang="en-US" sz="1500" b="1"/>
              <a:t>NLP-based early AD detection</a:t>
            </a:r>
            <a:r>
              <a:rPr lang="en-US" sz="1500"/>
              <a:t> in </a:t>
            </a:r>
            <a:r>
              <a:rPr lang="en-US" sz="1500" b="1"/>
              <a:t>low-resource languages</a:t>
            </a:r>
            <a:r>
              <a:rPr lang="en-US" sz="1500"/>
              <a:t>.</a:t>
            </a:r>
          </a:p>
          <a:p>
            <a:endParaRPr lang="en-AE" sz="1500"/>
          </a:p>
        </p:txBody>
      </p:sp>
      <p:pic>
        <p:nvPicPr>
          <p:cNvPr id="5" name="Picture 4" descr="An old person with a cane and many different thoughts&#10;&#10;AI-generated content may be incorrect.">
            <a:extLst>
              <a:ext uri="{FF2B5EF4-FFF2-40B4-BE49-F238E27FC236}">
                <a16:creationId xmlns:a16="http://schemas.microsoft.com/office/drawing/2014/main" id="{619D6422-33DB-74A6-E909-8E75C32FBB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293" r="7011" b="4"/>
          <a:stretch>
            <a:fillRect/>
          </a:stretch>
        </p:blipFill>
        <p:spPr>
          <a:xfrm>
            <a:off x="5729882" y="609600"/>
            <a:ext cx="5395549" cy="56083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Bilde 8">
            <a:extLst>
              <a:ext uri="{FF2B5EF4-FFF2-40B4-BE49-F238E27FC236}">
                <a16:creationId xmlns:a16="http://schemas.microsoft.com/office/drawing/2014/main" id="{5EC45E34-7C5B-9BB4-BB7D-2366EE321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784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C69E-CEE3-AF40-F381-7E824E84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CHALLENGES IN TRADITIONAL ALZHEIMER'S DIAGNOSIS AND THE ROLE OF AI</a:t>
            </a:r>
            <a:br>
              <a:rPr lang="en-US" sz="2400" dirty="0"/>
            </a:br>
            <a:endParaRPr lang="en-AE" sz="2400" dirty="0"/>
          </a:p>
        </p:txBody>
      </p:sp>
      <p:pic>
        <p:nvPicPr>
          <p:cNvPr id="14" name="Picture 6" descr="Fig. 3">
            <a:extLst>
              <a:ext uri="{FF2B5EF4-FFF2-40B4-BE49-F238E27FC236}">
                <a16:creationId xmlns:a16="http://schemas.microsoft.com/office/drawing/2014/main" id="{8C1D306D-400D-D427-34C5-E460A00226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14" y="2367581"/>
            <a:ext cx="4344810" cy="33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9AF3CC-57B2-B96F-EFDC-0451AC533281}"/>
              </a:ext>
            </a:extLst>
          </p:cNvPr>
          <p:cNvSpPr txBox="1"/>
          <p:nvPr/>
        </p:nvSpPr>
        <p:spPr>
          <a:xfrm>
            <a:off x="569597" y="2262074"/>
            <a:ext cx="5127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Neuroimaging (MRI &amp; PET)</a:t>
            </a:r>
            <a:r>
              <a:rPr lang="en-US" dirty="0"/>
              <a:t> is widely used but often limited by noise and complexity.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Clinical tests</a:t>
            </a:r>
            <a:r>
              <a:rPr lang="en-US" dirty="0"/>
              <a:t> can be expensive and difficult to access, especially in low-resource settings.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AI-powered methods</a:t>
            </a:r>
            <a:r>
              <a:rPr lang="en-US" dirty="0"/>
              <a:t> (e.g., speech analysis, data simplification) are emerging as promising, scalable alternatives.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Blood-based biomarkers</a:t>
            </a:r>
            <a:r>
              <a:rPr lang="en-US" dirty="0"/>
              <a:t> and </a:t>
            </a:r>
            <a:r>
              <a:rPr lang="en-US" b="1" dirty="0"/>
              <a:t>novel cognitive assessments</a:t>
            </a:r>
            <a:r>
              <a:rPr lang="en-US" dirty="0"/>
              <a:t> offer less invasive diagnostic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275485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35D16-A8EE-9749-533C-B689A953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b="1">
                <a:ea typeface="Calibri" panose="020F0502020204030204" pitchFamily="34" charset="0"/>
                <a:cs typeface="Calibri" panose="020F0502020204030204" pitchFamily="34" charset="0"/>
              </a:rPr>
              <a:t>NEUROPSYCHOLOGICAL EVALUATIONS</a:t>
            </a:r>
            <a:endParaRPr lang="en-AE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E9675B54-7160-2D38-5063-3913C558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different tasks employed as part of a language assessment. </a:t>
            </a:r>
          </a:p>
          <a:p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evaluate different areas of brain function and cognitive processes, including memory, attention, problem-solving, language, and executive functioning.</a:t>
            </a:r>
          </a:p>
          <a:p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common test:</a:t>
            </a:r>
          </a:p>
          <a:p>
            <a:pPr lvl="1"/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 description</a:t>
            </a:r>
          </a:p>
          <a:p>
            <a:pPr lvl="1"/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Verbal and Semantic Fluency Tests</a:t>
            </a:r>
          </a:p>
          <a:p>
            <a:pPr marL="0" indent="0">
              <a:buNone/>
            </a:pPr>
            <a:r>
              <a:rPr lang="en-US" sz="1700" b="1" dirty="0"/>
              <a:t>CHALLENGE AND LIMITATION:</a:t>
            </a:r>
          </a:p>
          <a:p>
            <a:pPr marL="0" indent="0">
              <a:buNone/>
            </a:pPr>
            <a:r>
              <a:rPr lang="en-US" sz="1700" dirty="0"/>
              <a:t>MOST RESEARCH USES </a:t>
            </a:r>
            <a:r>
              <a:rPr lang="en-US" sz="1700" b="1" dirty="0"/>
              <a:t>ENGLISH-ONLY DATASETS</a:t>
            </a:r>
            <a:r>
              <a:rPr lang="en-US" sz="1700" dirty="0"/>
              <a:t> (E.G. PITT, ADRESS FROM DEMENTIABANK DATASET ), LIMITING GLOBAL APPLICABILITY.</a:t>
            </a:r>
          </a:p>
          <a:p>
            <a:endParaRPr lang="en-US" sz="1700" dirty="0"/>
          </a:p>
        </p:txBody>
      </p:sp>
      <p:pic>
        <p:nvPicPr>
          <p:cNvPr id="4" name="Content Placeholder 3" descr="A black and white of a person and children in a kitchen">
            <a:extLst>
              <a:ext uri="{FF2B5EF4-FFF2-40B4-BE49-F238E27FC236}">
                <a16:creationId xmlns:a16="http://schemas.microsoft.com/office/drawing/2014/main" id="{F541BCED-D9E4-FDE9-508D-9F23CF4B36B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91" y="2173769"/>
            <a:ext cx="3358478" cy="251046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35E9C-4207-9D58-0931-5E310070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b="1"/>
              <a:t>DATASET AND TRANSLATION</a:t>
            </a:r>
            <a:endParaRPr lang="en-US" sz="2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8330B-24FE-B269-EFEC-A0E2B3476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en-US" sz="1800"/>
              <a:t>Speech transcripts from </a:t>
            </a:r>
            <a:r>
              <a:rPr lang="en-US" sz="1800" b="1"/>
              <a:t>ADReSS Challenge</a:t>
            </a:r>
            <a:r>
              <a:rPr lang="en-US" sz="1800"/>
              <a:t> (Cookie Theft description)</a:t>
            </a:r>
          </a:p>
          <a:p>
            <a:r>
              <a:rPr lang="en-US" sz="1800"/>
              <a:t>Natural language from </a:t>
            </a:r>
            <a:r>
              <a:rPr lang="en-US" sz="1800" b="1"/>
              <a:t>AD patients</a:t>
            </a:r>
            <a:r>
              <a:rPr lang="en-US" sz="1800"/>
              <a:t> &amp; </a:t>
            </a:r>
            <a:r>
              <a:rPr lang="en-US" sz="1800" b="1"/>
              <a:t>healthy controls</a:t>
            </a:r>
            <a:endParaRPr lang="en-US" sz="1800"/>
          </a:p>
          <a:p>
            <a:r>
              <a:rPr lang="en-US" sz="1800" b="1"/>
              <a:t>Manually translated to Norwegian (Bokmål)</a:t>
            </a:r>
            <a:r>
              <a:rPr lang="en-US" sz="1800"/>
              <a:t> by native speaker</a:t>
            </a:r>
          </a:p>
          <a:p>
            <a:r>
              <a:rPr lang="en-US" sz="1800"/>
              <a:t>Preserved </a:t>
            </a:r>
            <a:r>
              <a:rPr lang="en-US" sz="1800" b="1"/>
              <a:t>fillers, repetitions, syntax errors</a:t>
            </a:r>
            <a:r>
              <a:rPr lang="en-US" sz="1800"/>
              <a:t> → key </a:t>
            </a:r>
            <a:r>
              <a:rPr lang="en-US" sz="1800" b="1"/>
              <a:t>early AD markers</a:t>
            </a:r>
            <a:endParaRPr lang="en-US" sz="1800"/>
          </a:p>
          <a:p>
            <a:endParaRPr lang="en-AE" sz="1800"/>
          </a:p>
        </p:txBody>
      </p:sp>
      <p:pic>
        <p:nvPicPr>
          <p:cNvPr id="5" name="Picture 4" descr="A black and white of a person and children in a kitchen&#10;&#10;AI-generated content may be incorrect.">
            <a:extLst>
              <a:ext uri="{FF2B5EF4-FFF2-40B4-BE49-F238E27FC236}">
                <a16:creationId xmlns:a16="http://schemas.microsoft.com/office/drawing/2014/main" id="{B404ACCF-20F7-8669-8008-604B06563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120995"/>
            <a:ext cx="6303134" cy="458552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Bilde 8">
            <a:extLst>
              <a:ext uri="{FF2B5EF4-FFF2-40B4-BE49-F238E27FC236}">
                <a16:creationId xmlns:a16="http://schemas.microsoft.com/office/drawing/2014/main" id="{45A5C5E7-7104-7BD0-3378-2308B30E0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784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2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59C0D-E15B-D21B-A11E-7FB1797A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b="1"/>
              <a:t>PREPROCESSING </a:t>
            </a:r>
            <a:br>
              <a:rPr lang="en-US" sz="2400">
                <a:effectLst/>
              </a:rPr>
            </a:br>
            <a:endParaRPr lang="en-AE" sz="2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9A0C4-DA00-227D-DB3B-E952262E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en-US" sz="1800" b="1"/>
              <a:t>Lowercased text</a:t>
            </a:r>
            <a:r>
              <a:rPr lang="en-US" sz="1800"/>
              <a:t>, retained most punctuation (diagnostic value)</a:t>
            </a:r>
          </a:p>
          <a:p>
            <a:r>
              <a:rPr lang="en-US" sz="1800"/>
              <a:t>Removed common symbols (e.g. *, &amp;); kept group-specific punctuation</a:t>
            </a:r>
          </a:p>
          <a:p>
            <a:r>
              <a:rPr lang="en-US" sz="1800" b="1"/>
              <a:t>Stop words retained</a:t>
            </a:r>
            <a:r>
              <a:rPr lang="en-US" sz="1800"/>
              <a:t> → capture </a:t>
            </a:r>
            <a:r>
              <a:rPr lang="en-US" sz="1800" b="1"/>
              <a:t>repetitive patterns</a:t>
            </a:r>
            <a:r>
              <a:rPr lang="en-US" sz="1800"/>
              <a:t> in AD speech</a:t>
            </a:r>
          </a:p>
          <a:p>
            <a:endParaRPr lang="en-AE" sz="1800"/>
          </a:p>
        </p:txBody>
      </p:sp>
      <p:pic>
        <p:nvPicPr>
          <p:cNvPr id="5" name="Picture 4" descr="A graph of a bar and a bar&#10;&#10;AI-generated content may be incorrect.">
            <a:extLst>
              <a:ext uri="{FF2B5EF4-FFF2-40B4-BE49-F238E27FC236}">
                <a16:creationId xmlns:a16="http://schemas.microsoft.com/office/drawing/2014/main" id="{7E66A714-A725-E16F-EA41-CCFD15599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2168891"/>
            <a:ext cx="6303134" cy="248973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Bilde 8">
            <a:extLst>
              <a:ext uri="{FF2B5EF4-FFF2-40B4-BE49-F238E27FC236}">
                <a16:creationId xmlns:a16="http://schemas.microsoft.com/office/drawing/2014/main" id="{0B78B826-79C9-A8EB-7487-958668001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784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FC20-B971-70CA-26A7-28A29194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METHADOLOGY </a:t>
            </a:r>
            <a:br>
              <a:rPr lang="en-US" dirty="0">
                <a:effectLst/>
              </a:rPr>
            </a:b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124F8-268D-FBC6-B7E9-68DD3D3BF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Feature Representation: </a:t>
            </a:r>
            <a:r>
              <a:rPr lang="en-US" dirty="0"/>
              <a:t>Employed sparse text representations using TF-IDF and </a:t>
            </a:r>
            <a:r>
              <a:rPr lang="en-US" dirty="0" err="1"/>
              <a:t>CountVectorizer</a:t>
            </a:r>
            <a:r>
              <a:rPr lang="en-US" dirty="0"/>
              <a:t> to capture word importance and frequency.</a:t>
            </a:r>
          </a:p>
          <a:p>
            <a:r>
              <a:rPr lang="en-US" b="1" dirty="0"/>
              <a:t>Transformer Models: </a:t>
            </a:r>
            <a:r>
              <a:rPr lang="en-US" dirty="0"/>
              <a:t>Used multilingual pre-trained BERT models (</a:t>
            </a:r>
            <a:r>
              <a:rPr lang="en-US" dirty="0" err="1"/>
              <a:t>mBERT</a:t>
            </a:r>
            <a:r>
              <a:rPr lang="en-US" dirty="0"/>
              <a:t>, </a:t>
            </a:r>
            <a:r>
              <a:rPr lang="en-US" dirty="0" err="1"/>
              <a:t>NorBERT</a:t>
            </a:r>
            <a:r>
              <a:rPr lang="en-US" dirty="0"/>
              <a:t>, Nb-BERT) fine-tuned for Norwegian to classify speech transcripts directly.</a:t>
            </a:r>
          </a:p>
          <a:p>
            <a:r>
              <a:rPr lang="en-US" b="1" dirty="0"/>
              <a:t>Baseline ML Models: </a:t>
            </a:r>
            <a:r>
              <a:rPr lang="en-US" dirty="0"/>
              <a:t>Trained six classifiers (SVM, RF, NB, KNN, GBT, LR) with grid search and cross-validation, and evaluated them using macro-averaged accuracy, precision, recall, and F1-score.</a:t>
            </a:r>
            <a:br>
              <a:rPr lang="en-US" dirty="0"/>
            </a:br>
            <a:br>
              <a:rPr lang="en-US" dirty="0"/>
            </a:br>
            <a:endParaRPr lang="en-AE" dirty="0"/>
          </a:p>
        </p:txBody>
      </p:sp>
      <p:pic>
        <p:nvPicPr>
          <p:cNvPr id="4" name="Bilde 8">
            <a:extLst>
              <a:ext uri="{FF2B5EF4-FFF2-40B4-BE49-F238E27FC236}">
                <a16:creationId xmlns:a16="http://schemas.microsoft.com/office/drawing/2014/main" id="{53B75EA6-BE83-93A7-1889-A83C420B8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784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0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4A64-3D5B-0645-24CF-2C3280AC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558"/>
            <a:ext cx="10515600" cy="1450068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RESULTS : </a:t>
            </a:r>
            <a:br>
              <a:rPr lang="en-US" b="1" dirty="0"/>
            </a:br>
            <a:r>
              <a:rPr lang="en-US" b="1" dirty="0"/>
              <a:t>TF-IDF / CountVect with ML 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AE" dirty="0"/>
          </a:p>
        </p:txBody>
      </p:sp>
      <p:pic>
        <p:nvPicPr>
          <p:cNvPr id="5" name="Content Placeholder 4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A5C66C1E-347D-4D7C-D190-19AC8494D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4538"/>
            <a:ext cx="10378205" cy="2988923"/>
          </a:xfrm>
        </p:spPr>
      </p:pic>
      <p:pic>
        <p:nvPicPr>
          <p:cNvPr id="3" name="Bilde 8">
            <a:extLst>
              <a:ext uri="{FF2B5EF4-FFF2-40B4-BE49-F238E27FC236}">
                <a16:creationId xmlns:a16="http://schemas.microsoft.com/office/drawing/2014/main" id="{0D7D7F30-A255-6558-E9EE-9F3FD5841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784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CB2C-FAE4-3877-084C-09317D08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RESULTS : </a:t>
            </a:r>
            <a:br>
              <a:rPr lang="en-US" b="1" dirty="0"/>
            </a:br>
            <a:r>
              <a:rPr lang="en-US" b="1" dirty="0"/>
              <a:t>NORWEGIAN TRANSFORMER MODEL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AE" dirty="0"/>
          </a:p>
        </p:txBody>
      </p:sp>
      <p:pic>
        <p:nvPicPr>
          <p:cNvPr id="5" name="Content Placeholder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2E14E63A-7717-0CDE-785A-15E04A064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153" y="2441691"/>
            <a:ext cx="9463067" cy="2639779"/>
          </a:xfrm>
        </p:spPr>
      </p:pic>
      <p:pic>
        <p:nvPicPr>
          <p:cNvPr id="3" name="Bilde 8">
            <a:extLst>
              <a:ext uri="{FF2B5EF4-FFF2-40B4-BE49-F238E27FC236}">
                <a16:creationId xmlns:a16="http://schemas.microsoft.com/office/drawing/2014/main" id="{7ECB0AA4-2818-60C4-D8D0-93D074B3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784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0841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102</TotalTime>
  <Words>522</Words>
  <Application>Microsoft Macintosh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Trebuchet MS</vt:lpstr>
      <vt:lpstr>Berlin</vt:lpstr>
      <vt:lpstr>Early Alzheimer’s Detection in Norwegian via NLP and Transformer Models  </vt:lpstr>
      <vt:lpstr>INTRODUCTION </vt:lpstr>
      <vt:lpstr>CHALLENGES IN TRADITIONAL ALZHEIMER'S DIAGNOSIS AND THE ROLE OF AI </vt:lpstr>
      <vt:lpstr>NEUROPSYCHOLOGICAL EVALUATIONS</vt:lpstr>
      <vt:lpstr>DATASET AND TRANSLATION</vt:lpstr>
      <vt:lpstr>PREPROCESSING  </vt:lpstr>
      <vt:lpstr>METHADOLOGY  </vt:lpstr>
      <vt:lpstr>  RESULTS :  TF-IDF / CountVect with ML   </vt:lpstr>
      <vt:lpstr>  RESULTS :  NORWEGIAN TRANSFORMER MODEL  </vt:lpstr>
      <vt:lpstr>CONCLUSION AND FUTURE WORK</vt:lpstr>
      <vt:lpstr>THANK YOU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Nourin Mohammad Haider Ali Biswas</dc:creator>
  <cp:lastModifiedBy>Nourin Mohammad Haider Ali Biswas</cp:lastModifiedBy>
  <cp:revision>2</cp:revision>
  <dcterms:created xsi:type="dcterms:W3CDTF">2025-06-09T14:43:16Z</dcterms:created>
  <dcterms:modified xsi:type="dcterms:W3CDTF">2025-06-11T07:53:24Z</dcterms:modified>
</cp:coreProperties>
</file>