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8" r:id="rId1"/>
  </p:sldMasterIdLst>
  <p:notesMasterIdLst>
    <p:notesMasterId r:id="rId19"/>
  </p:notesMasterIdLst>
  <p:sldIdLst>
    <p:sldId id="256" r:id="rId2"/>
    <p:sldId id="257" r:id="rId3"/>
    <p:sldId id="258" r:id="rId4"/>
    <p:sldId id="259" r:id="rId5"/>
    <p:sldId id="260" r:id="rId6"/>
    <p:sldId id="261" r:id="rId7"/>
    <p:sldId id="262" r:id="rId8"/>
    <p:sldId id="263" r:id="rId9"/>
    <p:sldId id="273" r:id="rId10"/>
    <p:sldId id="264" r:id="rId11"/>
    <p:sldId id="265" r:id="rId12"/>
    <p:sldId id="272" r:id="rId13"/>
    <p:sldId id="266" r:id="rId14"/>
    <p:sldId id="267" r:id="rId15"/>
    <p:sldId id="269" r:id="rId16"/>
    <p:sldId id="268" r:id="rId17"/>
    <p:sldId id="27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1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060730-2965-4936-B5D2-E5A8310A338B}" v="3" dt="2025-06-10T21:44:36.066"/>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autoAdjust="0"/>
    <p:restoredTop sz="64422" autoAdjust="0"/>
  </p:normalViewPr>
  <p:slideViewPr>
    <p:cSldViewPr snapToGrid="0">
      <p:cViewPr varScale="1">
        <p:scale>
          <a:sx n="80" d="100"/>
          <a:sy n="80" d="100"/>
        </p:scale>
        <p:origin x="3096"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4E63CD-7ECF-4BA1-8327-4A5ED8DFD338}"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397CCBC3-1CF3-467F-8521-70446C15F3FB}">
      <dgm:prSet/>
      <dgm:spPr/>
      <dgm:t>
        <a:bodyPr/>
        <a:lstStyle/>
        <a:p>
          <a:pPr>
            <a:lnSpc>
              <a:spcPct val="100000"/>
            </a:lnSpc>
          </a:pPr>
          <a:r>
            <a:rPr lang="en-GB" noProof="0" dirty="0"/>
            <a:t>Identify root causes of bolt failure</a:t>
          </a:r>
        </a:p>
      </dgm:t>
    </dgm:pt>
    <dgm:pt modelId="{31FEB070-062B-4D84-98C2-701DFC758386}" type="parTrans" cxnId="{D5126B3B-6782-436D-8243-D6B6A211B4EC}">
      <dgm:prSet/>
      <dgm:spPr/>
      <dgm:t>
        <a:bodyPr/>
        <a:lstStyle/>
        <a:p>
          <a:endParaRPr lang="en-US"/>
        </a:p>
      </dgm:t>
    </dgm:pt>
    <dgm:pt modelId="{38E77DFA-4DD1-40E1-A6AD-F2829675F84C}" type="sibTrans" cxnId="{D5126B3B-6782-436D-8243-D6B6A211B4EC}">
      <dgm:prSet/>
      <dgm:spPr/>
      <dgm:t>
        <a:bodyPr/>
        <a:lstStyle/>
        <a:p>
          <a:endParaRPr lang="en-US"/>
        </a:p>
      </dgm:t>
    </dgm:pt>
    <dgm:pt modelId="{6E81402C-C06B-4151-92E6-2A6041755E0B}">
      <dgm:prSet/>
      <dgm:spPr/>
      <dgm:t>
        <a:bodyPr/>
        <a:lstStyle/>
        <a:p>
          <a:pPr>
            <a:lnSpc>
              <a:spcPct val="100000"/>
            </a:lnSpc>
          </a:pPr>
          <a:r>
            <a:rPr lang="en-GB" noProof="0" dirty="0"/>
            <a:t>Investigate hydrogen embrittlement</a:t>
          </a:r>
        </a:p>
      </dgm:t>
    </dgm:pt>
    <dgm:pt modelId="{97B78E93-E6CE-411E-AB38-87EB4BA63612}" type="parTrans" cxnId="{0EC8D07D-448B-4958-A1A1-E65C6D9B6A7B}">
      <dgm:prSet/>
      <dgm:spPr/>
      <dgm:t>
        <a:bodyPr/>
        <a:lstStyle/>
        <a:p>
          <a:endParaRPr lang="en-US"/>
        </a:p>
      </dgm:t>
    </dgm:pt>
    <dgm:pt modelId="{36EF31CD-A64A-4F52-B586-518F64EA376B}" type="sibTrans" cxnId="{0EC8D07D-448B-4958-A1A1-E65C6D9B6A7B}">
      <dgm:prSet/>
      <dgm:spPr/>
      <dgm:t>
        <a:bodyPr/>
        <a:lstStyle/>
        <a:p>
          <a:endParaRPr lang="en-US"/>
        </a:p>
      </dgm:t>
    </dgm:pt>
    <dgm:pt modelId="{6561BBD1-B5EE-419A-A6F9-E8BBAC313340}">
      <dgm:prSet/>
      <dgm:spPr/>
      <dgm:t>
        <a:bodyPr/>
        <a:lstStyle/>
        <a:p>
          <a:pPr>
            <a:lnSpc>
              <a:spcPct val="100000"/>
            </a:lnSpc>
          </a:pPr>
          <a:r>
            <a:rPr lang="en-GB" noProof="0"/>
            <a:t>Propose industry recommendations</a:t>
          </a:r>
        </a:p>
      </dgm:t>
    </dgm:pt>
    <dgm:pt modelId="{6F3E7253-9D33-403F-9AD2-C6D7D3D60066}" type="parTrans" cxnId="{CE0E3D22-B37F-4F13-8364-C3D43C8DDCC1}">
      <dgm:prSet/>
      <dgm:spPr/>
      <dgm:t>
        <a:bodyPr/>
        <a:lstStyle/>
        <a:p>
          <a:endParaRPr lang="en-US"/>
        </a:p>
      </dgm:t>
    </dgm:pt>
    <dgm:pt modelId="{08474A19-70D6-4632-9F41-350F5DAC4BFF}" type="sibTrans" cxnId="{CE0E3D22-B37F-4F13-8364-C3D43C8DDCC1}">
      <dgm:prSet/>
      <dgm:spPr/>
      <dgm:t>
        <a:bodyPr/>
        <a:lstStyle/>
        <a:p>
          <a:endParaRPr lang="en-US"/>
        </a:p>
      </dgm:t>
    </dgm:pt>
    <dgm:pt modelId="{14331552-2211-458B-AD36-E34E8A0AB47F}" type="pres">
      <dgm:prSet presAssocID="{B44E63CD-7ECF-4BA1-8327-4A5ED8DFD338}" presName="root" presStyleCnt="0">
        <dgm:presLayoutVars>
          <dgm:dir/>
          <dgm:resizeHandles val="exact"/>
        </dgm:presLayoutVars>
      </dgm:prSet>
      <dgm:spPr/>
    </dgm:pt>
    <dgm:pt modelId="{D5706839-D91F-430B-898B-343729E1915E}" type="pres">
      <dgm:prSet presAssocID="{397CCBC3-1CF3-467F-8521-70446C15F3FB}" presName="compNode" presStyleCnt="0"/>
      <dgm:spPr/>
    </dgm:pt>
    <dgm:pt modelId="{70A1025A-415D-47BC-864D-3F7EEAAC8948}" type="pres">
      <dgm:prSet presAssocID="{397CCBC3-1CF3-467F-8521-70446C15F3F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dvarsel"/>
        </a:ext>
      </dgm:extLst>
    </dgm:pt>
    <dgm:pt modelId="{1EE2F6BA-88C8-449A-B802-D99C25FDC1F7}" type="pres">
      <dgm:prSet presAssocID="{397CCBC3-1CF3-467F-8521-70446C15F3FB}" presName="spaceRect" presStyleCnt="0"/>
      <dgm:spPr/>
    </dgm:pt>
    <dgm:pt modelId="{CB5DD928-C9AD-484E-BD75-B4CA5679763E}" type="pres">
      <dgm:prSet presAssocID="{397CCBC3-1CF3-467F-8521-70446C15F3FB}" presName="textRect" presStyleLbl="revTx" presStyleIdx="0" presStyleCnt="3">
        <dgm:presLayoutVars>
          <dgm:chMax val="1"/>
          <dgm:chPref val="1"/>
        </dgm:presLayoutVars>
      </dgm:prSet>
      <dgm:spPr/>
    </dgm:pt>
    <dgm:pt modelId="{284D7392-6682-466D-B47D-9CBB39CA2BDB}" type="pres">
      <dgm:prSet presAssocID="{38E77DFA-4DD1-40E1-A6AD-F2829675F84C}" presName="sibTrans" presStyleCnt="0"/>
      <dgm:spPr/>
    </dgm:pt>
    <dgm:pt modelId="{ED804B60-006C-4A6E-9A0A-8AE64E5EA2C5}" type="pres">
      <dgm:prSet presAssocID="{6E81402C-C06B-4151-92E6-2A6041755E0B}" presName="compNode" presStyleCnt="0"/>
      <dgm:spPr/>
    </dgm:pt>
    <dgm:pt modelId="{78549886-0C8F-4E6B-AC6A-59AC4C166AE6}" type="pres">
      <dgm:prSet presAssocID="{6E81402C-C06B-4151-92E6-2A6041755E0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C03D5E15-C646-4446-8205-4F739EBCFEB8}" type="pres">
      <dgm:prSet presAssocID="{6E81402C-C06B-4151-92E6-2A6041755E0B}" presName="spaceRect" presStyleCnt="0"/>
      <dgm:spPr/>
    </dgm:pt>
    <dgm:pt modelId="{C8750918-7623-4A71-A686-F381C1A0CC60}" type="pres">
      <dgm:prSet presAssocID="{6E81402C-C06B-4151-92E6-2A6041755E0B}" presName="textRect" presStyleLbl="revTx" presStyleIdx="1" presStyleCnt="3">
        <dgm:presLayoutVars>
          <dgm:chMax val="1"/>
          <dgm:chPref val="1"/>
        </dgm:presLayoutVars>
      </dgm:prSet>
      <dgm:spPr/>
    </dgm:pt>
    <dgm:pt modelId="{3C233751-D7F7-467D-B240-824B92266519}" type="pres">
      <dgm:prSet presAssocID="{36EF31CD-A64A-4F52-B586-518F64EA376B}" presName="sibTrans" presStyleCnt="0"/>
      <dgm:spPr/>
    </dgm:pt>
    <dgm:pt modelId="{D3565601-E631-407F-B9F8-F6A83AA05BE7}" type="pres">
      <dgm:prSet presAssocID="{6561BBD1-B5EE-419A-A6F9-E8BBAC313340}" presName="compNode" presStyleCnt="0"/>
      <dgm:spPr/>
    </dgm:pt>
    <dgm:pt modelId="{7594D3DB-3254-4EA9-A898-853FDA4B9D95}" type="pres">
      <dgm:prSet presAssocID="{6561BBD1-B5EE-419A-A6F9-E8BBAC31334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yspære"/>
        </a:ext>
      </dgm:extLst>
    </dgm:pt>
    <dgm:pt modelId="{9D853C56-76E9-422D-B340-D81DFFCF68C1}" type="pres">
      <dgm:prSet presAssocID="{6561BBD1-B5EE-419A-A6F9-E8BBAC313340}" presName="spaceRect" presStyleCnt="0"/>
      <dgm:spPr/>
    </dgm:pt>
    <dgm:pt modelId="{5949AA7B-D1BC-4240-A514-E368EE356CAC}" type="pres">
      <dgm:prSet presAssocID="{6561BBD1-B5EE-419A-A6F9-E8BBAC313340}" presName="textRect" presStyleLbl="revTx" presStyleIdx="2" presStyleCnt="3">
        <dgm:presLayoutVars>
          <dgm:chMax val="1"/>
          <dgm:chPref val="1"/>
        </dgm:presLayoutVars>
      </dgm:prSet>
      <dgm:spPr/>
    </dgm:pt>
  </dgm:ptLst>
  <dgm:cxnLst>
    <dgm:cxn modelId="{352E6808-401A-4D86-84EC-730BA6661DC0}" type="presOf" srcId="{6E81402C-C06B-4151-92E6-2A6041755E0B}" destId="{C8750918-7623-4A71-A686-F381C1A0CC60}" srcOrd="0" destOrd="0" presId="urn:microsoft.com/office/officeart/2018/2/layout/IconLabelList"/>
    <dgm:cxn modelId="{CE0E3D22-B37F-4F13-8364-C3D43C8DDCC1}" srcId="{B44E63CD-7ECF-4BA1-8327-4A5ED8DFD338}" destId="{6561BBD1-B5EE-419A-A6F9-E8BBAC313340}" srcOrd="2" destOrd="0" parTransId="{6F3E7253-9D33-403F-9AD2-C6D7D3D60066}" sibTransId="{08474A19-70D6-4632-9F41-350F5DAC4BFF}"/>
    <dgm:cxn modelId="{D5126B3B-6782-436D-8243-D6B6A211B4EC}" srcId="{B44E63CD-7ECF-4BA1-8327-4A5ED8DFD338}" destId="{397CCBC3-1CF3-467F-8521-70446C15F3FB}" srcOrd="0" destOrd="0" parTransId="{31FEB070-062B-4D84-98C2-701DFC758386}" sibTransId="{38E77DFA-4DD1-40E1-A6AD-F2829675F84C}"/>
    <dgm:cxn modelId="{0EC8D07D-448B-4958-A1A1-E65C6D9B6A7B}" srcId="{B44E63CD-7ECF-4BA1-8327-4A5ED8DFD338}" destId="{6E81402C-C06B-4151-92E6-2A6041755E0B}" srcOrd="1" destOrd="0" parTransId="{97B78E93-E6CE-411E-AB38-87EB4BA63612}" sibTransId="{36EF31CD-A64A-4F52-B586-518F64EA376B}"/>
    <dgm:cxn modelId="{757AE8BA-0F8A-43B2-A99B-A9A50490B205}" type="presOf" srcId="{397CCBC3-1CF3-467F-8521-70446C15F3FB}" destId="{CB5DD928-C9AD-484E-BD75-B4CA5679763E}" srcOrd="0" destOrd="0" presId="urn:microsoft.com/office/officeart/2018/2/layout/IconLabelList"/>
    <dgm:cxn modelId="{4E4E09EB-B7B4-4112-84C2-939ABE97034F}" type="presOf" srcId="{6561BBD1-B5EE-419A-A6F9-E8BBAC313340}" destId="{5949AA7B-D1BC-4240-A514-E368EE356CAC}" srcOrd="0" destOrd="0" presId="urn:microsoft.com/office/officeart/2018/2/layout/IconLabelList"/>
    <dgm:cxn modelId="{74F410F5-89E9-4E9B-B3A9-52D47286719E}" type="presOf" srcId="{B44E63CD-7ECF-4BA1-8327-4A5ED8DFD338}" destId="{14331552-2211-458B-AD36-E34E8A0AB47F}" srcOrd="0" destOrd="0" presId="urn:microsoft.com/office/officeart/2018/2/layout/IconLabelList"/>
    <dgm:cxn modelId="{5A5D90B2-5474-48BD-98EA-92FC961A9AF7}" type="presParOf" srcId="{14331552-2211-458B-AD36-E34E8A0AB47F}" destId="{D5706839-D91F-430B-898B-343729E1915E}" srcOrd="0" destOrd="0" presId="urn:microsoft.com/office/officeart/2018/2/layout/IconLabelList"/>
    <dgm:cxn modelId="{174BCB9E-1B89-4C97-925E-9B813D6A4A54}" type="presParOf" srcId="{D5706839-D91F-430B-898B-343729E1915E}" destId="{70A1025A-415D-47BC-864D-3F7EEAAC8948}" srcOrd="0" destOrd="0" presId="urn:microsoft.com/office/officeart/2018/2/layout/IconLabelList"/>
    <dgm:cxn modelId="{426021D6-1246-4CA7-A5FE-9318C15572C0}" type="presParOf" srcId="{D5706839-D91F-430B-898B-343729E1915E}" destId="{1EE2F6BA-88C8-449A-B802-D99C25FDC1F7}" srcOrd="1" destOrd="0" presId="urn:microsoft.com/office/officeart/2018/2/layout/IconLabelList"/>
    <dgm:cxn modelId="{4EC54AB4-89CD-442C-8110-162A0C75372A}" type="presParOf" srcId="{D5706839-D91F-430B-898B-343729E1915E}" destId="{CB5DD928-C9AD-484E-BD75-B4CA5679763E}" srcOrd="2" destOrd="0" presId="urn:microsoft.com/office/officeart/2018/2/layout/IconLabelList"/>
    <dgm:cxn modelId="{A3BC2C39-9767-457E-B473-63A68FB5B6D0}" type="presParOf" srcId="{14331552-2211-458B-AD36-E34E8A0AB47F}" destId="{284D7392-6682-466D-B47D-9CBB39CA2BDB}" srcOrd="1" destOrd="0" presId="urn:microsoft.com/office/officeart/2018/2/layout/IconLabelList"/>
    <dgm:cxn modelId="{2AB34DC0-7DED-488C-94BE-177F89FDE241}" type="presParOf" srcId="{14331552-2211-458B-AD36-E34E8A0AB47F}" destId="{ED804B60-006C-4A6E-9A0A-8AE64E5EA2C5}" srcOrd="2" destOrd="0" presId="urn:microsoft.com/office/officeart/2018/2/layout/IconLabelList"/>
    <dgm:cxn modelId="{65E7F99E-B5BA-48EB-B42C-9A26DF45AE35}" type="presParOf" srcId="{ED804B60-006C-4A6E-9A0A-8AE64E5EA2C5}" destId="{78549886-0C8F-4E6B-AC6A-59AC4C166AE6}" srcOrd="0" destOrd="0" presId="urn:microsoft.com/office/officeart/2018/2/layout/IconLabelList"/>
    <dgm:cxn modelId="{84C22590-14F9-48E1-B6F1-D515344DF748}" type="presParOf" srcId="{ED804B60-006C-4A6E-9A0A-8AE64E5EA2C5}" destId="{C03D5E15-C646-4446-8205-4F739EBCFEB8}" srcOrd="1" destOrd="0" presId="urn:microsoft.com/office/officeart/2018/2/layout/IconLabelList"/>
    <dgm:cxn modelId="{D59BCBBD-36E7-435B-80B1-B917F3D2B6AC}" type="presParOf" srcId="{ED804B60-006C-4A6E-9A0A-8AE64E5EA2C5}" destId="{C8750918-7623-4A71-A686-F381C1A0CC60}" srcOrd="2" destOrd="0" presId="urn:microsoft.com/office/officeart/2018/2/layout/IconLabelList"/>
    <dgm:cxn modelId="{B64B1DF5-BA84-4562-96CE-61D82990CB27}" type="presParOf" srcId="{14331552-2211-458B-AD36-E34E8A0AB47F}" destId="{3C233751-D7F7-467D-B240-824B92266519}" srcOrd="3" destOrd="0" presId="urn:microsoft.com/office/officeart/2018/2/layout/IconLabelList"/>
    <dgm:cxn modelId="{1E59F587-964C-4B6D-80AC-83C9011E98EC}" type="presParOf" srcId="{14331552-2211-458B-AD36-E34E8A0AB47F}" destId="{D3565601-E631-407F-B9F8-F6A83AA05BE7}" srcOrd="4" destOrd="0" presId="urn:microsoft.com/office/officeart/2018/2/layout/IconLabelList"/>
    <dgm:cxn modelId="{63CD201A-C7FB-44E4-8AE6-4ADCB5D61E8F}" type="presParOf" srcId="{D3565601-E631-407F-B9F8-F6A83AA05BE7}" destId="{7594D3DB-3254-4EA9-A898-853FDA4B9D95}" srcOrd="0" destOrd="0" presId="urn:microsoft.com/office/officeart/2018/2/layout/IconLabelList"/>
    <dgm:cxn modelId="{F75DE9CD-E1C6-402E-952E-60297213C063}" type="presParOf" srcId="{D3565601-E631-407F-B9F8-F6A83AA05BE7}" destId="{9D853C56-76E9-422D-B340-D81DFFCF68C1}" srcOrd="1" destOrd="0" presId="urn:microsoft.com/office/officeart/2018/2/layout/IconLabelList"/>
    <dgm:cxn modelId="{F487987F-3BDB-4543-8920-FCA2BC6CDBCB}" type="presParOf" srcId="{D3565601-E631-407F-B9F8-F6A83AA05BE7}" destId="{5949AA7B-D1BC-4240-A514-E368EE356CA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1025A-415D-47BC-864D-3F7EEAAC8948}">
      <dsp:nvSpPr>
        <dsp:cNvPr id="0" name=""/>
        <dsp:cNvSpPr/>
      </dsp:nvSpPr>
      <dsp:spPr>
        <a:xfrm>
          <a:off x="738477" y="1037662"/>
          <a:ext cx="1079825" cy="10798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5DD928-C9AD-484E-BD75-B4CA5679763E}">
      <dsp:nvSpPr>
        <dsp:cNvPr id="0" name=""/>
        <dsp:cNvSpPr/>
      </dsp:nvSpPr>
      <dsp:spPr>
        <a:xfrm>
          <a:off x="78583" y="2435142"/>
          <a:ext cx="23996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GB" sz="2200" kern="1200" noProof="0" dirty="0"/>
            <a:t>Identify root causes of bolt failure</a:t>
          </a:r>
        </a:p>
      </dsp:txBody>
      <dsp:txXfrm>
        <a:off x="78583" y="2435142"/>
        <a:ext cx="2399612" cy="720000"/>
      </dsp:txXfrm>
    </dsp:sp>
    <dsp:sp modelId="{78549886-0C8F-4E6B-AC6A-59AC4C166AE6}">
      <dsp:nvSpPr>
        <dsp:cNvPr id="0" name=""/>
        <dsp:cNvSpPr/>
      </dsp:nvSpPr>
      <dsp:spPr>
        <a:xfrm>
          <a:off x="3558022" y="1037662"/>
          <a:ext cx="1079825" cy="10798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750918-7623-4A71-A686-F381C1A0CC60}">
      <dsp:nvSpPr>
        <dsp:cNvPr id="0" name=""/>
        <dsp:cNvSpPr/>
      </dsp:nvSpPr>
      <dsp:spPr>
        <a:xfrm>
          <a:off x="2898129" y="2435142"/>
          <a:ext cx="23996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GB" sz="2200" kern="1200" noProof="0" dirty="0"/>
            <a:t>Investigate hydrogen embrittlement</a:t>
          </a:r>
        </a:p>
      </dsp:txBody>
      <dsp:txXfrm>
        <a:off x="2898129" y="2435142"/>
        <a:ext cx="2399612" cy="720000"/>
      </dsp:txXfrm>
    </dsp:sp>
    <dsp:sp modelId="{7594D3DB-3254-4EA9-A898-853FDA4B9D95}">
      <dsp:nvSpPr>
        <dsp:cNvPr id="0" name=""/>
        <dsp:cNvSpPr/>
      </dsp:nvSpPr>
      <dsp:spPr>
        <a:xfrm>
          <a:off x="6377567" y="1037662"/>
          <a:ext cx="1079825" cy="10798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49AA7B-D1BC-4240-A514-E368EE356CAC}">
      <dsp:nvSpPr>
        <dsp:cNvPr id="0" name=""/>
        <dsp:cNvSpPr/>
      </dsp:nvSpPr>
      <dsp:spPr>
        <a:xfrm>
          <a:off x="5717674" y="2435142"/>
          <a:ext cx="23996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GB" sz="2200" kern="1200" noProof="0"/>
            <a:t>Propose industry recommendations</a:t>
          </a:r>
        </a:p>
      </dsp:txBody>
      <dsp:txXfrm>
        <a:off x="5717674" y="2435142"/>
        <a:ext cx="2399612"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6134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Plassholder for notater 2"/>
          <p:cNvSpPr>
            <a:spLocks noGrp="1"/>
          </p:cNvSpPr>
          <p:nvPr>
            <p:ph type="body" idx="1"/>
          </p:nvPr>
        </p:nvSpPr>
        <p:spPr>
          <a:xfrm>
            <a:off x="685800" y="4400550"/>
            <a:ext cx="5486400" cy="3600450"/>
          </a:xfrm>
          <a:prstGeom prst="rect">
            <a:avLst/>
          </a:prstGeom>
        </p:spPr>
        <p:txBody>
          <a:bodyPr/>
          <a:lstStyle/>
          <a:p>
            <a:endParaRPr lang="nb-NO" dirty="0"/>
          </a:p>
        </p:txBody>
      </p:sp>
    </p:spTree>
    <p:extLst>
      <p:ext uri="{BB962C8B-B14F-4D97-AF65-F5344CB8AC3E}">
        <p14:creationId xmlns:p14="http://schemas.microsoft.com/office/powerpoint/2010/main" val="2071628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 Speaker: </a:t>
            </a:r>
            <a:r>
              <a:rPr lang="en-US" dirty="0"/>
              <a:t>Elin</a:t>
            </a:r>
          </a:p>
          <a:p>
            <a:r>
              <a:rPr dirty="0"/>
              <a:t>⏱ Estimated Time: 2 min</a:t>
            </a:r>
          </a:p>
          <a:p>
            <a:r>
              <a:rPr dirty="0"/>
              <a:t>📽️ Slide Objective: Show pore distribution and its mechanical significance.</a:t>
            </a:r>
          </a:p>
          <a:p>
            <a:endParaRPr dirty="0"/>
          </a:p>
          <a:p>
            <a:r>
              <a:rPr dirty="0"/>
              <a:t>🗣 Script:</a:t>
            </a:r>
          </a:p>
          <a:p>
            <a:r>
              <a:rPr dirty="0"/>
              <a:t>Microscopy showed tempered martensite throughout</a:t>
            </a:r>
            <a:r>
              <a:rPr lang="nb-NO" dirty="0"/>
              <a:t> all </a:t>
            </a:r>
            <a:r>
              <a:rPr lang="nb-NO" dirty="0" err="1"/>
              <a:t>the</a:t>
            </a:r>
            <a:r>
              <a:rPr lang="nb-NO" dirty="0"/>
              <a:t> samples. </a:t>
            </a:r>
            <a:r>
              <a:rPr lang="nb-NO" dirty="0" err="1"/>
              <a:t>We</a:t>
            </a:r>
            <a:r>
              <a:rPr lang="nb-NO" dirty="0"/>
              <a:t> </a:t>
            </a:r>
            <a:r>
              <a:rPr lang="nb-NO" dirty="0" err="1"/>
              <a:t>also</a:t>
            </a:r>
            <a:r>
              <a:rPr lang="nb-NO" dirty="0"/>
              <a:t> </a:t>
            </a:r>
            <a:r>
              <a:rPr lang="nb-NO" dirty="0" err="1"/>
              <a:t>saw</a:t>
            </a:r>
            <a:r>
              <a:rPr lang="nb-NO" dirty="0"/>
              <a:t> </a:t>
            </a:r>
            <a:r>
              <a:rPr lang="nb-NO" dirty="0" err="1"/>
              <a:t>zigzag</a:t>
            </a:r>
            <a:r>
              <a:rPr lang="nb-NO" dirty="0"/>
              <a:t> </a:t>
            </a:r>
            <a:r>
              <a:rPr lang="nb-NO" dirty="0" err="1"/>
              <a:t>crack</a:t>
            </a:r>
            <a:r>
              <a:rPr lang="nb-NO" dirty="0"/>
              <a:t> </a:t>
            </a:r>
            <a:r>
              <a:rPr lang="nb-NO" dirty="0" err="1"/>
              <a:t>pattern</a:t>
            </a:r>
            <a:r>
              <a:rPr lang="nb-NO" dirty="0"/>
              <a:t> </a:t>
            </a:r>
            <a:r>
              <a:rPr lang="nb-NO" dirty="0" err="1"/>
              <a:t>that</a:t>
            </a:r>
            <a:r>
              <a:rPr lang="nb-NO" dirty="0"/>
              <a:t> </a:t>
            </a:r>
            <a:r>
              <a:rPr lang="nb-NO" dirty="0" err="1"/>
              <a:t>often</a:t>
            </a:r>
            <a:r>
              <a:rPr lang="nb-NO" dirty="0"/>
              <a:t> is </a:t>
            </a:r>
            <a:r>
              <a:rPr lang="nb-NO" dirty="0" err="1"/>
              <a:t>seen</a:t>
            </a:r>
            <a:r>
              <a:rPr lang="nb-NO" dirty="0"/>
              <a:t> </a:t>
            </a:r>
            <a:r>
              <a:rPr lang="nb-NO" dirty="0" err="1"/>
              <a:t>ductile</a:t>
            </a:r>
            <a:r>
              <a:rPr lang="nb-NO" dirty="0"/>
              <a:t> materials. </a:t>
            </a:r>
          </a:p>
          <a:p>
            <a:r>
              <a:rPr dirty="0"/>
              <a:t>Bolt B had highest pore count</a:t>
            </a:r>
            <a:r>
              <a:rPr lang="nb-NO" dirty="0"/>
              <a:t> and </a:t>
            </a:r>
            <a:r>
              <a:rPr dirty="0"/>
              <a:t>C had </a:t>
            </a:r>
            <a:r>
              <a:rPr lang="nb-NO" dirty="0" err="1"/>
              <a:t>the</a:t>
            </a:r>
            <a:r>
              <a:rPr lang="nb-NO" dirty="0"/>
              <a:t> </a:t>
            </a:r>
            <a:r>
              <a:rPr dirty="0"/>
              <a:t>largest pores.</a:t>
            </a:r>
          </a:p>
          <a:p>
            <a:r>
              <a:rPr lang="nb-NO" dirty="0" err="1">
                <a:solidFill>
                  <a:srgbClr val="FF0000"/>
                </a:solidFill>
              </a:rPr>
              <a:t>Wether</a:t>
            </a:r>
            <a:r>
              <a:rPr lang="nb-NO" dirty="0">
                <a:solidFill>
                  <a:srgbClr val="FF0000"/>
                </a:solidFill>
              </a:rPr>
              <a:t> </a:t>
            </a:r>
            <a:r>
              <a:rPr lang="nb-NO" dirty="0" err="1">
                <a:solidFill>
                  <a:srgbClr val="FF0000"/>
                </a:solidFill>
              </a:rPr>
              <a:t>the</a:t>
            </a:r>
            <a:r>
              <a:rPr lang="nb-NO" dirty="0">
                <a:solidFill>
                  <a:srgbClr val="FF0000"/>
                </a:solidFill>
              </a:rPr>
              <a:t> </a:t>
            </a:r>
            <a:r>
              <a:rPr lang="nb-NO" dirty="0" err="1">
                <a:solidFill>
                  <a:srgbClr val="FF0000"/>
                </a:solidFill>
              </a:rPr>
              <a:t>porosity</a:t>
            </a:r>
            <a:r>
              <a:rPr lang="nb-NO" dirty="0">
                <a:solidFill>
                  <a:srgbClr val="FF0000"/>
                </a:solidFill>
              </a:rPr>
              <a:t> </a:t>
            </a:r>
            <a:r>
              <a:rPr lang="nb-NO" dirty="0" err="1">
                <a:solidFill>
                  <a:srgbClr val="FF0000"/>
                </a:solidFill>
              </a:rPr>
              <a:t>of</a:t>
            </a:r>
            <a:r>
              <a:rPr lang="nb-NO" dirty="0">
                <a:solidFill>
                  <a:srgbClr val="FF0000"/>
                </a:solidFill>
              </a:rPr>
              <a:t> </a:t>
            </a:r>
            <a:r>
              <a:rPr lang="nb-NO" dirty="0" err="1">
                <a:solidFill>
                  <a:srgbClr val="FF0000"/>
                </a:solidFill>
              </a:rPr>
              <a:t>our</a:t>
            </a:r>
            <a:r>
              <a:rPr lang="nb-NO" dirty="0">
                <a:solidFill>
                  <a:srgbClr val="FF0000"/>
                </a:solidFill>
              </a:rPr>
              <a:t> samples </a:t>
            </a:r>
            <a:r>
              <a:rPr lang="nb-NO" dirty="0" err="1">
                <a:solidFill>
                  <a:srgbClr val="FF0000"/>
                </a:solidFill>
              </a:rPr>
              <a:t>caused</a:t>
            </a:r>
            <a:r>
              <a:rPr lang="nb-NO" dirty="0">
                <a:solidFill>
                  <a:srgbClr val="FF0000"/>
                </a:solidFill>
              </a:rPr>
              <a:t> </a:t>
            </a:r>
            <a:r>
              <a:rPr dirty="0">
                <a:solidFill>
                  <a:srgbClr val="FF0000"/>
                </a:solidFill>
              </a:rPr>
              <a:t>stress concentrations that </a:t>
            </a:r>
            <a:r>
              <a:rPr lang="en-US" dirty="0">
                <a:solidFill>
                  <a:srgbClr val="FF0000"/>
                </a:solidFill>
              </a:rPr>
              <a:t>could </a:t>
            </a:r>
            <a:r>
              <a:rPr dirty="0">
                <a:solidFill>
                  <a:srgbClr val="FF0000"/>
                </a:solidFill>
              </a:rPr>
              <a:t>initiate cracks</a:t>
            </a:r>
            <a:r>
              <a:rPr lang="nb-NO" dirty="0">
                <a:solidFill>
                  <a:srgbClr val="FF0000"/>
                </a:solidFill>
              </a:rPr>
              <a:t> </a:t>
            </a:r>
            <a:r>
              <a:rPr lang="nb-NO" dirty="0" err="1">
                <a:solidFill>
                  <a:srgbClr val="FF0000"/>
                </a:solidFill>
              </a:rPr>
              <a:t>was</a:t>
            </a:r>
            <a:r>
              <a:rPr lang="nb-NO" dirty="0">
                <a:solidFill>
                  <a:srgbClr val="FF0000"/>
                </a:solidFill>
              </a:rPr>
              <a:t> not </a:t>
            </a:r>
            <a:r>
              <a:rPr lang="nb-NO" dirty="0" err="1">
                <a:solidFill>
                  <a:srgbClr val="FF0000"/>
                </a:solidFill>
              </a:rPr>
              <a:t>considered</a:t>
            </a:r>
            <a:r>
              <a:rPr lang="nb-NO" dirty="0">
                <a:solidFill>
                  <a:srgbClr val="FF0000"/>
                </a:solidFill>
              </a:rPr>
              <a:t> in </a:t>
            </a:r>
            <a:r>
              <a:rPr lang="nb-NO" dirty="0" err="1">
                <a:solidFill>
                  <a:srgbClr val="FF0000"/>
                </a:solidFill>
              </a:rPr>
              <a:t>our</a:t>
            </a:r>
            <a:r>
              <a:rPr lang="nb-NO" dirty="0">
                <a:solidFill>
                  <a:srgbClr val="FF0000"/>
                </a:solidFill>
              </a:rPr>
              <a:t> </a:t>
            </a:r>
            <a:r>
              <a:rPr lang="nb-NO" dirty="0" err="1">
                <a:solidFill>
                  <a:srgbClr val="FF0000"/>
                </a:solidFill>
              </a:rPr>
              <a:t>study</a:t>
            </a:r>
            <a:r>
              <a:rPr lang="nb-NO" dirty="0">
                <a:solidFill>
                  <a:srgbClr val="FF0000"/>
                </a:solidFill>
              </a:rPr>
              <a:t>.</a:t>
            </a:r>
            <a:endParaRPr dirty="0">
              <a:solidFill>
                <a:srgbClr val="FF0000"/>
              </a:solidFill>
            </a:endParaRPr>
          </a:p>
        </p:txBody>
      </p:sp>
      <p:sp>
        <p:nvSpPr>
          <p:cNvPr id="4" name="Slide Number Placeholder 3"/>
          <p:cNvSpPr>
            <a:spLocks noGrp="1"/>
          </p:cNvSpPr>
          <p:nvPr>
            <p:ph type="sldNum" sz="quarter" idx="5"/>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 Speaker: Stig</a:t>
            </a:r>
          </a:p>
          <a:p>
            <a:r>
              <a:rPr lang="en-US" dirty="0"/>
              <a:t>⏱ Estimated Time: 2 min</a:t>
            </a:r>
          </a:p>
          <a:p>
            <a:r>
              <a:rPr lang="en-US" dirty="0"/>
              <a:t>📽️ Slide Objective: Discuss crack type, composition, grain size.</a:t>
            </a:r>
          </a:p>
          <a:p>
            <a:endParaRPr lang="en-US" dirty="0"/>
          </a:p>
          <a:p>
            <a:r>
              <a:rPr lang="en-US" dirty="0"/>
              <a:t>🗣 Script:</a:t>
            </a:r>
          </a:p>
          <a:p>
            <a:r>
              <a:rPr lang="en-US" dirty="0"/>
              <a:t>SEM revealed intergranular cracks near edges. All the three fracture surfaces , near the edges had intergranular cracking. Which is a feature typically connected to hydrogen embrittlement.</a:t>
            </a:r>
          </a:p>
          <a:p>
            <a:r>
              <a:rPr lang="en-US" dirty="0"/>
              <a:t>EDS results showed minor deviations, but this is expected from the 0.1% uncertainty with the EDS scan.</a:t>
            </a:r>
          </a:p>
        </p:txBody>
      </p:sp>
      <p:sp>
        <p:nvSpPr>
          <p:cNvPr id="4" name="Slide Number Placeholder 3"/>
          <p:cNvSpPr>
            <a:spLocks noGrp="1"/>
          </p:cNvSpPr>
          <p:nvPr>
            <p:ph type="sldNum" sz="quarter" idx="5"/>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EE00C-63F4-4F13-F51B-B82570D861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BA5F04-4AB9-4124-64A8-767B40062F83}"/>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15DFDE3B-8D27-0C58-593C-AEA6D4EC3E1D}"/>
              </a:ext>
            </a:extLst>
          </p:cNvPr>
          <p:cNvSpPr>
            <a:spLocks noGrp="1"/>
          </p:cNvSpPr>
          <p:nvPr>
            <p:ph type="body" sz="quarter" idx="3"/>
          </p:nvPr>
        </p:nvSpPr>
        <p:spPr/>
        <p:txBody>
          <a:bodyPr/>
          <a:lstStyle/>
          <a:p>
            <a:r>
              <a:rPr lang="en-US" dirty="0"/>
              <a:t>🎤 Speaker: Stig</a:t>
            </a:r>
          </a:p>
          <a:p>
            <a:r>
              <a:rPr lang="en-US" dirty="0"/>
              <a:t>⏱ Estimated Time: 2 min</a:t>
            </a:r>
          </a:p>
          <a:p>
            <a:r>
              <a:rPr lang="en-US" dirty="0"/>
              <a:t>📽️ Slide Objective: Discuss crack type, composition, grain size.</a:t>
            </a:r>
          </a:p>
          <a:p>
            <a:endParaRPr lang="en-US" dirty="0"/>
          </a:p>
          <a:p>
            <a:r>
              <a:rPr lang="en-US" dirty="0"/>
              <a:t>🗣 Script:</a:t>
            </a:r>
          </a:p>
          <a:p>
            <a:r>
              <a:rPr lang="en-US" dirty="0"/>
              <a:t>With good help a script was put together based on the MTEX toolbox. The simulations was based on the EBSD results and confirmed finer grain sizes at bolt edges and the slightly higher tensile test results from the specimens from the edges. </a:t>
            </a:r>
          </a:p>
          <a:p>
            <a:r>
              <a:rPr lang="en-US" dirty="0"/>
              <a:t>(Hall – Petch Relation, S</a:t>
            </a:r>
            <a:r>
              <a:rPr lang="en-US" baseline="-25000" dirty="0"/>
              <a:t>y</a:t>
            </a:r>
            <a:r>
              <a:rPr lang="en-US" dirty="0"/>
              <a:t> = S</a:t>
            </a:r>
            <a:r>
              <a:rPr lang="en-US" baseline="-25000" dirty="0"/>
              <a:t>i</a:t>
            </a:r>
            <a:r>
              <a:rPr lang="en-US" dirty="0"/>
              <a:t> + k</a:t>
            </a:r>
            <a:r>
              <a:rPr lang="en-US" baseline="-25000" dirty="0"/>
              <a:t>y</a:t>
            </a:r>
            <a:r>
              <a:rPr lang="en-US" dirty="0"/>
              <a:t>d</a:t>
            </a:r>
            <a:r>
              <a:rPr lang="en-US" baseline="30000" dirty="0"/>
              <a:t>-1/2</a:t>
            </a:r>
            <a:r>
              <a:rPr lang="en-US" dirty="0"/>
              <a:t> ,</a:t>
            </a:r>
            <a:r>
              <a:rPr lang="en-GB" sz="1200" b="0" i="0" u="none" strike="noStrike" kern="1200" baseline="0" dirty="0">
                <a:solidFill>
                  <a:schemeClr val="tx1"/>
                </a:solidFill>
                <a:latin typeface="+mn-lt"/>
                <a:ea typeface="+mn-ea"/>
                <a:cs typeface="+mn-cs"/>
              </a:rPr>
              <a:t>𝜎</a:t>
            </a:r>
            <a:r>
              <a:rPr lang="en-GB" sz="1200" b="0" i="1" u="none" strike="noStrike" kern="1200" baseline="0" dirty="0">
                <a:solidFill>
                  <a:schemeClr val="tx1"/>
                </a:solidFill>
                <a:latin typeface="+mn-lt"/>
                <a:ea typeface="+mn-ea"/>
                <a:cs typeface="+mn-cs"/>
              </a:rPr>
              <a:t>y </a:t>
            </a:r>
            <a:r>
              <a:rPr lang="en-GB" sz="1200" b="0" i="0" u="none" strike="noStrike" kern="1200" baseline="0" dirty="0">
                <a:solidFill>
                  <a:schemeClr val="tx1"/>
                </a:solidFill>
                <a:latin typeface="+mn-lt"/>
                <a:ea typeface="+mn-ea"/>
                <a:cs typeface="+mn-cs"/>
              </a:rPr>
              <a:t>= 𝜎0 + </a:t>
            </a:r>
            <a:r>
              <a:rPr lang="en-GB" sz="1200" b="0" i="1" u="none" strike="noStrike" kern="1200" baseline="0" dirty="0">
                <a:solidFill>
                  <a:schemeClr val="tx1"/>
                </a:solidFill>
                <a:latin typeface="+mn-lt"/>
                <a:ea typeface="+mn-ea"/>
                <a:cs typeface="+mn-cs"/>
              </a:rPr>
              <a:t>kyd</a:t>
            </a:r>
            <a:r>
              <a:rPr lang="en-GB" sz="1200" b="0" i="0" u="none" strike="noStrike" kern="1200" baseline="0" dirty="0">
                <a:solidFill>
                  <a:schemeClr val="tx1"/>
                </a:solidFill>
                <a:latin typeface="+mn-lt"/>
                <a:ea typeface="+mn-ea"/>
                <a:cs typeface="+mn-cs"/>
              </a:rPr>
              <a:t>−1/2)  Sy = yield strength, d = grain size. </a:t>
            </a:r>
            <a:endParaRPr lang="en-US" dirty="0"/>
          </a:p>
        </p:txBody>
      </p:sp>
      <p:sp>
        <p:nvSpPr>
          <p:cNvPr id="4" name="Slide Number Placeholder 3">
            <a:extLst>
              <a:ext uri="{FF2B5EF4-FFF2-40B4-BE49-F238E27FC236}">
                <a16:creationId xmlns:a16="http://schemas.microsoft.com/office/drawing/2014/main" id="{86ABBD00-733F-E8E9-752D-5981756D8177}"/>
              </a:ext>
            </a:extLst>
          </p:cNvPr>
          <p:cNvSpPr>
            <a:spLocks noGrp="1"/>
          </p:cNvSpPr>
          <p:nvPr>
            <p:ph type="sldNum" sz="quarter" idx="5"/>
          </p:nvPr>
        </p:nvSpPr>
        <p:spPr/>
      </p:sp>
    </p:spTree>
    <p:extLst>
      <p:ext uri="{BB962C8B-B14F-4D97-AF65-F5344CB8AC3E}">
        <p14:creationId xmlns:p14="http://schemas.microsoft.com/office/powerpoint/2010/main" val="3715987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 Speaker: </a:t>
            </a:r>
            <a:r>
              <a:rPr lang="en-US" dirty="0"/>
              <a:t>Elin</a:t>
            </a:r>
            <a:endParaRPr dirty="0"/>
          </a:p>
          <a:p>
            <a:r>
              <a:rPr dirty="0"/>
              <a:t>⏱ Estimated Time: 1.5 min</a:t>
            </a:r>
          </a:p>
          <a:p>
            <a:r>
              <a:rPr dirty="0"/>
              <a:t>📽️ Slide Objective: Highlight expert validation, hydrogen insight.</a:t>
            </a:r>
          </a:p>
          <a:p>
            <a:endParaRPr dirty="0"/>
          </a:p>
          <a:p>
            <a:r>
              <a:rPr dirty="0"/>
              <a:t>🗣 Script:</a:t>
            </a:r>
          </a:p>
          <a:p>
            <a:r>
              <a:rPr lang="en-US" dirty="0"/>
              <a:t>In our study we reached out for a consultation</a:t>
            </a:r>
            <a:r>
              <a:rPr dirty="0"/>
              <a:t> with Dr. Angelique Lasseigne</a:t>
            </a:r>
            <a:r>
              <a:rPr lang="en-US" dirty="0"/>
              <a:t>,</a:t>
            </a:r>
            <a:r>
              <a:rPr dirty="0"/>
              <a:t> </a:t>
            </a:r>
            <a:r>
              <a:rPr lang="en-US" dirty="0"/>
              <a:t>expert in the field to discuss our findings,</a:t>
            </a:r>
          </a:p>
          <a:p>
            <a:r>
              <a:rPr lang="en-US" dirty="0"/>
              <a:t>She  </a:t>
            </a:r>
            <a:r>
              <a:rPr dirty="0"/>
              <a:t>confirmed our findings</a:t>
            </a:r>
            <a:r>
              <a:rPr lang="en-US" dirty="0"/>
              <a:t> and ads that hydrogen absorption to the bolts likely occurred during the galvanization process.</a:t>
            </a:r>
          </a:p>
          <a:p>
            <a:r>
              <a:rPr dirty="0"/>
              <a:t>Just 1 ppm hydrogen is enough to cause failure in these bolts.</a:t>
            </a:r>
          </a:p>
        </p:txBody>
      </p:sp>
      <p:sp>
        <p:nvSpPr>
          <p:cNvPr id="4" name="Slide Number Placeholder 3"/>
          <p:cNvSpPr>
            <a:spLocks noGrp="1"/>
          </p:cNvSpPr>
          <p:nvPr>
            <p:ph type="sldNum" sz="quarter" idx="5"/>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 Speaker: </a:t>
            </a:r>
            <a:r>
              <a:rPr lang="en-US" dirty="0"/>
              <a:t>Elin</a:t>
            </a:r>
            <a:endParaRPr dirty="0"/>
          </a:p>
          <a:p>
            <a:r>
              <a:rPr dirty="0"/>
              <a:t>⏱ Estimated Time: </a:t>
            </a:r>
            <a:r>
              <a:rPr lang="en-US" dirty="0"/>
              <a:t>2 </a:t>
            </a:r>
            <a:r>
              <a:rPr dirty="0"/>
              <a:t>min</a:t>
            </a:r>
          </a:p>
          <a:p>
            <a:r>
              <a:rPr dirty="0"/>
              <a:t>📽️ Slide Objective: Synthesize results into failure narrative.</a:t>
            </a:r>
          </a:p>
          <a:p>
            <a:endParaRPr dirty="0"/>
          </a:p>
          <a:p>
            <a:r>
              <a:rPr dirty="0"/>
              <a:t>🗣 Script:</a:t>
            </a:r>
          </a:p>
          <a:p>
            <a:endParaRPr lang="nb-NO" dirty="0"/>
          </a:p>
          <a:p>
            <a:r>
              <a:rPr lang="en-US" dirty="0"/>
              <a:t>We notice how the outer </a:t>
            </a:r>
            <a:r>
              <a:rPr lang="en-US" dirty="0" err="1"/>
              <a:t>circomference</a:t>
            </a:r>
            <a:r>
              <a:rPr lang="en-US" dirty="0"/>
              <a:t> of the bolts have a smooth appearance, that is evidence of macroscopic brittle failure, as we see towards the center of the bolt it gains more and more ductility. </a:t>
            </a:r>
          </a:p>
          <a:p>
            <a:r>
              <a:rPr lang="en-US" dirty="0"/>
              <a:t>We find ratchet marks perpendicular to the Outer Diagonal surface, these marks gives indication of more than one crack initiated around the OD circumference of the bolt. </a:t>
            </a:r>
          </a:p>
          <a:p>
            <a:endParaRPr lang="en-US" dirty="0"/>
          </a:p>
          <a:p>
            <a:r>
              <a:rPr lang="en-US" dirty="0"/>
              <a:t>- Cracks initiated during tightening, </a:t>
            </a:r>
            <a:r>
              <a:rPr lang="nb-NO" dirty="0"/>
              <a:t>due to </a:t>
            </a:r>
            <a:r>
              <a:rPr lang="nb-NO" dirty="0" err="1"/>
              <a:t>the</a:t>
            </a:r>
            <a:r>
              <a:rPr lang="nb-NO" dirty="0"/>
              <a:t> </a:t>
            </a:r>
            <a:r>
              <a:rPr lang="nb-NO" dirty="0" err="1"/>
              <a:t>weakened</a:t>
            </a:r>
            <a:r>
              <a:rPr lang="nb-NO" dirty="0"/>
              <a:t> </a:t>
            </a:r>
            <a:r>
              <a:rPr lang="nb-NO" dirty="0" err="1"/>
              <a:t>grain</a:t>
            </a:r>
            <a:r>
              <a:rPr lang="nb-NO" dirty="0"/>
              <a:t> </a:t>
            </a:r>
            <a:r>
              <a:rPr lang="nb-NO" dirty="0" err="1"/>
              <a:t>boundaries</a:t>
            </a:r>
            <a:r>
              <a:rPr lang="nb-NO" dirty="0"/>
              <a:t> from </a:t>
            </a:r>
            <a:r>
              <a:rPr lang="nb-NO" dirty="0" err="1"/>
              <a:t>the</a:t>
            </a:r>
            <a:r>
              <a:rPr lang="nb-NO" dirty="0"/>
              <a:t> </a:t>
            </a:r>
            <a:r>
              <a:rPr lang="nb-NO" dirty="0" err="1"/>
              <a:t>galvanization</a:t>
            </a:r>
            <a:r>
              <a:rPr lang="nb-NO" dirty="0"/>
              <a:t> </a:t>
            </a:r>
            <a:r>
              <a:rPr lang="nb-NO" dirty="0" err="1"/>
              <a:t>process</a:t>
            </a:r>
            <a:r>
              <a:rPr lang="nb-NO" dirty="0"/>
              <a:t>. </a:t>
            </a:r>
            <a:r>
              <a:rPr lang="nb-NO" dirty="0" err="1"/>
              <a:t>Again</a:t>
            </a:r>
            <a:r>
              <a:rPr lang="nb-NO" dirty="0"/>
              <a:t> It </a:t>
            </a:r>
            <a:r>
              <a:rPr lang="nb-NO" dirty="0" err="1"/>
              <a:t>only</a:t>
            </a:r>
            <a:r>
              <a:rPr lang="nb-NO" dirty="0"/>
              <a:t> </a:t>
            </a:r>
            <a:r>
              <a:rPr lang="nb-NO" dirty="0" err="1"/>
              <a:t>takes</a:t>
            </a:r>
            <a:r>
              <a:rPr lang="nb-NO" dirty="0"/>
              <a:t> 1 </a:t>
            </a:r>
            <a:r>
              <a:rPr lang="nb-NO" dirty="0" err="1"/>
              <a:t>ppm</a:t>
            </a:r>
            <a:r>
              <a:rPr lang="nb-NO" dirty="0"/>
              <a:t> </a:t>
            </a:r>
            <a:r>
              <a:rPr lang="nb-NO" dirty="0" err="1"/>
              <a:t>of</a:t>
            </a:r>
            <a:r>
              <a:rPr lang="nb-NO" dirty="0"/>
              <a:t> </a:t>
            </a:r>
            <a:r>
              <a:rPr lang="en-US" dirty="0"/>
              <a:t>hydrogen</a:t>
            </a:r>
            <a:r>
              <a:rPr lang="nb-NO" dirty="0"/>
              <a:t> to </a:t>
            </a:r>
            <a:r>
              <a:rPr lang="nb-NO" dirty="0" err="1"/>
              <a:t>cause</a:t>
            </a:r>
            <a:r>
              <a:rPr lang="nb-NO" dirty="0"/>
              <a:t> </a:t>
            </a:r>
            <a:r>
              <a:rPr lang="nb-NO" dirty="0" err="1"/>
              <a:t>this</a:t>
            </a:r>
            <a:r>
              <a:rPr lang="nb-NO" dirty="0"/>
              <a:t>.</a:t>
            </a:r>
            <a:endParaRPr lang="en-US" dirty="0"/>
          </a:p>
          <a:p>
            <a:r>
              <a:rPr lang="en-US" dirty="0"/>
              <a:t>- Operational stress propagated these cracks from edge inward.</a:t>
            </a:r>
          </a:p>
          <a:p>
            <a:r>
              <a:rPr lang="nb-NO" dirty="0"/>
              <a:t>- </a:t>
            </a:r>
            <a:r>
              <a:rPr lang="en-US" dirty="0"/>
              <a:t>Center shows ductile behavior; edges are brittle.</a:t>
            </a:r>
          </a:p>
          <a:p>
            <a:endParaRPr lang="en-US" dirty="0"/>
          </a:p>
        </p:txBody>
      </p:sp>
      <p:sp>
        <p:nvSpPr>
          <p:cNvPr id="4" name="Slide Number Placeholder 3"/>
          <p:cNvSpPr>
            <a:spLocks noGrp="1"/>
          </p:cNvSpPr>
          <p:nvPr>
            <p:ph type="sldNum" sz="quarter" idx="5"/>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 Speaker: </a:t>
            </a:r>
            <a:r>
              <a:rPr lang="en-US" dirty="0"/>
              <a:t>Stig</a:t>
            </a:r>
            <a:endParaRPr dirty="0"/>
          </a:p>
          <a:p>
            <a:r>
              <a:rPr dirty="0"/>
              <a:t>⏱ Estimated Time: 1.5 min</a:t>
            </a:r>
          </a:p>
          <a:p>
            <a:r>
              <a:rPr dirty="0"/>
              <a:t>📽️ Slide Objective: Deliver actionable takeaways.</a:t>
            </a:r>
          </a:p>
          <a:p>
            <a:endParaRPr dirty="0"/>
          </a:p>
          <a:p>
            <a:r>
              <a:rPr dirty="0"/>
              <a:t>🗣 Script:</a:t>
            </a:r>
          </a:p>
          <a:p>
            <a:r>
              <a:rPr dirty="0"/>
              <a:t>Summary:</a:t>
            </a:r>
          </a:p>
          <a:p>
            <a:r>
              <a:rPr lang="en-US" dirty="0"/>
              <a:t>In conclusion, we found that the bolts generally met their mechanical specification, including tensile, Charpy impact, and hardness requirements.</a:t>
            </a:r>
            <a:br>
              <a:rPr lang="en-US" dirty="0">
                <a:cs typeface="+mn-lt"/>
              </a:rPr>
            </a:br>
            <a:r>
              <a:rPr lang="en-US" dirty="0"/>
              <a:t>However, the presence of intergranular cracking in SEM images suggests that hydrogen embrittlement may have contributed to failure.</a:t>
            </a:r>
            <a:br>
              <a:rPr lang="en-US" dirty="0">
                <a:cs typeface="+mn-lt"/>
              </a:rPr>
            </a:br>
            <a:r>
              <a:rPr lang="en-US" dirty="0"/>
              <a:t>Hardness tests did not conclusively rule out hydrogen embrittlement.</a:t>
            </a:r>
            <a:br>
              <a:rPr lang="en-US" dirty="0">
                <a:cs typeface="+mn-lt"/>
              </a:rPr>
            </a:br>
            <a:r>
              <a:rPr lang="en-US" dirty="0"/>
              <a:t>The microstructure was predominantly tempered martensite, with occasional evidence of ductile crack growth.</a:t>
            </a:r>
            <a:br>
              <a:rPr lang="en-US" dirty="0">
                <a:cs typeface="+mn-lt"/>
              </a:rPr>
            </a:br>
            <a:r>
              <a:rPr lang="en-US" dirty="0"/>
              <a:t>SEM images revealed intergranular cracking starting at the edges, progressing inward with mixed brittle and ductile characteristics.</a:t>
            </a:r>
            <a:br>
              <a:rPr lang="en-US" dirty="0">
                <a:cs typeface="+mn-lt"/>
              </a:rPr>
            </a:br>
            <a:r>
              <a:rPr lang="en-US" dirty="0"/>
              <a:t>Interestingly, Charpy tests showed ductile fracture surfaces, suggesting that some hydrogen may have escaped over time.</a:t>
            </a:r>
            <a:br>
              <a:rPr lang="en-US" dirty="0">
                <a:cs typeface="+mn-lt"/>
              </a:rPr>
            </a:br>
            <a:r>
              <a:rPr lang="en-US" dirty="0"/>
              <a:t>Overall, this points to a complex interplay of factors — hydrogen embrittlement likely being one component.</a:t>
            </a:r>
            <a:br>
              <a:rPr lang="en-US" dirty="0">
                <a:cs typeface="+mn-lt"/>
              </a:rPr>
            </a:br>
            <a:r>
              <a:rPr lang="en-US" dirty="0"/>
              <a:t>The lack of unfractured reference bolts limited our ability to fully isolate root causes.</a:t>
            </a:r>
            <a:br>
              <a:rPr lang="en-US" dirty="0">
                <a:cs typeface="+mn-lt"/>
              </a:rPr>
            </a:br>
            <a:r>
              <a:rPr lang="en-US" dirty="0"/>
              <a:t>Therefore, we strongly recommend further interdisciplinary research to fully understand these failure mechanisms and improve bolt reliability.</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 Speaker: </a:t>
            </a:r>
            <a:r>
              <a:rPr lang="en-US" dirty="0"/>
              <a:t>Elin</a:t>
            </a:r>
            <a:endParaRPr dirty="0"/>
          </a:p>
          <a:p>
            <a:r>
              <a:rPr dirty="0"/>
              <a:t>⏱ Estimated Time: 1 min</a:t>
            </a:r>
          </a:p>
          <a:p>
            <a:r>
              <a:rPr dirty="0"/>
              <a:t>📽️ Slide Objective: Reflect on gaps and future directions.</a:t>
            </a:r>
          </a:p>
          <a:p>
            <a:endParaRPr dirty="0"/>
          </a:p>
          <a:p>
            <a:r>
              <a:rPr dirty="0"/>
              <a:t>🗣 Script:</a:t>
            </a:r>
          </a:p>
          <a:p>
            <a:endParaRPr dirty="0"/>
          </a:p>
          <a:p>
            <a:r>
              <a:rPr lang="en-US" dirty="0"/>
              <a:t>For future work, we suggest several areas that could further clarify the causes of bolt failures:</a:t>
            </a:r>
            <a:br>
              <a:rPr lang="en-US" dirty="0">
                <a:cs typeface="+mn-lt"/>
              </a:rPr>
            </a:br>
            <a:r>
              <a:rPr lang="en-US" dirty="0"/>
              <a:t>* First, testing unfractured bolts from the same production batch would provide valuable baseline data for comparison with the fractured bolts analyzed in this study.</a:t>
            </a:r>
            <a:br>
              <a:rPr lang="en-US" dirty="0">
                <a:cs typeface="+mn-lt"/>
              </a:rPr>
            </a:br>
            <a:r>
              <a:rPr lang="en-US" dirty="0"/>
              <a:t>* Second, a deeper investigation into the manufacturing process could reveal potential sources of material impurities or inconsistencies.</a:t>
            </a:r>
            <a:br>
              <a:rPr lang="en-US" dirty="0">
                <a:cs typeface="+mn-lt"/>
              </a:rPr>
            </a:br>
            <a:r>
              <a:rPr lang="en-US" dirty="0"/>
              <a:t>* Third, reviewing the bolt installation procedures and the qualification level of installation personnel could help identify whether human factors contributed to the failures.</a:t>
            </a:r>
          </a:p>
          <a:p>
            <a:br>
              <a:rPr lang="en-US" dirty="0">
                <a:cs typeface="+mn-lt"/>
              </a:rPr>
            </a:br>
            <a:r>
              <a:rPr lang="en-US" dirty="0"/>
              <a:t>Additionally, we recommend performing global finite element analysis of the entire wind turbine structure. This would allow verification of whether localized stresses in the flange region might exceed ultimate limit states (ULS).</a:t>
            </a:r>
            <a:br>
              <a:rPr lang="en-US" dirty="0">
                <a:cs typeface="+mn-lt"/>
              </a:rPr>
            </a:br>
            <a:r>
              <a:rPr lang="en-US" dirty="0"/>
              <a:t>Finally, we suggest studying the response of 32CrB4 steel to hydrogen exposure and varying tempering temperatures. Existing studies indicate that tempering can influence susceptibility to hydrogen embrittlement, potentially reducing the risk in future bolt applications.</a:t>
            </a:r>
          </a:p>
        </p:txBody>
      </p:sp>
      <p:sp>
        <p:nvSpPr>
          <p:cNvPr id="4" name="Slide Number Placeholder 3"/>
          <p:cNvSpPr>
            <a:spLocks noGrp="1"/>
          </p:cNvSpPr>
          <p:nvPr>
            <p:ph type="sldNum" sz="quarter" idx="5"/>
          </p:nvPr>
        </p:nvSpPr>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 Speaker: </a:t>
            </a:r>
            <a:r>
              <a:rPr lang="en-US" dirty="0"/>
              <a:t>Elin</a:t>
            </a:r>
            <a:endParaRPr dirty="0"/>
          </a:p>
          <a:p>
            <a:r>
              <a:rPr dirty="0"/>
              <a:t>⏱ Estimated Time: 0.5 min</a:t>
            </a:r>
          </a:p>
          <a:p>
            <a:r>
              <a:rPr dirty="0"/>
              <a:t>📽️ Slide Objective: Close and invite questions.</a:t>
            </a:r>
          </a:p>
          <a:p>
            <a:endParaRPr/>
          </a:p>
          <a:p>
            <a:r>
              <a:rPr dirty="0"/>
              <a:t>🗣 Script:</a:t>
            </a:r>
          </a:p>
          <a:p>
            <a:r>
              <a:rPr dirty="0"/>
              <a:t>Thank you very much for your attention.</a:t>
            </a:r>
          </a:p>
          <a:p>
            <a:r>
              <a:rPr dirty="0"/>
              <a:t>We now welcome any questions.</a:t>
            </a:r>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 Speaker: </a:t>
            </a:r>
            <a:r>
              <a:rPr lang="en-US" dirty="0"/>
              <a:t>Elin</a:t>
            </a:r>
          </a:p>
          <a:p>
            <a:r>
              <a:rPr dirty="0"/>
              <a:t>⏱ Estimated Time: </a:t>
            </a:r>
            <a:r>
              <a:rPr lang="en-US" dirty="0"/>
              <a:t>&lt;</a:t>
            </a:r>
            <a:r>
              <a:rPr dirty="0"/>
              <a:t>1 min</a:t>
            </a:r>
          </a:p>
          <a:p>
            <a:r>
              <a:rPr dirty="0"/>
              <a:t>📽️ Slide Objective: Welcome, introduce topic and presenters. Show title screen.</a:t>
            </a:r>
          </a:p>
          <a:p>
            <a:endParaRPr dirty="0"/>
          </a:p>
          <a:p>
            <a:r>
              <a:rPr dirty="0"/>
              <a:t>🗣 Script:</a:t>
            </a:r>
          </a:p>
          <a:p>
            <a:r>
              <a:rPr dirty="0"/>
              <a:t>Good </a:t>
            </a:r>
            <a:r>
              <a:rPr lang="en-US" dirty="0"/>
              <a:t>afternoon </a:t>
            </a:r>
            <a:r>
              <a:rPr dirty="0"/>
              <a:t>everyone, and thank you for attending.</a:t>
            </a:r>
          </a:p>
          <a:p>
            <a:r>
              <a:rPr dirty="0"/>
              <a:t>This presentation addresses a real-world structural integrity issue in onshore wind turbines – specifically, premature failure of high-strength bolts in flange connections.</a:t>
            </a:r>
          </a:p>
          <a:p>
            <a:r>
              <a:rPr dirty="0"/>
              <a:t>My name is </a:t>
            </a:r>
            <a:r>
              <a:rPr lang="en-US" dirty="0"/>
              <a:t>Elin H,</a:t>
            </a:r>
            <a:r>
              <a:rPr dirty="0"/>
              <a:t> and I’m presenting alongside </a:t>
            </a:r>
            <a:r>
              <a:rPr lang="en-US" dirty="0"/>
              <a:t>Stig Roar R</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 Speaker: </a:t>
            </a:r>
            <a:r>
              <a:rPr lang="en-US" dirty="0"/>
              <a:t>Stig</a:t>
            </a:r>
            <a:endParaRPr dirty="0"/>
          </a:p>
          <a:p>
            <a:r>
              <a:rPr dirty="0"/>
              <a:t>⏱ Estimated Time: 1 min</a:t>
            </a:r>
          </a:p>
          <a:p>
            <a:r>
              <a:rPr dirty="0"/>
              <a:t>📽️ Slide Objective: Present real failure case, context for study.</a:t>
            </a:r>
          </a:p>
          <a:p>
            <a:endParaRPr dirty="0"/>
          </a:p>
          <a:p>
            <a:r>
              <a:rPr dirty="0"/>
              <a:t>🗣 Script:</a:t>
            </a:r>
          </a:p>
          <a:p>
            <a:r>
              <a:rPr dirty="0"/>
              <a:t>The project was initiated following a failure at a wind farm in Scandinavia.</a:t>
            </a:r>
          </a:p>
          <a:p>
            <a:r>
              <a:rPr dirty="0"/>
              <a:t>Bolts failed unexpectedly — well before end-of-life — causing operational disruption and raising safety concerns.</a:t>
            </a:r>
          </a:p>
          <a:p>
            <a:r>
              <a:rPr dirty="0"/>
              <a:t>These were M56, grade 10.9 bolts, which, </a:t>
            </a:r>
            <a:r>
              <a:rPr lang="en-US" dirty="0"/>
              <a:t> made </a:t>
            </a:r>
            <a:r>
              <a:rPr dirty="0"/>
              <a:t>by specification, should have had adequate durability.</a:t>
            </a:r>
          </a:p>
          <a:p>
            <a:r>
              <a:rPr dirty="0"/>
              <a:t>We aimed to understand why this failure occurred, despite compliance with mechanical standards.</a:t>
            </a:r>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 Speaker: </a:t>
            </a:r>
            <a:r>
              <a:rPr lang="en-US" dirty="0"/>
              <a:t>Elin</a:t>
            </a:r>
            <a:endParaRPr dirty="0"/>
          </a:p>
          <a:p>
            <a:r>
              <a:rPr dirty="0"/>
              <a:t>⏱ Estimated Time: 2 min</a:t>
            </a:r>
          </a:p>
          <a:p>
            <a:r>
              <a:rPr dirty="0"/>
              <a:t>📽️ Slide Objective: Explain turbine loads, bolt role, literature gap.</a:t>
            </a:r>
          </a:p>
          <a:p>
            <a:endParaRPr dirty="0"/>
          </a:p>
          <a:p>
            <a:r>
              <a:rPr dirty="0"/>
              <a:t>🗣 Script:</a:t>
            </a:r>
          </a:p>
          <a:p>
            <a:r>
              <a:rPr lang="en-US" dirty="0"/>
              <a:t>The first author has a long-standing personal connection to the turbines affected by these failures and began questioning why the bolts were failing. However, existing literature offered few straightforward answers, motivating a more comprehensive investigation.</a:t>
            </a:r>
          </a:p>
          <a:p>
            <a:endParaRPr lang="en-US" dirty="0"/>
          </a:p>
          <a:p>
            <a:r>
              <a:rPr dirty="0"/>
              <a:t>Wind turbines are exposed to constant mechanical and environmental stresses — wind </a:t>
            </a:r>
            <a:r>
              <a:rPr lang="en-US" dirty="0"/>
              <a:t>loads</a:t>
            </a:r>
            <a:r>
              <a:rPr dirty="0"/>
              <a:t>, vibration, temperature variation.</a:t>
            </a:r>
          </a:p>
          <a:p>
            <a:r>
              <a:rPr dirty="0"/>
              <a:t>Bolts in flange connections are critical, yet they are often treated as “standard components”.</a:t>
            </a:r>
          </a:p>
          <a:p>
            <a:r>
              <a:rPr dirty="0"/>
              <a:t>Literature shows recurring failures of similar bolts, but the causes are poorly understood</a:t>
            </a:r>
            <a:r>
              <a:rPr lang="en-US" dirty="0"/>
              <a:t> by the on site personnel and therefor rarely documented</a:t>
            </a:r>
            <a:r>
              <a:rPr dirty="0"/>
              <a:t>.</a:t>
            </a:r>
          </a:p>
          <a:p>
            <a:r>
              <a:rPr dirty="0"/>
              <a:t>We saw a clear need for comprehensive investigation — combining metallurgy, mechanics and failure analysis.</a:t>
            </a:r>
          </a:p>
          <a:p>
            <a:r>
              <a:rPr lang="en-US" dirty="0"/>
              <a:t> </a:t>
            </a:r>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 Speaker: </a:t>
            </a:r>
            <a:r>
              <a:rPr lang="en-US" dirty="0"/>
              <a:t>Stig</a:t>
            </a:r>
            <a:endParaRPr dirty="0"/>
          </a:p>
          <a:p>
            <a:r>
              <a:rPr dirty="0"/>
              <a:t>⏱ Estimated Time: </a:t>
            </a:r>
            <a:r>
              <a:rPr lang="en-US" dirty="0"/>
              <a:t>&lt;</a:t>
            </a:r>
            <a:r>
              <a:rPr dirty="0"/>
              <a:t>1 min</a:t>
            </a:r>
          </a:p>
          <a:p>
            <a:r>
              <a:rPr dirty="0"/>
              <a:t>📽️ Slide Objective: Define scope and investigative goals.</a:t>
            </a:r>
          </a:p>
          <a:p>
            <a:endParaRPr dirty="0"/>
          </a:p>
          <a:p>
            <a:r>
              <a:rPr dirty="0"/>
              <a:t>🗣 Script:</a:t>
            </a:r>
          </a:p>
          <a:p>
            <a:r>
              <a:rPr dirty="0"/>
              <a:t>Our objectives: Determine the root cause of failure, evaluate if hydrogen embrittlement is involved, and provide evidence through testing — mechanical, chemical, and microstructural.</a:t>
            </a:r>
          </a:p>
          <a:p>
            <a:r>
              <a:rPr dirty="0"/>
              <a:t>We approached this using both destructive and microscopic analysis</a:t>
            </a:r>
            <a:r>
              <a:rPr lang="en-US" dirty="0"/>
              <a:t> that we will go a bit further into in the following slides. </a:t>
            </a:r>
          </a:p>
          <a:p>
            <a:r>
              <a:rPr lang="en-US" dirty="0"/>
              <a:t>We will also propose some recommendations for future work regarding the subject.</a:t>
            </a:r>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 Speaker: </a:t>
            </a:r>
            <a:r>
              <a:rPr lang="en-US" dirty="0"/>
              <a:t>Elin</a:t>
            </a:r>
            <a:endParaRPr dirty="0"/>
          </a:p>
          <a:p>
            <a:r>
              <a:rPr dirty="0"/>
              <a:t>⏱ Estimated Time: 1 min</a:t>
            </a:r>
          </a:p>
          <a:p>
            <a:r>
              <a:rPr dirty="0"/>
              <a:t>📽️ Slide Objective: Introduce material properties, bolt design, and limitation.</a:t>
            </a:r>
          </a:p>
          <a:p>
            <a:endParaRPr dirty="0"/>
          </a:p>
          <a:p>
            <a:r>
              <a:rPr dirty="0"/>
              <a:t>🗣 Script:</a:t>
            </a:r>
          </a:p>
          <a:p>
            <a:r>
              <a:rPr dirty="0"/>
              <a:t>All three bolts were from the same production batch — M56, class 10.9, made from 32CrB4 steel, known for tempered martensitic microstructure.</a:t>
            </a:r>
          </a:p>
          <a:p>
            <a:r>
              <a:rPr dirty="0"/>
              <a:t>They had been torqued to 1000 Nm</a:t>
            </a:r>
            <a:r>
              <a:rPr lang="en-US" dirty="0"/>
              <a:t> by two stage bolt tightening (75% - 100%)</a:t>
            </a:r>
            <a:r>
              <a:rPr dirty="0"/>
              <a:t>, used for ~2 years in </a:t>
            </a:r>
            <a:r>
              <a:rPr lang="en-US" dirty="0"/>
              <a:t>tower-tower</a:t>
            </a:r>
            <a:r>
              <a:rPr dirty="0"/>
              <a:t> flange joints.</a:t>
            </a:r>
          </a:p>
          <a:p>
            <a:r>
              <a:rPr dirty="0"/>
              <a:t>A major limitation was that the type of zinc coating used — </a:t>
            </a:r>
            <a:r>
              <a:rPr dirty="0">
                <a:solidFill>
                  <a:srgbClr val="FF0000"/>
                </a:solidFill>
              </a:rPr>
              <a:t>hot-</a:t>
            </a:r>
            <a:r>
              <a:rPr lang="nb-NO" dirty="0">
                <a:solidFill>
                  <a:srgbClr val="FF0000"/>
                </a:solidFill>
              </a:rPr>
              <a:t> </a:t>
            </a:r>
            <a:r>
              <a:rPr dirty="0">
                <a:solidFill>
                  <a:srgbClr val="FF0000"/>
                </a:solidFill>
              </a:rPr>
              <a:t>dip vs. electroplating — was unknown.</a:t>
            </a:r>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 Speaker: </a:t>
            </a:r>
            <a:r>
              <a:rPr lang="en-US" dirty="0"/>
              <a:t>Elin</a:t>
            </a:r>
            <a:endParaRPr dirty="0"/>
          </a:p>
          <a:p>
            <a:r>
              <a:rPr dirty="0"/>
              <a:t>⏱ Estimated Time: 2 min</a:t>
            </a:r>
          </a:p>
          <a:p>
            <a:r>
              <a:rPr dirty="0"/>
              <a:t>📽️ Slide Objective: Overview of mechanical, chemical, and microstructural methods.</a:t>
            </a:r>
          </a:p>
          <a:p>
            <a:endParaRPr dirty="0"/>
          </a:p>
          <a:p>
            <a:r>
              <a:rPr dirty="0"/>
              <a:t>🗣 Script:</a:t>
            </a:r>
          </a:p>
          <a:p>
            <a:r>
              <a:rPr lang="en-GB" dirty="0"/>
              <a:t>We used a multi-disciplinary test regime:</a:t>
            </a:r>
          </a:p>
          <a:p>
            <a:r>
              <a:rPr lang="en-GB" dirty="0"/>
              <a:t>- Tensile, Charpy and Vicker-hardness testing were executed to test the mechanical properties and check whether they met minimum values in the relevant ISO standard. ISO 898-1</a:t>
            </a:r>
          </a:p>
          <a:p>
            <a:r>
              <a:rPr lang="en-GB" dirty="0"/>
              <a:t>- SEM was used for checking the fracture surface, starting near the edge and moving towards the centre. </a:t>
            </a:r>
          </a:p>
          <a:p>
            <a:pPr marL="171450" indent="-171450">
              <a:buFont typeface="Calibri"/>
              <a:buChar char="-"/>
            </a:pPr>
            <a:r>
              <a:rPr lang="en-GB" dirty="0"/>
              <a:t>EDS scanning checked chemical composition to  compare values against the material certificate. </a:t>
            </a:r>
          </a:p>
          <a:p>
            <a:r>
              <a:rPr lang="en-GB" dirty="0"/>
              <a:t>- EBSD scan and the use of MTEX toolbox  for reconstructing parent austenite phase from a measured martensitic phase. </a:t>
            </a:r>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 Speaker: </a:t>
            </a:r>
            <a:r>
              <a:rPr lang="en-US" dirty="0"/>
              <a:t>Stig</a:t>
            </a:r>
            <a:endParaRPr dirty="0"/>
          </a:p>
          <a:p>
            <a:r>
              <a:rPr dirty="0"/>
              <a:t>⏱ Estimated Time: 2 min</a:t>
            </a:r>
          </a:p>
          <a:p>
            <a:r>
              <a:rPr dirty="0"/>
              <a:t>📽️ Slide Objective: Present tensile, Charpy, hardness data.</a:t>
            </a:r>
          </a:p>
          <a:p>
            <a:endParaRPr dirty="0"/>
          </a:p>
          <a:p>
            <a:r>
              <a:rPr dirty="0"/>
              <a:t>🗣 Script:</a:t>
            </a:r>
          </a:p>
          <a:p>
            <a:r>
              <a:rPr dirty="0"/>
              <a:t>Tensile tests showed yield</a:t>
            </a:r>
            <a:r>
              <a:rPr lang="nb-NO" dirty="0"/>
              <a:t> and </a:t>
            </a:r>
            <a:r>
              <a:rPr lang="nb-NO" dirty="0" err="1"/>
              <a:t>tensile</a:t>
            </a:r>
            <a:r>
              <a:rPr lang="nb-NO" dirty="0"/>
              <a:t> </a:t>
            </a:r>
            <a:r>
              <a:rPr lang="nb-NO" dirty="0" err="1"/>
              <a:t>strenght</a:t>
            </a:r>
            <a:r>
              <a:rPr lang="nb-NO" dirty="0"/>
              <a:t> </a:t>
            </a:r>
            <a:r>
              <a:rPr lang="nb-NO" dirty="0" err="1"/>
              <a:t>above</a:t>
            </a:r>
            <a:r>
              <a:rPr lang="nb-NO" dirty="0"/>
              <a:t> </a:t>
            </a:r>
            <a:r>
              <a:rPr lang="nb-NO" dirty="0" err="1"/>
              <a:t>the</a:t>
            </a:r>
            <a:r>
              <a:rPr lang="nb-NO" dirty="0"/>
              <a:t> </a:t>
            </a:r>
            <a:r>
              <a:rPr lang="nb-NO" dirty="0" err="1"/>
              <a:t>requirements</a:t>
            </a:r>
            <a:r>
              <a:rPr lang="nb-NO" dirty="0"/>
              <a:t> in </a:t>
            </a:r>
            <a:r>
              <a:rPr lang="nb-NO" dirty="0" err="1"/>
              <a:t>the</a:t>
            </a:r>
            <a:r>
              <a:rPr lang="nb-NO" dirty="0"/>
              <a:t> standard. ISO-898-1 </a:t>
            </a:r>
            <a:r>
              <a:rPr lang="nb-NO" dirty="0" err="1"/>
              <a:t>gives</a:t>
            </a:r>
            <a:r>
              <a:rPr lang="nb-NO" dirty="0"/>
              <a:t> 940 </a:t>
            </a:r>
            <a:r>
              <a:rPr lang="nb-NO" dirty="0" err="1"/>
              <a:t>Mpa</a:t>
            </a:r>
            <a:r>
              <a:rPr lang="nb-NO" dirty="0"/>
              <a:t> for </a:t>
            </a:r>
            <a:r>
              <a:rPr lang="nb-NO" dirty="0" err="1"/>
              <a:t>Yield</a:t>
            </a:r>
            <a:r>
              <a:rPr lang="nb-NO" dirty="0"/>
              <a:t> </a:t>
            </a:r>
            <a:r>
              <a:rPr lang="nb-NO" dirty="0" err="1"/>
              <a:t>Strenght</a:t>
            </a:r>
            <a:r>
              <a:rPr lang="nb-NO" dirty="0"/>
              <a:t> and 1040 </a:t>
            </a:r>
            <a:r>
              <a:rPr lang="nb-NO" dirty="0" err="1"/>
              <a:t>Mpa</a:t>
            </a:r>
            <a:r>
              <a:rPr lang="nb-NO" dirty="0"/>
              <a:t> for </a:t>
            </a:r>
            <a:r>
              <a:rPr lang="nb-NO" dirty="0" err="1"/>
              <a:t>Tensile</a:t>
            </a:r>
            <a:r>
              <a:rPr lang="nb-NO" dirty="0"/>
              <a:t> </a:t>
            </a:r>
            <a:r>
              <a:rPr lang="nb-NO" dirty="0" err="1"/>
              <a:t>strenght</a:t>
            </a:r>
            <a:r>
              <a:rPr lang="nb-NO" dirty="0"/>
              <a:t>.</a:t>
            </a:r>
            <a:endParaRPr dirty="0"/>
          </a:p>
          <a:p>
            <a:r>
              <a:rPr dirty="0"/>
              <a:t>Charpy results varied — Bolt A had</a:t>
            </a:r>
            <a:r>
              <a:rPr lang="nb-NO" dirty="0"/>
              <a:t> </a:t>
            </a:r>
            <a:r>
              <a:rPr lang="nb-NO" dirty="0" err="1"/>
              <a:t>the</a:t>
            </a:r>
            <a:r>
              <a:rPr lang="nb-NO" dirty="0"/>
              <a:t> </a:t>
            </a:r>
            <a:r>
              <a:rPr lang="nb-NO" dirty="0" err="1"/>
              <a:t>lowest</a:t>
            </a:r>
            <a:r>
              <a:rPr lang="nb-NO" dirty="0"/>
              <a:t> </a:t>
            </a:r>
            <a:r>
              <a:rPr lang="nb-NO" dirty="0" err="1"/>
              <a:t>result</a:t>
            </a:r>
            <a:r>
              <a:rPr lang="nb-NO" dirty="0"/>
              <a:t> at</a:t>
            </a:r>
            <a:r>
              <a:rPr dirty="0"/>
              <a:t> -18°C</a:t>
            </a:r>
            <a:r>
              <a:rPr lang="nb-NO" dirty="0"/>
              <a:t> </a:t>
            </a:r>
            <a:r>
              <a:rPr lang="nb-NO" dirty="0" err="1"/>
              <a:t>with</a:t>
            </a:r>
            <a:r>
              <a:rPr lang="nb-NO" dirty="0"/>
              <a:t> 40.4 J.</a:t>
            </a:r>
            <a:r>
              <a:rPr lang="nb-NO" dirty="0">
                <a:solidFill>
                  <a:srgbClr val="FF0000"/>
                </a:solidFill>
              </a:rPr>
              <a:t> </a:t>
            </a:r>
            <a:r>
              <a:rPr lang="nb-NO" dirty="0" err="1">
                <a:solidFill>
                  <a:srgbClr val="FF0000"/>
                </a:solidFill>
              </a:rPr>
              <a:t>Since</a:t>
            </a:r>
            <a:r>
              <a:rPr lang="nb-NO" dirty="0">
                <a:solidFill>
                  <a:srgbClr val="FF0000"/>
                </a:solidFill>
              </a:rPr>
              <a:t> </a:t>
            </a:r>
            <a:r>
              <a:rPr lang="nb-NO" dirty="0" err="1">
                <a:solidFill>
                  <a:srgbClr val="FF0000"/>
                </a:solidFill>
              </a:rPr>
              <a:t>we</a:t>
            </a:r>
            <a:r>
              <a:rPr lang="nb-NO" dirty="0">
                <a:solidFill>
                  <a:srgbClr val="FF0000"/>
                </a:solidFill>
              </a:rPr>
              <a:t> </a:t>
            </a:r>
            <a:r>
              <a:rPr lang="nb-NO" dirty="0" err="1">
                <a:solidFill>
                  <a:srgbClr val="FF0000"/>
                </a:solidFill>
              </a:rPr>
              <a:t>did</a:t>
            </a:r>
            <a:r>
              <a:rPr lang="nb-NO" dirty="0">
                <a:solidFill>
                  <a:srgbClr val="FF0000"/>
                </a:solidFill>
              </a:rPr>
              <a:t> not </a:t>
            </a:r>
            <a:r>
              <a:rPr lang="nb-NO" dirty="0" err="1">
                <a:solidFill>
                  <a:srgbClr val="FF0000"/>
                </a:solidFill>
              </a:rPr>
              <a:t>know</a:t>
            </a:r>
            <a:r>
              <a:rPr lang="nb-NO" dirty="0">
                <a:solidFill>
                  <a:srgbClr val="FF0000"/>
                </a:solidFill>
              </a:rPr>
              <a:t> </a:t>
            </a:r>
            <a:r>
              <a:rPr lang="nb-NO" dirty="0" err="1">
                <a:solidFill>
                  <a:srgbClr val="FF0000"/>
                </a:solidFill>
              </a:rPr>
              <a:t>if</a:t>
            </a:r>
            <a:r>
              <a:rPr lang="nb-NO" dirty="0">
                <a:solidFill>
                  <a:srgbClr val="FF0000"/>
                </a:solidFill>
              </a:rPr>
              <a:t> </a:t>
            </a:r>
            <a:r>
              <a:rPr lang="nb-NO" dirty="0" err="1">
                <a:solidFill>
                  <a:srgbClr val="FF0000"/>
                </a:solidFill>
              </a:rPr>
              <a:t>the</a:t>
            </a:r>
            <a:r>
              <a:rPr lang="nb-NO" dirty="0">
                <a:solidFill>
                  <a:srgbClr val="FF0000"/>
                </a:solidFill>
              </a:rPr>
              <a:t> </a:t>
            </a:r>
            <a:r>
              <a:rPr lang="nb-NO" dirty="0" err="1">
                <a:solidFill>
                  <a:srgbClr val="FF0000"/>
                </a:solidFill>
              </a:rPr>
              <a:t>specimens</a:t>
            </a:r>
            <a:r>
              <a:rPr lang="nb-NO" dirty="0">
                <a:solidFill>
                  <a:srgbClr val="FF0000"/>
                </a:solidFill>
              </a:rPr>
              <a:t> </a:t>
            </a:r>
            <a:r>
              <a:rPr lang="nb-NO" dirty="0" err="1">
                <a:solidFill>
                  <a:srgbClr val="FF0000"/>
                </a:solidFill>
              </a:rPr>
              <a:t>where</a:t>
            </a:r>
            <a:r>
              <a:rPr lang="nb-NO" dirty="0">
                <a:solidFill>
                  <a:srgbClr val="FF0000"/>
                </a:solidFill>
              </a:rPr>
              <a:t> from </a:t>
            </a:r>
            <a:r>
              <a:rPr lang="nb-NO" dirty="0" err="1">
                <a:solidFill>
                  <a:srgbClr val="FF0000"/>
                </a:solidFill>
              </a:rPr>
              <a:t>the</a:t>
            </a:r>
            <a:r>
              <a:rPr lang="nb-NO" dirty="0">
                <a:solidFill>
                  <a:srgbClr val="FF0000"/>
                </a:solidFill>
              </a:rPr>
              <a:t> </a:t>
            </a:r>
            <a:r>
              <a:rPr lang="nb-NO" dirty="0" err="1">
                <a:solidFill>
                  <a:srgbClr val="FF0000"/>
                </a:solidFill>
              </a:rPr>
              <a:t>centre</a:t>
            </a:r>
            <a:r>
              <a:rPr lang="nb-NO" dirty="0">
                <a:solidFill>
                  <a:srgbClr val="FF0000"/>
                </a:solidFill>
              </a:rPr>
              <a:t> or an </a:t>
            </a:r>
            <a:r>
              <a:rPr lang="nb-NO" dirty="0" err="1">
                <a:solidFill>
                  <a:srgbClr val="FF0000"/>
                </a:solidFill>
              </a:rPr>
              <a:t>edge</a:t>
            </a:r>
            <a:r>
              <a:rPr lang="nb-NO" dirty="0">
                <a:solidFill>
                  <a:srgbClr val="FF0000"/>
                </a:solidFill>
              </a:rPr>
              <a:t> </a:t>
            </a:r>
            <a:r>
              <a:rPr lang="nb-NO" dirty="0" err="1">
                <a:solidFill>
                  <a:srgbClr val="FF0000"/>
                </a:solidFill>
              </a:rPr>
              <a:t>of</a:t>
            </a:r>
            <a:r>
              <a:rPr lang="nb-NO" dirty="0">
                <a:solidFill>
                  <a:srgbClr val="FF0000"/>
                </a:solidFill>
              </a:rPr>
              <a:t> </a:t>
            </a:r>
            <a:r>
              <a:rPr lang="nb-NO" dirty="0" err="1">
                <a:solidFill>
                  <a:srgbClr val="FF0000"/>
                </a:solidFill>
              </a:rPr>
              <a:t>the</a:t>
            </a:r>
            <a:r>
              <a:rPr lang="nb-NO" dirty="0">
                <a:solidFill>
                  <a:srgbClr val="FF0000"/>
                </a:solidFill>
              </a:rPr>
              <a:t> bolt </a:t>
            </a:r>
            <a:r>
              <a:rPr lang="nb-NO" dirty="0" err="1">
                <a:solidFill>
                  <a:srgbClr val="FF0000"/>
                </a:solidFill>
              </a:rPr>
              <a:t>we</a:t>
            </a:r>
            <a:r>
              <a:rPr lang="nb-NO" dirty="0">
                <a:solidFill>
                  <a:srgbClr val="FF0000"/>
                </a:solidFill>
              </a:rPr>
              <a:t> </a:t>
            </a:r>
            <a:r>
              <a:rPr lang="nb-NO" dirty="0" err="1">
                <a:solidFill>
                  <a:srgbClr val="FF0000"/>
                </a:solidFill>
              </a:rPr>
              <a:t>did</a:t>
            </a:r>
            <a:r>
              <a:rPr lang="nb-NO" dirty="0">
                <a:solidFill>
                  <a:srgbClr val="FF0000"/>
                </a:solidFill>
              </a:rPr>
              <a:t> not </a:t>
            </a:r>
            <a:r>
              <a:rPr lang="nb-NO" dirty="0" err="1">
                <a:solidFill>
                  <a:srgbClr val="FF0000"/>
                </a:solidFill>
              </a:rPr>
              <a:t>try</a:t>
            </a:r>
            <a:r>
              <a:rPr lang="nb-NO" dirty="0">
                <a:solidFill>
                  <a:srgbClr val="FF0000"/>
                </a:solidFill>
              </a:rPr>
              <a:t> to </a:t>
            </a:r>
            <a:r>
              <a:rPr lang="nb-NO" dirty="0" err="1">
                <a:solidFill>
                  <a:srgbClr val="FF0000"/>
                </a:solidFill>
              </a:rPr>
              <a:t>find</a:t>
            </a:r>
            <a:r>
              <a:rPr lang="nb-NO" dirty="0">
                <a:solidFill>
                  <a:srgbClr val="FF0000"/>
                </a:solidFill>
              </a:rPr>
              <a:t> </a:t>
            </a:r>
            <a:r>
              <a:rPr lang="nb-NO" dirty="0" err="1">
                <a:solidFill>
                  <a:srgbClr val="FF0000"/>
                </a:solidFill>
              </a:rPr>
              <a:t>the</a:t>
            </a:r>
            <a:r>
              <a:rPr lang="nb-NO" dirty="0">
                <a:solidFill>
                  <a:srgbClr val="FF0000"/>
                </a:solidFill>
              </a:rPr>
              <a:t> </a:t>
            </a:r>
            <a:r>
              <a:rPr lang="nb-NO" dirty="0" err="1">
                <a:solidFill>
                  <a:srgbClr val="FF0000"/>
                </a:solidFill>
              </a:rPr>
              <a:t>transition</a:t>
            </a:r>
            <a:r>
              <a:rPr lang="nb-NO" dirty="0">
                <a:solidFill>
                  <a:srgbClr val="FF0000"/>
                </a:solidFill>
              </a:rPr>
              <a:t> </a:t>
            </a:r>
            <a:r>
              <a:rPr lang="nb-NO" dirty="0" err="1">
                <a:solidFill>
                  <a:srgbClr val="FF0000"/>
                </a:solidFill>
              </a:rPr>
              <a:t>temperature</a:t>
            </a:r>
            <a:r>
              <a:rPr lang="nb-NO" dirty="0">
                <a:solidFill>
                  <a:srgbClr val="FF0000"/>
                </a:solidFill>
              </a:rPr>
              <a:t>. (</a:t>
            </a:r>
            <a:r>
              <a:rPr lang="nb-NO" dirty="0" err="1">
                <a:solidFill>
                  <a:srgbClr val="FF0000"/>
                </a:solidFill>
              </a:rPr>
              <a:t>Brittle</a:t>
            </a:r>
            <a:r>
              <a:rPr lang="nb-NO" dirty="0">
                <a:solidFill>
                  <a:srgbClr val="FF0000"/>
                </a:solidFill>
              </a:rPr>
              <a:t> to </a:t>
            </a:r>
            <a:r>
              <a:rPr lang="nb-NO" dirty="0" err="1">
                <a:solidFill>
                  <a:srgbClr val="FF0000"/>
                </a:solidFill>
              </a:rPr>
              <a:t>Ductile</a:t>
            </a:r>
            <a:r>
              <a:rPr lang="nb-NO" dirty="0">
                <a:solidFill>
                  <a:srgbClr val="FF0000"/>
                </a:solidFill>
              </a:rPr>
              <a:t>)</a:t>
            </a:r>
            <a:endParaRPr dirty="0">
              <a:solidFill>
                <a:srgbClr val="FF0000"/>
              </a:solidFill>
            </a:endParaRPr>
          </a:p>
          <a:p>
            <a:r>
              <a:rPr dirty="0"/>
              <a:t>Vickers hardness</a:t>
            </a:r>
            <a:r>
              <a:rPr lang="nb-NO" dirty="0"/>
              <a:t>: </a:t>
            </a:r>
            <a:r>
              <a:rPr lang="nb-NO" dirty="0" err="1"/>
              <a:t>Was</a:t>
            </a:r>
            <a:r>
              <a:rPr lang="nb-NO" dirty="0"/>
              <a:t>  </a:t>
            </a:r>
            <a:r>
              <a:rPr lang="nb-NO" dirty="0" err="1"/>
              <a:t>higher</a:t>
            </a:r>
            <a:r>
              <a:rPr lang="nb-NO" dirty="0"/>
              <a:t> at </a:t>
            </a:r>
            <a:r>
              <a:rPr lang="nb-NO" dirty="0" err="1"/>
              <a:t>the</a:t>
            </a:r>
            <a:r>
              <a:rPr lang="nb-NO" dirty="0"/>
              <a:t> egdes and </a:t>
            </a:r>
            <a:r>
              <a:rPr lang="nb-NO" dirty="0" err="1"/>
              <a:t>varied</a:t>
            </a:r>
            <a:r>
              <a:rPr lang="nb-NO" dirty="0"/>
              <a:t> </a:t>
            </a:r>
            <a:r>
              <a:rPr lang="nb-NO" dirty="0" err="1"/>
              <a:t>along</a:t>
            </a:r>
            <a:r>
              <a:rPr lang="nb-NO" dirty="0"/>
              <a:t> </a:t>
            </a:r>
            <a:r>
              <a:rPr lang="nb-NO" dirty="0" err="1"/>
              <a:t>the</a:t>
            </a:r>
            <a:r>
              <a:rPr lang="nb-NO" dirty="0"/>
              <a:t> test </a:t>
            </a:r>
            <a:r>
              <a:rPr lang="nb-NO" dirty="0" err="1"/>
              <a:t>specimen</a:t>
            </a:r>
            <a:r>
              <a:rPr lang="nb-NO" dirty="0"/>
              <a:t>. </a:t>
            </a:r>
            <a:r>
              <a:rPr dirty="0"/>
              <a:t> </a:t>
            </a:r>
            <a:r>
              <a:rPr lang="nb-NO" dirty="0" err="1"/>
              <a:t>But</a:t>
            </a:r>
            <a:r>
              <a:rPr lang="nb-NO" dirty="0"/>
              <a:t> still all </a:t>
            </a:r>
            <a:r>
              <a:rPr lang="nb-NO" dirty="0" err="1"/>
              <a:t>readings</a:t>
            </a:r>
            <a:r>
              <a:rPr lang="nb-NO" dirty="0"/>
              <a:t> </a:t>
            </a:r>
            <a:r>
              <a:rPr lang="nb-NO" dirty="0" err="1"/>
              <a:t>where</a:t>
            </a:r>
            <a:r>
              <a:rPr lang="nb-NO" dirty="0"/>
              <a:t> </a:t>
            </a:r>
            <a:r>
              <a:rPr lang="nb-NO" dirty="0" err="1"/>
              <a:t>above</a:t>
            </a:r>
            <a:r>
              <a:rPr lang="nb-NO" dirty="0"/>
              <a:t> </a:t>
            </a:r>
            <a:r>
              <a:rPr lang="nb-NO" dirty="0" err="1"/>
              <a:t>the</a:t>
            </a:r>
            <a:r>
              <a:rPr lang="nb-NO" dirty="0"/>
              <a:t> minimum given in </a:t>
            </a:r>
            <a:r>
              <a:rPr lang="nb-NO" dirty="0" err="1"/>
              <a:t>the</a:t>
            </a:r>
            <a:r>
              <a:rPr lang="nb-NO" dirty="0"/>
              <a:t> standard, ISO-898-1. 320 HV.</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78ECE-3619-7A8E-B56C-0E3F4237FD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9EFFB1-90A3-F7E7-9E74-BEC83E3EFACB}"/>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814003CF-EC27-513C-4261-CB358016CD4B}"/>
              </a:ext>
            </a:extLst>
          </p:cNvPr>
          <p:cNvSpPr>
            <a:spLocks noGrp="1"/>
          </p:cNvSpPr>
          <p:nvPr>
            <p:ph type="body" sz="quarter" idx="3"/>
          </p:nvPr>
        </p:nvSpPr>
        <p:spPr/>
        <p:txBody>
          <a:bodyPr/>
          <a:lstStyle/>
          <a:p>
            <a:r>
              <a:rPr dirty="0"/>
              <a:t>🎤 Speaker: </a:t>
            </a:r>
            <a:r>
              <a:rPr lang="en-US" dirty="0"/>
              <a:t>Stig</a:t>
            </a:r>
            <a:endParaRPr dirty="0"/>
          </a:p>
          <a:p>
            <a:r>
              <a:rPr dirty="0"/>
              <a:t>⏱ Estimated Time: 2 min</a:t>
            </a:r>
          </a:p>
          <a:p>
            <a:r>
              <a:rPr dirty="0"/>
              <a:t>📽️ Slide Objective: Present tensile, Charpy, hardness data.</a:t>
            </a:r>
          </a:p>
          <a:p>
            <a:endParaRPr dirty="0"/>
          </a:p>
          <a:p>
            <a:r>
              <a:rPr dirty="0"/>
              <a:t>🗣 Script:</a:t>
            </a:r>
          </a:p>
          <a:p>
            <a:r>
              <a:rPr dirty="0"/>
              <a:t>Vickers hardness</a:t>
            </a:r>
            <a:r>
              <a:rPr lang="nb-NO" dirty="0"/>
              <a:t>: </a:t>
            </a:r>
            <a:r>
              <a:rPr lang="nb-NO" dirty="0" err="1"/>
              <a:t>Was</a:t>
            </a:r>
            <a:r>
              <a:rPr lang="nb-NO" dirty="0"/>
              <a:t>  </a:t>
            </a:r>
            <a:r>
              <a:rPr lang="nb-NO" dirty="0" err="1"/>
              <a:t>higher</a:t>
            </a:r>
            <a:r>
              <a:rPr lang="nb-NO" dirty="0"/>
              <a:t> at </a:t>
            </a:r>
            <a:r>
              <a:rPr lang="nb-NO" dirty="0" err="1"/>
              <a:t>the</a:t>
            </a:r>
            <a:r>
              <a:rPr lang="nb-NO" dirty="0"/>
              <a:t> egdes and </a:t>
            </a:r>
            <a:r>
              <a:rPr lang="nb-NO" dirty="0" err="1"/>
              <a:t>varied</a:t>
            </a:r>
            <a:r>
              <a:rPr lang="nb-NO" dirty="0"/>
              <a:t> </a:t>
            </a:r>
            <a:r>
              <a:rPr lang="nb-NO" dirty="0" err="1"/>
              <a:t>along</a:t>
            </a:r>
            <a:r>
              <a:rPr lang="nb-NO" dirty="0"/>
              <a:t> </a:t>
            </a:r>
            <a:r>
              <a:rPr lang="nb-NO" dirty="0" err="1"/>
              <a:t>the</a:t>
            </a:r>
            <a:r>
              <a:rPr lang="nb-NO" dirty="0"/>
              <a:t> test </a:t>
            </a:r>
            <a:r>
              <a:rPr lang="nb-NO" dirty="0" err="1"/>
              <a:t>specimen</a:t>
            </a:r>
            <a:r>
              <a:rPr lang="nb-NO" dirty="0"/>
              <a:t>. </a:t>
            </a:r>
            <a:r>
              <a:rPr dirty="0"/>
              <a:t> </a:t>
            </a:r>
            <a:r>
              <a:rPr lang="nb-NO" dirty="0" err="1"/>
              <a:t>But</a:t>
            </a:r>
            <a:r>
              <a:rPr lang="nb-NO" dirty="0"/>
              <a:t> still all </a:t>
            </a:r>
            <a:r>
              <a:rPr lang="nb-NO" dirty="0" err="1"/>
              <a:t>readings</a:t>
            </a:r>
            <a:r>
              <a:rPr lang="nb-NO" dirty="0"/>
              <a:t> </a:t>
            </a:r>
            <a:r>
              <a:rPr lang="nb-NO" dirty="0" err="1"/>
              <a:t>where</a:t>
            </a:r>
            <a:r>
              <a:rPr lang="nb-NO" dirty="0"/>
              <a:t> </a:t>
            </a:r>
            <a:r>
              <a:rPr lang="nb-NO" dirty="0" err="1"/>
              <a:t>above</a:t>
            </a:r>
            <a:r>
              <a:rPr lang="nb-NO" dirty="0"/>
              <a:t> </a:t>
            </a:r>
            <a:r>
              <a:rPr lang="nb-NO" dirty="0" err="1"/>
              <a:t>the</a:t>
            </a:r>
            <a:r>
              <a:rPr lang="nb-NO" dirty="0"/>
              <a:t> minimum given in </a:t>
            </a:r>
            <a:r>
              <a:rPr lang="nb-NO" dirty="0" err="1"/>
              <a:t>the</a:t>
            </a:r>
            <a:r>
              <a:rPr lang="nb-NO" dirty="0"/>
              <a:t> standard, ISO-898-1. 320 HV.</a:t>
            </a:r>
            <a:endParaRPr dirty="0"/>
          </a:p>
        </p:txBody>
      </p:sp>
      <p:sp>
        <p:nvSpPr>
          <p:cNvPr id="4" name="Slide Number Placeholder 3">
            <a:extLst>
              <a:ext uri="{FF2B5EF4-FFF2-40B4-BE49-F238E27FC236}">
                <a16:creationId xmlns:a16="http://schemas.microsoft.com/office/drawing/2014/main" id="{B174BA95-7BD5-7569-C714-31B2A5E99106}"/>
              </a:ext>
            </a:extLst>
          </p:cNvPr>
          <p:cNvSpPr>
            <a:spLocks noGrp="1"/>
          </p:cNvSpPr>
          <p:nvPr>
            <p:ph type="sldNum" sz="quarter" idx="5"/>
          </p:nvPr>
        </p:nvSpPr>
        <p:spPr/>
      </p:sp>
    </p:spTree>
    <p:extLst>
      <p:ext uri="{BB962C8B-B14F-4D97-AF65-F5344CB8AC3E}">
        <p14:creationId xmlns:p14="http://schemas.microsoft.com/office/powerpoint/2010/main" val="381810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b-NO"/>
              <a:t>Klikk for å redigere tittelstil</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6/11/25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161184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6/11/25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5492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b-NO"/>
              <a:t>Klikk for å redigere tittelstil</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6/11/25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96013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6/11/25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523936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b-NO"/>
              <a:t>Klikk for å redigere tittelstil</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5BCAD085-E8A6-8845-BD4E-CB4CCA059FC4}" type="datetimeFigureOut">
              <a:rPr lang="en-US" smtClean="0"/>
              <a:t>6/11/25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75749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6/11/25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37308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b-NO"/>
              <a:t>Klikk for å redigere tittelstil</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629842" y="2505075"/>
            <a:ext cx="3868340"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4629150" y="2505075"/>
            <a:ext cx="3887391"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6/11/25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60561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6/11/25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615018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6/11/25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31260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b-NO"/>
              <a:t>Klikk for å redigere tittelstil</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5BCAD085-E8A6-8845-BD4E-CB4CCA059FC4}" type="datetimeFigureOut">
              <a:rPr lang="en-US" smtClean="0"/>
              <a:t>6/11/25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14478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b-NO"/>
              <a:t>Klikk for å redigere tittelstil</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5BCAD085-E8A6-8845-BD4E-CB4CCA059FC4}" type="datetimeFigureOut">
              <a:rPr lang="en-US" smtClean="0"/>
              <a:t>6/11/25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060659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6/11/25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115032119"/>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tiff"/><Relationship Id="rId4" Type="http://schemas.openxmlformats.org/officeDocument/2006/relationships/image" Target="../media/image20.tiff"/></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package" Target="../embeddings/Microsoft_Word-dokument.docx"/><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a:p>
        </p:txBody>
      </p:sp>
      <p:sp>
        <p:nvSpPr>
          <p:cNvPr id="2" name="Title 1"/>
          <p:cNvSpPr>
            <a:spLocks noGrp="1"/>
          </p:cNvSpPr>
          <p:nvPr>
            <p:ph type="ctrTitle"/>
          </p:nvPr>
        </p:nvSpPr>
        <p:spPr>
          <a:xfrm>
            <a:off x="986118" y="735106"/>
            <a:ext cx="7540322" cy="2928470"/>
          </a:xfrm>
        </p:spPr>
        <p:txBody>
          <a:bodyPr anchor="b">
            <a:normAutofit/>
          </a:bodyPr>
          <a:lstStyle/>
          <a:p>
            <a:pPr algn="l"/>
            <a:r>
              <a:rPr lang="en-GB" sz="4200" noProof="0" dirty="0">
                <a:solidFill>
                  <a:srgbClr val="FFFFFF"/>
                </a:solidFill>
              </a:rPr>
              <a:t>Structural Integrity of Flange Connection in Onshore Wind Turbine Towers</a:t>
            </a:r>
          </a:p>
        </p:txBody>
      </p:sp>
      <p:sp>
        <p:nvSpPr>
          <p:cNvPr id="3" name="Subtitle 2"/>
          <p:cNvSpPr>
            <a:spLocks noGrp="1"/>
          </p:cNvSpPr>
          <p:nvPr>
            <p:ph type="subTitle" idx="1"/>
          </p:nvPr>
        </p:nvSpPr>
        <p:spPr>
          <a:xfrm>
            <a:off x="1013011" y="4870824"/>
            <a:ext cx="7504463" cy="1458258"/>
          </a:xfrm>
        </p:spPr>
        <p:txBody>
          <a:bodyPr anchor="ctr">
            <a:normAutofit/>
          </a:bodyPr>
          <a:lstStyle/>
          <a:p>
            <a:pPr algn="l"/>
            <a:r>
              <a:rPr lang="en-GB" sz="2000" noProof="0" dirty="0"/>
              <a:t>OES2025 Presentation</a:t>
            </a:r>
          </a:p>
          <a:p>
            <a:pPr algn="l"/>
            <a:r>
              <a:rPr lang="en-GB" sz="2000" noProof="0" dirty="0"/>
              <a:t>University of Stavanger</a:t>
            </a:r>
          </a:p>
          <a:p>
            <a:pPr algn="l"/>
            <a:r>
              <a:rPr lang="en-GB" sz="2000" noProof="0" dirty="0"/>
              <a:t>Elin Herredsvela, Stig Roar Lyse Rødne, </a:t>
            </a:r>
            <a:r>
              <a:rPr lang="en-GB" sz="2000" noProof="0" dirty="0" err="1"/>
              <a:t>Sudath</a:t>
            </a:r>
            <a:r>
              <a:rPr lang="en-GB" sz="2000" noProof="0" dirty="0"/>
              <a:t> C. </a:t>
            </a:r>
            <a:r>
              <a:rPr lang="en-GB" sz="2000" noProof="0" dirty="0" err="1"/>
              <a:t>Siriwardane</a:t>
            </a:r>
            <a:r>
              <a:rPr lang="en-GB" sz="2000" noProof="0" dirty="0"/>
              <a:t>, Fredrik Bjørheim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p:cNvSpPr>
            <a:spLocks noGrp="1"/>
          </p:cNvSpPr>
          <p:nvPr>
            <p:ph type="title"/>
          </p:nvPr>
        </p:nvSpPr>
        <p:spPr>
          <a:xfrm>
            <a:off x="1028699" y="294538"/>
            <a:ext cx="7421963" cy="1033669"/>
          </a:xfrm>
        </p:spPr>
        <p:txBody>
          <a:bodyPr>
            <a:normAutofit/>
          </a:bodyPr>
          <a:lstStyle/>
          <a:p>
            <a:r>
              <a:rPr lang="en-GB" sz="3500" noProof="0" dirty="0">
                <a:solidFill>
                  <a:srgbClr val="FFFFFF"/>
                </a:solidFill>
              </a:rPr>
              <a:t>Microstructure &amp; Porosity</a:t>
            </a:r>
          </a:p>
        </p:txBody>
      </p:sp>
      <p:sp>
        <p:nvSpPr>
          <p:cNvPr id="3" name="Content Placeholder 2"/>
          <p:cNvSpPr>
            <a:spLocks noGrp="1"/>
          </p:cNvSpPr>
          <p:nvPr>
            <p:ph idx="1"/>
          </p:nvPr>
        </p:nvSpPr>
        <p:spPr>
          <a:xfrm>
            <a:off x="6118284" y="2390084"/>
            <a:ext cx="3037325" cy="3611472"/>
          </a:xfrm>
        </p:spPr>
        <p:txBody>
          <a:bodyPr anchor="ctr">
            <a:normAutofit/>
          </a:bodyPr>
          <a:lstStyle/>
          <a:p>
            <a:r>
              <a:rPr lang="en-GB" sz="2000" noProof="0" dirty="0"/>
              <a:t>Tempered martensite confirmed</a:t>
            </a:r>
          </a:p>
          <a:p>
            <a:r>
              <a:rPr lang="en-GB" sz="2000" noProof="0" dirty="0"/>
              <a:t>Bolt B: highest pore count</a:t>
            </a:r>
          </a:p>
          <a:p>
            <a:r>
              <a:rPr lang="en-GB" sz="2000" noProof="0" dirty="0"/>
              <a:t>Bolt C: largest pore sizes</a:t>
            </a:r>
          </a:p>
        </p:txBody>
      </p:sp>
      <p:pic>
        <p:nvPicPr>
          <p:cNvPr id="6" name="Bilde 5" descr="Et bilde som inneholder grunn, utendørs&#10;&#10;Automatisk generert beskrivelse">
            <a:extLst>
              <a:ext uri="{FF2B5EF4-FFF2-40B4-BE49-F238E27FC236}">
                <a16:creationId xmlns:a16="http://schemas.microsoft.com/office/drawing/2014/main" id="{AAAD7A0A-50C3-4E16-EE86-18BC7FCA65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7432"/>
            <a:ext cx="2863850" cy="2201863"/>
          </a:xfrm>
          <a:prstGeom prst="rect">
            <a:avLst/>
          </a:prstGeom>
          <a:noFill/>
          <a:ln>
            <a:noFill/>
          </a:ln>
        </p:spPr>
      </p:pic>
      <p:sp>
        <p:nvSpPr>
          <p:cNvPr id="9" name="TekstSylinder 8">
            <a:extLst>
              <a:ext uri="{FF2B5EF4-FFF2-40B4-BE49-F238E27FC236}">
                <a16:creationId xmlns:a16="http://schemas.microsoft.com/office/drawing/2014/main" id="{1C7BBC1A-BCB9-2B15-EE50-BA4B584FB8AD}"/>
              </a:ext>
            </a:extLst>
          </p:cNvPr>
          <p:cNvSpPr txBox="1"/>
          <p:nvPr/>
        </p:nvSpPr>
        <p:spPr>
          <a:xfrm>
            <a:off x="1" y="3789019"/>
            <a:ext cx="2863850" cy="400110"/>
          </a:xfrm>
          <a:prstGeom prst="rect">
            <a:avLst/>
          </a:prstGeom>
          <a:noFill/>
        </p:spPr>
        <p:txBody>
          <a:bodyPr wrap="square">
            <a:spAutoFit/>
          </a:bodyPr>
          <a:lstStyle/>
          <a:p>
            <a:pPr algn="ctr"/>
            <a:r>
              <a:rPr lang="en-GB" sz="2000" dirty="0">
                <a:effectLst/>
                <a:latin typeface="Calibri" panose="020F0502020204030204" pitchFamily="34" charset="0"/>
                <a:ea typeface="Calibri" panose="020F0502020204030204" pitchFamily="34" charset="0"/>
                <a:cs typeface="Arial" panose="020B0604020202020204" pitchFamily="34" charset="0"/>
              </a:rPr>
              <a:t>FAH-2 50X </a:t>
            </a:r>
            <a:endParaRPr lang="en-GB" sz="2000" dirty="0"/>
          </a:p>
        </p:txBody>
      </p:sp>
      <p:pic>
        <p:nvPicPr>
          <p:cNvPr id="11" name="Bilde 10" descr="Et bilde som inneholder kart, utendørs, grunn&#10;&#10;Automatisk generert beskrivelse">
            <a:extLst>
              <a:ext uri="{FF2B5EF4-FFF2-40B4-BE49-F238E27FC236}">
                <a16:creationId xmlns:a16="http://schemas.microsoft.com/office/drawing/2014/main" id="{598237AD-684D-B08F-BCC5-45EBFC70EAD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1678" y="1590741"/>
            <a:ext cx="2749122" cy="2201863"/>
          </a:xfrm>
          <a:prstGeom prst="rect">
            <a:avLst/>
          </a:prstGeom>
          <a:noFill/>
          <a:ln>
            <a:noFill/>
          </a:ln>
        </p:spPr>
      </p:pic>
      <p:sp>
        <p:nvSpPr>
          <p:cNvPr id="15" name="TekstSylinder 14">
            <a:extLst>
              <a:ext uri="{FF2B5EF4-FFF2-40B4-BE49-F238E27FC236}">
                <a16:creationId xmlns:a16="http://schemas.microsoft.com/office/drawing/2014/main" id="{F997AB23-F4E0-ABE0-2D20-63C4433D2624}"/>
              </a:ext>
            </a:extLst>
          </p:cNvPr>
          <p:cNvSpPr txBox="1"/>
          <p:nvPr/>
        </p:nvSpPr>
        <p:spPr>
          <a:xfrm>
            <a:off x="3261678" y="3797503"/>
            <a:ext cx="2749122" cy="400110"/>
          </a:xfrm>
          <a:prstGeom prst="rect">
            <a:avLst/>
          </a:prstGeom>
          <a:noFill/>
        </p:spPr>
        <p:txBody>
          <a:bodyPr wrap="square">
            <a:spAutoFit/>
          </a:bodyPr>
          <a:lstStyle/>
          <a:p>
            <a:pPr algn="ctr"/>
            <a:r>
              <a:rPr lang="en-GB" sz="2000" dirty="0">
                <a:effectLst/>
                <a:latin typeface="Calibri" panose="020F0502020204030204" pitchFamily="34" charset="0"/>
                <a:ea typeface="Calibri" panose="020F0502020204030204" pitchFamily="34" charset="0"/>
                <a:cs typeface="Arial" panose="020B0604020202020204" pitchFamily="34" charset="0"/>
              </a:rPr>
              <a:t>FBH-2</a:t>
            </a:r>
            <a:r>
              <a:rPr lang="en-GB" sz="2000" dirty="0">
                <a:latin typeface="Calibri" panose="020F0502020204030204" pitchFamily="34" charset="0"/>
                <a:ea typeface="Calibri" panose="020F0502020204030204" pitchFamily="34" charset="0"/>
                <a:cs typeface="Arial" panose="020B0604020202020204" pitchFamily="34" charset="0"/>
              </a:rPr>
              <a:t> 50X</a:t>
            </a:r>
            <a:endParaRPr lang="en-GB" sz="2000" dirty="0"/>
          </a:p>
        </p:txBody>
      </p:sp>
      <p:pic>
        <p:nvPicPr>
          <p:cNvPr id="17" name="Bilde 16" descr="Et bilde som inneholder grunn, utendørs, slange, maur&#10;&#10;Automatisk generert beskrivelse">
            <a:extLst>
              <a:ext uri="{FF2B5EF4-FFF2-40B4-BE49-F238E27FC236}">
                <a16:creationId xmlns:a16="http://schemas.microsoft.com/office/drawing/2014/main" id="{58924F12-B711-55B4-B63E-28B33A17C0B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1063" y="4195820"/>
            <a:ext cx="2749307" cy="2065280"/>
          </a:xfrm>
          <a:prstGeom prst="rect">
            <a:avLst/>
          </a:prstGeom>
          <a:noFill/>
          <a:ln>
            <a:noFill/>
          </a:ln>
        </p:spPr>
      </p:pic>
      <p:sp>
        <p:nvSpPr>
          <p:cNvPr id="19" name="TekstSylinder 18">
            <a:extLst>
              <a:ext uri="{FF2B5EF4-FFF2-40B4-BE49-F238E27FC236}">
                <a16:creationId xmlns:a16="http://schemas.microsoft.com/office/drawing/2014/main" id="{A3B35E13-E75B-2759-4D61-1F2116A3F43F}"/>
              </a:ext>
            </a:extLst>
          </p:cNvPr>
          <p:cNvSpPr txBox="1"/>
          <p:nvPr/>
        </p:nvSpPr>
        <p:spPr>
          <a:xfrm>
            <a:off x="1651063" y="6194130"/>
            <a:ext cx="2749307" cy="400110"/>
          </a:xfrm>
          <a:prstGeom prst="rect">
            <a:avLst/>
          </a:prstGeom>
          <a:noFill/>
        </p:spPr>
        <p:txBody>
          <a:bodyPr wrap="square">
            <a:spAutoFit/>
          </a:bodyPr>
          <a:lstStyle/>
          <a:p>
            <a:pPr algn="ctr"/>
            <a:r>
              <a:rPr lang="en-GB" sz="2000" dirty="0">
                <a:effectLst/>
                <a:latin typeface="Calibri" panose="020F0502020204030204" pitchFamily="34" charset="0"/>
                <a:ea typeface="Calibri" panose="020F0502020204030204" pitchFamily="34" charset="0"/>
                <a:cs typeface="Arial" panose="020B0604020202020204" pitchFamily="34" charset="0"/>
              </a:rPr>
              <a:t>FCH-1 50X </a:t>
            </a:r>
            <a:endParaRPr lang="en-GB"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p:cNvSpPr>
            <a:spLocks noGrp="1"/>
          </p:cNvSpPr>
          <p:nvPr>
            <p:ph type="title"/>
          </p:nvPr>
        </p:nvSpPr>
        <p:spPr>
          <a:xfrm>
            <a:off x="1028699" y="294538"/>
            <a:ext cx="7421963" cy="1033669"/>
          </a:xfrm>
        </p:spPr>
        <p:txBody>
          <a:bodyPr>
            <a:normAutofit/>
          </a:bodyPr>
          <a:lstStyle/>
          <a:p>
            <a:pPr algn="ctr"/>
            <a:r>
              <a:rPr lang="en-GB" sz="3500" noProof="0" dirty="0">
                <a:solidFill>
                  <a:srgbClr val="FFFFFF"/>
                </a:solidFill>
              </a:rPr>
              <a:t>SEM</a:t>
            </a:r>
            <a:r>
              <a:rPr lang="en-GB" sz="3500" dirty="0">
                <a:solidFill>
                  <a:srgbClr val="FFFFFF"/>
                </a:solidFill>
              </a:rPr>
              <a:t> and </a:t>
            </a:r>
            <a:r>
              <a:rPr lang="en-GB" sz="3500" noProof="0" dirty="0">
                <a:solidFill>
                  <a:srgbClr val="FFFFFF"/>
                </a:solidFill>
              </a:rPr>
              <a:t>EDS </a:t>
            </a:r>
          </a:p>
        </p:txBody>
      </p:sp>
      <p:sp>
        <p:nvSpPr>
          <p:cNvPr id="3" name="Content Placeholder 2"/>
          <p:cNvSpPr>
            <a:spLocks noGrp="1"/>
          </p:cNvSpPr>
          <p:nvPr>
            <p:ph idx="1"/>
          </p:nvPr>
        </p:nvSpPr>
        <p:spPr>
          <a:xfrm>
            <a:off x="127192" y="4829535"/>
            <a:ext cx="8945333" cy="1777934"/>
          </a:xfrm>
        </p:spPr>
        <p:txBody>
          <a:bodyPr anchor="ctr">
            <a:normAutofit/>
          </a:bodyPr>
          <a:lstStyle/>
          <a:p>
            <a:r>
              <a:rPr lang="en-GB" sz="2000" noProof="0" dirty="0"/>
              <a:t>SEM: Intergranular cracking near edges</a:t>
            </a:r>
          </a:p>
          <a:p>
            <a:r>
              <a:rPr lang="en-GB" sz="2000" noProof="0" dirty="0"/>
              <a:t>EDS: Minor deviations, within spec</a:t>
            </a:r>
          </a:p>
        </p:txBody>
      </p:sp>
      <p:pic>
        <p:nvPicPr>
          <p:cNvPr id="5" name="Bilde 4">
            <a:extLst>
              <a:ext uri="{FF2B5EF4-FFF2-40B4-BE49-F238E27FC236}">
                <a16:creationId xmlns:a16="http://schemas.microsoft.com/office/drawing/2014/main" id="{588ABA24-745A-9D67-72B8-F6D7A480BE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1597433"/>
            <a:ext cx="2819400" cy="2428467"/>
          </a:xfrm>
          <a:prstGeom prst="rect">
            <a:avLst/>
          </a:prstGeom>
          <a:noFill/>
          <a:ln>
            <a:noFill/>
          </a:ln>
        </p:spPr>
      </p:pic>
      <p:sp>
        <p:nvSpPr>
          <p:cNvPr id="7" name="TekstSylinder 6">
            <a:extLst>
              <a:ext uri="{FF2B5EF4-FFF2-40B4-BE49-F238E27FC236}">
                <a16:creationId xmlns:a16="http://schemas.microsoft.com/office/drawing/2014/main" id="{A9F05A4C-AF81-6CE3-B705-4D4B7765038A}"/>
              </a:ext>
            </a:extLst>
          </p:cNvPr>
          <p:cNvSpPr txBox="1"/>
          <p:nvPr/>
        </p:nvSpPr>
        <p:spPr>
          <a:xfrm>
            <a:off x="-14289" y="4025900"/>
            <a:ext cx="2819400" cy="400110"/>
          </a:xfrm>
          <a:prstGeom prst="rect">
            <a:avLst/>
          </a:prstGeom>
          <a:noFill/>
        </p:spPr>
        <p:txBody>
          <a:bodyPr wrap="square">
            <a:spAutoFit/>
          </a:bodyPr>
          <a:lstStyle/>
          <a:p>
            <a:r>
              <a:rPr lang="en-GB" sz="2000" dirty="0">
                <a:effectLst/>
                <a:latin typeface="Calibri" panose="020F0502020204030204" pitchFamily="34" charset="0"/>
                <a:ea typeface="Calibri" panose="020F0502020204030204" pitchFamily="34" charset="0"/>
                <a:cs typeface="Arial" panose="020B0604020202020204" pitchFamily="34" charset="0"/>
              </a:rPr>
              <a:t>Fracture Surface bolt A</a:t>
            </a:r>
            <a:endParaRPr lang="en-GB" sz="2000" dirty="0"/>
          </a:p>
        </p:txBody>
      </p:sp>
      <p:pic>
        <p:nvPicPr>
          <p:cNvPr id="9" name="Bilde 8">
            <a:extLst>
              <a:ext uri="{FF2B5EF4-FFF2-40B4-BE49-F238E27FC236}">
                <a16:creationId xmlns:a16="http://schemas.microsoft.com/office/drawing/2014/main" id="{0CE07B55-CBEE-41BA-D437-2FDD35A4367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6327" y="1584730"/>
            <a:ext cx="3057524" cy="2440452"/>
          </a:xfrm>
          <a:prstGeom prst="rect">
            <a:avLst/>
          </a:prstGeom>
          <a:noFill/>
          <a:ln>
            <a:noFill/>
          </a:ln>
        </p:spPr>
      </p:pic>
      <p:sp>
        <p:nvSpPr>
          <p:cNvPr id="13" name="TekstSylinder 12">
            <a:extLst>
              <a:ext uri="{FF2B5EF4-FFF2-40B4-BE49-F238E27FC236}">
                <a16:creationId xmlns:a16="http://schemas.microsoft.com/office/drawing/2014/main" id="{80255C69-8ECA-8F94-F69F-9416FA1F2E36}"/>
              </a:ext>
            </a:extLst>
          </p:cNvPr>
          <p:cNvSpPr txBox="1"/>
          <p:nvPr/>
        </p:nvSpPr>
        <p:spPr>
          <a:xfrm>
            <a:off x="3071097" y="4053044"/>
            <a:ext cx="3057524" cy="400110"/>
          </a:xfrm>
          <a:prstGeom prst="rect">
            <a:avLst/>
          </a:prstGeom>
          <a:noFill/>
        </p:spPr>
        <p:txBody>
          <a:bodyPr wrap="square">
            <a:spAutoFit/>
          </a:bodyPr>
          <a:lstStyle/>
          <a:p>
            <a:r>
              <a:rPr lang="en-GB" sz="2000" dirty="0">
                <a:effectLst/>
                <a:ea typeface="Calibri" panose="020F0502020204030204" pitchFamily="34" charset="0"/>
              </a:rPr>
              <a:t>Fracture surface bolt B</a:t>
            </a:r>
            <a:endParaRPr lang="en-GB" sz="2000" dirty="0"/>
          </a:p>
        </p:txBody>
      </p:sp>
      <p:pic>
        <p:nvPicPr>
          <p:cNvPr id="15" name="Bilde 14">
            <a:extLst>
              <a:ext uri="{FF2B5EF4-FFF2-40B4-BE49-F238E27FC236}">
                <a16:creationId xmlns:a16="http://schemas.microsoft.com/office/drawing/2014/main" id="{822ABA84-0917-BF21-BED8-50014F7ADA5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6471" y="1591440"/>
            <a:ext cx="3015772" cy="2440452"/>
          </a:xfrm>
          <a:prstGeom prst="rect">
            <a:avLst/>
          </a:prstGeom>
          <a:noFill/>
          <a:ln>
            <a:noFill/>
          </a:ln>
        </p:spPr>
      </p:pic>
      <p:sp>
        <p:nvSpPr>
          <p:cNvPr id="21" name="TekstSylinder 20">
            <a:extLst>
              <a:ext uri="{FF2B5EF4-FFF2-40B4-BE49-F238E27FC236}">
                <a16:creationId xmlns:a16="http://schemas.microsoft.com/office/drawing/2014/main" id="{BFC0CFA0-AA76-9D1C-F2FB-40A54386317B}"/>
              </a:ext>
            </a:extLst>
          </p:cNvPr>
          <p:cNvSpPr txBox="1"/>
          <p:nvPr/>
        </p:nvSpPr>
        <p:spPr>
          <a:xfrm>
            <a:off x="6258476" y="4035307"/>
            <a:ext cx="2671762" cy="400110"/>
          </a:xfrm>
          <a:prstGeom prst="rect">
            <a:avLst/>
          </a:prstGeom>
          <a:noFill/>
        </p:spPr>
        <p:txBody>
          <a:bodyPr wrap="square">
            <a:spAutoFit/>
          </a:bodyPr>
          <a:lstStyle/>
          <a:p>
            <a:r>
              <a:rPr lang="en-GB" sz="2000" dirty="0">
                <a:effectLst/>
                <a:latin typeface="Calibri" panose="020F0502020204030204" pitchFamily="34" charset="0"/>
                <a:ea typeface="Calibri" panose="020F0502020204030204" pitchFamily="34" charset="0"/>
                <a:cs typeface="Arial" panose="020B0604020202020204" pitchFamily="34" charset="0"/>
              </a:rPr>
              <a:t>Fracture surface bolt C </a:t>
            </a:r>
            <a:endParaRPr lang="en-GB"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D61CC-1473-DFA5-C507-7CAAECABF7A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56884A-A07E-DFAF-38AF-A9EC6FDC2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 name="Rectangle 9">
            <a:extLst>
              <a:ext uri="{FF2B5EF4-FFF2-40B4-BE49-F238E27FC236}">
                <a16:creationId xmlns:a16="http://schemas.microsoft.com/office/drawing/2014/main" id="{8A805BCD-5B1F-1CF5-30C7-86D599D554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Rectangle 11">
            <a:extLst>
              <a:ext uri="{FF2B5EF4-FFF2-40B4-BE49-F238E27FC236}">
                <a16:creationId xmlns:a16="http://schemas.microsoft.com/office/drawing/2014/main" id="{F0AA38E3-2B04-2EDF-70F8-87959EB4B2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4" name="Rectangle 13">
            <a:extLst>
              <a:ext uri="{FF2B5EF4-FFF2-40B4-BE49-F238E27FC236}">
                <a16:creationId xmlns:a16="http://schemas.microsoft.com/office/drawing/2014/main" id="{1829985E-D689-9211-445F-F91B6C178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Rectangle 15">
            <a:extLst>
              <a:ext uri="{FF2B5EF4-FFF2-40B4-BE49-F238E27FC236}">
                <a16:creationId xmlns:a16="http://schemas.microsoft.com/office/drawing/2014/main" id="{BB320923-73AB-CC4B-71D3-F866F2EE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a:extLst>
              <a:ext uri="{FF2B5EF4-FFF2-40B4-BE49-F238E27FC236}">
                <a16:creationId xmlns:a16="http://schemas.microsoft.com/office/drawing/2014/main" id="{80059B69-1EF4-C79A-9D0C-8E8C89ECADEE}"/>
              </a:ext>
            </a:extLst>
          </p:cNvPr>
          <p:cNvSpPr>
            <a:spLocks noGrp="1"/>
          </p:cNvSpPr>
          <p:nvPr>
            <p:ph type="title"/>
          </p:nvPr>
        </p:nvSpPr>
        <p:spPr>
          <a:xfrm>
            <a:off x="1028699" y="294538"/>
            <a:ext cx="7421963" cy="1033669"/>
          </a:xfrm>
        </p:spPr>
        <p:txBody>
          <a:bodyPr>
            <a:normAutofit/>
          </a:bodyPr>
          <a:lstStyle/>
          <a:p>
            <a:r>
              <a:rPr lang="en-GB" sz="3500" noProof="0" dirty="0">
                <a:solidFill>
                  <a:srgbClr val="FFFFFF"/>
                </a:solidFill>
              </a:rPr>
              <a:t> MTEX Findings</a:t>
            </a:r>
          </a:p>
        </p:txBody>
      </p:sp>
      <p:sp>
        <p:nvSpPr>
          <p:cNvPr id="3" name="Content Placeholder 2">
            <a:extLst>
              <a:ext uri="{FF2B5EF4-FFF2-40B4-BE49-F238E27FC236}">
                <a16:creationId xmlns:a16="http://schemas.microsoft.com/office/drawing/2014/main" id="{F8096B08-17FD-07DF-2A9D-3BEE0D989AF5}"/>
              </a:ext>
            </a:extLst>
          </p:cNvPr>
          <p:cNvSpPr>
            <a:spLocks noGrp="1"/>
          </p:cNvSpPr>
          <p:nvPr>
            <p:ph idx="1"/>
          </p:nvPr>
        </p:nvSpPr>
        <p:spPr>
          <a:xfrm>
            <a:off x="6086474" y="2619914"/>
            <a:ext cx="3057526" cy="1304518"/>
          </a:xfrm>
        </p:spPr>
        <p:txBody>
          <a:bodyPr anchor="ctr">
            <a:normAutofit/>
          </a:bodyPr>
          <a:lstStyle/>
          <a:p>
            <a:r>
              <a:rPr lang="en-GB" sz="2000" noProof="0" dirty="0"/>
              <a:t>EBSD and MTEX: Finer grains at bolt edges</a:t>
            </a:r>
          </a:p>
        </p:txBody>
      </p:sp>
      <p:pic>
        <p:nvPicPr>
          <p:cNvPr id="4" name="Bilde 3" descr="Et bilde som inneholder Fargerikt, lilla, Syrin, fiol&#10;&#10;Automatisk generert beskrivelse">
            <a:extLst>
              <a:ext uri="{FF2B5EF4-FFF2-40B4-BE49-F238E27FC236}">
                <a16:creationId xmlns:a16="http://schemas.microsoft.com/office/drawing/2014/main" id="{0E9C57DB-0211-8A74-0041-733DB1D8206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90741"/>
            <a:ext cx="2807368" cy="2307118"/>
          </a:xfrm>
          <a:prstGeom prst="rect">
            <a:avLst/>
          </a:prstGeom>
          <a:noFill/>
          <a:ln>
            <a:noFill/>
          </a:ln>
        </p:spPr>
      </p:pic>
      <p:sp>
        <p:nvSpPr>
          <p:cNvPr id="11" name="TekstSylinder 10">
            <a:extLst>
              <a:ext uri="{FF2B5EF4-FFF2-40B4-BE49-F238E27FC236}">
                <a16:creationId xmlns:a16="http://schemas.microsoft.com/office/drawing/2014/main" id="{32974B0F-A852-1E82-FF84-A8336033FDBC}"/>
              </a:ext>
            </a:extLst>
          </p:cNvPr>
          <p:cNvSpPr txBox="1"/>
          <p:nvPr/>
        </p:nvSpPr>
        <p:spPr>
          <a:xfrm>
            <a:off x="-2" y="3921191"/>
            <a:ext cx="2571750" cy="1015663"/>
          </a:xfrm>
          <a:prstGeom prst="rect">
            <a:avLst/>
          </a:prstGeom>
          <a:noFill/>
        </p:spPr>
        <p:txBody>
          <a:bodyPr wrap="square">
            <a:spAutoFit/>
          </a:bodyPr>
          <a:lstStyle/>
          <a:p>
            <a:r>
              <a:rPr lang="en-GB" sz="2000" dirty="0">
                <a:effectLst/>
                <a:latin typeface="Times New Roman" panose="02020603050405020304" pitchFamily="18" charset="0"/>
                <a:ea typeface="Calibri" panose="020F0502020204030204" pitchFamily="34" charset="0"/>
              </a:rPr>
              <a:t>FAB-Edge: Original grain size and orientation </a:t>
            </a:r>
            <a:endParaRPr lang="en-GB" sz="2000" dirty="0"/>
          </a:p>
        </p:txBody>
      </p:sp>
      <p:pic>
        <p:nvPicPr>
          <p:cNvPr id="17" name="Bilde 16" descr="Et bilde som inneholder Fargerikt, lilla, Syrin, kunst&#10;&#10;Automatisk generert beskrivelse">
            <a:extLst>
              <a:ext uri="{FF2B5EF4-FFF2-40B4-BE49-F238E27FC236}">
                <a16:creationId xmlns:a16="http://schemas.microsoft.com/office/drawing/2014/main" id="{AB12361D-EE60-5F45-66F7-D373509315D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8951" y="1590741"/>
            <a:ext cx="3057522" cy="2307117"/>
          </a:xfrm>
          <a:prstGeom prst="rect">
            <a:avLst/>
          </a:prstGeom>
          <a:noFill/>
          <a:ln>
            <a:noFill/>
          </a:ln>
        </p:spPr>
      </p:pic>
      <p:sp>
        <p:nvSpPr>
          <p:cNvPr id="19" name="TekstSylinder 18">
            <a:extLst>
              <a:ext uri="{FF2B5EF4-FFF2-40B4-BE49-F238E27FC236}">
                <a16:creationId xmlns:a16="http://schemas.microsoft.com/office/drawing/2014/main" id="{842E4923-40EB-E65B-72D2-404BEB20ABCE}"/>
              </a:ext>
            </a:extLst>
          </p:cNvPr>
          <p:cNvSpPr txBox="1"/>
          <p:nvPr/>
        </p:nvSpPr>
        <p:spPr>
          <a:xfrm>
            <a:off x="3028947" y="3897859"/>
            <a:ext cx="3057525" cy="1015663"/>
          </a:xfrm>
          <a:prstGeom prst="rect">
            <a:avLst/>
          </a:prstGeom>
          <a:noFill/>
        </p:spPr>
        <p:txBody>
          <a:bodyPr wrap="square">
            <a:spAutoFit/>
          </a:bodyPr>
          <a:lstStyle/>
          <a:p>
            <a:r>
              <a:rPr lang="en-GB" sz="2000" dirty="0">
                <a:effectLst/>
                <a:latin typeface="Calibri" panose="020F0502020204030204" pitchFamily="34" charset="0"/>
                <a:ea typeface="Calibri" panose="020F0502020204030204" pitchFamily="34" charset="0"/>
                <a:cs typeface="Arial" panose="020B0604020202020204" pitchFamily="34" charset="0"/>
              </a:rPr>
              <a:t>FAB-Edge: Reconstructed Parent Austenite grain size and orientation</a:t>
            </a:r>
            <a:endParaRPr lang="en-GB" sz="2000" dirty="0"/>
          </a:p>
        </p:txBody>
      </p:sp>
    </p:spTree>
    <p:extLst>
      <p:ext uri="{BB962C8B-B14F-4D97-AF65-F5344CB8AC3E}">
        <p14:creationId xmlns:p14="http://schemas.microsoft.com/office/powerpoint/2010/main" val="1269698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p:cNvSpPr>
            <a:spLocks noGrp="1"/>
          </p:cNvSpPr>
          <p:nvPr>
            <p:ph type="title"/>
          </p:nvPr>
        </p:nvSpPr>
        <p:spPr>
          <a:xfrm>
            <a:off x="1028699" y="294538"/>
            <a:ext cx="7421963" cy="1033669"/>
          </a:xfrm>
        </p:spPr>
        <p:txBody>
          <a:bodyPr>
            <a:normAutofit/>
          </a:bodyPr>
          <a:lstStyle/>
          <a:p>
            <a:r>
              <a:rPr lang="en-GB" sz="3500" noProof="0" dirty="0">
                <a:solidFill>
                  <a:srgbClr val="FFFFFF"/>
                </a:solidFill>
              </a:rPr>
              <a:t>Expert Consultation &amp; Coating Concerns</a:t>
            </a:r>
          </a:p>
        </p:txBody>
      </p:sp>
      <p:sp>
        <p:nvSpPr>
          <p:cNvPr id="3" name="Content Placeholder 2"/>
          <p:cNvSpPr>
            <a:spLocks noGrp="1"/>
          </p:cNvSpPr>
          <p:nvPr>
            <p:ph idx="1"/>
          </p:nvPr>
        </p:nvSpPr>
        <p:spPr>
          <a:xfrm>
            <a:off x="1028699" y="2318197"/>
            <a:ext cx="7293023" cy="3683358"/>
          </a:xfrm>
        </p:spPr>
        <p:txBody>
          <a:bodyPr anchor="ctr">
            <a:normAutofit/>
          </a:bodyPr>
          <a:lstStyle/>
          <a:p>
            <a:r>
              <a:rPr lang="en-GB" sz="2000" noProof="0" dirty="0"/>
              <a:t>Expert confirms hydrogen-induced cracking</a:t>
            </a:r>
          </a:p>
          <a:p>
            <a:r>
              <a:rPr lang="en-GB" sz="2000" noProof="0" dirty="0"/>
              <a:t>Hydrogen from galvanization process</a:t>
            </a:r>
          </a:p>
          <a:p>
            <a:r>
              <a:rPr lang="en-GB" sz="2000" noProof="0" dirty="0"/>
              <a:t>Critical risk for high-strength bolts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p:cNvSpPr>
            <a:spLocks noGrp="1"/>
          </p:cNvSpPr>
          <p:nvPr>
            <p:ph type="title"/>
          </p:nvPr>
        </p:nvSpPr>
        <p:spPr>
          <a:xfrm>
            <a:off x="1028699" y="294538"/>
            <a:ext cx="7421963" cy="1033669"/>
          </a:xfrm>
        </p:spPr>
        <p:txBody>
          <a:bodyPr>
            <a:normAutofit/>
          </a:bodyPr>
          <a:lstStyle/>
          <a:p>
            <a:r>
              <a:rPr lang="en-GB" sz="3500" noProof="0" dirty="0">
                <a:solidFill>
                  <a:srgbClr val="FFFFFF"/>
                </a:solidFill>
              </a:rPr>
              <a:t>Discussion of Failure Mechanism</a:t>
            </a:r>
          </a:p>
        </p:txBody>
      </p:sp>
      <p:sp>
        <p:nvSpPr>
          <p:cNvPr id="3" name="Content Placeholder 2"/>
          <p:cNvSpPr>
            <a:spLocks noGrp="1"/>
          </p:cNvSpPr>
          <p:nvPr>
            <p:ph idx="1"/>
          </p:nvPr>
        </p:nvSpPr>
        <p:spPr>
          <a:xfrm>
            <a:off x="1093168" y="5416550"/>
            <a:ext cx="7293023" cy="1240647"/>
          </a:xfrm>
        </p:spPr>
        <p:txBody>
          <a:bodyPr anchor="ctr">
            <a:normAutofit/>
          </a:bodyPr>
          <a:lstStyle/>
          <a:p>
            <a:r>
              <a:rPr lang="en-GB" sz="2000" noProof="0" dirty="0"/>
              <a:t>Atomic hydrogen weakens the grain bou</a:t>
            </a:r>
            <a:r>
              <a:rPr lang="en-GB" sz="2000" dirty="0"/>
              <a:t>ndaries</a:t>
            </a:r>
            <a:endParaRPr lang="en-GB" sz="2000" noProof="0" dirty="0">
              <a:ea typeface="Calibri"/>
              <a:cs typeface="Calibri"/>
            </a:endParaRPr>
          </a:p>
          <a:p>
            <a:r>
              <a:rPr lang="en-GB" sz="2000" dirty="0"/>
              <a:t>Crack initiation during tightening</a:t>
            </a:r>
            <a:endParaRPr lang="en-GB" sz="2000" dirty="0">
              <a:ea typeface="Calibri"/>
              <a:cs typeface="Calibri"/>
            </a:endParaRPr>
          </a:p>
          <a:p>
            <a:r>
              <a:rPr lang="en-GB" sz="2000" noProof="0" dirty="0"/>
              <a:t>Fracture from edge to </a:t>
            </a:r>
            <a:r>
              <a:rPr lang="en-GB" sz="2000" noProof="0" dirty="0" err="1"/>
              <a:t>center</a:t>
            </a:r>
            <a:endParaRPr lang="en-GB" sz="2000" noProof="0" dirty="0"/>
          </a:p>
        </p:txBody>
      </p:sp>
      <p:pic>
        <p:nvPicPr>
          <p:cNvPr id="6" name="Picture 5" descr="A circular object with a hole in it&#10;&#10;AI-generated content may be incorrect.">
            <a:extLst>
              <a:ext uri="{FF2B5EF4-FFF2-40B4-BE49-F238E27FC236}">
                <a16:creationId xmlns:a16="http://schemas.microsoft.com/office/drawing/2014/main" id="{A58DA98F-0B1F-7B42-8B4C-7C748F6823EE}"/>
              </a:ext>
            </a:extLst>
          </p:cNvPr>
          <p:cNvPicPr>
            <a:picLocks noChangeAspect="1"/>
          </p:cNvPicPr>
          <p:nvPr/>
        </p:nvPicPr>
        <p:blipFill>
          <a:blip r:embed="rId3"/>
          <a:stretch>
            <a:fillRect/>
          </a:stretch>
        </p:blipFill>
        <p:spPr>
          <a:xfrm>
            <a:off x="3039835" y="1709058"/>
            <a:ext cx="3028182" cy="2830286"/>
          </a:xfrm>
          <a:prstGeom prst="rect">
            <a:avLst/>
          </a:prstGeom>
        </p:spPr>
      </p:pic>
      <p:pic>
        <p:nvPicPr>
          <p:cNvPr id="7" name="Picture 6" descr="A round wooden bowl with orange powder&#10;&#10;AI-generated content may be incorrect.">
            <a:extLst>
              <a:ext uri="{FF2B5EF4-FFF2-40B4-BE49-F238E27FC236}">
                <a16:creationId xmlns:a16="http://schemas.microsoft.com/office/drawing/2014/main" id="{740A2070-B4F6-26AC-6559-CE55346990CB}"/>
              </a:ext>
            </a:extLst>
          </p:cNvPr>
          <p:cNvPicPr>
            <a:picLocks noChangeAspect="1"/>
          </p:cNvPicPr>
          <p:nvPr/>
        </p:nvPicPr>
        <p:blipFill>
          <a:blip r:embed="rId4"/>
          <a:stretch>
            <a:fillRect/>
          </a:stretch>
        </p:blipFill>
        <p:spPr>
          <a:xfrm>
            <a:off x="6081713" y="1705657"/>
            <a:ext cx="3065689" cy="2837089"/>
          </a:xfrm>
          <a:prstGeom prst="rect">
            <a:avLst/>
          </a:prstGeom>
        </p:spPr>
      </p:pic>
      <p:pic>
        <p:nvPicPr>
          <p:cNvPr id="11" name="Picture 10" descr="A close up of a round object&#10;&#10;AI-generated content may be incorrect.">
            <a:extLst>
              <a:ext uri="{FF2B5EF4-FFF2-40B4-BE49-F238E27FC236}">
                <a16:creationId xmlns:a16="http://schemas.microsoft.com/office/drawing/2014/main" id="{828AA67D-B8C9-8D73-512F-835592A6AA51}"/>
              </a:ext>
            </a:extLst>
          </p:cNvPr>
          <p:cNvPicPr>
            <a:picLocks noChangeAspect="1"/>
          </p:cNvPicPr>
          <p:nvPr/>
        </p:nvPicPr>
        <p:blipFill>
          <a:blip r:embed="rId5"/>
          <a:stretch>
            <a:fillRect/>
          </a:stretch>
        </p:blipFill>
        <p:spPr>
          <a:xfrm>
            <a:off x="4082" y="1709058"/>
            <a:ext cx="3028949" cy="2830284"/>
          </a:xfrm>
          <a:prstGeom prst="rect">
            <a:avLst/>
          </a:prstGeom>
        </p:spPr>
      </p:pic>
      <p:sp>
        <p:nvSpPr>
          <p:cNvPr id="5" name="TekstSylinder 4">
            <a:extLst>
              <a:ext uri="{FF2B5EF4-FFF2-40B4-BE49-F238E27FC236}">
                <a16:creationId xmlns:a16="http://schemas.microsoft.com/office/drawing/2014/main" id="{4E32DC37-8BD0-4264-5CF2-D7E18F911D30}"/>
              </a:ext>
            </a:extLst>
          </p:cNvPr>
          <p:cNvSpPr txBox="1"/>
          <p:nvPr/>
        </p:nvSpPr>
        <p:spPr>
          <a:xfrm>
            <a:off x="0" y="4539342"/>
            <a:ext cx="3026139" cy="369332"/>
          </a:xfrm>
          <a:prstGeom prst="rect">
            <a:avLst/>
          </a:prstGeom>
          <a:noFill/>
        </p:spPr>
        <p:txBody>
          <a:bodyPr wrap="square">
            <a:spAutoFit/>
          </a:bodyPr>
          <a:lstStyle/>
          <a:p>
            <a:pPr algn="ctr"/>
            <a:r>
              <a:rPr lang="en-GB" dirty="0"/>
              <a:t>Bolt A</a:t>
            </a:r>
          </a:p>
        </p:txBody>
      </p:sp>
      <p:sp>
        <p:nvSpPr>
          <p:cNvPr id="9" name="TekstSylinder 8">
            <a:extLst>
              <a:ext uri="{FF2B5EF4-FFF2-40B4-BE49-F238E27FC236}">
                <a16:creationId xmlns:a16="http://schemas.microsoft.com/office/drawing/2014/main" id="{E83B86D2-C3A0-1A70-D7DB-981C8075A2A1}"/>
              </a:ext>
            </a:extLst>
          </p:cNvPr>
          <p:cNvSpPr txBox="1"/>
          <p:nvPr/>
        </p:nvSpPr>
        <p:spPr>
          <a:xfrm>
            <a:off x="3039835" y="4539342"/>
            <a:ext cx="3028182" cy="369332"/>
          </a:xfrm>
          <a:prstGeom prst="rect">
            <a:avLst/>
          </a:prstGeom>
          <a:noFill/>
        </p:spPr>
        <p:txBody>
          <a:bodyPr wrap="square">
            <a:spAutoFit/>
          </a:bodyPr>
          <a:lstStyle/>
          <a:p>
            <a:pPr algn="ctr"/>
            <a:r>
              <a:rPr lang="en-GB" dirty="0"/>
              <a:t>Bolt B</a:t>
            </a:r>
          </a:p>
        </p:txBody>
      </p:sp>
      <p:sp>
        <p:nvSpPr>
          <p:cNvPr id="13" name="TekstSylinder 12">
            <a:extLst>
              <a:ext uri="{FF2B5EF4-FFF2-40B4-BE49-F238E27FC236}">
                <a16:creationId xmlns:a16="http://schemas.microsoft.com/office/drawing/2014/main" id="{C04C7E9E-A7D0-E0FB-9E1F-AEA572EFF3EC}"/>
              </a:ext>
            </a:extLst>
          </p:cNvPr>
          <p:cNvSpPr txBox="1"/>
          <p:nvPr/>
        </p:nvSpPr>
        <p:spPr>
          <a:xfrm>
            <a:off x="6081713" y="4539342"/>
            <a:ext cx="3062287" cy="369332"/>
          </a:xfrm>
          <a:prstGeom prst="rect">
            <a:avLst/>
          </a:prstGeom>
          <a:noFill/>
        </p:spPr>
        <p:txBody>
          <a:bodyPr wrap="square">
            <a:spAutoFit/>
          </a:bodyPr>
          <a:lstStyle/>
          <a:p>
            <a:pPr algn="ctr"/>
            <a:r>
              <a:rPr lang="en-GB" dirty="0"/>
              <a:t>Bolt 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p:cNvSpPr>
            <a:spLocks noGrp="1"/>
          </p:cNvSpPr>
          <p:nvPr>
            <p:ph type="title"/>
          </p:nvPr>
        </p:nvSpPr>
        <p:spPr>
          <a:xfrm>
            <a:off x="1028699" y="294538"/>
            <a:ext cx="7421963" cy="1033669"/>
          </a:xfrm>
        </p:spPr>
        <p:txBody>
          <a:bodyPr>
            <a:normAutofit/>
          </a:bodyPr>
          <a:lstStyle/>
          <a:p>
            <a:r>
              <a:rPr lang="en-GB" sz="3500" noProof="0" dirty="0">
                <a:solidFill>
                  <a:srgbClr val="FFFFFF"/>
                </a:solidFill>
              </a:rPr>
              <a:t>Conclusions </a:t>
            </a:r>
          </a:p>
        </p:txBody>
      </p:sp>
      <p:sp>
        <p:nvSpPr>
          <p:cNvPr id="3" name="Content Placeholder 2"/>
          <p:cNvSpPr>
            <a:spLocks noGrp="1"/>
          </p:cNvSpPr>
          <p:nvPr>
            <p:ph idx="1"/>
          </p:nvPr>
        </p:nvSpPr>
        <p:spPr>
          <a:xfrm>
            <a:off x="1028699" y="2318197"/>
            <a:ext cx="7293023" cy="3683358"/>
          </a:xfrm>
        </p:spPr>
        <p:txBody>
          <a:bodyPr anchor="ctr">
            <a:normAutofit lnSpcReduction="10000"/>
          </a:bodyPr>
          <a:lstStyle/>
          <a:p>
            <a:pPr marL="0" indent="0">
              <a:buNone/>
            </a:pPr>
            <a:endParaRPr lang="en-GB" sz="1700" noProof="0" dirty="0">
              <a:ea typeface="Calibri"/>
              <a:cs typeface="Calibri"/>
            </a:endParaRPr>
          </a:p>
          <a:p>
            <a:r>
              <a:rPr lang="en-GB" sz="2000" dirty="0">
                <a:ea typeface="+mn-lt"/>
                <a:cs typeface="+mn-lt"/>
              </a:rPr>
              <a:t>Bolts met mechanical standards; fracture still occurred</a:t>
            </a:r>
            <a:endParaRPr lang="en-GB" sz="2000" dirty="0">
              <a:ea typeface="Calibri"/>
              <a:cs typeface="Calibri"/>
            </a:endParaRPr>
          </a:p>
          <a:p>
            <a:r>
              <a:rPr lang="en-GB" sz="2000" dirty="0">
                <a:ea typeface="+mn-lt"/>
                <a:cs typeface="+mn-lt"/>
              </a:rPr>
              <a:t>Evidence of intergranular cracking consistent with hydrogen embrittlement (HE)</a:t>
            </a:r>
            <a:endParaRPr lang="en-GB" sz="2000" dirty="0">
              <a:ea typeface="Calibri"/>
              <a:cs typeface="Calibri"/>
            </a:endParaRPr>
          </a:p>
          <a:p>
            <a:r>
              <a:rPr lang="en-GB" sz="2000" dirty="0">
                <a:ea typeface="+mn-lt"/>
                <a:cs typeface="+mn-lt"/>
              </a:rPr>
              <a:t>Hydrogen embrittlement not ruled out by hardness tests</a:t>
            </a:r>
            <a:endParaRPr lang="en-GB" sz="2000" dirty="0">
              <a:ea typeface="Calibri"/>
              <a:cs typeface="Calibri"/>
            </a:endParaRPr>
          </a:p>
          <a:p>
            <a:r>
              <a:rPr lang="en-GB" sz="2000" dirty="0">
                <a:ea typeface="+mn-lt"/>
                <a:cs typeface="+mn-lt"/>
              </a:rPr>
              <a:t>Microstructure: tempered martensite with some ductile cracks</a:t>
            </a:r>
            <a:endParaRPr lang="en-GB" sz="2000" dirty="0">
              <a:ea typeface="Calibri"/>
              <a:cs typeface="Calibri"/>
            </a:endParaRPr>
          </a:p>
          <a:p>
            <a:r>
              <a:rPr lang="en-GB" sz="2000" dirty="0">
                <a:ea typeface="+mn-lt"/>
                <a:cs typeface="+mn-lt"/>
              </a:rPr>
              <a:t>SEM: intergranular cracking at edges, mixed brittle/ductile fracture</a:t>
            </a:r>
            <a:endParaRPr lang="en-GB" sz="2000" dirty="0">
              <a:ea typeface="Calibri"/>
              <a:cs typeface="Calibri"/>
            </a:endParaRPr>
          </a:p>
          <a:p>
            <a:r>
              <a:rPr lang="en-GB" sz="2000" dirty="0">
                <a:ea typeface="+mn-lt"/>
                <a:cs typeface="+mn-lt"/>
              </a:rPr>
              <a:t>Charpy tests: ductile surfaces; hydrogen effects may have diminished over time</a:t>
            </a:r>
            <a:endParaRPr lang="en-GB" sz="2000" dirty="0">
              <a:ea typeface="Calibri"/>
              <a:cs typeface="Calibri"/>
            </a:endParaRPr>
          </a:p>
          <a:p>
            <a:r>
              <a:rPr lang="en-GB" sz="2000" dirty="0">
                <a:ea typeface="+mn-lt"/>
                <a:cs typeface="+mn-lt"/>
              </a:rPr>
              <a:t>Overall: complex failure mechanisms; further study required</a:t>
            </a:r>
            <a:endParaRPr lang="en-GB" sz="2000" dirty="0"/>
          </a:p>
          <a:p>
            <a:endParaRPr lang="en-GB" sz="1700" dirty="0">
              <a:ea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p:cNvSpPr>
            <a:spLocks noGrp="1"/>
          </p:cNvSpPr>
          <p:nvPr>
            <p:ph type="title"/>
          </p:nvPr>
        </p:nvSpPr>
        <p:spPr>
          <a:xfrm>
            <a:off x="1028699" y="294538"/>
            <a:ext cx="7421963" cy="1033669"/>
          </a:xfrm>
        </p:spPr>
        <p:txBody>
          <a:bodyPr>
            <a:normAutofit/>
          </a:bodyPr>
          <a:lstStyle/>
          <a:p>
            <a:r>
              <a:rPr lang="en-GB" sz="3500" dirty="0">
                <a:solidFill>
                  <a:srgbClr val="FFFFFF"/>
                </a:solidFill>
              </a:rPr>
              <a:t>Recommendations for </a:t>
            </a:r>
            <a:r>
              <a:rPr lang="en-GB" sz="3500" noProof="0" dirty="0">
                <a:solidFill>
                  <a:srgbClr val="FFFFFF"/>
                </a:solidFill>
              </a:rPr>
              <a:t>Future Work</a:t>
            </a:r>
          </a:p>
        </p:txBody>
      </p:sp>
      <p:sp>
        <p:nvSpPr>
          <p:cNvPr id="3" name="Content Placeholder 2"/>
          <p:cNvSpPr>
            <a:spLocks noGrp="1"/>
          </p:cNvSpPr>
          <p:nvPr>
            <p:ph idx="1"/>
          </p:nvPr>
        </p:nvSpPr>
        <p:spPr>
          <a:xfrm>
            <a:off x="1028699" y="2318197"/>
            <a:ext cx="7293023" cy="4292501"/>
          </a:xfrm>
        </p:spPr>
        <p:txBody>
          <a:bodyPr anchor="ctr">
            <a:normAutofit/>
          </a:bodyPr>
          <a:lstStyle/>
          <a:p>
            <a:r>
              <a:rPr lang="en-GB" sz="2000" dirty="0">
                <a:ea typeface="+mn-lt"/>
                <a:cs typeface="+mn-lt"/>
              </a:rPr>
              <a:t>Test unfractured bolts from same batch for comparison</a:t>
            </a:r>
            <a:endParaRPr lang="en-GB" sz="2000" dirty="0">
              <a:ea typeface="Calibri"/>
              <a:cs typeface="Calibri"/>
            </a:endParaRPr>
          </a:p>
          <a:p>
            <a:r>
              <a:rPr lang="en-GB" sz="2000" dirty="0">
                <a:ea typeface="+mn-lt"/>
                <a:cs typeface="+mn-lt"/>
              </a:rPr>
              <a:t>Investigate manufacturing processes for potential impurities</a:t>
            </a:r>
            <a:endParaRPr lang="en-GB" sz="2000" dirty="0">
              <a:ea typeface="Calibri"/>
              <a:cs typeface="Calibri"/>
            </a:endParaRPr>
          </a:p>
          <a:p>
            <a:r>
              <a:rPr lang="en-GB" sz="2000" dirty="0">
                <a:ea typeface="+mn-lt"/>
                <a:cs typeface="+mn-lt"/>
              </a:rPr>
              <a:t>Review bolt installation procedures and installer qualifications</a:t>
            </a:r>
            <a:endParaRPr lang="en-GB" sz="2000" dirty="0">
              <a:ea typeface="Calibri"/>
              <a:cs typeface="Calibri"/>
            </a:endParaRPr>
          </a:p>
          <a:p>
            <a:r>
              <a:rPr lang="en-GB" sz="2000" dirty="0">
                <a:ea typeface="+mn-lt"/>
                <a:cs typeface="+mn-lt"/>
              </a:rPr>
              <a:t>Perform global FEM analysis of turbine structure and bolt loading</a:t>
            </a:r>
            <a:endParaRPr lang="en-GB" sz="2000" dirty="0">
              <a:ea typeface="Calibri"/>
              <a:cs typeface="Calibri"/>
            </a:endParaRPr>
          </a:p>
          <a:p>
            <a:r>
              <a:rPr lang="en-GB" sz="2000" dirty="0">
                <a:ea typeface="+mn-lt"/>
                <a:cs typeface="+mn-lt"/>
              </a:rPr>
              <a:t>Study 32CrB4 steel’s response to hydrogen and tempering effects</a:t>
            </a:r>
            <a:endParaRPr lang="en-GB" sz="2000" dirty="0">
              <a:ea typeface="Calibri"/>
              <a:cs typeface="Calibri"/>
            </a:endParaRPr>
          </a:p>
          <a:p>
            <a:endParaRPr lang="en-GB" sz="1700" noProof="0" dirty="0">
              <a:ea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p:cNvSpPr>
            <a:spLocks noGrp="1"/>
          </p:cNvSpPr>
          <p:nvPr>
            <p:ph type="title"/>
          </p:nvPr>
        </p:nvSpPr>
        <p:spPr>
          <a:xfrm>
            <a:off x="350041" y="586855"/>
            <a:ext cx="2401025" cy="3387497"/>
          </a:xfrm>
        </p:spPr>
        <p:txBody>
          <a:bodyPr anchor="b">
            <a:normAutofit/>
          </a:bodyPr>
          <a:lstStyle/>
          <a:p>
            <a:pPr algn="r"/>
            <a:r>
              <a:rPr lang="en-GB" sz="3500" noProof="0">
                <a:solidFill>
                  <a:srgbClr val="FFFFFF"/>
                </a:solidFill>
              </a:rPr>
              <a:t>Thank You</a:t>
            </a:r>
          </a:p>
        </p:txBody>
      </p:sp>
      <p:sp>
        <p:nvSpPr>
          <p:cNvPr id="3" name="Content Placeholder 2"/>
          <p:cNvSpPr>
            <a:spLocks noGrp="1"/>
          </p:cNvSpPr>
          <p:nvPr>
            <p:ph idx="1"/>
          </p:nvPr>
        </p:nvSpPr>
        <p:spPr>
          <a:xfrm>
            <a:off x="3607694" y="1651001"/>
            <a:ext cx="4916510" cy="2978150"/>
          </a:xfrm>
        </p:spPr>
        <p:txBody>
          <a:bodyPr anchor="ctr">
            <a:normAutofit/>
          </a:bodyPr>
          <a:lstStyle/>
          <a:p>
            <a:r>
              <a:rPr lang="en-GB" sz="2000" noProof="0" dirty="0"/>
              <a:t>Thank you for your attention</a:t>
            </a:r>
          </a:p>
          <a:p>
            <a:r>
              <a:rPr lang="en-GB" sz="2000" noProof="0" dirty="0"/>
              <a:t>Questions and discussion welcome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p:cNvSpPr>
            <a:spLocks noGrp="1"/>
          </p:cNvSpPr>
          <p:nvPr>
            <p:ph type="title"/>
          </p:nvPr>
        </p:nvSpPr>
        <p:spPr>
          <a:xfrm>
            <a:off x="1028699" y="294538"/>
            <a:ext cx="7421963" cy="1033669"/>
          </a:xfrm>
        </p:spPr>
        <p:txBody>
          <a:bodyPr>
            <a:normAutofit/>
          </a:bodyPr>
          <a:lstStyle/>
          <a:p>
            <a:r>
              <a:rPr lang="en-GB" sz="3500" noProof="0" dirty="0">
                <a:solidFill>
                  <a:srgbClr val="FFFFFF"/>
                </a:solidFill>
              </a:rPr>
              <a:t>Introduction</a:t>
            </a:r>
          </a:p>
        </p:txBody>
      </p:sp>
      <p:sp>
        <p:nvSpPr>
          <p:cNvPr id="3" name="Content Placeholder 2"/>
          <p:cNvSpPr>
            <a:spLocks noGrp="1"/>
          </p:cNvSpPr>
          <p:nvPr>
            <p:ph idx="1"/>
          </p:nvPr>
        </p:nvSpPr>
        <p:spPr>
          <a:xfrm>
            <a:off x="6079670" y="2786283"/>
            <a:ext cx="2916967" cy="3226158"/>
          </a:xfrm>
        </p:spPr>
        <p:txBody>
          <a:bodyPr anchor="ctr">
            <a:normAutofit/>
          </a:bodyPr>
          <a:lstStyle/>
          <a:p>
            <a:r>
              <a:rPr lang="en-GB" sz="2000" noProof="0" dirty="0"/>
              <a:t>Introduction to the study</a:t>
            </a:r>
          </a:p>
          <a:p>
            <a:r>
              <a:rPr lang="en-GB" sz="2000" noProof="0" dirty="0"/>
              <a:t>Real-world bolt failure case</a:t>
            </a:r>
          </a:p>
          <a:p>
            <a:r>
              <a:rPr lang="en-GB" sz="2000" noProof="0" dirty="0"/>
              <a:t>Objectives and methodology overview</a:t>
            </a:r>
          </a:p>
        </p:txBody>
      </p:sp>
      <p:pic>
        <p:nvPicPr>
          <p:cNvPr id="5" name="Picture 4" descr="A group of windmills in a valley&#10;&#10;AI-generated content may be incorrect.">
            <a:extLst>
              <a:ext uri="{FF2B5EF4-FFF2-40B4-BE49-F238E27FC236}">
                <a16:creationId xmlns:a16="http://schemas.microsoft.com/office/drawing/2014/main" id="{BC0DFF43-124F-6BD4-D241-95DFB076DB68}"/>
              </a:ext>
            </a:extLst>
          </p:cNvPr>
          <p:cNvPicPr>
            <a:picLocks noChangeAspect="1"/>
          </p:cNvPicPr>
          <p:nvPr/>
        </p:nvPicPr>
        <p:blipFill>
          <a:blip r:embed="rId3"/>
          <a:stretch>
            <a:fillRect/>
          </a:stretch>
        </p:blipFill>
        <p:spPr>
          <a:xfrm>
            <a:off x="343581" y="2007734"/>
            <a:ext cx="5626553" cy="445361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p:cNvSpPr>
            <a:spLocks noGrp="1"/>
          </p:cNvSpPr>
          <p:nvPr>
            <p:ph type="title"/>
          </p:nvPr>
        </p:nvSpPr>
        <p:spPr>
          <a:xfrm>
            <a:off x="1028699" y="294538"/>
            <a:ext cx="7421963" cy="1033669"/>
          </a:xfrm>
        </p:spPr>
        <p:txBody>
          <a:bodyPr>
            <a:normAutofit/>
          </a:bodyPr>
          <a:lstStyle/>
          <a:p>
            <a:r>
              <a:rPr lang="en-GB" sz="3500" noProof="0" dirty="0">
                <a:solidFill>
                  <a:srgbClr val="FFFFFF"/>
                </a:solidFill>
              </a:rPr>
              <a:t>Real-World Bolt Failure Case Study</a:t>
            </a:r>
          </a:p>
        </p:txBody>
      </p:sp>
      <p:sp>
        <p:nvSpPr>
          <p:cNvPr id="3" name="Content Placeholder 2"/>
          <p:cNvSpPr>
            <a:spLocks noGrp="1"/>
          </p:cNvSpPr>
          <p:nvPr>
            <p:ph idx="1"/>
          </p:nvPr>
        </p:nvSpPr>
        <p:spPr>
          <a:xfrm>
            <a:off x="6090557" y="2318197"/>
            <a:ext cx="3254423" cy="3683358"/>
          </a:xfrm>
        </p:spPr>
        <p:txBody>
          <a:bodyPr anchor="ctr">
            <a:normAutofit/>
          </a:bodyPr>
          <a:lstStyle/>
          <a:p>
            <a:r>
              <a:rPr lang="en-GB" sz="2000" noProof="0" dirty="0"/>
              <a:t>Scandinavian wind farm incident</a:t>
            </a:r>
          </a:p>
          <a:p>
            <a:r>
              <a:rPr lang="en-GB" sz="2000" noProof="0" dirty="0"/>
              <a:t>Premature M56 bolt failures</a:t>
            </a:r>
          </a:p>
          <a:p>
            <a:r>
              <a:rPr lang="en-GB" sz="2000" noProof="0" dirty="0"/>
              <a:t>Need for in-depth failure analysis</a:t>
            </a:r>
          </a:p>
        </p:txBody>
      </p:sp>
      <p:pic>
        <p:nvPicPr>
          <p:cNvPr id="5" name="Bilde 4" descr="Et bilde som inneholder sketch, sirkel, diagram, skjermbilde&#10;&#10;KI-generert innhold kan være feil.">
            <a:extLst>
              <a:ext uri="{FF2B5EF4-FFF2-40B4-BE49-F238E27FC236}">
                <a16:creationId xmlns:a16="http://schemas.microsoft.com/office/drawing/2014/main" id="{46DB77E6-DAA3-BEAD-2E14-BCF0AA69B9A4}"/>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Lst>
          </a:blip>
          <a:stretch>
            <a:fillRect/>
          </a:stretch>
        </p:blipFill>
        <p:spPr>
          <a:xfrm>
            <a:off x="668422" y="2057655"/>
            <a:ext cx="4201111" cy="3943900"/>
          </a:xfrm>
          <a:prstGeom prst="rect">
            <a:avLst/>
          </a:prstGeom>
          <a:effectLst>
            <a:innerShdw blurRad="63500" dist="50800" dir="13500000">
              <a:prstClr val="black">
                <a:alpha val="50000"/>
              </a:prstClr>
            </a:innerShdw>
            <a:softEdge rad="3175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p:cNvSpPr>
            <a:spLocks noGrp="1"/>
          </p:cNvSpPr>
          <p:nvPr>
            <p:ph type="title"/>
          </p:nvPr>
        </p:nvSpPr>
        <p:spPr>
          <a:xfrm>
            <a:off x="1028699" y="294538"/>
            <a:ext cx="7421963" cy="1033669"/>
          </a:xfrm>
        </p:spPr>
        <p:txBody>
          <a:bodyPr>
            <a:normAutofit/>
          </a:bodyPr>
          <a:lstStyle/>
          <a:p>
            <a:r>
              <a:rPr lang="en-GB" sz="3500" noProof="0" dirty="0">
                <a:solidFill>
                  <a:srgbClr val="FFFFFF"/>
                </a:solidFill>
              </a:rPr>
              <a:t>Background &amp; Motivation</a:t>
            </a:r>
          </a:p>
        </p:txBody>
      </p:sp>
      <p:sp>
        <p:nvSpPr>
          <p:cNvPr id="3" name="Content Placeholder 2"/>
          <p:cNvSpPr>
            <a:spLocks noGrp="1"/>
          </p:cNvSpPr>
          <p:nvPr>
            <p:ph idx="1"/>
          </p:nvPr>
        </p:nvSpPr>
        <p:spPr>
          <a:xfrm>
            <a:off x="6079670" y="2318197"/>
            <a:ext cx="2873423" cy="3683358"/>
          </a:xfrm>
        </p:spPr>
        <p:txBody>
          <a:bodyPr anchor="ctr">
            <a:normAutofit/>
          </a:bodyPr>
          <a:lstStyle/>
          <a:p>
            <a:r>
              <a:rPr lang="en-GB" sz="2000" dirty="0">
                <a:ea typeface="Calibri"/>
                <a:cs typeface="Calibri"/>
              </a:rPr>
              <a:t>Personal connection</a:t>
            </a:r>
            <a:endParaRPr lang="en-GB" sz="2000" dirty="0"/>
          </a:p>
          <a:p>
            <a:r>
              <a:rPr lang="en-GB" sz="2000" noProof="0" dirty="0"/>
              <a:t>Wind turbines under complex loads</a:t>
            </a:r>
            <a:endParaRPr lang="en-GB" sz="2000" dirty="0"/>
          </a:p>
          <a:p>
            <a:r>
              <a:rPr lang="en-GB" sz="2000" noProof="0" dirty="0"/>
              <a:t>Bolts critical for structural integrity</a:t>
            </a:r>
            <a:endParaRPr lang="en-GB" sz="2000" noProof="0" dirty="0">
              <a:ea typeface="Calibri"/>
              <a:cs typeface="Calibri"/>
            </a:endParaRPr>
          </a:p>
          <a:p>
            <a:r>
              <a:rPr lang="en-GB" sz="2000" noProof="0" dirty="0"/>
              <a:t>Knowledge gap in failure mechanisms</a:t>
            </a:r>
            <a:endParaRPr lang="en-GB" sz="2000" noProof="0" dirty="0">
              <a:ea typeface="Calibri"/>
              <a:cs typeface="Calibri"/>
            </a:endParaRPr>
          </a:p>
        </p:txBody>
      </p:sp>
      <p:pic>
        <p:nvPicPr>
          <p:cNvPr id="4" name="Picture 3" descr="A person standing on a propeller&#10;&#10;AI-generated content may be incorrect.">
            <a:extLst>
              <a:ext uri="{FF2B5EF4-FFF2-40B4-BE49-F238E27FC236}">
                <a16:creationId xmlns:a16="http://schemas.microsoft.com/office/drawing/2014/main" id="{AC618E65-D193-D4C4-9DDD-01E5896C8767}"/>
              </a:ext>
            </a:extLst>
          </p:cNvPr>
          <p:cNvPicPr>
            <a:picLocks noChangeAspect="1"/>
          </p:cNvPicPr>
          <p:nvPr/>
        </p:nvPicPr>
        <p:blipFill>
          <a:blip r:embed="rId3"/>
          <a:stretch>
            <a:fillRect/>
          </a:stretch>
        </p:blipFill>
        <p:spPr>
          <a:xfrm>
            <a:off x="548136" y="2027209"/>
            <a:ext cx="3734519" cy="454324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p:cNvSpPr>
            <a:spLocks noGrp="1"/>
          </p:cNvSpPr>
          <p:nvPr>
            <p:ph type="title"/>
          </p:nvPr>
        </p:nvSpPr>
        <p:spPr>
          <a:xfrm>
            <a:off x="1028697" y="348865"/>
            <a:ext cx="7533018" cy="877729"/>
          </a:xfrm>
        </p:spPr>
        <p:txBody>
          <a:bodyPr anchor="ctr">
            <a:normAutofit/>
          </a:bodyPr>
          <a:lstStyle/>
          <a:p>
            <a:r>
              <a:rPr lang="en-GB" sz="3500" noProof="0" dirty="0">
                <a:solidFill>
                  <a:srgbClr val="FFFFFF"/>
                </a:solidFill>
              </a:rPr>
              <a:t>Objectives &amp; Research Questions</a:t>
            </a:r>
          </a:p>
        </p:txBody>
      </p:sp>
      <p:graphicFrame>
        <p:nvGraphicFramePr>
          <p:cNvPr id="5" name="Content Placeholder 2">
            <a:extLst>
              <a:ext uri="{FF2B5EF4-FFF2-40B4-BE49-F238E27FC236}">
                <a16:creationId xmlns:a16="http://schemas.microsoft.com/office/drawing/2014/main" id="{83DF3C50-FCE2-320E-DBD3-956578B4A3A2}"/>
              </a:ext>
            </a:extLst>
          </p:cNvPr>
          <p:cNvGraphicFramePr>
            <a:graphicFrameLocks noGrp="1"/>
          </p:cNvGraphicFramePr>
          <p:nvPr>
            <p:ph idx="1"/>
            <p:extLst>
              <p:ext uri="{D42A27DB-BD31-4B8C-83A1-F6EECF244321}">
                <p14:modId xmlns:p14="http://schemas.microsoft.com/office/powerpoint/2010/main" val="1007457979"/>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p:cNvSpPr>
            <a:spLocks noGrp="1"/>
          </p:cNvSpPr>
          <p:nvPr>
            <p:ph type="title"/>
          </p:nvPr>
        </p:nvSpPr>
        <p:spPr>
          <a:xfrm>
            <a:off x="1028699" y="294538"/>
            <a:ext cx="7421963" cy="1033669"/>
          </a:xfrm>
        </p:spPr>
        <p:txBody>
          <a:bodyPr>
            <a:normAutofit/>
          </a:bodyPr>
          <a:lstStyle/>
          <a:p>
            <a:r>
              <a:rPr lang="en-GB" sz="3500" noProof="0" dirty="0">
                <a:solidFill>
                  <a:srgbClr val="FFFFFF"/>
                </a:solidFill>
              </a:rPr>
              <a:t>Material &amp; Bolt Specifications</a:t>
            </a:r>
          </a:p>
        </p:txBody>
      </p:sp>
      <p:sp>
        <p:nvSpPr>
          <p:cNvPr id="3" name="Content Placeholder 2"/>
          <p:cNvSpPr>
            <a:spLocks noGrp="1"/>
          </p:cNvSpPr>
          <p:nvPr>
            <p:ph idx="1"/>
          </p:nvPr>
        </p:nvSpPr>
        <p:spPr>
          <a:xfrm>
            <a:off x="6085626" y="2346951"/>
            <a:ext cx="2782436" cy="3611472"/>
          </a:xfrm>
        </p:spPr>
        <p:txBody>
          <a:bodyPr anchor="ctr">
            <a:normAutofit/>
          </a:bodyPr>
          <a:lstStyle/>
          <a:p>
            <a:r>
              <a:rPr lang="en-GB" sz="2000" noProof="0" dirty="0"/>
              <a:t>Bolts: M56, grade 10.9, 32CrB4 steel</a:t>
            </a:r>
          </a:p>
          <a:p>
            <a:r>
              <a:rPr lang="en-GB" sz="2000" noProof="0" dirty="0"/>
              <a:t>Service time ~2 years, torqued 1000 Nm</a:t>
            </a:r>
          </a:p>
          <a:p>
            <a:r>
              <a:rPr lang="en-GB" sz="2000" noProof="0" dirty="0"/>
              <a:t>Zinc coating </a:t>
            </a:r>
          </a:p>
        </p:txBody>
      </p:sp>
      <p:pic>
        <p:nvPicPr>
          <p:cNvPr id="4" name="Picture 3" descr="Several metal objects on a table&#10;&#10;AI-generated content may be incorrect.">
            <a:extLst>
              <a:ext uri="{FF2B5EF4-FFF2-40B4-BE49-F238E27FC236}">
                <a16:creationId xmlns:a16="http://schemas.microsoft.com/office/drawing/2014/main" id="{EA04CD6D-148E-F677-A12B-B684E72DFEFD}"/>
              </a:ext>
            </a:extLst>
          </p:cNvPr>
          <p:cNvPicPr>
            <a:picLocks noChangeAspect="1"/>
          </p:cNvPicPr>
          <p:nvPr/>
        </p:nvPicPr>
        <p:blipFill>
          <a:blip r:embed="rId3"/>
          <a:stretch>
            <a:fillRect/>
          </a:stretch>
        </p:blipFill>
        <p:spPr>
          <a:xfrm>
            <a:off x="559285" y="1910546"/>
            <a:ext cx="4956479" cy="447813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p:cNvSpPr>
            <a:spLocks noGrp="1"/>
          </p:cNvSpPr>
          <p:nvPr>
            <p:ph type="title"/>
          </p:nvPr>
        </p:nvSpPr>
        <p:spPr>
          <a:xfrm>
            <a:off x="1028699" y="294538"/>
            <a:ext cx="7421963" cy="1033669"/>
          </a:xfrm>
        </p:spPr>
        <p:txBody>
          <a:bodyPr>
            <a:normAutofit/>
          </a:bodyPr>
          <a:lstStyle/>
          <a:p>
            <a:r>
              <a:rPr lang="en-GB" sz="3500" noProof="0" dirty="0">
                <a:solidFill>
                  <a:srgbClr val="FFFFFF"/>
                </a:solidFill>
              </a:rPr>
              <a:t>Methodology Overview</a:t>
            </a:r>
          </a:p>
        </p:txBody>
      </p:sp>
      <p:sp>
        <p:nvSpPr>
          <p:cNvPr id="3" name="Content Placeholder 2"/>
          <p:cNvSpPr>
            <a:spLocks noGrp="1"/>
          </p:cNvSpPr>
          <p:nvPr>
            <p:ph idx="1"/>
          </p:nvPr>
        </p:nvSpPr>
        <p:spPr>
          <a:xfrm>
            <a:off x="1028699" y="5107404"/>
            <a:ext cx="7163627" cy="1426113"/>
          </a:xfrm>
        </p:spPr>
        <p:txBody>
          <a:bodyPr anchor="ctr">
            <a:normAutofit/>
          </a:bodyPr>
          <a:lstStyle/>
          <a:p>
            <a:r>
              <a:rPr lang="en-GB" sz="2000" noProof="0" dirty="0"/>
              <a:t>Mechanical testing: Tensile, Charpy, Vicker-hardness</a:t>
            </a:r>
          </a:p>
          <a:p>
            <a:r>
              <a:rPr lang="en-GB" sz="2000" noProof="0" dirty="0"/>
              <a:t>Microstructural: SEM, EDS, EBSD</a:t>
            </a:r>
            <a:endParaRPr lang="en-GB" sz="2000" noProof="0" dirty="0">
              <a:ea typeface="Calibri"/>
              <a:cs typeface="Calibri"/>
            </a:endParaRPr>
          </a:p>
          <a:p>
            <a:r>
              <a:rPr lang="en-GB" sz="2000" noProof="0" dirty="0"/>
              <a:t>MTEX used for parent austenite phase reconstruction</a:t>
            </a:r>
            <a:endParaRPr lang="en-GB" sz="2000" noProof="0" dirty="0">
              <a:ea typeface="Calibri"/>
              <a:cs typeface="Calibri"/>
            </a:endParaRPr>
          </a:p>
        </p:txBody>
      </p:sp>
      <p:pic>
        <p:nvPicPr>
          <p:cNvPr id="5" name="Bilde 4">
            <a:extLst>
              <a:ext uri="{FF2B5EF4-FFF2-40B4-BE49-F238E27FC236}">
                <a16:creationId xmlns:a16="http://schemas.microsoft.com/office/drawing/2014/main" id="{C24374C8-C127-621D-93C3-2980726D5CCA}"/>
              </a:ext>
            </a:extLst>
          </p:cNvPr>
          <p:cNvPicPr>
            <a:picLocks noChangeAspect="1"/>
          </p:cNvPicPr>
          <p:nvPr/>
        </p:nvPicPr>
        <p:blipFill>
          <a:blip r:embed="rId3"/>
          <a:srcRect r="1580"/>
          <a:stretch/>
        </p:blipFill>
        <p:spPr>
          <a:xfrm>
            <a:off x="1279533" y="2239749"/>
            <a:ext cx="6796599" cy="287230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p:cNvSpPr>
            <a:spLocks noGrp="1"/>
          </p:cNvSpPr>
          <p:nvPr>
            <p:ph type="title"/>
          </p:nvPr>
        </p:nvSpPr>
        <p:spPr>
          <a:xfrm>
            <a:off x="1028699" y="294538"/>
            <a:ext cx="7421963" cy="1033669"/>
          </a:xfrm>
        </p:spPr>
        <p:txBody>
          <a:bodyPr>
            <a:normAutofit/>
          </a:bodyPr>
          <a:lstStyle/>
          <a:p>
            <a:r>
              <a:rPr lang="en-GB" sz="3500" noProof="0" dirty="0">
                <a:solidFill>
                  <a:srgbClr val="FFFFFF"/>
                </a:solidFill>
              </a:rPr>
              <a:t>Mechanical Test Results</a:t>
            </a:r>
          </a:p>
        </p:txBody>
      </p:sp>
      <p:sp>
        <p:nvSpPr>
          <p:cNvPr id="3" name="Content Placeholder 2"/>
          <p:cNvSpPr>
            <a:spLocks noGrp="1"/>
          </p:cNvSpPr>
          <p:nvPr>
            <p:ph idx="1"/>
          </p:nvPr>
        </p:nvSpPr>
        <p:spPr>
          <a:xfrm>
            <a:off x="6024352" y="2717800"/>
            <a:ext cx="3068848" cy="2749550"/>
          </a:xfrm>
        </p:spPr>
        <p:txBody>
          <a:bodyPr anchor="ctr">
            <a:normAutofit/>
          </a:bodyPr>
          <a:lstStyle/>
          <a:p>
            <a:r>
              <a:rPr lang="en-GB" sz="2000" noProof="0" dirty="0"/>
              <a:t>Yield strength above minimum (940MPa)</a:t>
            </a:r>
          </a:p>
          <a:p>
            <a:r>
              <a:rPr lang="en-GB" sz="2000" dirty="0"/>
              <a:t>Tensile Strength above minimum (1040 </a:t>
            </a:r>
            <a:r>
              <a:rPr lang="en-GB" sz="2000" dirty="0" err="1"/>
              <a:t>Mpa</a:t>
            </a:r>
            <a:r>
              <a:rPr lang="en-GB" sz="2000" dirty="0"/>
              <a:t>)</a:t>
            </a:r>
            <a:endParaRPr lang="en-GB" sz="2000" noProof="0" dirty="0"/>
          </a:p>
          <a:p>
            <a:r>
              <a:rPr lang="en-GB" sz="2000" noProof="0" dirty="0"/>
              <a:t>Charpy: Results varied but showed ductile </a:t>
            </a:r>
            <a:r>
              <a:rPr lang="en-GB" sz="2000" noProof="0" dirty="0" err="1"/>
              <a:t>behavior</a:t>
            </a:r>
            <a:endParaRPr lang="en-GB" sz="2000" noProof="0" dirty="0"/>
          </a:p>
        </p:txBody>
      </p:sp>
      <p:pic>
        <p:nvPicPr>
          <p:cNvPr id="6" name="Bilde 5">
            <a:extLst>
              <a:ext uri="{FF2B5EF4-FFF2-40B4-BE49-F238E27FC236}">
                <a16:creationId xmlns:a16="http://schemas.microsoft.com/office/drawing/2014/main" id="{F73DACFA-09F0-A916-4CDA-BB851A643AB5}"/>
              </a:ext>
            </a:extLst>
          </p:cNvPr>
          <p:cNvPicPr>
            <a:picLocks noChangeAspect="1"/>
          </p:cNvPicPr>
          <p:nvPr/>
        </p:nvPicPr>
        <p:blipFill>
          <a:blip r:embed="rId3"/>
          <a:stretch>
            <a:fillRect/>
          </a:stretch>
        </p:blipFill>
        <p:spPr>
          <a:xfrm>
            <a:off x="551074" y="1674130"/>
            <a:ext cx="5187949" cy="2311146"/>
          </a:xfrm>
          <a:prstGeom prst="rect">
            <a:avLst/>
          </a:prstGeom>
        </p:spPr>
      </p:pic>
      <p:pic>
        <p:nvPicPr>
          <p:cNvPr id="9" name="Bilde 8">
            <a:extLst>
              <a:ext uri="{FF2B5EF4-FFF2-40B4-BE49-F238E27FC236}">
                <a16:creationId xmlns:a16="http://schemas.microsoft.com/office/drawing/2014/main" id="{74B475CF-BCD8-DDA0-4016-00AA652AF37E}"/>
              </a:ext>
            </a:extLst>
          </p:cNvPr>
          <p:cNvPicPr>
            <a:picLocks noChangeAspect="1"/>
          </p:cNvPicPr>
          <p:nvPr/>
        </p:nvPicPr>
        <p:blipFill>
          <a:blip r:embed="rId4"/>
          <a:stretch>
            <a:fillRect/>
          </a:stretch>
        </p:blipFill>
        <p:spPr>
          <a:xfrm>
            <a:off x="589175" y="3859075"/>
            <a:ext cx="5187948" cy="361949"/>
          </a:xfrm>
          <a:prstGeom prst="rect">
            <a:avLst/>
          </a:prstGeom>
        </p:spPr>
      </p:pic>
      <p:graphicFrame>
        <p:nvGraphicFramePr>
          <p:cNvPr id="11" name="Objekt 10">
            <a:extLst>
              <a:ext uri="{FF2B5EF4-FFF2-40B4-BE49-F238E27FC236}">
                <a16:creationId xmlns:a16="http://schemas.microsoft.com/office/drawing/2014/main" id="{E28FC854-78AC-EBB5-F0A7-ADB6DE279689}"/>
              </a:ext>
            </a:extLst>
          </p:cNvPr>
          <p:cNvGraphicFramePr>
            <a:graphicFrameLocks noChangeAspect="1"/>
          </p:cNvGraphicFramePr>
          <p:nvPr>
            <p:extLst>
              <p:ext uri="{D42A27DB-BD31-4B8C-83A1-F6EECF244321}">
                <p14:modId xmlns:p14="http://schemas.microsoft.com/office/powerpoint/2010/main" val="1015735695"/>
              </p:ext>
            </p:extLst>
          </p:nvPr>
        </p:nvGraphicFramePr>
        <p:xfrm>
          <a:off x="615948" y="4597400"/>
          <a:ext cx="5168900" cy="2032000"/>
        </p:xfrm>
        <a:graphic>
          <a:graphicData uri="http://schemas.openxmlformats.org/presentationml/2006/ole">
            <mc:AlternateContent xmlns:mc="http://schemas.openxmlformats.org/markup-compatibility/2006">
              <mc:Choice xmlns:v="urn:schemas-microsoft-com:vml" Requires="v">
                <p:oleObj name="Document" r:id="rId5" imgW="4393408" imgH="1379930" progId="Word.Document.12">
                  <p:embed/>
                </p:oleObj>
              </mc:Choice>
              <mc:Fallback>
                <p:oleObj name="Document" r:id="rId5" imgW="4393408" imgH="1379930" progId="Word.Document.12">
                  <p:embed/>
                  <p:pic>
                    <p:nvPicPr>
                      <p:cNvPr id="0" name=""/>
                      <p:cNvPicPr/>
                      <p:nvPr/>
                    </p:nvPicPr>
                    <p:blipFill>
                      <a:blip r:embed="rId6"/>
                      <a:stretch>
                        <a:fillRect/>
                      </a:stretch>
                    </p:blipFill>
                    <p:spPr>
                      <a:xfrm>
                        <a:off x="615948" y="4597400"/>
                        <a:ext cx="5168900" cy="2032000"/>
                      </a:xfrm>
                      <a:prstGeom prst="rect">
                        <a:avLst/>
                      </a:prstGeom>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0E08C-25CD-43B3-C73F-486D7AA31FA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0444B1-3B90-E0EC-448C-BB77D9C37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 name="Rectangle 9">
            <a:extLst>
              <a:ext uri="{FF2B5EF4-FFF2-40B4-BE49-F238E27FC236}">
                <a16:creationId xmlns:a16="http://schemas.microsoft.com/office/drawing/2014/main" id="{C27AB1D8-683D-E092-EEAB-2B0FDCC1B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Rectangle 11">
            <a:extLst>
              <a:ext uri="{FF2B5EF4-FFF2-40B4-BE49-F238E27FC236}">
                <a16:creationId xmlns:a16="http://schemas.microsoft.com/office/drawing/2014/main" id="{3BF037A3-EE96-07D5-78C5-2297F47FED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4" name="Rectangle 13">
            <a:extLst>
              <a:ext uri="{FF2B5EF4-FFF2-40B4-BE49-F238E27FC236}">
                <a16:creationId xmlns:a16="http://schemas.microsoft.com/office/drawing/2014/main" id="{38F08B4B-A6B7-A8D3-970D-90F9C172A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Rectangle 15">
            <a:extLst>
              <a:ext uri="{FF2B5EF4-FFF2-40B4-BE49-F238E27FC236}">
                <a16:creationId xmlns:a16="http://schemas.microsoft.com/office/drawing/2014/main" id="{EA018B2F-6B79-61A5-F067-FCFB8A846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a:extLst>
              <a:ext uri="{FF2B5EF4-FFF2-40B4-BE49-F238E27FC236}">
                <a16:creationId xmlns:a16="http://schemas.microsoft.com/office/drawing/2014/main" id="{37586A16-14ED-FDF9-66FF-BFC61493E187}"/>
              </a:ext>
            </a:extLst>
          </p:cNvPr>
          <p:cNvSpPr>
            <a:spLocks noGrp="1"/>
          </p:cNvSpPr>
          <p:nvPr>
            <p:ph type="title"/>
          </p:nvPr>
        </p:nvSpPr>
        <p:spPr>
          <a:xfrm>
            <a:off x="1028699" y="294538"/>
            <a:ext cx="7421963" cy="1033669"/>
          </a:xfrm>
        </p:spPr>
        <p:txBody>
          <a:bodyPr>
            <a:normAutofit/>
          </a:bodyPr>
          <a:lstStyle/>
          <a:p>
            <a:r>
              <a:rPr lang="en-GB" sz="3500" noProof="0" dirty="0">
                <a:solidFill>
                  <a:srgbClr val="FFFFFF"/>
                </a:solidFill>
              </a:rPr>
              <a:t>Mechanical Test Results</a:t>
            </a:r>
          </a:p>
        </p:txBody>
      </p:sp>
      <p:pic>
        <p:nvPicPr>
          <p:cNvPr id="4" name="Picture 3">
            <a:extLst>
              <a:ext uri="{FF2B5EF4-FFF2-40B4-BE49-F238E27FC236}">
                <a16:creationId xmlns:a16="http://schemas.microsoft.com/office/drawing/2014/main" id="{3893F0AD-1F51-B0D0-659E-1AA35FE9C96F}"/>
              </a:ext>
            </a:extLst>
          </p:cNvPr>
          <p:cNvPicPr>
            <a:picLocks noChangeAspect="1"/>
          </p:cNvPicPr>
          <p:nvPr/>
        </p:nvPicPr>
        <p:blipFill>
          <a:blip r:embed="rId3"/>
          <a:stretch>
            <a:fillRect/>
          </a:stretch>
        </p:blipFill>
        <p:spPr>
          <a:xfrm>
            <a:off x="-2" y="1590741"/>
            <a:ext cx="6478065" cy="4351338"/>
          </a:xfrm>
          <a:prstGeom prst="rect">
            <a:avLst/>
          </a:prstGeom>
        </p:spPr>
      </p:pic>
      <p:sp>
        <p:nvSpPr>
          <p:cNvPr id="13" name="Content Placeholder 2">
            <a:extLst>
              <a:ext uri="{FF2B5EF4-FFF2-40B4-BE49-F238E27FC236}">
                <a16:creationId xmlns:a16="http://schemas.microsoft.com/office/drawing/2014/main" id="{E8EBDED1-DA56-8D73-F98F-57D64A8E9684}"/>
              </a:ext>
            </a:extLst>
          </p:cNvPr>
          <p:cNvSpPr txBox="1">
            <a:spLocks noGrp="1"/>
          </p:cNvSpPr>
          <p:nvPr>
            <p:ph idx="1"/>
          </p:nvPr>
        </p:nvSpPr>
        <p:spPr>
          <a:xfrm>
            <a:off x="6478063" y="2388105"/>
            <a:ext cx="2665934" cy="273522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Vicker-hardness: Also above minimum (320 HV)</a:t>
            </a:r>
            <a:endParaRPr lang="en-GB" sz="2000" dirty="0">
              <a:ea typeface="Calibri"/>
              <a:cs typeface="Calibri"/>
            </a:endParaRPr>
          </a:p>
        </p:txBody>
      </p:sp>
    </p:spTree>
    <p:extLst>
      <p:ext uri="{BB962C8B-B14F-4D97-AF65-F5344CB8AC3E}">
        <p14:creationId xmlns:p14="http://schemas.microsoft.com/office/powerpoint/2010/main" val="2285384552"/>
      </p:ext>
    </p:extLst>
  </p:cSld>
  <p:clrMapOvr>
    <a:masterClrMapping/>
  </p:clrMapOvr>
</p:sld>
</file>

<file path=ppt/theme/theme1.xml><?xml version="1.0" encoding="utf-8"?>
<a:theme xmlns:a="http://schemas.openxmlformats.org/drawingml/2006/main" name="Office 2013 – 2022-tema">
  <a:themeElements>
    <a:clrScheme name="Office 2013 – 2022-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8a213d2-8f6c-400d-9e74-4e8b475316c6}" enabled="0" method="" siteId="{f8a213d2-8f6c-400d-9e74-4e8b475316c6}" removed="1"/>
</clbl:labelList>
</file>

<file path=docProps/app.xml><?xml version="1.0" encoding="utf-8"?>
<Properties xmlns="http://schemas.openxmlformats.org/officeDocument/2006/extended-properties" xmlns:vt="http://schemas.openxmlformats.org/officeDocument/2006/docPropsVTypes">
  <Template>Office 2013 - 2022 Theme</Template>
  <TotalTime>153</TotalTime>
  <Words>2144</Words>
  <Application>Microsoft Macintosh PowerPoint</Application>
  <PresentationFormat>Skjermfremvisning (4:3)</PresentationFormat>
  <Paragraphs>214</Paragraphs>
  <Slides>17</Slides>
  <Notes>17</Notes>
  <HiddenSlides>0</HiddenSlides>
  <MMClips>0</MMClips>
  <ScaleCrop>false</ScaleCrop>
  <HeadingPairs>
    <vt:vector size="8" baseType="variant">
      <vt:variant>
        <vt:lpstr>Brukte skrifter</vt:lpstr>
      </vt:variant>
      <vt:variant>
        <vt:i4>4</vt:i4>
      </vt:variant>
      <vt:variant>
        <vt:lpstr>Tema</vt:lpstr>
      </vt:variant>
      <vt:variant>
        <vt:i4>1</vt:i4>
      </vt:variant>
      <vt:variant>
        <vt:lpstr>Innebygde OLE-servere</vt:lpstr>
      </vt:variant>
      <vt:variant>
        <vt:i4>1</vt:i4>
      </vt:variant>
      <vt:variant>
        <vt:lpstr>Lysbildetitler</vt:lpstr>
      </vt:variant>
      <vt:variant>
        <vt:i4>17</vt:i4>
      </vt:variant>
    </vt:vector>
  </HeadingPairs>
  <TitlesOfParts>
    <vt:vector size="23" baseType="lpstr">
      <vt:lpstr>Arial</vt:lpstr>
      <vt:lpstr>Calibri</vt:lpstr>
      <vt:lpstr>Calibri Light</vt:lpstr>
      <vt:lpstr>Times New Roman</vt:lpstr>
      <vt:lpstr>Office 2013 – 2022-tema</vt:lpstr>
      <vt:lpstr>Document</vt:lpstr>
      <vt:lpstr>Structural Integrity of Flange Connection in Onshore Wind Turbine Towers</vt:lpstr>
      <vt:lpstr>Introduction</vt:lpstr>
      <vt:lpstr>Real-World Bolt Failure Case Study</vt:lpstr>
      <vt:lpstr>Background &amp; Motivation</vt:lpstr>
      <vt:lpstr>Objectives &amp; Research Questions</vt:lpstr>
      <vt:lpstr>Material &amp; Bolt Specifications</vt:lpstr>
      <vt:lpstr>Methodology Overview</vt:lpstr>
      <vt:lpstr>Mechanical Test Results</vt:lpstr>
      <vt:lpstr>Mechanical Test Results</vt:lpstr>
      <vt:lpstr>Microstructure &amp; Porosity</vt:lpstr>
      <vt:lpstr>SEM and EDS </vt:lpstr>
      <vt:lpstr> MTEX Findings</vt:lpstr>
      <vt:lpstr>Expert Consultation &amp; Coating Concerns</vt:lpstr>
      <vt:lpstr>Discussion of Failure Mechanism</vt:lpstr>
      <vt:lpstr>Conclusions </vt:lpstr>
      <vt:lpstr>Recommendations for Future Work</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Stig Roar</dc:creator>
  <cp:keywords/>
  <dc:description>generated using python-pptx</dc:description>
  <cp:lastModifiedBy>Elin Herredsvela</cp:lastModifiedBy>
  <cp:revision>362</cp:revision>
  <dcterms:created xsi:type="dcterms:W3CDTF">2013-01-27T09:14:16Z</dcterms:created>
  <dcterms:modified xsi:type="dcterms:W3CDTF">2025-06-11T11:18:06Z</dcterms:modified>
  <cp:category/>
</cp:coreProperties>
</file>