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8" r:id="rId2"/>
    <p:sldId id="264" r:id="rId3"/>
    <p:sldId id="291" r:id="rId4"/>
    <p:sldId id="274" r:id="rId5"/>
    <p:sldId id="292" r:id="rId6"/>
    <p:sldId id="299" r:id="rId7"/>
    <p:sldId id="275" r:id="rId8"/>
    <p:sldId id="276" r:id="rId9"/>
    <p:sldId id="278" r:id="rId10"/>
    <p:sldId id="279" r:id="rId11"/>
    <p:sldId id="266" r:id="rId12"/>
    <p:sldId id="286" r:id="rId13"/>
    <p:sldId id="284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789DBC"/>
    <a:srgbClr val="FFFFFF"/>
    <a:srgbClr val="7EA2D8"/>
    <a:srgbClr val="CDC1FF"/>
    <a:srgbClr val="E5D9F2"/>
    <a:srgbClr val="178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87" autoAdjust="0"/>
    <p:restoredTop sz="95033" autoAdjust="0"/>
  </p:normalViewPr>
  <p:slideViewPr>
    <p:cSldViewPr snapToGrid="0">
      <p:cViewPr varScale="1">
        <p:scale>
          <a:sx n="88" d="100"/>
          <a:sy n="88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image" Target="../media/image3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F7E39-690C-1146-939B-D9574D3CC4E2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C3DF5E-4BBB-EB4D-BA97-95F269043928}">
      <dgm:prSet phldrT="[Text]" custT="1"/>
      <dgm:spPr/>
      <dgm:t>
        <a:bodyPr/>
        <a:lstStyle/>
        <a:p>
          <a:pPr rtl="0"/>
          <a:r>
            <a:rPr lang="en-GB" sz="1800"/>
            <a:t>GMM parameters</a:t>
          </a:r>
        </a:p>
      </dgm:t>
    </dgm:pt>
    <dgm:pt modelId="{5E5E1E3A-2123-B64D-B3F1-ABA58FB9F23E}" type="parTrans" cxnId="{56C4E946-8556-0540-A181-A66905B576B1}">
      <dgm:prSet/>
      <dgm:spPr/>
      <dgm:t>
        <a:bodyPr/>
        <a:lstStyle/>
        <a:p>
          <a:endParaRPr lang="en-GB"/>
        </a:p>
      </dgm:t>
    </dgm:pt>
    <dgm:pt modelId="{AB5487A1-2D1C-2444-BB2F-7AE4F08293B9}" type="sibTrans" cxnId="{56C4E946-8556-0540-A181-A66905B576B1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7F2E94CF-9086-1748-ABE4-EE164555C7AB}">
          <dgm:prSet phldrT="[Text]"/>
          <dgm:spPr/>
          <dgm:t>
            <a:bodyPr/>
            <a:lstStyle/>
            <a:p>
              <a:pPr rtl="0"/>
              <a:r>
                <a:rPr lang="en-GB">
                  <a:solidFill>
                    <a:schemeClr val="bg1"/>
                  </a:solidFill>
                </a:rPr>
                <a:t>Mean 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sub>
                  </m:sSub>
                </m:oMath>
              </a14:m>
              <a:r>
                <a:rPr lang="en-GB">
                  <a:solidFill>
                    <a:schemeClr val="bg1"/>
                  </a:solidFill>
                </a:rPr>
                <a:t>)</a:t>
              </a:r>
            </a:p>
          </dgm:t>
        </dgm:pt>
      </mc:Choice>
      <mc:Fallback xmlns="">
        <dgm:pt modelId="{7F2E94CF-9086-1748-ABE4-EE164555C7AB}">
          <dgm:prSet phldrT="[Text]"/>
          <dgm:spPr/>
          <dgm:t>
            <a:bodyPr/>
            <a:lstStyle/>
            <a:p>
              <a:pPr rtl="0"/>
              <a:r>
                <a:rPr lang="en-GB" dirty="0">
                  <a:solidFill>
                    <a:schemeClr val="bg1"/>
                  </a:solidFill>
                </a:rPr>
                <a:t>Mean (</a:t>
              </a:r>
              <a:r>
                <a:rPr lang="en-US" i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𝜇_</a:t>
              </a:r>
              <a:r>
                <a:rPr lang="en-US" b="0" i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𝑘</a:t>
              </a:r>
              <a:r>
                <a:rPr lang="en-GB" dirty="0">
                  <a:solidFill>
                    <a:schemeClr val="bg1"/>
                  </a:solidFill>
                </a:rPr>
                <a:t>)</a:t>
              </a:r>
            </a:p>
          </dgm:t>
        </dgm:pt>
      </mc:Fallback>
    </mc:AlternateContent>
    <dgm:pt modelId="{F76859EE-8F56-9A45-BDD9-6CFD44C87714}" type="parTrans" cxnId="{5F4D44C4-E285-C742-BF01-B5554970101D}">
      <dgm:prSet/>
      <dgm:spPr/>
      <dgm:t>
        <a:bodyPr/>
        <a:lstStyle/>
        <a:p>
          <a:endParaRPr lang="en-GB"/>
        </a:p>
      </dgm:t>
    </dgm:pt>
    <dgm:pt modelId="{916A7ECC-21CC-654B-95BF-28273F338E69}" type="sibTrans" cxnId="{5F4D44C4-E285-C742-BF01-B5554970101D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F8C0F57E-DA80-0743-9885-A423C57CB520}">
          <dgm:prSet phldrT="[Text]"/>
          <dgm:spPr/>
          <dgm:t>
            <a:bodyPr/>
            <a:lstStyle/>
            <a:p>
              <a:pPr rtl="0"/>
              <a:r>
                <a:rPr lang="en-GB">
                  <a:solidFill>
                    <a:schemeClr val="bg1"/>
                  </a:solidFill>
                </a:rPr>
                <a:t>Covariance metrices (</a:t>
              </a:r>
              <a14:m>
                <m:oMath xmlns:m="http://schemas.openxmlformats.org/officeDocument/2006/math">
                  <m:nary>
                    <m:naryPr>
                      <m:chr m:val="∑"/>
                      <m:limLoc m:val="subSup"/>
                      <m:supHide m:val="on"/>
                      <m:ctrl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naryPr>
                    <m:sub>
                      <m:r>
                        <m:rPr>
                          <m:brk m:alnAt="9"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sub>
                    <m:sup/>
                    <m:e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e>
                  </m:nary>
                </m:oMath>
              </a14:m>
              <a:endParaRPr lang="en-GB">
                <a:solidFill>
                  <a:schemeClr val="bg1"/>
                </a:solidFill>
              </a:endParaRPr>
            </a:p>
          </dgm:t>
        </dgm:pt>
      </mc:Choice>
      <mc:Fallback xmlns="">
        <dgm:pt modelId="{F8C0F57E-DA80-0743-9885-A423C57CB520}">
          <dgm:prSet phldrT="[Text]"/>
          <dgm:spPr/>
          <dgm:t>
            <a:bodyPr/>
            <a:lstStyle/>
            <a:p>
              <a:pPr rtl="0"/>
              <a:r>
                <a:rPr lang="en-GB" dirty="0">
                  <a:solidFill>
                    <a:schemeClr val="bg1"/>
                  </a:solidFill>
                </a:rPr>
                <a:t>Covariance metrices (</a:t>
              </a:r>
              <a:r>
                <a:rPr lang="en-US" b="0" i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∑2_𝑘▒)</a:t>
              </a:r>
              <a:endParaRPr lang="en-GB" dirty="0">
                <a:solidFill>
                  <a:schemeClr val="bg1"/>
                </a:solidFill>
              </a:endParaRPr>
            </a:p>
          </dgm:t>
        </dgm:pt>
      </mc:Fallback>
    </mc:AlternateContent>
    <dgm:pt modelId="{F3437674-9563-6E40-AEC2-3E3F3BABC78B}" type="parTrans" cxnId="{5886AFE6-47DE-324D-AD43-63969AC14836}">
      <dgm:prSet/>
      <dgm:spPr/>
      <dgm:t>
        <a:bodyPr/>
        <a:lstStyle/>
        <a:p>
          <a:endParaRPr lang="en-GB"/>
        </a:p>
      </dgm:t>
    </dgm:pt>
    <dgm:pt modelId="{CC1F3678-0FCC-6E40-9F50-8B2B5AAA8E35}" type="sibTrans" cxnId="{5886AFE6-47DE-324D-AD43-63969AC14836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4D9FD26F-024D-C946-92A6-BB635C4F9FF3}">
          <dgm:prSet phldrT="[Text]"/>
          <dgm:spPr/>
          <dgm:t>
            <a:bodyPr/>
            <a:lstStyle/>
            <a:p>
              <a:pPr rtl="0"/>
              <a:r>
                <a:rPr lang="en-GB">
                  <a:solidFill>
                    <a:schemeClr val="bg1"/>
                  </a:solidFill>
                </a:rPr>
                <a:t>Mixture weight </a:t>
              </a:r>
              <a14:m>
                <m:oMath xmlns:m="http://schemas.openxmlformats.org/officeDocument/2006/math">
                  <m:r>
                    <a:rPr lang="en-US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e>
                    <m: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sub>
                  </m:sSub>
                </m:oMath>
              </a14:m>
              <a:r>
                <a:rPr lang="en-GB">
                  <a:solidFill>
                    <a:schemeClr val="bg1"/>
                  </a:solidFill>
                </a:rPr>
                <a:t>)</a:t>
              </a:r>
            </a:p>
          </dgm:t>
        </dgm:pt>
      </mc:Choice>
      <mc:Fallback xmlns="">
        <dgm:pt modelId="{4D9FD26F-024D-C946-92A6-BB635C4F9FF3}">
          <dgm:prSet phldrT="[Text]"/>
          <dgm:spPr/>
          <dgm:t>
            <a:bodyPr/>
            <a:lstStyle/>
            <a:p>
              <a:pPr rtl="0"/>
              <a:r>
                <a:rPr lang="en-GB" dirty="0">
                  <a:solidFill>
                    <a:schemeClr val="bg1"/>
                  </a:solidFill>
                </a:rPr>
                <a:t>Mixture weight </a:t>
              </a:r>
              <a:r>
                <a:rPr lang="en-US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(</a:t>
              </a:r>
              <a:r>
                <a:rPr lang="en-US" b="0" i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𝜋_</a:t>
              </a:r>
              <a:r>
                <a:rPr lang="en-US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𝑘</a:t>
              </a:r>
              <a:r>
                <a:rPr lang="en-GB" dirty="0">
                  <a:solidFill>
                    <a:schemeClr val="bg1"/>
                  </a:solidFill>
                </a:rPr>
                <a:t>)</a:t>
              </a:r>
            </a:p>
          </dgm:t>
        </dgm:pt>
      </mc:Fallback>
    </mc:AlternateContent>
    <dgm:pt modelId="{B82D0B8E-B217-7944-8696-74E2FA5AC0B7}" type="parTrans" cxnId="{A47EF79B-BD8B-354F-8C4E-A3985CB6DF92}">
      <dgm:prSet/>
      <dgm:spPr/>
      <dgm:t>
        <a:bodyPr/>
        <a:lstStyle/>
        <a:p>
          <a:endParaRPr lang="en-GB"/>
        </a:p>
      </dgm:t>
    </dgm:pt>
    <dgm:pt modelId="{698AAB5E-B579-184A-8143-EBDF0267E6F5}" type="sibTrans" cxnId="{A47EF79B-BD8B-354F-8C4E-A3985CB6DF92}">
      <dgm:prSet/>
      <dgm:spPr/>
      <dgm:t>
        <a:bodyPr/>
        <a:lstStyle/>
        <a:p>
          <a:endParaRPr lang="en-GB"/>
        </a:p>
      </dgm:t>
    </dgm:pt>
    <dgm:pt modelId="{5245394D-3CA3-6F40-8441-FCDF6F8DB5E3}" type="pres">
      <dgm:prSet presAssocID="{8FCF7E39-690C-1146-939B-D9574D3CC4E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CC599D0-731A-644F-B2F8-6BE0D5A65A60}" type="pres">
      <dgm:prSet presAssocID="{ECC3DF5E-4BBB-EB4D-BA97-95F269043928}" presName="root1" presStyleCnt="0"/>
      <dgm:spPr/>
    </dgm:pt>
    <dgm:pt modelId="{F2C4D257-800F-9E4D-AF09-E879689305C6}" type="pres">
      <dgm:prSet presAssocID="{ECC3DF5E-4BBB-EB4D-BA97-95F269043928}" presName="LevelOneTextNode" presStyleLbl="node0" presStyleIdx="0" presStyleCnt="1">
        <dgm:presLayoutVars>
          <dgm:chPref val="3"/>
        </dgm:presLayoutVars>
      </dgm:prSet>
      <dgm:spPr/>
    </dgm:pt>
    <dgm:pt modelId="{4DF63B45-CDCF-0C40-ABB2-0D5794595C3A}" type="pres">
      <dgm:prSet presAssocID="{ECC3DF5E-4BBB-EB4D-BA97-95F269043928}" presName="level2hierChild" presStyleCnt="0"/>
      <dgm:spPr/>
    </dgm:pt>
    <dgm:pt modelId="{10BD5B88-2A01-8C47-BD02-BAA8F2EA5500}" type="pres">
      <dgm:prSet presAssocID="{F76859EE-8F56-9A45-BDD9-6CFD44C87714}" presName="conn2-1" presStyleLbl="parChTrans1D2" presStyleIdx="0" presStyleCnt="3"/>
      <dgm:spPr/>
    </dgm:pt>
    <dgm:pt modelId="{D173F0DA-C494-514B-AFB0-C2FA6CFBF514}" type="pres">
      <dgm:prSet presAssocID="{F76859EE-8F56-9A45-BDD9-6CFD44C87714}" presName="connTx" presStyleLbl="parChTrans1D2" presStyleIdx="0" presStyleCnt="3"/>
      <dgm:spPr/>
    </dgm:pt>
    <dgm:pt modelId="{CDC2E07E-A50D-9349-A085-BCCB75503FB9}" type="pres">
      <dgm:prSet presAssocID="{7F2E94CF-9086-1748-ABE4-EE164555C7AB}" presName="root2" presStyleCnt="0"/>
      <dgm:spPr/>
    </dgm:pt>
    <dgm:pt modelId="{75417D25-D70B-C940-9749-9FD7FEF6491C}" type="pres">
      <dgm:prSet presAssocID="{7F2E94CF-9086-1748-ABE4-EE164555C7AB}" presName="LevelTwoTextNode" presStyleLbl="node2" presStyleIdx="0" presStyleCnt="3">
        <dgm:presLayoutVars>
          <dgm:chPref val="3"/>
        </dgm:presLayoutVars>
      </dgm:prSet>
      <dgm:spPr/>
    </dgm:pt>
    <dgm:pt modelId="{70839667-B7F6-7F45-B0D9-EA6C680AA393}" type="pres">
      <dgm:prSet presAssocID="{7F2E94CF-9086-1748-ABE4-EE164555C7AB}" presName="level3hierChild" presStyleCnt="0"/>
      <dgm:spPr/>
    </dgm:pt>
    <dgm:pt modelId="{08A24EA4-E6CE-E042-841B-9B2008D9D99D}" type="pres">
      <dgm:prSet presAssocID="{F3437674-9563-6E40-AEC2-3E3F3BABC78B}" presName="conn2-1" presStyleLbl="parChTrans1D2" presStyleIdx="1" presStyleCnt="3"/>
      <dgm:spPr/>
    </dgm:pt>
    <dgm:pt modelId="{ECF20933-3E92-A743-ACCD-ED940AC53009}" type="pres">
      <dgm:prSet presAssocID="{F3437674-9563-6E40-AEC2-3E3F3BABC78B}" presName="connTx" presStyleLbl="parChTrans1D2" presStyleIdx="1" presStyleCnt="3"/>
      <dgm:spPr/>
    </dgm:pt>
    <dgm:pt modelId="{3E478DB2-87B5-114E-902C-6C4B25D7A3A6}" type="pres">
      <dgm:prSet presAssocID="{F8C0F57E-DA80-0743-9885-A423C57CB520}" presName="root2" presStyleCnt="0"/>
      <dgm:spPr/>
    </dgm:pt>
    <dgm:pt modelId="{99D826DC-6030-454F-B98D-E6AB7A75BD19}" type="pres">
      <dgm:prSet presAssocID="{F8C0F57E-DA80-0743-9885-A423C57CB520}" presName="LevelTwoTextNode" presStyleLbl="node2" presStyleIdx="1" presStyleCnt="3">
        <dgm:presLayoutVars>
          <dgm:chPref val="3"/>
        </dgm:presLayoutVars>
      </dgm:prSet>
      <dgm:spPr/>
    </dgm:pt>
    <dgm:pt modelId="{7BA8C9E5-878B-5F48-8257-6391D94AFA14}" type="pres">
      <dgm:prSet presAssocID="{F8C0F57E-DA80-0743-9885-A423C57CB520}" presName="level3hierChild" presStyleCnt="0"/>
      <dgm:spPr/>
    </dgm:pt>
    <dgm:pt modelId="{8E8346FA-FF3C-184F-90AC-B1E493B44FDB}" type="pres">
      <dgm:prSet presAssocID="{B82D0B8E-B217-7944-8696-74E2FA5AC0B7}" presName="conn2-1" presStyleLbl="parChTrans1D2" presStyleIdx="2" presStyleCnt="3"/>
      <dgm:spPr/>
    </dgm:pt>
    <dgm:pt modelId="{1137F581-5A62-A342-BDD6-B31B6B7720F7}" type="pres">
      <dgm:prSet presAssocID="{B82D0B8E-B217-7944-8696-74E2FA5AC0B7}" presName="connTx" presStyleLbl="parChTrans1D2" presStyleIdx="2" presStyleCnt="3"/>
      <dgm:spPr/>
    </dgm:pt>
    <dgm:pt modelId="{83A61229-99E5-B04E-92A2-C971B9CC7710}" type="pres">
      <dgm:prSet presAssocID="{4D9FD26F-024D-C946-92A6-BB635C4F9FF3}" presName="root2" presStyleCnt="0"/>
      <dgm:spPr/>
    </dgm:pt>
    <dgm:pt modelId="{4F8969CF-E1B8-5A43-81FE-3860C4B4B762}" type="pres">
      <dgm:prSet presAssocID="{4D9FD26F-024D-C946-92A6-BB635C4F9FF3}" presName="LevelTwoTextNode" presStyleLbl="node2" presStyleIdx="2" presStyleCnt="3">
        <dgm:presLayoutVars>
          <dgm:chPref val="3"/>
        </dgm:presLayoutVars>
      </dgm:prSet>
      <dgm:spPr/>
    </dgm:pt>
    <dgm:pt modelId="{64CF06A3-AEBF-504E-A7CD-C2E12232B06C}" type="pres">
      <dgm:prSet presAssocID="{4D9FD26F-024D-C946-92A6-BB635C4F9FF3}" presName="level3hierChild" presStyleCnt="0"/>
      <dgm:spPr/>
    </dgm:pt>
  </dgm:ptLst>
  <dgm:cxnLst>
    <dgm:cxn modelId="{FCDAA12D-5413-A14A-BD8F-77CDE19B9ADA}" type="presOf" srcId="{F3437674-9563-6E40-AEC2-3E3F3BABC78B}" destId="{ECF20933-3E92-A743-ACCD-ED940AC53009}" srcOrd="1" destOrd="0" presId="urn:microsoft.com/office/officeart/2008/layout/HorizontalMultiLevelHierarchy"/>
    <dgm:cxn modelId="{8A3AE237-8A4F-EB47-931E-FA9EE63E2DC6}" type="presOf" srcId="{ECC3DF5E-4BBB-EB4D-BA97-95F269043928}" destId="{F2C4D257-800F-9E4D-AF09-E879689305C6}" srcOrd="0" destOrd="0" presId="urn:microsoft.com/office/officeart/2008/layout/HorizontalMultiLevelHierarchy"/>
    <dgm:cxn modelId="{56C4E946-8556-0540-A181-A66905B576B1}" srcId="{8FCF7E39-690C-1146-939B-D9574D3CC4E2}" destId="{ECC3DF5E-4BBB-EB4D-BA97-95F269043928}" srcOrd="0" destOrd="0" parTransId="{5E5E1E3A-2123-B64D-B3F1-ABA58FB9F23E}" sibTransId="{AB5487A1-2D1C-2444-BB2F-7AE4F08293B9}"/>
    <dgm:cxn modelId="{739A6654-6F75-DD45-BE9B-56C187EF266E}" type="presOf" srcId="{7F2E94CF-9086-1748-ABE4-EE164555C7AB}" destId="{75417D25-D70B-C940-9749-9FD7FEF6491C}" srcOrd="0" destOrd="0" presId="urn:microsoft.com/office/officeart/2008/layout/HorizontalMultiLevelHierarchy"/>
    <dgm:cxn modelId="{3F165F63-CEDF-E040-A599-0DACC3C5C94E}" type="presOf" srcId="{B82D0B8E-B217-7944-8696-74E2FA5AC0B7}" destId="{8E8346FA-FF3C-184F-90AC-B1E493B44FDB}" srcOrd="0" destOrd="0" presId="urn:microsoft.com/office/officeart/2008/layout/HorizontalMultiLevelHierarchy"/>
    <dgm:cxn modelId="{BCDD2099-F1ED-644B-990A-3F0A75D0A190}" type="presOf" srcId="{B82D0B8E-B217-7944-8696-74E2FA5AC0B7}" destId="{1137F581-5A62-A342-BDD6-B31B6B7720F7}" srcOrd="1" destOrd="0" presId="urn:microsoft.com/office/officeart/2008/layout/HorizontalMultiLevelHierarchy"/>
    <dgm:cxn modelId="{28388499-9AAE-9C49-A622-DF99D8389DA9}" type="presOf" srcId="{4D9FD26F-024D-C946-92A6-BB635C4F9FF3}" destId="{4F8969CF-E1B8-5A43-81FE-3860C4B4B762}" srcOrd="0" destOrd="0" presId="urn:microsoft.com/office/officeart/2008/layout/HorizontalMultiLevelHierarchy"/>
    <dgm:cxn modelId="{A47EF79B-BD8B-354F-8C4E-A3985CB6DF92}" srcId="{ECC3DF5E-4BBB-EB4D-BA97-95F269043928}" destId="{4D9FD26F-024D-C946-92A6-BB635C4F9FF3}" srcOrd="2" destOrd="0" parTransId="{B82D0B8E-B217-7944-8696-74E2FA5AC0B7}" sibTransId="{698AAB5E-B579-184A-8143-EBDF0267E6F5}"/>
    <dgm:cxn modelId="{F4925CA8-483A-7749-80DD-E4234DFBB73A}" type="presOf" srcId="{F76859EE-8F56-9A45-BDD9-6CFD44C87714}" destId="{10BD5B88-2A01-8C47-BD02-BAA8F2EA5500}" srcOrd="0" destOrd="0" presId="urn:microsoft.com/office/officeart/2008/layout/HorizontalMultiLevelHierarchy"/>
    <dgm:cxn modelId="{14590AB2-E224-6946-80A0-F28D0F228226}" type="presOf" srcId="{F8C0F57E-DA80-0743-9885-A423C57CB520}" destId="{99D826DC-6030-454F-B98D-E6AB7A75BD19}" srcOrd="0" destOrd="0" presId="urn:microsoft.com/office/officeart/2008/layout/HorizontalMultiLevelHierarchy"/>
    <dgm:cxn modelId="{5F4D44C4-E285-C742-BF01-B5554970101D}" srcId="{ECC3DF5E-4BBB-EB4D-BA97-95F269043928}" destId="{7F2E94CF-9086-1748-ABE4-EE164555C7AB}" srcOrd="0" destOrd="0" parTransId="{F76859EE-8F56-9A45-BDD9-6CFD44C87714}" sibTransId="{916A7ECC-21CC-654B-95BF-28273F338E69}"/>
    <dgm:cxn modelId="{F60E94CB-9925-A244-9225-E09838FF9FB1}" type="presOf" srcId="{8FCF7E39-690C-1146-939B-D9574D3CC4E2}" destId="{5245394D-3CA3-6F40-8441-FCDF6F8DB5E3}" srcOrd="0" destOrd="0" presId="urn:microsoft.com/office/officeart/2008/layout/HorizontalMultiLevelHierarchy"/>
    <dgm:cxn modelId="{42EF8ACF-A9CF-524C-806C-C2B5D3A6C8AB}" type="presOf" srcId="{F3437674-9563-6E40-AEC2-3E3F3BABC78B}" destId="{08A24EA4-E6CE-E042-841B-9B2008D9D99D}" srcOrd="0" destOrd="0" presId="urn:microsoft.com/office/officeart/2008/layout/HorizontalMultiLevelHierarchy"/>
    <dgm:cxn modelId="{04CE3CD9-22E4-A14E-87C6-247C47A1AA75}" type="presOf" srcId="{F76859EE-8F56-9A45-BDD9-6CFD44C87714}" destId="{D173F0DA-C494-514B-AFB0-C2FA6CFBF514}" srcOrd="1" destOrd="0" presId="urn:microsoft.com/office/officeart/2008/layout/HorizontalMultiLevelHierarchy"/>
    <dgm:cxn modelId="{5886AFE6-47DE-324D-AD43-63969AC14836}" srcId="{ECC3DF5E-4BBB-EB4D-BA97-95F269043928}" destId="{F8C0F57E-DA80-0743-9885-A423C57CB520}" srcOrd="1" destOrd="0" parTransId="{F3437674-9563-6E40-AEC2-3E3F3BABC78B}" sibTransId="{CC1F3678-0FCC-6E40-9F50-8B2B5AAA8E35}"/>
    <dgm:cxn modelId="{6FB39AC6-64CF-1D4F-B35F-1173FD20D0B5}" type="presParOf" srcId="{5245394D-3CA3-6F40-8441-FCDF6F8DB5E3}" destId="{7CC599D0-731A-644F-B2F8-6BE0D5A65A60}" srcOrd="0" destOrd="0" presId="urn:microsoft.com/office/officeart/2008/layout/HorizontalMultiLevelHierarchy"/>
    <dgm:cxn modelId="{391EC909-AC18-C746-8789-6854319FA8BE}" type="presParOf" srcId="{7CC599D0-731A-644F-B2F8-6BE0D5A65A60}" destId="{F2C4D257-800F-9E4D-AF09-E879689305C6}" srcOrd="0" destOrd="0" presId="urn:microsoft.com/office/officeart/2008/layout/HorizontalMultiLevelHierarchy"/>
    <dgm:cxn modelId="{BBA6CA22-9785-CC44-8E0F-533E20247AEF}" type="presParOf" srcId="{7CC599D0-731A-644F-B2F8-6BE0D5A65A60}" destId="{4DF63B45-CDCF-0C40-ABB2-0D5794595C3A}" srcOrd="1" destOrd="0" presId="urn:microsoft.com/office/officeart/2008/layout/HorizontalMultiLevelHierarchy"/>
    <dgm:cxn modelId="{6BCBFABE-3CC7-DF49-9FF6-D57EBAFA43AF}" type="presParOf" srcId="{4DF63B45-CDCF-0C40-ABB2-0D5794595C3A}" destId="{10BD5B88-2A01-8C47-BD02-BAA8F2EA5500}" srcOrd="0" destOrd="0" presId="urn:microsoft.com/office/officeart/2008/layout/HorizontalMultiLevelHierarchy"/>
    <dgm:cxn modelId="{9C8496D0-ABE4-7249-882E-CB7F748D39AA}" type="presParOf" srcId="{10BD5B88-2A01-8C47-BD02-BAA8F2EA5500}" destId="{D173F0DA-C494-514B-AFB0-C2FA6CFBF514}" srcOrd="0" destOrd="0" presId="urn:microsoft.com/office/officeart/2008/layout/HorizontalMultiLevelHierarchy"/>
    <dgm:cxn modelId="{B1F2033A-E956-1D4F-9D8A-0893CA857D06}" type="presParOf" srcId="{4DF63B45-CDCF-0C40-ABB2-0D5794595C3A}" destId="{CDC2E07E-A50D-9349-A085-BCCB75503FB9}" srcOrd="1" destOrd="0" presId="urn:microsoft.com/office/officeart/2008/layout/HorizontalMultiLevelHierarchy"/>
    <dgm:cxn modelId="{4A5A6365-351A-5645-894D-39DD86C996D4}" type="presParOf" srcId="{CDC2E07E-A50D-9349-A085-BCCB75503FB9}" destId="{75417D25-D70B-C940-9749-9FD7FEF6491C}" srcOrd="0" destOrd="0" presId="urn:microsoft.com/office/officeart/2008/layout/HorizontalMultiLevelHierarchy"/>
    <dgm:cxn modelId="{51745217-E2EA-8044-B54C-C6256FF61700}" type="presParOf" srcId="{CDC2E07E-A50D-9349-A085-BCCB75503FB9}" destId="{70839667-B7F6-7F45-B0D9-EA6C680AA393}" srcOrd="1" destOrd="0" presId="urn:microsoft.com/office/officeart/2008/layout/HorizontalMultiLevelHierarchy"/>
    <dgm:cxn modelId="{C575EB36-611B-9E43-A114-175DB50FF6F0}" type="presParOf" srcId="{4DF63B45-CDCF-0C40-ABB2-0D5794595C3A}" destId="{08A24EA4-E6CE-E042-841B-9B2008D9D99D}" srcOrd="2" destOrd="0" presId="urn:microsoft.com/office/officeart/2008/layout/HorizontalMultiLevelHierarchy"/>
    <dgm:cxn modelId="{FE3BC007-E896-8247-9325-4F870A89954E}" type="presParOf" srcId="{08A24EA4-E6CE-E042-841B-9B2008D9D99D}" destId="{ECF20933-3E92-A743-ACCD-ED940AC53009}" srcOrd="0" destOrd="0" presId="urn:microsoft.com/office/officeart/2008/layout/HorizontalMultiLevelHierarchy"/>
    <dgm:cxn modelId="{CA3AA600-FE9E-7F46-B452-01D0E6B02D97}" type="presParOf" srcId="{4DF63B45-CDCF-0C40-ABB2-0D5794595C3A}" destId="{3E478DB2-87B5-114E-902C-6C4B25D7A3A6}" srcOrd="3" destOrd="0" presId="urn:microsoft.com/office/officeart/2008/layout/HorizontalMultiLevelHierarchy"/>
    <dgm:cxn modelId="{AE379C97-4FFA-6845-8BDC-92E932596F45}" type="presParOf" srcId="{3E478DB2-87B5-114E-902C-6C4B25D7A3A6}" destId="{99D826DC-6030-454F-B98D-E6AB7A75BD19}" srcOrd="0" destOrd="0" presId="urn:microsoft.com/office/officeart/2008/layout/HorizontalMultiLevelHierarchy"/>
    <dgm:cxn modelId="{16D4371B-4695-E447-A671-1BA9F67B0E45}" type="presParOf" srcId="{3E478DB2-87B5-114E-902C-6C4B25D7A3A6}" destId="{7BA8C9E5-878B-5F48-8257-6391D94AFA14}" srcOrd="1" destOrd="0" presId="urn:microsoft.com/office/officeart/2008/layout/HorizontalMultiLevelHierarchy"/>
    <dgm:cxn modelId="{643E4653-4439-8049-8B28-EAE42FA16FC5}" type="presParOf" srcId="{4DF63B45-CDCF-0C40-ABB2-0D5794595C3A}" destId="{8E8346FA-FF3C-184F-90AC-B1E493B44FDB}" srcOrd="4" destOrd="0" presId="urn:microsoft.com/office/officeart/2008/layout/HorizontalMultiLevelHierarchy"/>
    <dgm:cxn modelId="{0640E5AD-09AD-7641-A482-CD0633D2729F}" type="presParOf" srcId="{8E8346FA-FF3C-184F-90AC-B1E493B44FDB}" destId="{1137F581-5A62-A342-BDD6-B31B6B7720F7}" srcOrd="0" destOrd="0" presId="urn:microsoft.com/office/officeart/2008/layout/HorizontalMultiLevelHierarchy"/>
    <dgm:cxn modelId="{B0B4E5BD-9B8B-E345-95A8-1BE083ADDB36}" type="presParOf" srcId="{4DF63B45-CDCF-0C40-ABB2-0D5794595C3A}" destId="{83A61229-99E5-B04E-92A2-C971B9CC7710}" srcOrd="5" destOrd="0" presId="urn:microsoft.com/office/officeart/2008/layout/HorizontalMultiLevelHierarchy"/>
    <dgm:cxn modelId="{BAE3DE6F-78B8-3C46-96AF-1EC85159A533}" type="presParOf" srcId="{83A61229-99E5-B04E-92A2-C971B9CC7710}" destId="{4F8969CF-E1B8-5A43-81FE-3860C4B4B762}" srcOrd="0" destOrd="0" presId="urn:microsoft.com/office/officeart/2008/layout/HorizontalMultiLevelHierarchy"/>
    <dgm:cxn modelId="{29799E99-C1B1-704F-A9AD-6C94A73DB8C3}" type="presParOf" srcId="{83A61229-99E5-B04E-92A2-C971B9CC7710}" destId="{64CF06A3-AEBF-504E-A7CD-C2E12232B06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F7E39-690C-1146-939B-D9574D3CC4E2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C3DF5E-4BBB-EB4D-BA97-95F269043928}">
      <dgm:prSet phldrT="[Text]" custT="1"/>
      <dgm:spPr/>
      <dgm:t>
        <a:bodyPr/>
        <a:lstStyle/>
        <a:p>
          <a:pPr rtl="0"/>
          <a:r>
            <a:rPr lang="en-GB" sz="1800" dirty="0"/>
            <a:t>GMM parameters</a:t>
          </a:r>
        </a:p>
      </dgm:t>
    </dgm:pt>
    <dgm:pt modelId="{5E5E1E3A-2123-B64D-B3F1-ABA58FB9F23E}" type="parTrans" cxnId="{56C4E946-8556-0540-A181-A66905B576B1}">
      <dgm:prSet/>
      <dgm:spPr/>
      <dgm:t>
        <a:bodyPr/>
        <a:lstStyle/>
        <a:p>
          <a:endParaRPr lang="en-GB"/>
        </a:p>
      </dgm:t>
    </dgm:pt>
    <dgm:pt modelId="{AB5487A1-2D1C-2444-BB2F-7AE4F08293B9}" type="sibTrans" cxnId="{56C4E946-8556-0540-A181-A66905B576B1}">
      <dgm:prSet/>
      <dgm:spPr/>
      <dgm:t>
        <a:bodyPr/>
        <a:lstStyle/>
        <a:p>
          <a:endParaRPr lang="en-GB"/>
        </a:p>
      </dgm:t>
    </dgm:pt>
    <dgm:pt modelId="{7F2E94CF-9086-1748-ABE4-EE164555C7AB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T">
              <a:noFill/>
            </a:rPr>
            <a:t> </a:t>
          </a:r>
        </a:p>
      </dgm:t>
    </dgm:pt>
    <dgm:pt modelId="{F76859EE-8F56-9A45-BDD9-6CFD44C87714}" type="parTrans" cxnId="{5F4D44C4-E285-C742-BF01-B5554970101D}">
      <dgm:prSet/>
      <dgm:spPr/>
      <dgm:t>
        <a:bodyPr/>
        <a:lstStyle/>
        <a:p>
          <a:endParaRPr lang="en-GB"/>
        </a:p>
      </dgm:t>
    </dgm:pt>
    <dgm:pt modelId="{916A7ECC-21CC-654B-95BF-28273F338E69}" type="sibTrans" cxnId="{5F4D44C4-E285-C742-BF01-B5554970101D}">
      <dgm:prSet/>
      <dgm:spPr/>
      <dgm:t>
        <a:bodyPr/>
        <a:lstStyle/>
        <a:p>
          <a:endParaRPr lang="en-GB"/>
        </a:p>
      </dgm:t>
    </dgm:pt>
    <dgm:pt modelId="{F8C0F57E-DA80-0743-9885-A423C57CB520}">
      <dgm:prSet phldrT="[Text]"/>
      <dgm:spPr>
        <a:blipFill>
          <a:blip xmlns:r="http://schemas.openxmlformats.org/officeDocument/2006/relationships" r:embed="rId2"/>
          <a:stretch>
            <a:fillRect t="-37255" b="-113725"/>
          </a:stretch>
        </a:blipFill>
      </dgm:spPr>
      <dgm:t>
        <a:bodyPr/>
        <a:lstStyle/>
        <a:p>
          <a:r>
            <a:rPr lang="en-IT">
              <a:noFill/>
            </a:rPr>
            <a:t> </a:t>
          </a:r>
        </a:p>
      </dgm:t>
    </dgm:pt>
    <dgm:pt modelId="{F3437674-9563-6E40-AEC2-3E3F3BABC78B}" type="parTrans" cxnId="{5886AFE6-47DE-324D-AD43-63969AC14836}">
      <dgm:prSet/>
      <dgm:spPr/>
      <dgm:t>
        <a:bodyPr/>
        <a:lstStyle/>
        <a:p>
          <a:endParaRPr lang="en-GB"/>
        </a:p>
      </dgm:t>
    </dgm:pt>
    <dgm:pt modelId="{CC1F3678-0FCC-6E40-9F50-8B2B5AAA8E35}" type="sibTrans" cxnId="{5886AFE6-47DE-324D-AD43-63969AC14836}">
      <dgm:prSet/>
      <dgm:spPr/>
      <dgm:t>
        <a:bodyPr/>
        <a:lstStyle/>
        <a:p>
          <a:endParaRPr lang="en-GB"/>
        </a:p>
      </dgm:t>
    </dgm:pt>
    <dgm:pt modelId="{4D9FD26F-024D-C946-92A6-BB635C4F9FF3}">
      <dgm:prSet phldrT="[Text]"/>
      <dgm:spPr>
        <a:blipFill>
          <a:blip xmlns:r="http://schemas.openxmlformats.org/officeDocument/2006/relationships" r:embed="rId3"/>
          <a:stretch>
            <a:fillRect t="-14000" b="-22000"/>
          </a:stretch>
        </a:blipFill>
      </dgm:spPr>
      <dgm:t>
        <a:bodyPr/>
        <a:lstStyle/>
        <a:p>
          <a:r>
            <a:rPr lang="en-IT">
              <a:noFill/>
            </a:rPr>
            <a:t> </a:t>
          </a:r>
        </a:p>
      </dgm:t>
    </dgm:pt>
    <dgm:pt modelId="{B82D0B8E-B217-7944-8696-74E2FA5AC0B7}" type="parTrans" cxnId="{A47EF79B-BD8B-354F-8C4E-A3985CB6DF92}">
      <dgm:prSet/>
      <dgm:spPr/>
      <dgm:t>
        <a:bodyPr/>
        <a:lstStyle/>
        <a:p>
          <a:endParaRPr lang="en-GB"/>
        </a:p>
      </dgm:t>
    </dgm:pt>
    <dgm:pt modelId="{698AAB5E-B579-184A-8143-EBDF0267E6F5}" type="sibTrans" cxnId="{A47EF79B-BD8B-354F-8C4E-A3985CB6DF92}">
      <dgm:prSet/>
      <dgm:spPr/>
      <dgm:t>
        <a:bodyPr/>
        <a:lstStyle/>
        <a:p>
          <a:endParaRPr lang="en-GB"/>
        </a:p>
      </dgm:t>
    </dgm:pt>
    <dgm:pt modelId="{5245394D-3CA3-6F40-8441-FCDF6F8DB5E3}" type="pres">
      <dgm:prSet presAssocID="{8FCF7E39-690C-1146-939B-D9574D3CC4E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CC599D0-731A-644F-B2F8-6BE0D5A65A60}" type="pres">
      <dgm:prSet presAssocID="{ECC3DF5E-4BBB-EB4D-BA97-95F269043928}" presName="root1" presStyleCnt="0"/>
      <dgm:spPr/>
    </dgm:pt>
    <dgm:pt modelId="{F2C4D257-800F-9E4D-AF09-E879689305C6}" type="pres">
      <dgm:prSet presAssocID="{ECC3DF5E-4BBB-EB4D-BA97-95F269043928}" presName="LevelOneTextNode" presStyleLbl="node0" presStyleIdx="0" presStyleCnt="1">
        <dgm:presLayoutVars>
          <dgm:chPref val="3"/>
        </dgm:presLayoutVars>
      </dgm:prSet>
      <dgm:spPr/>
    </dgm:pt>
    <dgm:pt modelId="{4DF63B45-CDCF-0C40-ABB2-0D5794595C3A}" type="pres">
      <dgm:prSet presAssocID="{ECC3DF5E-4BBB-EB4D-BA97-95F269043928}" presName="level2hierChild" presStyleCnt="0"/>
      <dgm:spPr/>
    </dgm:pt>
    <dgm:pt modelId="{10BD5B88-2A01-8C47-BD02-BAA8F2EA5500}" type="pres">
      <dgm:prSet presAssocID="{F76859EE-8F56-9A45-BDD9-6CFD44C87714}" presName="conn2-1" presStyleLbl="parChTrans1D2" presStyleIdx="0" presStyleCnt="3"/>
      <dgm:spPr/>
    </dgm:pt>
    <dgm:pt modelId="{D173F0DA-C494-514B-AFB0-C2FA6CFBF514}" type="pres">
      <dgm:prSet presAssocID="{F76859EE-8F56-9A45-BDD9-6CFD44C87714}" presName="connTx" presStyleLbl="parChTrans1D2" presStyleIdx="0" presStyleCnt="3"/>
      <dgm:spPr/>
    </dgm:pt>
    <dgm:pt modelId="{CDC2E07E-A50D-9349-A085-BCCB75503FB9}" type="pres">
      <dgm:prSet presAssocID="{7F2E94CF-9086-1748-ABE4-EE164555C7AB}" presName="root2" presStyleCnt="0"/>
      <dgm:spPr/>
    </dgm:pt>
    <dgm:pt modelId="{75417D25-D70B-C940-9749-9FD7FEF6491C}" type="pres">
      <dgm:prSet presAssocID="{7F2E94CF-9086-1748-ABE4-EE164555C7AB}" presName="LevelTwoTextNode" presStyleLbl="node2" presStyleIdx="0" presStyleCnt="3">
        <dgm:presLayoutVars>
          <dgm:chPref val="3"/>
        </dgm:presLayoutVars>
      </dgm:prSet>
      <dgm:spPr/>
    </dgm:pt>
    <dgm:pt modelId="{70839667-B7F6-7F45-B0D9-EA6C680AA393}" type="pres">
      <dgm:prSet presAssocID="{7F2E94CF-9086-1748-ABE4-EE164555C7AB}" presName="level3hierChild" presStyleCnt="0"/>
      <dgm:spPr/>
    </dgm:pt>
    <dgm:pt modelId="{08A24EA4-E6CE-E042-841B-9B2008D9D99D}" type="pres">
      <dgm:prSet presAssocID="{F3437674-9563-6E40-AEC2-3E3F3BABC78B}" presName="conn2-1" presStyleLbl="parChTrans1D2" presStyleIdx="1" presStyleCnt="3"/>
      <dgm:spPr/>
    </dgm:pt>
    <dgm:pt modelId="{ECF20933-3E92-A743-ACCD-ED940AC53009}" type="pres">
      <dgm:prSet presAssocID="{F3437674-9563-6E40-AEC2-3E3F3BABC78B}" presName="connTx" presStyleLbl="parChTrans1D2" presStyleIdx="1" presStyleCnt="3"/>
      <dgm:spPr/>
    </dgm:pt>
    <dgm:pt modelId="{3E478DB2-87B5-114E-902C-6C4B25D7A3A6}" type="pres">
      <dgm:prSet presAssocID="{F8C0F57E-DA80-0743-9885-A423C57CB520}" presName="root2" presStyleCnt="0"/>
      <dgm:spPr/>
    </dgm:pt>
    <dgm:pt modelId="{99D826DC-6030-454F-B98D-E6AB7A75BD19}" type="pres">
      <dgm:prSet presAssocID="{F8C0F57E-DA80-0743-9885-A423C57CB520}" presName="LevelTwoTextNode" presStyleLbl="node2" presStyleIdx="1" presStyleCnt="3">
        <dgm:presLayoutVars>
          <dgm:chPref val="3"/>
        </dgm:presLayoutVars>
      </dgm:prSet>
      <dgm:spPr/>
    </dgm:pt>
    <dgm:pt modelId="{7BA8C9E5-878B-5F48-8257-6391D94AFA14}" type="pres">
      <dgm:prSet presAssocID="{F8C0F57E-DA80-0743-9885-A423C57CB520}" presName="level3hierChild" presStyleCnt="0"/>
      <dgm:spPr/>
    </dgm:pt>
    <dgm:pt modelId="{8E8346FA-FF3C-184F-90AC-B1E493B44FDB}" type="pres">
      <dgm:prSet presAssocID="{B82D0B8E-B217-7944-8696-74E2FA5AC0B7}" presName="conn2-1" presStyleLbl="parChTrans1D2" presStyleIdx="2" presStyleCnt="3"/>
      <dgm:spPr/>
    </dgm:pt>
    <dgm:pt modelId="{1137F581-5A62-A342-BDD6-B31B6B7720F7}" type="pres">
      <dgm:prSet presAssocID="{B82D0B8E-B217-7944-8696-74E2FA5AC0B7}" presName="connTx" presStyleLbl="parChTrans1D2" presStyleIdx="2" presStyleCnt="3"/>
      <dgm:spPr/>
    </dgm:pt>
    <dgm:pt modelId="{83A61229-99E5-B04E-92A2-C971B9CC7710}" type="pres">
      <dgm:prSet presAssocID="{4D9FD26F-024D-C946-92A6-BB635C4F9FF3}" presName="root2" presStyleCnt="0"/>
      <dgm:spPr/>
    </dgm:pt>
    <dgm:pt modelId="{4F8969CF-E1B8-5A43-81FE-3860C4B4B762}" type="pres">
      <dgm:prSet presAssocID="{4D9FD26F-024D-C946-92A6-BB635C4F9FF3}" presName="LevelTwoTextNode" presStyleLbl="node2" presStyleIdx="2" presStyleCnt="3">
        <dgm:presLayoutVars>
          <dgm:chPref val="3"/>
        </dgm:presLayoutVars>
      </dgm:prSet>
      <dgm:spPr/>
    </dgm:pt>
    <dgm:pt modelId="{64CF06A3-AEBF-504E-A7CD-C2E12232B06C}" type="pres">
      <dgm:prSet presAssocID="{4D9FD26F-024D-C946-92A6-BB635C4F9FF3}" presName="level3hierChild" presStyleCnt="0"/>
      <dgm:spPr/>
    </dgm:pt>
  </dgm:ptLst>
  <dgm:cxnLst>
    <dgm:cxn modelId="{FCDAA12D-5413-A14A-BD8F-77CDE19B9ADA}" type="presOf" srcId="{F3437674-9563-6E40-AEC2-3E3F3BABC78B}" destId="{ECF20933-3E92-A743-ACCD-ED940AC53009}" srcOrd="1" destOrd="0" presId="urn:microsoft.com/office/officeart/2008/layout/HorizontalMultiLevelHierarchy"/>
    <dgm:cxn modelId="{8A3AE237-8A4F-EB47-931E-FA9EE63E2DC6}" type="presOf" srcId="{ECC3DF5E-4BBB-EB4D-BA97-95F269043928}" destId="{F2C4D257-800F-9E4D-AF09-E879689305C6}" srcOrd="0" destOrd="0" presId="urn:microsoft.com/office/officeart/2008/layout/HorizontalMultiLevelHierarchy"/>
    <dgm:cxn modelId="{56C4E946-8556-0540-A181-A66905B576B1}" srcId="{8FCF7E39-690C-1146-939B-D9574D3CC4E2}" destId="{ECC3DF5E-4BBB-EB4D-BA97-95F269043928}" srcOrd="0" destOrd="0" parTransId="{5E5E1E3A-2123-B64D-B3F1-ABA58FB9F23E}" sibTransId="{AB5487A1-2D1C-2444-BB2F-7AE4F08293B9}"/>
    <dgm:cxn modelId="{739A6654-6F75-DD45-BE9B-56C187EF266E}" type="presOf" srcId="{7F2E94CF-9086-1748-ABE4-EE164555C7AB}" destId="{75417D25-D70B-C940-9749-9FD7FEF6491C}" srcOrd="0" destOrd="0" presId="urn:microsoft.com/office/officeart/2008/layout/HorizontalMultiLevelHierarchy"/>
    <dgm:cxn modelId="{3F165F63-CEDF-E040-A599-0DACC3C5C94E}" type="presOf" srcId="{B82D0B8E-B217-7944-8696-74E2FA5AC0B7}" destId="{8E8346FA-FF3C-184F-90AC-B1E493B44FDB}" srcOrd="0" destOrd="0" presId="urn:microsoft.com/office/officeart/2008/layout/HorizontalMultiLevelHierarchy"/>
    <dgm:cxn modelId="{BCDD2099-F1ED-644B-990A-3F0A75D0A190}" type="presOf" srcId="{B82D0B8E-B217-7944-8696-74E2FA5AC0B7}" destId="{1137F581-5A62-A342-BDD6-B31B6B7720F7}" srcOrd="1" destOrd="0" presId="urn:microsoft.com/office/officeart/2008/layout/HorizontalMultiLevelHierarchy"/>
    <dgm:cxn modelId="{28388499-9AAE-9C49-A622-DF99D8389DA9}" type="presOf" srcId="{4D9FD26F-024D-C946-92A6-BB635C4F9FF3}" destId="{4F8969CF-E1B8-5A43-81FE-3860C4B4B762}" srcOrd="0" destOrd="0" presId="urn:microsoft.com/office/officeart/2008/layout/HorizontalMultiLevelHierarchy"/>
    <dgm:cxn modelId="{A47EF79B-BD8B-354F-8C4E-A3985CB6DF92}" srcId="{ECC3DF5E-4BBB-EB4D-BA97-95F269043928}" destId="{4D9FD26F-024D-C946-92A6-BB635C4F9FF3}" srcOrd="2" destOrd="0" parTransId="{B82D0B8E-B217-7944-8696-74E2FA5AC0B7}" sibTransId="{698AAB5E-B579-184A-8143-EBDF0267E6F5}"/>
    <dgm:cxn modelId="{F4925CA8-483A-7749-80DD-E4234DFBB73A}" type="presOf" srcId="{F76859EE-8F56-9A45-BDD9-6CFD44C87714}" destId="{10BD5B88-2A01-8C47-BD02-BAA8F2EA5500}" srcOrd="0" destOrd="0" presId="urn:microsoft.com/office/officeart/2008/layout/HorizontalMultiLevelHierarchy"/>
    <dgm:cxn modelId="{14590AB2-E224-6946-80A0-F28D0F228226}" type="presOf" srcId="{F8C0F57E-DA80-0743-9885-A423C57CB520}" destId="{99D826DC-6030-454F-B98D-E6AB7A75BD19}" srcOrd="0" destOrd="0" presId="urn:microsoft.com/office/officeart/2008/layout/HorizontalMultiLevelHierarchy"/>
    <dgm:cxn modelId="{5F4D44C4-E285-C742-BF01-B5554970101D}" srcId="{ECC3DF5E-4BBB-EB4D-BA97-95F269043928}" destId="{7F2E94CF-9086-1748-ABE4-EE164555C7AB}" srcOrd="0" destOrd="0" parTransId="{F76859EE-8F56-9A45-BDD9-6CFD44C87714}" sibTransId="{916A7ECC-21CC-654B-95BF-28273F338E69}"/>
    <dgm:cxn modelId="{F60E94CB-9925-A244-9225-E09838FF9FB1}" type="presOf" srcId="{8FCF7E39-690C-1146-939B-D9574D3CC4E2}" destId="{5245394D-3CA3-6F40-8441-FCDF6F8DB5E3}" srcOrd="0" destOrd="0" presId="urn:microsoft.com/office/officeart/2008/layout/HorizontalMultiLevelHierarchy"/>
    <dgm:cxn modelId="{42EF8ACF-A9CF-524C-806C-C2B5D3A6C8AB}" type="presOf" srcId="{F3437674-9563-6E40-AEC2-3E3F3BABC78B}" destId="{08A24EA4-E6CE-E042-841B-9B2008D9D99D}" srcOrd="0" destOrd="0" presId="urn:microsoft.com/office/officeart/2008/layout/HorizontalMultiLevelHierarchy"/>
    <dgm:cxn modelId="{04CE3CD9-22E4-A14E-87C6-247C47A1AA75}" type="presOf" srcId="{F76859EE-8F56-9A45-BDD9-6CFD44C87714}" destId="{D173F0DA-C494-514B-AFB0-C2FA6CFBF514}" srcOrd="1" destOrd="0" presId="urn:microsoft.com/office/officeart/2008/layout/HorizontalMultiLevelHierarchy"/>
    <dgm:cxn modelId="{5886AFE6-47DE-324D-AD43-63969AC14836}" srcId="{ECC3DF5E-4BBB-EB4D-BA97-95F269043928}" destId="{F8C0F57E-DA80-0743-9885-A423C57CB520}" srcOrd="1" destOrd="0" parTransId="{F3437674-9563-6E40-AEC2-3E3F3BABC78B}" sibTransId="{CC1F3678-0FCC-6E40-9F50-8B2B5AAA8E35}"/>
    <dgm:cxn modelId="{6FB39AC6-64CF-1D4F-B35F-1173FD20D0B5}" type="presParOf" srcId="{5245394D-3CA3-6F40-8441-FCDF6F8DB5E3}" destId="{7CC599D0-731A-644F-B2F8-6BE0D5A65A60}" srcOrd="0" destOrd="0" presId="urn:microsoft.com/office/officeart/2008/layout/HorizontalMultiLevelHierarchy"/>
    <dgm:cxn modelId="{391EC909-AC18-C746-8789-6854319FA8BE}" type="presParOf" srcId="{7CC599D0-731A-644F-B2F8-6BE0D5A65A60}" destId="{F2C4D257-800F-9E4D-AF09-E879689305C6}" srcOrd="0" destOrd="0" presId="urn:microsoft.com/office/officeart/2008/layout/HorizontalMultiLevelHierarchy"/>
    <dgm:cxn modelId="{BBA6CA22-9785-CC44-8E0F-533E20247AEF}" type="presParOf" srcId="{7CC599D0-731A-644F-B2F8-6BE0D5A65A60}" destId="{4DF63B45-CDCF-0C40-ABB2-0D5794595C3A}" srcOrd="1" destOrd="0" presId="urn:microsoft.com/office/officeart/2008/layout/HorizontalMultiLevelHierarchy"/>
    <dgm:cxn modelId="{6BCBFABE-3CC7-DF49-9FF6-D57EBAFA43AF}" type="presParOf" srcId="{4DF63B45-CDCF-0C40-ABB2-0D5794595C3A}" destId="{10BD5B88-2A01-8C47-BD02-BAA8F2EA5500}" srcOrd="0" destOrd="0" presId="urn:microsoft.com/office/officeart/2008/layout/HorizontalMultiLevelHierarchy"/>
    <dgm:cxn modelId="{9C8496D0-ABE4-7249-882E-CB7F748D39AA}" type="presParOf" srcId="{10BD5B88-2A01-8C47-BD02-BAA8F2EA5500}" destId="{D173F0DA-C494-514B-AFB0-C2FA6CFBF514}" srcOrd="0" destOrd="0" presId="urn:microsoft.com/office/officeart/2008/layout/HorizontalMultiLevelHierarchy"/>
    <dgm:cxn modelId="{B1F2033A-E956-1D4F-9D8A-0893CA857D06}" type="presParOf" srcId="{4DF63B45-CDCF-0C40-ABB2-0D5794595C3A}" destId="{CDC2E07E-A50D-9349-A085-BCCB75503FB9}" srcOrd="1" destOrd="0" presId="urn:microsoft.com/office/officeart/2008/layout/HorizontalMultiLevelHierarchy"/>
    <dgm:cxn modelId="{4A5A6365-351A-5645-894D-39DD86C996D4}" type="presParOf" srcId="{CDC2E07E-A50D-9349-A085-BCCB75503FB9}" destId="{75417D25-D70B-C940-9749-9FD7FEF6491C}" srcOrd="0" destOrd="0" presId="urn:microsoft.com/office/officeart/2008/layout/HorizontalMultiLevelHierarchy"/>
    <dgm:cxn modelId="{51745217-E2EA-8044-B54C-C6256FF61700}" type="presParOf" srcId="{CDC2E07E-A50D-9349-A085-BCCB75503FB9}" destId="{70839667-B7F6-7F45-B0D9-EA6C680AA393}" srcOrd="1" destOrd="0" presId="urn:microsoft.com/office/officeart/2008/layout/HorizontalMultiLevelHierarchy"/>
    <dgm:cxn modelId="{C575EB36-611B-9E43-A114-175DB50FF6F0}" type="presParOf" srcId="{4DF63B45-CDCF-0C40-ABB2-0D5794595C3A}" destId="{08A24EA4-E6CE-E042-841B-9B2008D9D99D}" srcOrd="2" destOrd="0" presId="urn:microsoft.com/office/officeart/2008/layout/HorizontalMultiLevelHierarchy"/>
    <dgm:cxn modelId="{FE3BC007-E896-8247-9325-4F870A89954E}" type="presParOf" srcId="{08A24EA4-E6CE-E042-841B-9B2008D9D99D}" destId="{ECF20933-3E92-A743-ACCD-ED940AC53009}" srcOrd="0" destOrd="0" presId="urn:microsoft.com/office/officeart/2008/layout/HorizontalMultiLevelHierarchy"/>
    <dgm:cxn modelId="{CA3AA600-FE9E-7F46-B452-01D0E6B02D97}" type="presParOf" srcId="{4DF63B45-CDCF-0C40-ABB2-0D5794595C3A}" destId="{3E478DB2-87B5-114E-902C-6C4B25D7A3A6}" srcOrd="3" destOrd="0" presId="urn:microsoft.com/office/officeart/2008/layout/HorizontalMultiLevelHierarchy"/>
    <dgm:cxn modelId="{AE379C97-4FFA-6845-8BDC-92E932596F45}" type="presParOf" srcId="{3E478DB2-87B5-114E-902C-6C4B25D7A3A6}" destId="{99D826DC-6030-454F-B98D-E6AB7A75BD19}" srcOrd="0" destOrd="0" presId="urn:microsoft.com/office/officeart/2008/layout/HorizontalMultiLevelHierarchy"/>
    <dgm:cxn modelId="{16D4371B-4695-E447-A671-1BA9F67B0E45}" type="presParOf" srcId="{3E478DB2-87B5-114E-902C-6C4B25D7A3A6}" destId="{7BA8C9E5-878B-5F48-8257-6391D94AFA14}" srcOrd="1" destOrd="0" presId="urn:microsoft.com/office/officeart/2008/layout/HorizontalMultiLevelHierarchy"/>
    <dgm:cxn modelId="{643E4653-4439-8049-8B28-EAE42FA16FC5}" type="presParOf" srcId="{4DF63B45-CDCF-0C40-ABB2-0D5794595C3A}" destId="{8E8346FA-FF3C-184F-90AC-B1E493B44FDB}" srcOrd="4" destOrd="0" presId="urn:microsoft.com/office/officeart/2008/layout/HorizontalMultiLevelHierarchy"/>
    <dgm:cxn modelId="{0640E5AD-09AD-7641-A482-CD0633D2729F}" type="presParOf" srcId="{8E8346FA-FF3C-184F-90AC-B1E493B44FDB}" destId="{1137F581-5A62-A342-BDD6-B31B6B7720F7}" srcOrd="0" destOrd="0" presId="urn:microsoft.com/office/officeart/2008/layout/HorizontalMultiLevelHierarchy"/>
    <dgm:cxn modelId="{B0B4E5BD-9B8B-E345-95A8-1BE083ADDB36}" type="presParOf" srcId="{4DF63B45-CDCF-0C40-ABB2-0D5794595C3A}" destId="{83A61229-99E5-B04E-92A2-C971B9CC7710}" srcOrd="5" destOrd="0" presId="urn:microsoft.com/office/officeart/2008/layout/HorizontalMultiLevelHierarchy"/>
    <dgm:cxn modelId="{BAE3DE6F-78B8-3C46-96AF-1EC85159A533}" type="presParOf" srcId="{83A61229-99E5-B04E-92A2-C971B9CC7710}" destId="{4F8969CF-E1B8-5A43-81FE-3860C4B4B762}" srcOrd="0" destOrd="0" presId="urn:microsoft.com/office/officeart/2008/layout/HorizontalMultiLevelHierarchy"/>
    <dgm:cxn modelId="{29799E99-C1B1-704F-A9AD-6C94A73DB8C3}" type="presParOf" srcId="{83A61229-99E5-B04E-92A2-C971B9CC7710}" destId="{64CF06A3-AEBF-504E-A7CD-C2E12232B06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346FA-FF3C-184F-90AC-B1E493B44FDB}">
      <dsp:nvSpPr>
        <dsp:cNvPr id="0" name=""/>
        <dsp:cNvSpPr/>
      </dsp:nvSpPr>
      <dsp:spPr>
        <a:xfrm>
          <a:off x="1028213" y="1603192"/>
          <a:ext cx="399643" cy="76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821" y="0"/>
              </a:lnTo>
              <a:lnTo>
                <a:pt x="199821" y="761516"/>
              </a:lnTo>
              <a:lnTo>
                <a:pt x="399643" y="7615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206534" y="1962449"/>
        <a:ext cx="43000" cy="43000"/>
      </dsp:txXfrm>
    </dsp:sp>
    <dsp:sp modelId="{08A24EA4-E6CE-E042-841B-9B2008D9D99D}">
      <dsp:nvSpPr>
        <dsp:cNvPr id="0" name=""/>
        <dsp:cNvSpPr/>
      </dsp:nvSpPr>
      <dsp:spPr>
        <a:xfrm>
          <a:off x="1028213" y="1557471"/>
          <a:ext cx="399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643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218044" y="1593200"/>
        <a:ext cx="19982" cy="19982"/>
      </dsp:txXfrm>
    </dsp:sp>
    <dsp:sp modelId="{10BD5B88-2A01-8C47-BD02-BAA8F2EA5500}">
      <dsp:nvSpPr>
        <dsp:cNvPr id="0" name=""/>
        <dsp:cNvSpPr/>
      </dsp:nvSpPr>
      <dsp:spPr>
        <a:xfrm>
          <a:off x="1028213" y="841675"/>
          <a:ext cx="399643" cy="761516"/>
        </a:xfrm>
        <a:custGeom>
          <a:avLst/>
          <a:gdLst/>
          <a:ahLst/>
          <a:cxnLst/>
          <a:rect l="0" t="0" r="0" b="0"/>
          <a:pathLst>
            <a:path>
              <a:moveTo>
                <a:pt x="0" y="761516"/>
              </a:moveTo>
              <a:lnTo>
                <a:pt x="199821" y="761516"/>
              </a:lnTo>
              <a:lnTo>
                <a:pt x="199821" y="0"/>
              </a:lnTo>
              <a:lnTo>
                <a:pt x="39964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206534" y="1200933"/>
        <a:ext cx="43000" cy="43000"/>
      </dsp:txXfrm>
    </dsp:sp>
    <dsp:sp modelId="{F2C4D257-800F-9E4D-AF09-E879689305C6}">
      <dsp:nvSpPr>
        <dsp:cNvPr id="0" name=""/>
        <dsp:cNvSpPr/>
      </dsp:nvSpPr>
      <dsp:spPr>
        <a:xfrm rot="16200000">
          <a:off x="-879585" y="1298585"/>
          <a:ext cx="3206384" cy="609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GMM parameters</a:t>
          </a:r>
        </a:p>
      </dsp:txBody>
      <dsp:txXfrm>
        <a:off x="-879585" y="1298585"/>
        <a:ext cx="3206384" cy="609212"/>
      </dsp:txXfrm>
    </dsp:sp>
    <dsp:sp modelId="{75417D25-D70B-C940-9749-9FD7FEF6491C}">
      <dsp:nvSpPr>
        <dsp:cNvPr id="0" name=""/>
        <dsp:cNvSpPr/>
      </dsp:nvSpPr>
      <dsp:spPr>
        <a:xfrm>
          <a:off x="1427857" y="537069"/>
          <a:ext cx="1998218" cy="609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Mean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2000" i="1" kern="120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n-US" sz="20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𝑘</m:t>
                  </m:r>
                </m:sub>
              </m:sSub>
            </m:oMath>
          </a14:m>
          <a:r>
            <a:rPr lang="en-GB" sz="2000" kern="1200">
              <a:solidFill>
                <a:schemeClr val="bg1"/>
              </a:solidFill>
            </a:rPr>
            <a:t>)</a:t>
          </a:r>
        </a:p>
      </dsp:txBody>
      <dsp:txXfrm>
        <a:off x="1427857" y="537069"/>
        <a:ext cx="1998218" cy="609212"/>
      </dsp:txXfrm>
    </dsp:sp>
    <dsp:sp modelId="{99D826DC-6030-454F-B98D-E6AB7A75BD19}">
      <dsp:nvSpPr>
        <dsp:cNvPr id="0" name=""/>
        <dsp:cNvSpPr/>
      </dsp:nvSpPr>
      <dsp:spPr>
        <a:xfrm>
          <a:off x="1427857" y="1298585"/>
          <a:ext cx="1998218" cy="609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Covariance metrices (</a:t>
          </a:r>
          <a14:m xmlns:a14="http://schemas.microsoft.com/office/drawing/2010/main">
            <m:oMath xmlns:m="http://schemas.openxmlformats.org/officeDocument/2006/math">
              <m:nary>
                <m:naryPr>
                  <m:chr m:val="∑"/>
                  <m:limLoc m:val="subSup"/>
                  <m:supHide m:val="on"/>
                  <m:ctrlPr>
                    <a:rPr lang="en-US" sz="20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naryPr>
                <m:sub>
                  <m:r>
                    <m:rPr>
                      <m:brk m:alnAt="9"/>
                    </m:rPr>
                    <a:rPr lang="en-US" sz="20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𝑘</m:t>
                  </m:r>
                </m:sub>
                <m:sup/>
                <m:e>
                  <m:r>
                    <a:rPr lang="en-US" sz="20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)</m:t>
                  </m:r>
                </m:e>
              </m:nary>
            </m:oMath>
          </a14:m>
          <a:endParaRPr lang="en-GB" sz="2000" kern="1200">
            <a:solidFill>
              <a:schemeClr val="bg1"/>
            </a:solidFill>
          </a:endParaRPr>
        </a:p>
      </dsp:txBody>
      <dsp:txXfrm>
        <a:off x="1427857" y="1298585"/>
        <a:ext cx="1998218" cy="609212"/>
      </dsp:txXfrm>
    </dsp:sp>
    <dsp:sp modelId="{4F8969CF-E1B8-5A43-81FE-3860C4B4B762}">
      <dsp:nvSpPr>
        <dsp:cNvPr id="0" name=""/>
        <dsp:cNvSpPr/>
      </dsp:nvSpPr>
      <dsp:spPr>
        <a:xfrm>
          <a:off x="1427857" y="2060101"/>
          <a:ext cx="1998218" cy="609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</a:rPr>
            <a:t>Mixture weight </a:t>
          </a:r>
          <a14:m xmlns:a14="http://schemas.microsoft.com/office/drawing/2010/main">
            <m:oMath xmlns:m="http://schemas.openxmlformats.org/officeDocument/2006/math">
              <m:r>
                <a:rPr lang="en-US" sz="20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(</m:t>
              </m:r>
              <m:sSub>
                <m:sSubPr>
                  <m:ctrlPr>
                    <a:rPr lang="en-US" sz="20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𝜋</m:t>
                  </m:r>
                </m:e>
                <m:sub>
                  <m:r>
                    <a:rPr lang="en-US" sz="20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𝑘</m:t>
                  </m:r>
                </m:sub>
              </m:sSub>
            </m:oMath>
          </a14:m>
          <a:r>
            <a:rPr lang="en-GB" sz="2000" kern="1200">
              <a:solidFill>
                <a:schemeClr val="bg1"/>
              </a:solidFill>
            </a:rPr>
            <a:t>)</a:t>
          </a:r>
        </a:p>
      </dsp:txBody>
      <dsp:txXfrm>
        <a:off x="1427857" y="2060101"/>
        <a:ext cx="1998218" cy="609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27499-BFC5-46AB-8926-43FCF9467709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E7270-3BE1-4C16-A335-32598D1F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5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28F86-7EC8-7D00-0B59-13BFBA322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8A72E5-F55D-BF74-5ACD-977AC9F95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A3ADD4-AC86-C662-E1AE-8ACF5D03D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8E178-8871-86B2-1A07-012478AE9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5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FE0AE-631D-9379-3CE4-9E8EEFECB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847B21-EF07-12C8-950A-499DF34E46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029B08-1CA8-6A80-5F26-ECA1322F9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FD9A3-F81D-567E-210D-F7C09F8B7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81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22515-DDAD-16CA-400B-4FD84120A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E0FA9-5B05-6876-3D94-0532D4939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C059B9-390C-6D3F-0B05-4CE69859B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6CBA2-B558-3B23-CA91-3BBC04A2A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43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13FC5-8019-1080-D804-0F2B9ED50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5D5638-2F5E-9903-51FB-E56B9FDD0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E5475C-21FD-A24C-0801-DCDBCD0EB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3F9A9-A647-E3E4-200A-2626E98FC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856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32086-0FBD-C73F-1863-FE953540C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BBC52-5C87-77D4-E124-F4A0E0123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F562E-CFE6-BA61-D63F-F707A5F7B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84AF6-367C-7111-00AF-57764BFF7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52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0616A-B1F9-5834-E21B-C852A1CD3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60E7CE-A744-7F25-FEFF-570A61ED5C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5F89E2-0843-1736-F813-621B8D54E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B9991-32E4-656D-AD86-33D251ED6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0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F4CDF-6A20-CAA8-220B-EFEBA08BB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1709F2-51BE-8E57-0902-425517DCC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2614E-69C5-7C46-3954-58F9D83E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9B4D8-8B97-1E34-939A-8E2E4F3FB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1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75B15-F7D9-C82D-0813-E9ADFFBC5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282D48-C7FC-5214-BC3B-C6334FB23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C5CEB3-41FB-6D29-5E49-BF4901C9D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45196-435A-D4D4-130F-D2F9B9619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5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01CBE-515C-F7B9-4324-D163C2B46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1546B5-2799-CD7E-7A82-78AC4346F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50CD2-8B1B-05FB-B8C7-F3D84FB11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FD20E-B0F0-6528-10C9-F08AB4D0A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6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6D8DB-BFCB-5CC3-7127-F8DD07A0A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76F888-06B3-93BA-AD83-BB2711A39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76D28-CBD0-310A-8931-124F6A7F3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4F632-A4EF-4FAD-0135-9668BEB8F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6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66AD1-00E1-6F6C-ED02-02D3BB68D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D19119-4BC7-C334-2328-8F4F46372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C534DC-3C04-ECB7-8BF9-745365BA5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CFDF5-11BE-749B-F71C-A5A86A61F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30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301C2-7009-55DD-E800-ABECF3042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0675EE-A1A2-06BD-25BB-DB1CB7133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59B84-9423-1B46-D6FB-72461D6ED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B97B6-E43E-DE28-FFD6-0C056CF75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B69E9-4376-86A6-92C0-F9582ABC1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D38AA7-B683-7C43-6F30-26F8C9726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FA5AC9-C7D4-F11B-310D-AF9D1E7F5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4C986-6F45-E0B4-27C5-4B31C0AD5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7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87EAE-FF78-EE5F-FACE-D3083C14E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E50F5-D56D-7705-A2A6-72F803114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4A8E78-F36D-A363-5758-E3EE67F87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F7EB9-7CAD-11FF-8724-5A1DE74EB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E7270-3BE1-4C16-A335-32598D1F38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57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34BF-B41E-1A67-55B9-E32CC0E4D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9E165-26CD-83CC-021A-E6E204C1E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7741A-DE74-666D-C18A-211BEB788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6F39-29C4-C348-8DE4-6D9549D1FFDA}" type="datetime1">
              <a:rPr lang="it-IT" smtClean="0"/>
              <a:t>11/06/25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DE35A-0FE5-D105-037F-0FDB66D0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AB9DA-60B1-0F6E-9D60-93805444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F6D4-A742-44E8-8F29-12AAACA5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9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A8CF-231B-9E01-2313-F336AC55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47BDA-E1AC-341A-A606-2B46DFA2A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C1612-C9A8-3839-F872-B7CB7127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CF02-0B47-C645-95AE-8B17D503205A}" type="datetime1">
              <a:rPr lang="it-IT" smtClean="0"/>
              <a:t>11/06/25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38EA4-85B4-6E93-96DE-1147AB0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58CB4-D44A-C7A2-0EFC-D6D32EF5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F6D4-A742-44E8-8F29-12AAACA5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3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AC948-C6D8-88E1-B076-AFEBBE2F4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E02F2-57BE-498A-E043-67B158C14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C809-FBF9-4AC2-5175-C46EA63D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B26F-E183-8F4C-B0C3-B7E61D637F12}" type="datetime1">
              <a:rPr lang="it-IT" smtClean="0"/>
              <a:t>11/06/25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E7AEF-66BB-3D19-6C4D-E86E2B57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A36EA-5B90-BD37-6B49-881F40B7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F6D4-A742-44E8-8F29-12AAACA5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14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126F-72A6-B179-7AC0-8FEF994A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05DD0-3E70-9658-9D94-849CA9840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99F24-1112-34B2-EB2F-AAE414F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021-D626-EA49-B385-71C9CBEAC65E}" type="datetime1">
              <a:rPr lang="it-IT" smtClean="0"/>
              <a:t>11/06/25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FBC5-3A78-8CA6-D912-63752036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B1FA6-C083-0E08-726C-D8439478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F6D4-A742-44E8-8F29-12AAACA5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56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9054-53CD-9F1D-D9B6-3E54BB10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7486C-5104-2F06-48CF-C00F2D834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01882-8508-3719-D0CF-782A3699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9623-875E-F44B-955F-BE0834A6AA9B}" type="datetime1">
              <a:rPr lang="it-IT" smtClean="0"/>
              <a:t>11/06/25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35A53-A8A5-9798-9207-6473882D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6C73C-E7DD-C0EF-8194-B2D48724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F6D4-A742-44E8-8F29-12AAACA5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7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E54B-2424-65DB-3BAC-4A8A38E5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DA39-1F9F-680E-0E49-296BA484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ACDBE-80F9-B6E9-E46D-D84860311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86981-137E-D6C2-2CC4-CCCE4231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8815-6D19-AF40-8176-67BEE657A9BE}" type="datetime1">
              <a:rPr lang="it-IT" smtClean="0"/>
              <a:t>11/06/25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A6537-A5C1-EE12-A9D6-BB9D3FE9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2BE66-BDBE-452F-D9D6-79F96B73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F6D4-A742-44E8-8F29-12AAACA5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45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56A6-03A2-5863-176D-81CA3CDA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F4A85-ABCA-C52B-EC5A-682413068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1AC70-4446-42AC-B981-B7E7FC007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C3D1D-11C7-4709-DECA-C2F895E68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02835-947B-78B4-8F9C-5D50F3939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FA8DB-C530-BCC1-6E5A-21F2279E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5B9-C189-1C4E-ADC4-99F59DED77CD}" type="datetime1">
              <a:rPr lang="it-IT" smtClean="0"/>
              <a:t>11/06/25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A005D-53B6-C6FD-9C3F-4E14F08C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353C2-B848-F859-ABBF-49FFAE02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F6D4-A742-44E8-8F29-12AAACA5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7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351F-BC18-7342-EF73-CF8B77E3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D8526-C09C-4496-B440-93EB6AA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669F-5CDB-CD41-9949-A9955A4A964B}" type="datetime1">
              <a:rPr lang="it-IT" smtClean="0"/>
              <a:t>11/06/25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466B1-D811-2370-B5B5-5C19F720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140D7-B208-0958-741C-F8E16A06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F6D4-A742-44E8-8F29-12AAACA5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8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209A2-6CBF-BB3C-60AD-62364946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A81F-0A4D-174F-B578-14188E79E9DD}" type="datetime1">
              <a:rPr lang="it-IT" smtClean="0"/>
              <a:t>11/06/25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105BE-53F8-60E5-1454-C85FA464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815A7-A582-F790-1950-0294DB79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F6D4-A742-44E8-8F29-12AAACA5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96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7D0F-F0C5-DFE5-B89C-76375668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C338-7FE2-A4A4-1193-9E053D8D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60D09-1604-F7A1-3F11-D65FD25DF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205F6-82EC-A56E-4209-405D2F5F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EC32-E4C4-BA47-9548-40902CB8C46F}" type="datetime1">
              <a:rPr lang="it-IT" smtClean="0"/>
              <a:t>11/06/25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8F956-8FD9-DE5A-BFF4-B638E551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7F51A-777E-04A7-4A9A-C3E2263A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F6D4-A742-44E8-8F29-12AAACA5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7E427-529F-6414-33AC-E5936B9E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24C40-7123-D55F-0B56-53F1F9461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40115-4EC3-431D-4899-F557E4D2C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C9435-1A2E-5627-F296-9B3B77CB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140-B9B5-DE4C-8F7C-FA15DFE2B277}" type="datetime1">
              <a:rPr lang="it-IT" smtClean="0"/>
              <a:t>11/06/25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FA76E-467F-2A08-8BAF-4E9E21E9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9DD11-B35A-B0EE-8AB3-8CAE728E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F6D4-A742-44E8-8F29-12AAACA5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8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C7B29-D555-0C37-8C65-159BE4BB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F56D2-5080-F9A9-E186-68C28DAAA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EB2F9-2330-C337-0AD4-FFE552B6F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CE8-9438-F349-A772-13FAB1064D1E}" type="datetime1">
              <a:rPr lang="it-IT" smtClean="0"/>
              <a:t>11/06/25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C2776-4BF9-32E6-2817-70ED84EC1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41C55-3272-D4C3-818E-4165AFE0D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EDF6D4-A742-44E8-8F29-12AAACA56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28.jp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8.sv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1.xml"/><Relationship Id="rId17" Type="http://schemas.openxmlformats.org/officeDocument/2006/relationships/image" Target="../media/image4.svg"/><Relationship Id="rId25" Type="http://schemas.openxmlformats.org/officeDocument/2006/relationships/image" Target="../media/image1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24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.svg"/><Relationship Id="rId23" Type="http://schemas.openxmlformats.org/officeDocument/2006/relationships/image" Target="../media/image10.svg"/><Relationship Id="rId28" Type="http://schemas.openxmlformats.org/officeDocument/2006/relationships/image" Target="../media/image14.png"/><Relationship Id="rId19" Type="http://schemas.openxmlformats.org/officeDocument/2006/relationships/image" Target="../media/image6.svg"/><Relationship Id="rId4" Type="http://schemas.openxmlformats.org/officeDocument/2006/relationships/diagramData" Target="../diagrams/data1.xml"/><Relationship Id="rId9" Type="http://schemas.openxmlformats.org/officeDocument/2006/relationships/diagramColors" Target="../diagrams/colors1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3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29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9.jp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6.jpg"/><Relationship Id="rId10" Type="http://schemas.openxmlformats.org/officeDocument/2006/relationships/image" Target="../media/image8.svg"/><Relationship Id="rId19" Type="http://schemas.openxmlformats.org/officeDocument/2006/relationships/image" Target="../media/image20.jp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2.jp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2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2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27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5D610-45FB-58D1-BD2D-88E54ACBA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41919698-7D04-E0BC-9C26-F9B6A6AF1AC7}"/>
              </a:ext>
            </a:extLst>
          </p:cNvPr>
          <p:cNvSpPr txBox="1"/>
          <p:nvPr/>
        </p:nvSpPr>
        <p:spPr>
          <a:xfrm>
            <a:off x="1013789" y="3810621"/>
            <a:ext cx="4075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Authors:</a:t>
            </a:r>
          </a:p>
          <a:p>
            <a:pPr algn="l"/>
            <a:r>
              <a:rPr lang="en-GB" sz="2400" b="1" dirty="0">
                <a:solidFill>
                  <a:schemeClr val="accent1"/>
                </a:solidFill>
                <a:latin typeface="+mj-lt"/>
              </a:rPr>
              <a:t>Soheila Goli</a:t>
            </a:r>
          </a:p>
          <a:p>
            <a:r>
              <a:rPr lang="en-GB" sz="2400" b="1" dirty="0">
                <a:solidFill>
                  <a:schemeClr val="accent1"/>
                </a:solidFill>
              </a:rPr>
              <a:t>Professor Alireza Entezami</a:t>
            </a:r>
            <a:endParaRPr lang="en-GB" sz="2400" b="1" i="0" u="none" strike="noStrike" baseline="0" dirty="0">
              <a:solidFill>
                <a:schemeClr val="accent1"/>
              </a:solidFill>
              <a:latin typeface="+mj-lt"/>
            </a:endParaRPr>
          </a:p>
          <a:p>
            <a:r>
              <a:rPr lang="en-GB" sz="2400" b="1" dirty="0">
                <a:solidFill>
                  <a:schemeClr val="accent1"/>
                </a:solidFill>
              </a:rPr>
              <a:t>Professor 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Alberto Corigliano </a:t>
            </a:r>
            <a:endParaRPr lang="en-GB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9D3767F-52FD-C3F6-3E21-F055A9129BCC}"/>
              </a:ext>
            </a:extLst>
          </p:cNvPr>
          <p:cNvSpPr txBox="1"/>
          <p:nvPr/>
        </p:nvSpPr>
        <p:spPr>
          <a:xfrm>
            <a:off x="5520361" y="5828767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+mj-lt"/>
              </a:rPr>
              <a:t>OES 2025</a:t>
            </a:r>
          </a:p>
          <a:p>
            <a:pPr algn="ctr"/>
            <a:r>
              <a:rPr lang="en-GB" b="1" dirty="0">
                <a:solidFill>
                  <a:schemeClr val="accent1"/>
                </a:solidFill>
                <a:latin typeface="+mj-lt"/>
              </a:rPr>
              <a:t>11 June</a:t>
            </a: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C4707BD5-0B6F-90A0-71C3-0CE4BB9F7E1C}"/>
              </a:ext>
            </a:extLst>
          </p:cNvPr>
          <p:cNvSpPr/>
          <p:nvPr/>
        </p:nvSpPr>
        <p:spPr>
          <a:xfrm>
            <a:off x="-2330818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7CF68C2-F84F-7048-1171-577DDB6A300A}"/>
              </a:ext>
            </a:extLst>
          </p:cNvPr>
          <p:cNvGrpSpPr/>
          <p:nvPr/>
        </p:nvGrpSpPr>
        <p:grpSpPr>
          <a:xfrm rot="-7200000">
            <a:off x="-2288286" y="64206"/>
            <a:ext cx="2880000" cy="2880000"/>
            <a:chOff x="42532" y="64206"/>
            <a:chExt cx="2880000" cy="2880000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0CBA5BB-1423-00BE-E950-9525435B241C}"/>
                </a:ext>
              </a:extLst>
            </p:cNvPr>
            <p:cNvSpPr/>
            <p:nvPr/>
          </p:nvSpPr>
          <p:spPr>
            <a:xfrm>
              <a:off x="1522138" y="64206"/>
              <a:ext cx="1190394" cy="1038349"/>
            </a:xfrm>
            <a:custGeom>
              <a:avLst/>
              <a:gdLst>
                <a:gd name="connsiteX0" fmla="*/ 0 w 1402961"/>
                <a:gd name="connsiteY0" fmla="*/ 0 h 1216683"/>
                <a:gd name="connsiteX1" fmla="*/ 1402961 w 1402961"/>
                <a:gd name="connsiteY1" fmla="*/ 810000 h 1216683"/>
                <a:gd name="connsiteX2" fmla="*/ 698566 w 1402961"/>
                <a:gd name="connsiteY2" fmla="*/ 1216683 h 1216683"/>
                <a:gd name="connsiteX3" fmla="*/ 671665 w 1402961"/>
                <a:gd name="connsiteY3" fmla="*/ 1167121 h 1216683"/>
                <a:gd name="connsiteX4" fmla="*/ 0 w 1402961"/>
                <a:gd name="connsiteY4" fmla="*/ 810000 h 121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961" h="1216683">
                  <a:moveTo>
                    <a:pt x="0" y="0"/>
                  </a:moveTo>
                  <a:cubicBezTo>
                    <a:pt x="578770" y="0"/>
                    <a:pt x="1113576" y="308771"/>
                    <a:pt x="1402961" y="810000"/>
                  </a:cubicBezTo>
                  <a:lnTo>
                    <a:pt x="698566" y="1216683"/>
                  </a:lnTo>
                  <a:lnTo>
                    <a:pt x="671665" y="1167121"/>
                  </a:lnTo>
                  <a:cubicBezTo>
                    <a:pt x="526102" y="951660"/>
                    <a:pt x="279595" y="810000"/>
                    <a:pt x="0" y="810000"/>
                  </a:cubicBezTo>
                  <a:close/>
                </a:path>
              </a:pathLst>
            </a:custGeom>
            <a:ln>
              <a:noFill/>
            </a:ln>
            <a:effectLst>
              <a:outerShdw blurRad="889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7948" tIns="541020" rIns="952839" bIns="314198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4200" kern="120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162476A-B14B-CBAD-F33F-ABBB6F017916}"/>
                </a:ext>
              </a:extLst>
            </p:cNvPr>
            <p:cNvSpPr/>
            <p:nvPr/>
          </p:nvSpPr>
          <p:spPr>
            <a:xfrm>
              <a:off x="2140708" y="812930"/>
              <a:ext cx="781824" cy="1382551"/>
            </a:xfrm>
            <a:custGeom>
              <a:avLst/>
              <a:gdLst>
                <a:gd name="connsiteX0" fmla="*/ 704395 w 921433"/>
                <a:gd name="connsiteY0" fmla="*/ 0 h 1620000"/>
                <a:gd name="connsiteX1" fmla="*/ 704395 w 921433"/>
                <a:gd name="connsiteY1" fmla="*/ 1620000 h 1620000"/>
                <a:gd name="connsiteX2" fmla="*/ 0 w 921433"/>
                <a:gd name="connsiteY2" fmla="*/ 1213317 h 1620000"/>
                <a:gd name="connsiteX3" fmla="*/ 47780 w 921433"/>
                <a:gd name="connsiteY3" fmla="*/ 1125289 h 1620000"/>
                <a:gd name="connsiteX4" fmla="*/ 111434 w 921433"/>
                <a:gd name="connsiteY4" fmla="*/ 810000 h 1620000"/>
                <a:gd name="connsiteX5" fmla="*/ 47780 w 921433"/>
                <a:gd name="connsiteY5" fmla="*/ 494711 h 1620000"/>
                <a:gd name="connsiteX6" fmla="*/ 0 w 921433"/>
                <a:gd name="connsiteY6" fmla="*/ 406683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433" h="1620000">
                  <a:moveTo>
                    <a:pt x="704395" y="0"/>
                  </a:moveTo>
                  <a:cubicBezTo>
                    <a:pt x="993780" y="501230"/>
                    <a:pt x="993780" y="1118771"/>
                    <a:pt x="704395" y="1620000"/>
                  </a:cubicBezTo>
                  <a:lnTo>
                    <a:pt x="0" y="1213317"/>
                  </a:lnTo>
                  <a:lnTo>
                    <a:pt x="47780" y="1125289"/>
                  </a:lnTo>
                  <a:cubicBezTo>
                    <a:pt x="88769" y="1028382"/>
                    <a:pt x="111434" y="921838"/>
                    <a:pt x="111434" y="810000"/>
                  </a:cubicBezTo>
                  <a:cubicBezTo>
                    <a:pt x="111434" y="698162"/>
                    <a:pt x="88769" y="591619"/>
                    <a:pt x="47780" y="494711"/>
                  </a:cubicBezTo>
                  <a:lnTo>
                    <a:pt x="0" y="406683"/>
                  </a:lnTo>
                  <a:close/>
                </a:path>
              </a:pathLst>
            </a:custGeom>
            <a:ln>
              <a:noFill/>
            </a:ln>
            <a:effectLst>
              <a:outerShdw blurRad="889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70344" tIns="1869863" rIns="114215" bIns="1869864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4300" kern="120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DC5F055-270D-8519-C5DF-331E180E9532}"/>
                </a:ext>
              </a:extLst>
            </p:cNvPr>
            <p:cNvSpPr/>
            <p:nvPr/>
          </p:nvSpPr>
          <p:spPr>
            <a:xfrm>
              <a:off x="1522138" y="1905857"/>
              <a:ext cx="1190394" cy="1038349"/>
            </a:xfrm>
            <a:custGeom>
              <a:avLst/>
              <a:gdLst>
                <a:gd name="connsiteX0" fmla="*/ 698566 w 1402961"/>
                <a:gd name="connsiteY0" fmla="*/ 0 h 1216683"/>
                <a:gd name="connsiteX1" fmla="*/ 1402961 w 1402961"/>
                <a:gd name="connsiteY1" fmla="*/ 406683 h 1216683"/>
                <a:gd name="connsiteX2" fmla="*/ 0 w 1402961"/>
                <a:gd name="connsiteY2" fmla="*/ 1216683 h 1216683"/>
                <a:gd name="connsiteX3" fmla="*/ 0 w 1402961"/>
                <a:gd name="connsiteY3" fmla="*/ 406683 h 1216683"/>
                <a:gd name="connsiteX4" fmla="*/ 671665 w 1402961"/>
                <a:gd name="connsiteY4" fmla="*/ 49562 h 121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961" h="1216683">
                  <a:moveTo>
                    <a:pt x="698566" y="0"/>
                  </a:moveTo>
                  <a:lnTo>
                    <a:pt x="1402961" y="406683"/>
                  </a:lnTo>
                  <a:cubicBezTo>
                    <a:pt x="1113576" y="907913"/>
                    <a:pt x="578770" y="1216683"/>
                    <a:pt x="0" y="1216683"/>
                  </a:cubicBezTo>
                  <a:lnTo>
                    <a:pt x="0" y="406683"/>
                  </a:lnTo>
                  <a:cubicBezTo>
                    <a:pt x="279595" y="406683"/>
                    <a:pt x="526102" y="265023"/>
                    <a:pt x="671665" y="49562"/>
                  </a:cubicBezTo>
                  <a:close/>
                </a:path>
              </a:pathLst>
            </a:custGeom>
            <a:ln>
              <a:noFill/>
            </a:ln>
            <a:effectLst>
              <a:outerShdw blurRad="889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7948" tIns="3141980" rIns="952839" bIns="54102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4200" kern="120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0CBEE4C-2C6D-2EDB-D5EA-B5C6B9A0681E}"/>
                </a:ext>
              </a:extLst>
            </p:cNvPr>
            <p:cNvSpPr/>
            <p:nvPr/>
          </p:nvSpPr>
          <p:spPr>
            <a:xfrm>
              <a:off x="252535" y="1905857"/>
              <a:ext cx="1190394" cy="1038349"/>
            </a:xfrm>
            <a:custGeom>
              <a:avLst/>
              <a:gdLst>
                <a:gd name="connsiteX0" fmla="*/ 704395 w 1402961"/>
                <a:gd name="connsiteY0" fmla="*/ 0 h 1216683"/>
                <a:gd name="connsiteX1" fmla="*/ 731296 w 1402961"/>
                <a:gd name="connsiteY1" fmla="*/ 49562 h 1216683"/>
                <a:gd name="connsiteX2" fmla="*/ 1402961 w 1402961"/>
                <a:gd name="connsiteY2" fmla="*/ 406683 h 1216683"/>
                <a:gd name="connsiteX3" fmla="*/ 1402961 w 1402961"/>
                <a:gd name="connsiteY3" fmla="*/ 1216683 h 1216683"/>
                <a:gd name="connsiteX4" fmla="*/ 0 w 1402961"/>
                <a:gd name="connsiteY4" fmla="*/ 406683 h 121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961" h="1216683">
                  <a:moveTo>
                    <a:pt x="704395" y="0"/>
                  </a:moveTo>
                  <a:lnTo>
                    <a:pt x="731296" y="49562"/>
                  </a:lnTo>
                  <a:cubicBezTo>
                    <a:pt x="876859" y="265023"/>
                    <a:pt x="1123367" y="406683"/>
                    <a:pt x="1402961" y="406683"/>
                  </a:cubicBezTo>
                  <a:lnTo>
                    <a:pt x="1402961" y="1216683"/>
                  </a:lnTo>
                  <a:cubicBezTo>
                    <a:pt x="824191" y="1216683"/>
                    <a:pt x="289385" y="907913"/>
                    <a:pt x="0" y="406683"/>
                  </a:cubicBezTo>
                  <a:close/>
                </a:path>
              </a:pathLst>
            </a:custGeom>
            <a:ln>
              <a:noFill/>
            </a:ln>
            <a:effectLst>
              <a:outerShdw blurRad="889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3159" tIns="3162300" rIns="2398268" bIns="561340" numCol="1" spcCol="1270" anchor="ctr" anchorCtr="0">
              <a:noAutofit/>
            </a:bodyPr>
            <a:lstStyle/>
            <a:p>
              <a:pPr marL="0" lvl="0" indent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800" kern="120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536E728-0E4C-89E7-8D49-108528A7265B}"/>
                </a:ext>
              </a:extLst>
            </p:cNvPr>
            <p:cNvSpPr/>
            <p:nvPr/>
          </p:nvSpPr>
          <p:spPr>
            <a:xfrm>
              <a:off x="42532" y="812930"/>
              <a:ext cx="781825" cy="1382551"/>
            </a:xfrm>
            <a:custGeom>
              <a:avLst/>
              <a:gdLst>
                <a:gd name="connsiteX0" fmla="*/ 217039 w 921434"/>
                <a:gd name="connsiteY0" fmla="*/ 0 h 1620000"/>
                <a:gd name="connsiteX1" fmla="*/ 921434 w 921434"/>
                <a:gd name="connsiteY1" fmla="*/ 406683 h 1620000"/>
                <a:gd name="connsiteX2" fmla="*/ 873654 w 921434"/>
                <a:gd name="connsiteY2" fmla="*/ 494711 h 1620000"/>
                <a:gd name="connsiteX3" fmla="*/ 810000 w 921434"/>
                <a:gd name="connsiteY3" fmla="*/ 810000 h 1620000"/>
                <a:gd name="connsiteX4" fmla="*/ 873654 w 921434"/>
                <a:gd name="connsiteY4" fmla="*/ 1125289 h 1620000"/>
                <a:gd name="connsiteX5" fmla="*/ 921434 w 921434"/>
                <a:gd name="connsiteY5" fmla="*/ 1213317 h 1620000"/>
                <a:gd name="connsiteX6" fmla="*/ 217039 w 921434"/>
                <a:gd name="connsiteY6" fmla="*/ 1620000 h 1620000"/>
                <a:gd name="connsiteX7" fmla="*/ 217039 w 921434"/>
                <a:gd name="connsiteY7" fmla="*/ 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1434" h="1620000">
                  <a:moveTo>
                    <a:pt x="217039" y="0"/>
                  </a:moveTo>
                  <a:lnTo>
                    <a:pt x="921434" y="406683"/>
                  </a:lnTo>
                  <a:lnTo>
                    <a:pt x="873654" y="494711"/>
                  </a:lnTo>
                  <a:cubicBezTo>
                    <a:pt x="832666" y="591619"/>
                    <a:pt x="810000" y="698162"/>
                    <a:pt x="810000" y="810000"/>
                  </a:cubicBezTo>
                  <a:cubicBezTo>
                    <a:pt x="810000" y="921838"/>
                    <a:pt x="832666" y="1028382"/>
                    <a:pt x="873654" y="1125289"/>
                  </a:cubicBezTo>
                  <a:lnTo>
                    <a:pt x="921434" y="1213317"/>
                  </a:lnTo>
                  <a:lnTo>
                    <a:pt x="217039" y="1620000"/>
                  </a:lnTo>
                  <a:cubicBezTo>
                    <a:pt x="-72347" y="1118771"/>
                    <a:pt x="-72347" y="501230"/>
                    <a:pt x="217039" y="0"/>
                  </a:cubicBezTo>
                  <a:close/>
                </a:path>
              </a:pathLst>
            </a:custGeom>
            <a:ln>
              <a:noFill/>
            </a:ln>
            <a:effectLst>
              <a:outerShdw blurRad="889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293" tIns="1885103" rIns="3174746" bIns="1885104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500" kern="120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A3D5369-9014-3FAE-4EE4-5E3097CD1353}"/>
                </a:ext>
              </a:extLst>
            </p:cNvPr>
            <p:cNvSpPr/>
            <p:nvPr/>
          </p:nvSpPr>
          <p:spPr>
            <a:xfrm>
              <a:off x="252535" y="64206"/>
              <a:ext cx="1190394" cy="1038349"/>
            </a:xfrm>
            <a:custGeom>
              <a:avLst/>
              <a:gdLst>
                <a:gd name="connsiteX0" fmla="*/ 1402961 w 1402961"/>
                <a:gd name="connsiteY0" fmla="*/ 0 h 1216683"/>
                <a:gd name="connsiteX1" fmla="*/ 1402961 w 1402961"/>
                <a:gd name="connsiteY1" fmla="*/ 810000 h 1216683"/>
                <a:gd name="connsiteX2" fmla="*/ 731296 w 1402961"/>
                <a:gd name="connsiteY2" fmla="*/ 1167121 h 1216683"/>
                <a:gd name="connsiteX3" fmla="*/ 704395 w 1402961"/>
                <a:gd name="connsiteY3" fmla="*/ 1216683 h 1216683"/>
                <a:gd name="connsiteX4" fmla="*/ 0 w 1402961"/>
                <a:gd name="connsiteY4" fmla="*/ 810000 h 1216683"/>
                <a:gd name="connsiteX5" fmla="*/ 1402961 w 1402961"/>
                <a:gd name="connsiteY5" fmla="*/ 0 h 121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2961" h="1216683">
                  <a:moveTo>
                    <a:pt x="1402961" y="0"/>
                  </a:moveTo>
                  <a:lnTo>
                    <a:pt x="1402961" y="810000"/>
                  </a:lnTo>
                  <a:cubicBezTo>
                    <a:pt x="1123367" y="810000"/>
                    <a:pt x="876859" y="951660"/>
                    <a:pt x="731296" y="1167121"/>
                  </a:cubicBezTo>
                  <a:lnTo>
                    <a:pt x="704395" y="1216683"/>
                  </a:lnTo>
                  <a:lnTo>
                    <a:pt x="0" y="810000"/>
                  </a:lnTo>
                  <a:cubicBezTo>
                    <a:pt x="289386" y="308771"/>
                    <a:pt x="824191" y="0"/>
                    <a:pt x="1402961" y="0"/>
                  </a:cubicBezTo>
                  <a:close/>
                </a:path>
              </a:pathLst>
            </a:custGeom>
            <a:ln>
              <a:noFill/>
            </a:ln>
            <a:effectLst>
              <a:outerShdw blurRad="889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3159" tIns="561340" rIns="2398268" bIns="3162300" numCol="1" spcCol="1270" anchor="ctr" anchorCtr="0">
              <a:noAutofit/>
            </a:bodyPr>
            <a:lstStyle/>
            <a:p>
              <a:pPr marL="0" lvl="0" indent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800" kern="1200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7FEB26A-61CD-CAE1-65F2-8B26C5660BF4}"/>
              </a:ext>
            </a:extLst>
          </p:cNvPr>
          <p:cNvGrpSpPr/>
          <p:nvPr/>
        </p:nvGrpSpPr>
        <p:grpSpPr>
          <a:xfrm rot="-7200000">
            <a:off x="-2091627" y="350058"/>
            <a:ext cx="2497161" cy="2276682"/>
            <a:chOff x="239191" y="350058"/>
            <a:chExt cx="2497161" cy="2276682"/>
          </a:xfrm>
        </p:grpSpPr>
        <p:pic>
          <p:nvPicPr>
            <p:cNvPr id="182" name="Graphic 181" descr="Badge Tick1 with solid fill">
              <a:extLst>
                <a:ext uri="{FF2B5EF4-FFF2-40B4-BE49-F238E27FC236}">
                  <a16:creationId xmlns:a16="http://schemas.microsoft.com/office/drawing/2014/main" id="{63333C0B-BB4C-9932-24B8-4649C5E34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000000">
              <a:off x="745194" y="394717"/>
              <a:ext cx="360000" cy="360000"/>
            </a:xfrm>
            <a:prstGeom prst="rect">
              <a:avLst/>
            </a:prstGeom>
          </p:spPr>
        </p:pic>
        <p:pic>
          <p:nvPicPr>
            <p:cNvPr id="180" name="Graphic 179" descr="Teacher with solid fill">
              <a:extLst>
                <a:ext uri="{FF2B5EF4-FFF2-40B4-BE49-F238E27FC236}">
                  <a16:creationId xmlns:a16="http://schemas.microsoft.com/office/drawing/2014/main" id="{D1809D7A-55F0-BD65-4E3E-1AA5F4300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-1800000">
              <a:off x="1864827" y="2266740"/>
              <a:ext cx="360000" cy="360000"/>
            </a:xfrm>
            <a:prstGeom prst="rect">
              <a:avLst/>
            </a:prstGeom>
          </p:spPr>
        </p:pic>
        <p:pic>
          <p:nvPicPr>
            <p:cNvPr id="173" name="Graphic 172" descr="Target with solid fill">
              <a:extLst>
                <a:ext uri="{FF2B5EF4-FFF2-40B4-BE49-F238E27FC236}">
                  <a16:creationId xmlns:a16="http://schemas.microsoft.com/office/drawing/2014/main" id="{7DF42C00-0FBC-09A1-6F33-3ECC9AD7C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00000">
              <a:off x="744552" y="2256461"/>
              <a:ext cx="360000" cy="360000"/>
            </a:xfrm>
            <a:prstGeom prst="rect">
              <a:avLst/>
            </a:prstGeom>
          </p:spPr>
        </p:pic>
        <p:pic>
          <p:nvPicPr>
            <p:cNvPr id="174" name="Graphic 173" descr="Bridge scene with solid fill">
              <a:extLst>
                <a:ext uri="{FF2B5EF4-FFF2-40B4-BE49-F238E27FC236}">
                  <a16:creationId xmlns:a16="http://schemas.microsoft.com/office/drawing/2014/main" id="{4AA612F8-03A5-0A42-AD4E-EF57AF68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2376352" y="1318308"/>
              <a:ext cx="360000" cy="360000"/>
            </a:xfrm>
            <a:prstGeom prst="rect">
              <a:avLst/>
            </a:prstGeom>
          </p:spPr>
        </p:pic>
        <p:pic>
          <p:nvPicPr>
            <p:cNvPr id="176" name="Graphic 175" descr="Siren with solid fill">
              <a:extLst>
                <a:ext uri="{FF2B5EF4-FFF2-40B4-BE49-F238E27FC236}">
                  <a16:creationId xmlns:a16="http://schemas.microsoft.com/office/drawing/2014/main" id="{AD6056DF-06D5-5F30-7BA2-C78808A6E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239191" y="1347521"/>
              <a:ext cx="360000" cy="360000"/>
            </a:xfrm>
            <a:prstGeom prst="rect">
              <a:avLst/>
            </a:prstGeom>
          </p:spPr>
        </p:pic>
        <p:pic>
          <p:nvPicPr>
            <p:cNvPr id="178" name="Graphic 177" descr="Continuous Improvement with solid fill">
              <a:extLst>
                <a:ext uri="{FF2B5EF4-FFF2-40B4-BE49-F238E27FC236}">
                  <a16:creationId xmlns:a16="http://schemas.microsoft.com/office/drawing/2014/main" id="{BD3A3697-62B8-ED61-5CE9-8C67EB23D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-9000000">
              <a:off x="1833263" y="350058"/>
              <a:ext cx="396000" cy="396000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4091C1-0EFB-96DA-3FEC-7066BABB4BCC}"/>
              </a:ext>
            </a:extLst>
          </p:cNvPr>
          <p:cNvCxnSpPr>
            <a:cxnSpLocks/>
          </p:cNvCxnSpPr>
          <p:nvPr/>
        </p:nvCxnSpPr>
        <p:spPr>
          <a:xfrm>
            <a:off x="1000883" y="3368498"/>
            <a:ext cx="105474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FC9BCE4-2BCC-BCD7-D1C0-95825E58B4AB}"/>
              </a:ext>
            </a:extLst>
          </p:cNvPr>
          <p:cNvSpPr txBox="1"/>
          <p:nvPr/>
        </p:nvSpPr>
        <p:spPr>
          <a:xfrm>
            <a:off x="1000883" y="3436416"/>
            <a:ext cx="6937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400" dirty="0">
                <a:solidFill>
                  <a:schemeClr val="accent1"/>
                </a:solidFill>
              </a:rPr>
              <a:t>Department of Civil and Enviro</a:t>
            </a:r>
            <a:r>
              <a:rPr lang="en-GB" sz="1400" dirty="0">
                <a:solidFill>
                  <a:schemeClr val="accent1"/>
                </a:solidFill>
              </a:rPr>
              <a:t>n</a:t>
            </a:r>
            <a:r>
              <a:rPr lang="en-IT" sz="1400" dirty="0">
                <a:solidFill>
                  <a:schemeClr val="accent1"/>
                </a:solidFill>
              </a:rPr>
              <a:t>mental Engineering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it-IT" sz="1400" dirty="0">
                <a:solidFill>
                  <a:schemeClr val="accent1"/>
                </a:solidFill>
              </a:rPr>
              <a:t>Politecnico di Milano, Milan, </a:t>
            </a:r>
            <a:r>
              <a:rPr lang="it-IT" sz="1400" dirty="0" err="1">
                <a:solidFill>
                  <a:schemeClr val="accent1"/>
                </a:solidFill>
              </a:rPr>
              <a:t>Italy</a:t>
            </a:r>
            <a:endParaRPr lang="en-IT" sz="14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F57EC-2A58-D4C2-EBD4-349AE6DD0412}"/>
              </a:ext>
            </a:extLst>
          </p:cNvPr>
          <p:cNvSpPr txBox="1"/>
          <p:nvPr/>
        </p:nvSpPr>
        <p:spPr>
          <a:xfrm>
            <a:off x="1000883" y="1730919"/>
            <a:ext cx="10684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Cold Climate Effects on Bridge Dynamics: A Hybrid</a:t>
            </a:r>
          </a:p>
          <a:p>
            <a:r>
              <a:rPr lang="en-GB" sz="3200" b="1" dirty="0">
                <a:solidFill>
                  <a:schemeClr val="accent1"/>
                </a:solidFill>
              </a:rPr>
              <a:t>Unsupervised Learning Approach for Robust Structural</a:t>
            </a:r>
          </a:p>
          <a:p>
            <a:r>
              <a:rPr lang="en-GB" sz="3200" b="1" dirty="0">
                <a:solidFill>
                  <a:schemeClr val="accent1"/>
                </a:solidFill>
              </a:rPr>
              <a:t>Health Monitoring</a:t>
            </a: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053C3E1-7422-9A08-BE84-38DB93AF3B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07" y="321473"/>
            <a:ext cx="2328608" cy="1181769"/>
          </a:xfrm>
          <a:prstGeom prst="rect">
            <a:avLst/>
          </a:prstGeom>
        </p:spPr>
      </p:pic>
      <p:pic>
        <p:nvPicPr>
          <p:cNvPr id="8" name="Picture 7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3FE7E205-A7FA-98E7-CD52-A18772695C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29" y="445632"/>
            <a:ext cx="2489200" cy="933450"/>
          </a:xfrm>
          <a:prstGeom prst="rect">
            <a:avLst/>
          </a:prstGeom>
        </p:spPr>
      </p:pic>
      <p:pic>
        <p:nvPicPr>
          <p:cNvPr id="7" name="Picture 6" descr="A logo with people in a circle&#10;&#10;AI-generated content may be incorrect.">
            <a:extLst>
              <a:ext uri="{FF2B5EF4-FFF2-40B4-BE49-F238E27FC236}">
                <a16:creationId xmlns:a16="http://schemas.microsoft.com/office/drawing/2014/main" id="{7A9F2854-B57F-AC5C-85F4-8593CF8BC4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42" y="280919"/>
            <a:ext cx="1658551" cy="12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28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AC705-7F6A-B6AE-D13E-2B4A51AA7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FCCC176C-FC42-9197-0C0A-EA2BF8C1FDE1}"/>
              </a:ext>
            </a:extLst>
          </p:cNvPr>
          <p:cNvSpPr/>
          <p:nvPr/>
        </p:nvSpPr>
        <p:spPr>
          <a:xfrm>
            <a:off x="0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F674B-E50F-E4AD-DA52-E9D5921E7646}"/>
              </a:ext>
            </a:extLst>
          </p:cNvPr>
          <p:cNvSpPr txBox="1"/>
          <p:nvPr/>
        </p:nvSpPr>
        <p:spPr>
          <a:xfrm>
            <a:off x="4787900" y="1871848"/>
            <a:ext cx="546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/>
              <a:t>Photo of Z24 and it’s Modal frequencies</a:t>
            </a:r>
          </a:p>
        </p:txBody>
      </p:sp>
      <p:pic>
        <p:nvPicPr>
          <p:cNvPr id="6" name="Picture 5" descr="A group of green graphs&#10;&#10;Description automatically generated with medium confidence">
            <a:extLst>
              <a:ext uri="{FF2B5EF4-FFF2-40B4-BE49-F238E27FC236}">
                <a16:creationId xmlns:a16="http://schemas.microsoft.com/office/drawing/2014/main" id="{EC56E678-D45D-34A6-03E6-4520E58AC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67" y="869405"/>
            <a:ext cx="8720108" cy="577293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A8BBDC-78C2-45D7-C976-7B73E0C2C72F}"/>
              </a:ext>
            </a:extLst>
          </p:cNvPr>
          <p:cNvCxnSpPr/>
          <p:nvPr/>
        </p:nvCxnSpPr>
        <p:spPr>
          <a:xfrm>
            <a:off x="166255" y="3739003"/>
            <a:ext cx="199660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6C97F2-EFE9-4B9A-C609-02744A0B2ABF}"/>
              </a:ext>
            </a:extLst>
          </p:cNvPr>
          <p:cNvSpPr txBox="1"/>
          <p:nvPr/>
        </p:nvSpPr>
        <p:spPr>
          <a:xfrm>
            <a:off x="427376" y="3266329"/>
            <a:ext cx="143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Case Study:</a:t>
            </a:r>
            <a:endParaRPr lang="en-GB" b="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1082162-B7DE-7A3B-C7AE-2C4BE32B2017}"/>
              </a:ext>
            </a:extLst>
          </p:cNvPr>
          <p:cNvSpPr/>
          <p:nvPr/>
        </p:nvSpPr>
        <p:spPr>
          <a:xfrm rot="5400000">
            <a:off x="1808161" y="1619834"/>
            <a:ext cx="1190394" cy="1038349"/>
          </a:xfrm>
          <a:custGeom>
            <a:avLst/>
            <a:gdLst>
              <a:gd name="connsiteX0" fmla="*/ 0 w 1402961"/>
              <a:gd name="connsiteY0" fmla="*/ 0 h 1216683"/>
              <a:gd name="connsiteX1" fmla="*/ 1402961 w 1402961"/>
              <a:gd name="connsiteY1" fmla="*/ 810000 h 1216683"/>
              <a:gd name="connsiteX2" fmla="*/ 698566 w 1402961"/>
              <a:gd name="connsiteY2" fmla="*/ 1216683 h 1216683"/>
              <a:gd name="connsiteX3" fmla="*/ 671665 w 1402961"/>
              <a:gd name="connsiteY3" fmla="*/ 1167121 h 1216683"/>
              <a:gd name="connsiteX4" fmla="*/ 0 w 1402961"/>
              <a:gd name="connsiteY4" fmla="*/ 81000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0" y="0"/>
                </a:moveTo>
                <a:cubicBezTo>
                  <a:pt x="578770" y="0"/>
                  <a:pt x="1113576" y="308771"/>
                  <a:pt x="1402961" y="810000"/>
                </a:cubicBezTo>
                <a:lnTo>
                  <a:pt x="698566" y="1216683"/>
                </a:lnTo>
                <a:lnTo>
                  <a:pt x="671665" y="1167121"/>
                </a:lnTo>
                <a:cubicBezTo>
                  <a:pt x="526102" y="951660"/>
                  <a:pt x="279595" y="810000"/>
                  <a:pt x="0" y="8100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541020" rIns="952839" bIns="314198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8068181-1CD5-EA5A-BF90-F99BBDBDB048}"/>
              </a:ext>
            </a:extLst>
          </p:cNvPr>
          <p:cNvSpPr/>
          <p:nvPr/>
        </p:nvSpPr>
        <p:spPr>
          <a:xfrm rot="5400000">
            <a:off x="1091621" y="1862018"/>
            <a:ext cx="781824" cy="1382551"/>
          </a:xfrm>
          <a:custGeom>
            <a:avLst/>
            <a:gdLst>
              <a:gd name="connsiteX0" fmla="*/ 704395 w 921433"/>
              <a:gd name="connsiteY0" fmla="*/ 0 h 1620000"/>
              <a:gd name="connsiteX1" fmla="*/ 704395 w 921433"/>
              <a:gd name="connsiteY1" fmla="*/ 1620000 h 1620000"/>
              <a:gd name="connsiteX2" fmla="*/ 0 w 921433"/>
              <a:gd name="connsiteY2" fmla="*/ 1213317 h 1620000"/>
              <a:gd name="connsiteX3" fmla="*/ 47780 w 921433"/>
              <a:gd name="connsiteY3" fmla="*/ 1125289 h 1620000"/>
              <a:gd name="connsiteX4" fmla="*/ 111434 w 921433"/>
              <a:gd name="connsiteY4" fmla="*/ 810000 h 1620000"/>
              <a:gd name="connsiteX5" fmla="*/ 47780 w 921433"/>
              <a:gd name="connsiteY5" fmla="*/ 494711 h 1620000"/>
              <a:gd name="connsiteX6" fmla="*/ 0 w 921433"/>
              <a:gd name="connsiteY6" fmla="*/ 406683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33" h="1620000">
                <a:moveTo>
                  <a:pt x="704395" y="0"/>
                </a:moveTo>
                <a:cubicBezTo>
                  <a:pt x="993780" y="501230"/>
                  <a:pt x="993780" y="1118771"/>
                  <a:pt x="704395" y="1620000"/>
                </a:cubicBezTo>
                <a:lnTo>
                  <a:pt x="0" y="1213317"/>
                </a:lnTo>
                <a:lnTo>
                  <a:pt x="47780" y="1125289"/>
                </a:lnTo>
                <a:cubicBezTo>
                  <a:pt x="88769" y="1028382"/>
                  <a:pt x="111434" y="921838"/>
                  <a:pt x="111434" y="810000"/>
                </a:cubicBezTo>
                <a:cubicBezTo>
                  <a:pt x="111434" y="698162"/>
                  <a:pt x="88769" y="591619"/>
                  <a:pt x="47780" y="494711"/>
                </a:cubicBezTo>
                <a:lnTo>
                  <a:pt x="0" y="4066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0344" tIns="1869863" rIns="114215" bIns="1869864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3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1C5036-7207-0889-C27C-CD52B3CC3B79}"/>
              </a:ext>
            </a:extLst>
          </p:cNvPr>
          <p:cNvSpPr/>
          <p:nvPr/>
        </p:nvSpPr>
        <p:spPr>
          <a:xfrm rot="5400000">
            <a:off x="-33489" y="1619834"/>
            <a:ext cx="1190394" cy="1038349"/>
          </a:xfrm>
          <a:custGeom>
            <a:avLst/>
            <a:gdLst>
              <a:gd name="connsiteX0" fmla="*/ 698566 w 1402961"/>
              <a:gd name="connsiteY0" fmla="*/ 0 h 1216683"/>
              <a:gd name="connsiteX1" fmla="*/ 1402961 w 1402961"/>
              <a:gd name="connsiteY1" fmla="*/ 406683 h 1216683"/>
              <a:gd name="connsiteX2" fmla="*/ 0 w 1402961"/>
              <a:gd name="connsiteY2" fmla="*/ 1216683 h 1216683"/>
              <a:gd name="connsiteX3" fmla="*/ 0 w 1402961"/>
              <a:gd name="connsiteY3" fmla="*/ 406683 h 1216683"/>
              <a:gd name="connsiteX4" fmla="*/ 671665 w 1402961"/>
              <a:gd name="connsiteY4" fmla="*/ 49562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698566" y="0"/>
                </a:moveTo>
                <a:lnTo>
                  <a:pt x="1402961" y="406683"/>
                </a:lnTo>
                <a:cubicBezTo>
                  <a:pt x="1113576" y="907913"/>
                  <a:pt x="578770" y="1216683"/>
                  <a:pt x="0" y="1216683"/>
                </a:cubicBezTo>
                <a:lnTo>
                  <a:pt x="0" y="406683"/>
                </a:lnTo>
                <a:cubicBezTo>
                  <a:pt x="279595" y="406683"/>
                  <a:pt x="526102" y="265023"/>
                  <a:pt x="671665" y="4956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3141980" rIns="952839" bIns="541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C6B3E4F-4302-4AE1-444A-DABDB6EAE23C}"/>
              </a:ext>
            </a:extLst>
          </p:cNvPr>
          <p:cNvSpPr/>
          <p:nvPr/>
        </p:nvSpPr>
        <p:spPr>
          <a:xfrm rot="5400000">
            <a:off x="-33490" y="350231"/>
            <a:ext cx="1190394" cy="1038349"/>
          </a:xfrm>
          <a:custGeom>
            <a:avLst/>
            <a:gdLst>
              <a:gd name="connsiteX0" fmla="*/ 704395 w 1402961"/>
              <a:gd name="connsiteY0" fmla="*/ 0 h 1216683"/>
              <a:gd name="connsiteX1" fmla="*/ 731296 w 1402961"/>
              <a:gd name="connsiteY1" fmla="*/ 49562 h 1216683"/>
              <a:gd name="connsiteX2" fmla="*/ 1402961 w 1402961"/>
              <a:gd name="connsiteY2" fmla="*/ 406683 h 1216683"/>
              <a:gd name="connsiteX3" fmla="*/ 1402961 w 1402961"/>
              <a:gd name="connsiteY3" fmla="*/ 1216683 h 1216683"/>
              <a:gd name="connsiteX4" fmla="*/ 0 w 1402961"/>
              <a:gd name="connsiteY4" fmla="*/ 406683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704395" y="0"/>
                </a:moveTo>
                <a:lnTo>
                  <a:pt x="731296" y="49562"/>
                </a:lnTo>
                <a:cubicBezTo>
                  <a:pt x="876859" y="265023"/>
                  <a:pt x="1123367" y="406683"/>
                  <a:pt x="1402961" y="406683"/>
                </a:cubicBezTo>
                <a:lnTo>
                  <a:pt x="1402961" y="1216683"/>
                </a:lnTo>
                <a:cubicBezTo>
                  <a:pt x="824191" y="1216683"/>
                  <a:pt x="289385" y="907913"/>
                  <a:pt x="0" y="40668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3162300" rIns="2398268" bIns="56134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AF592D-A804-42E4-9781-0CC6BFEBE46A}"/>
              </a:ext>
            </a:extLst>
          </p:cNvPr>
          <p:cNvSpPr/>
          <p:nvPr/>
        </p:nvSpPr>
        <p:spPr>
          <a:xfrm rot="5400000">
            <a:off x="1091621" y="-236158"/>
            <a:ext cx="781825" cy="1382551"/>
          </a:xfrm>
          <a:custGeom>
            <a:avLst/>
            <a:gdLst>
              <a:gd name="connsiteX0" fmla="*/ 217039 w 921434"/>
              <a:gd name="connsiteY0" fmla="*/ 0 h 1620000"/>
              <a:gd name="connsiteX1" fmla="*/ 921434 w 921434"/>
              <a:gd name="connsiteY1" fmla="*/ 406683 h 1620000"/>
              <a:gd name="connsiteX2" fmla="*/ 873654 w 921434"/>
              <a:gd name="connsiteY2" fmla="*/ 494711 h 1620000"/>
              <a:gd name="connsiteX3" fmla="*/ 810000 w 921434"/>
              <a:gd name="connsiteY3" fmla="*/ 810000 h 1620000"/>
              <a:gd name="connsiteX4" fmla="*/ 873654 w 921434"/>
              <a:gd name="connsiteY4" fmla="*/ 1125289 h 1620000"/>
              <a:gd name="connsiteX5" fmla="*/ 921434 w 921434"/>
              <a:gd name="connsiteY5" fmla="*/ 1213317 h 1620000"/>
              <a:gd name="connsiteX6" fmla="*/ 217039 w 921434"/>
              <a:gd name="connsiteY6" fmla="*/ 1620000 h 1620000"/>
              <a:gd name="connsiteX7" fmla="*/ 217039 w 921434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" h="1620000">
                <a:moveTo>
                  <a:pt x="217039" y="0"/>
                </a:moveTo>
                <a:lnTo>
                  <a:pt x="921434" y="406683"/>
                </a:lnTo>
                <a:lnTo>
                  <a:pt x="873654" y="494711"/>
                </a:lnTo>
                <a:cubicBezTo>
                  <a:pt x="832666" y="591619"/>
                  <a:pt x="810000" y="698162"/>
                  <a:pt x="810000" y="810000"/>
                </a:cubicBezTo>
                <a:cubicBezTo>
                  <a:pt x="810000" y="921838"/>
                  <a:pt x="832666" y="1028382"/>
                  <a:pt x="873654" y="1125289"/>
                </a:cubicBezTo>
                <a:lnTo>
                  <a:pt x="921434" y="1213317"/>
                </a:lnTo>
                <a:lnTo>
                  <a:pt x="217039" y="1620000"/>
                </a:lnTo>
                <a:cubicBezTo>
                  <a:pt x="-72347" y="1118771"/>
                  <a:pt x="-72347" y="501230"/>
                  <a:pt x="21703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93" tIns="1885103" rIns="3174746" bIns="188510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500" kern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01E241-73FB-08B7-ED9E-14081265FFC1}"/>
              </a:ext>
            </a:extLst>
          </p:cNvPr>
          <p:cNvSpPr/>
          <p:nvPr/>
        </p:nvSpPr>
        <p:spPr>
          <a:xfrm rot="5400000">
            <a:off x="1808162" y="350231"/>
            <a:ext cx="1190394" cy="1038349"/>
          </a:xfrm>
          <a:custGeom>
            <a:avLst/>
            <a:gdLst>
              <a:gd name="connsiteX0" fmla="*/ 1402961 w 1402961"/>
              <a:gd name="connsiteY0" fmla="*/ 0 h 1216683"/>
              <a:gd name="connsiteX1" fmla="*/ 1402961 w 1402961"/>
              <a:gd name="connsiteY1" fmla="*/ 810000 h 1216683"/>
              <a:gd name="connsiteX2" fmla="*/ 731296 w 1402961"/>
              <a:gd name="connsiteY2" fmla="*/ 1167121 h 1216683"/>
              <a:gd name="connsiteX3" fmla="*/ 704395 w 1402961"/>
              <a:gd name="connsiteY3" fmla="*/ 1216683 h 1216683"/>
              <a:gd name="connsiteX4" fmla="*/ 0 w 1402961"/>
              <a:gd name="connsiteY4" fmla="*/ 810000 h 1216683"/>
              <a:gd name="connsiteX5" fmla="*/ 1402961 w 1402961"/>
              <a:gd name="connsiteY5" fmla="*/ 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961" h="1216683">
                <a:moveTo>
                  <a:pt x="1402961" y="0"/>
                </a:moveTo>
                <a:lnTo>
                  <a:pt x="1402961" y="810000"/>
                </a:lnTo>
                <a:cubicBezTo>
                  <a:pt x="1123367" y="810000"/>
                  <a:pt x="876859" y="951660"/>
                  <a:pt x="731296" y="1167121"/>
                </a:cubicBezTo>
                <a:lnTo>
                  <a:pt x="704395" y="1216683"/>
                </a:lnTo>
                <a:lnTo>
                  <a:pt x="0" y="810000"/>
                </a:lnTo>
                <a:cubicBezTo>
                  <a:pt x="289386" y="308771"/>
                  <a:pt x="824191" y="0"/>
                  <a:pt x="140296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561340" rIns="2398268" bIns="316230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6D96A1-CAA0-9D14-9C02-A8E9112F6948}"/>
              </a:ext>
            </a:extLst>
          </p:cNvPr>
          <p:cNvGrpSpPr/>
          <p:nvPr/>
        </p:nvGrpSpPr>
        <p:grpSpPr>
          <a:xfrm rot="5400000">
            <a:off x="239191" y="350058"/>
            <a:ext cx="2497161" cy="2276682"/>
            <a:chOff x="239191" y="350058"/>
            <a:chExt cx="2497161" cy="2276682"/>
          </a:xfrm>
        </p:grpSpPr>
        <p:pic>
          <p:nvPicPr>
            <p:cNvPr id="21" name="Graphic 20" descr="Badge Tick1 with solid fill">
              <a:extLst>
                <a:ext uri="{FF2B5EF4-FFF2-40B4-BE49-F238E27FC236}">
                  <a16:creationId xmlns:a16="http://schemas.microsoft.com/office/drawing/2014/main" id="{8438241A-54B5-DCD9-A967-304C4869F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000000">
              <a:off x="745194" y="394717"/>
              <a:ext cx="360000" cy="360000"/>
            </a:xfrm>
            <a:prstGeom prst="rect">
              <a:avLst/>
            </a:prstGeom>
          </p:spPr>
        </p:pic>
        <p:pic>
          <p:nvPicPr>
            <p:cNvPr id="22" name="Graphic 21" descr="Teacher with solid fill">
              <a:extLst>
                <a:ext uri="{FF2B5EF4-FFF2-40B4-BE49-F238E27FC236}">
                  <a16:creationId xmlns:a16="http://schemas.microsoft.com/office/drawing/2014/main" id="{7411DF6D-6D4A-BB62-D6D0-D39193D96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-1800000">
              <a:off x="1864827" y="2266740"/>
              <a:ext cx="360000" cy="360000"/>
            </a:xfrm>
            <a:prstGeom prst="rect">
              <a:avLst/>
            </a:prstGeom>
          </p:spPr>
        </p:pic>
        <p:pic>
          <p:nvPicPr>
            <p:cNvPr id="23" name="Graphic 22" descr="Target with solid fill">
              <a:extLst>
                <a:ext uri="{FF2B5EF4-FFF2-40B4-BE49-F238E27FC236}">
                  <a16:creationId xmlns:a16="http://schemas.microsoft.com/office/drawing/2014/main" id="{21159548-916E-34E4-844D-FBE512CFF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00000">
              <a:off x="744552" y="2256461"/>
              <a:ext cx="360000" cy="360000"/>
            </a:xfrm>
            <a:prstGeom prst="rect">
              <a:avLst/>
            </a:prstGeom>
          </p:spPr>
        </p:pic>
        <p:pic>
          <p:nvPicPr>
            <p:cNvPr id="31" name="Graphic 30" descr="Bridge scene with solid fill">
              <a:extLst>
                <a:ext uri="{FF2B5EF4-FFF2-40B4-BE49-F238E27FC236}">
                  <a16:creationId xmlns:a16="http://schemas.microsoft.com/office/drawing/2014/main" id="{EB8EA6C7-3564-603C-AA90-AA7177F90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2376352" y="1318308"/>
              <a:ext cx="360000" cy="360000"/>
            </a:xfrm>
            <a:prstGeom prst="rect">
              <a:avLst/>
            </a:prstGeom>
          </p:spPr>
        </p:pic>
        <p:pic>
          <p:nvPicPr>
            <p:cNvPr id="32" name="Graphic 31" descr="Siren with solid fill">
              <a:extLst>
                <a:ext uri="{FF2B5EF4-FFF2-40B4-BE49-F238E27FC236}">
                  <a16:creationId xmlns:a16="http://schemas.microsoft.com/office/drawing/2014/main" id="{E7855A4A-C69F-9763-7A8F-5BC28834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400000">
              <a:off x="239191" y="1347521"/>
              <a:ext cx="360000" cy="360000"/>
            </a:xfrm>
            <a:prstGeom prst="rect">
              <a:avLst/>
            </a:prstGeom>
          </p:spPr>
        </p:pic>
        <p:pic>
          <p:nvPicPr>
            <p:cNvPr id="33" name="Graphic 32" descr="Continuous Improvement with solid fill">
              <a:extLst>
                <a:ext uri="{FF2B5EF4-FFF2-40B4-BE49-F238E27FC236}">
                  <a16:creationId xmlns:a16="http://schemas.microsoft.com/office/drawing/2014/main" id="{16F47CC1-4B86-A9B0-974F-701C36A88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-9000000">
              <a:off x="1833263" y="350058"/>
              <a:ext cx="396000" cy="396000"/>
            </a:xfrm>
            <a:prstGeom prst="rect">
              <a:avLst/>
            </a:prstGeom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3343B027-0C77-0088-B72C-E8A65492784C}"/>
              </a:ext>
            </a:extLst>
          </p:cNvPr>
          <p:cNvSpPr/>
          <p:nvPr/>
        </p:nvSpPr>
        <p:spPr>
          <a:xfrm>
            <a:off x="4931332" y="1305834"/>
            <a:ext cx="609600" cy="133230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38FD63-5895-A938-1086-9A0D2979CE40}"/>
              </a:ext>
            </a:extLst>
          </p:cNvPr>
          <p:cNvSpPr/>
          <p:nvPr/>
        </p:nvSpPr>
        <p:spPr>
          <a:xfrm>
            <a:off x="9461202" y="1287906"/>
            <a:ext cx="609600" cy="133230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DE420-6EB4-DDA0-5CC9-BA6141768151}"/>
              </a:ext>
            </a:extLst>
          </p:cNvPr>
          <p:cNvSpPr/>
          <p:nvPr/>
        </p:nvSpPr>
        <p:spPr>
          <a:xfrm>
            <a:off x="4915943" y="4162776"/>
            <a:ext cx="609600" cy="133230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5D38F1-7524-C012-E6C6-05963E357337}"/>
              </a:ext>
            </a:extLst>
          </p:cNvPr>
          <p:cNvSpPr/>
          <p:nvPr/>
        </p:nvSpPr>
        <p:spPr>
          <a:xfrm>
            <a:off x="9441478" y="4091058"/>
            <a:ext cx="609600" cy="147903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08C325-024B-5E86-22C0-A7B5AAC5D80D}"/>
              </a:ext>
            </a:extLst>
          </p:cNvPr>
          <p:cNvSpPr txBox="1"/>
          <p:nvPr/>
        </p:nvSpPr>
        <p:spPr>
          <a:xfrm>
            <a:off x="11481225" y="6473052"/>
            <a:ext cx="7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9/12</a:t>
            </a:r>
            <a:endParaRPr lang="en-IT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74379E-D24F-5E85-12E4-5E5DC2421F08}"/>
              </a:ext>
            </a:extLst>
          </p:cNvPr>
          <p:cNvSpPr txBox="1"/>
          <p:nvPr/>
        </p:nvSpPr>
        <p:spPr>
          <a:xfrm>
            <a:off x="5744099" y="1224750"/>
            <a:ext cx="1335363" cy="4313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IT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67DEC4-168A-9EF9-063F-FF9C1D17AA38}"/>
              </a:ext>
            </a:extLst>
          </p:cNvPr>
          <p:cNvSpPr txBox="1"/>
          <p:nvPr/>
        </p:nvSpPr>
        <p:spPr>
          <a:xfrm>
            <a:off x="10049980" y="1227021"/>
            <a:ext cx="1525465" cy="4927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59FC1-13A5-9BAE-B8C1-E8918AFA0976}"/>
              </a:ext>
            </a:extLst>
          </p:cNvPr>
          <p:cNvSpPr txBox="1"/>
          <p:nvPr/>
        </p:nvSpPr>
        <p:spPr>
          <a:xfrm>
            <a:off x="2914296" y="388161"/>
            <a:ext cx="734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 dirty="0">
                <a:solidFill>
                  <a:schemeClr val="accent1"/>
                </a:solidFill>
              </a:rPr>
              <a:t>Z24 Reinforced </a:t>
            </a:r>
            <a:r>
              <a:rPr lang="en-GB" sz="2400" b="1" dirty="0">
                <a:solidFill>
                  <a:schemeClr val="accent1"/>
                </a:solidFill>
              </a:rPr>
              <a:t>C</a:t>
            </a:r>
            <a:r>
              <a:rPr lang="en-IT" sz="2400" b="1" dirty="0">
                <a:solidFill>
                  <a:schemeClr val="accent1"/>
                </a:solidFill>
              </a:rPr>
              <a:t>oncrete Bridge: </a:t>
            </a:r>
            <a:endParaRPr lang="en-GB" sz="2400" dirty="0">
              <a:solidFill>
                <a:schemeClr val="accent1"/>
              </a:solidFill>
              <a:effectLst/>
              <a:latin typeface="Helvetica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A37AED-9BA5-FBB7-773C-E541729C011F}"/>
              </a:ext>
            </a:extLst>
          </p:cNvPr>
          <p:cNvSpPr txBox="1"/>
          <p:nvPr/>
        </p:nvSpPr>
        <p:spPr>
          <a:xfrm>
            <a:off x="3139580" y="-595514"/>
            <a:ext cx="73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>
                <a:solidFill>
                  <a:schemeClr val="accent1"/>
                </a:solidFill>
                <a:effectLst/>
                <a:latin typeface="Helvetica" pitchFamily="2" charset="0"/>
              </a:rPr>
              <a:t>Gaussian Mixture Method (GMM): </a:t>
            </a:r>
          </a:p>
        </p:txBody>
      </p:sp>
      <p:pic>
        <p:nvPicPr>
          <p:cNvPr id="12" name="Picture 11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EB75FE8B-95A6-319C-AB41-826B794643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4"/>
          <a:stretch>
            <a:fillRect/>
          </a:stretch>
        </p:blipFill>
        <p:spPr>
          <a:xfrm>
            <a:off x="1096321" y="981001"/>
            <a:ext cx="783190" cy="1046412"/>
          </a:xfrm>
          <a:prstGeom prst="flowChartAlternateProcess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F4330E7-9E0D-8531-4C3F-1BB8143EF06E}"/>
              </a:ext>
            </a:extLst>
          </p:cNvPr>
          <p:cNvSpPr/>
          <p:nvPr/>
        </p:nvSpPr>
        <p:spPr>
          <a:xfrm>
            <a:off x="821916" y="838207"/>
            <a:ext cx="1332000" cy="1332000"/>
          </a:xfrm>
          <a:prstGeom prst="ellipse">
            <a:avLst/>
          </a:prstGeom>
          <a:noFill/>
          <a:ln w="85725" cmpd="tri">
            <a:solidFill>
              <a:srgbClr val="789D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2000"/>
                      <a:gd name="connsiteY0" fmla="*/ 666000 h 1332000"/>
                      <a:gd name="connsiteX1" fmla="*/ 666000 w 1332000"/>
                      <a:gd name="connsiteY1" fmla="*/ 0 h 1332000"/>
                      <a:gd name="connsiteX2" fmla="*/ 1332000 w 1332000"/>
                      <a:gd name="connsiteY2" fmla="*/ 666000 h 1332000"/>
                      <a:gd name="connsiteX3" fmla="*/ 666000 w 1332000"/>
                      <a:gd name="connsiteY3" fmla="*/ 1332000 h 1332000"/>
                      <a:gd name="connsiteX4" fmla="*/ 0 w 1332000"/>
                      <a:gd name="connsiteY4" fmla="*/ 666000 h 13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000" h="1332000" extrusionOk="0">
                        <a:moveTo>
                          <a:pt x="0" y="666000"/>
                        </a:moveTo>
                        <a:cubicBezTo>
                          <a:pt x="-53366" y="265261"/>
                          <a:pt x="227381" y="26571"/>
                          <a:pt x="666000" y="0"/>
                        </a:cubicBezTo>
                        <a:cubicBezTo>
                          <a:pt x="1043965" y="2135"/>
                          <a:pt x="1280488" y="299816"/>
                          <a:pt x="1332000" y="666000"/>
                        </a:cubicBezTo>
                        <a:cubicBezTo>
                          <a:pt x="1306551" y="1058674"/>
                          <a:pt x="1018188" y="1418414"/>
                          <a:pt x="666000" y="1332000"/>
                        </a:cubicBezTo>
                        <a:cubicBezTo>
                          <a:pt x="215863" y="1286964"/>
                          <a:pt x="10544" y="1038860"/>
                          <a:pt x="0" y="66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AD5809-C444-1847-E2C1-C87DECD44106}"/>
              </a:ext>
            </a:extLst>
          </p:cNvPr>
          <p:cNvSpPr txBox="1"/>
          <p:nvPr/>
        </p:nvSpPr>
        <p:spPr>
          <a:xfrm>
            <a:off x="59349" y="3933070"/>
            <a:ext cx="127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Z24 Bridge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17991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DF65E-C993-F03F-F8CE-71CE5612F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7B469FFC-6FBA-4C9F-4D10-A0B613E68B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21516187"/>
                  </p:ext>
                </p:extLst>
              </p:nvPr>
            </p:nvGraphicFramePr>
            <p:xfrm>
              <a:off x="7636149" y="976303"/>
              <a:ext cx="3845076" cy="32063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7B469FFC-6FBA-4C9F-4D10-A0B613E68B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21516187"/>
                  </p:ext>
                </p:extLst>
              </p:nvPr>
            </p:nvGraphicFramePr>
            <p:xfrm>
              <a:off x="7636149" y="976303"/>
              <a:ext cx="3845076" cy="32063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9"/>
              </a:graphicData>
            </a:graphic>
          </p:graphicFrame>
        </mc:Fallback>
      </mc:AlternateContent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32D924AE-C411-B408-1945-120C177145F5}"/>
              </a:ext>
            </a:extLst>
          </p:cNvPr>
          <p:cNvSpPr/>
          <p:nvPr/>
        </p:nvSpPr>
        <p:spPr>
          <a:xfrm>
            <a:off x="0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1021AEA5-E65D-7D6F-697D-CF4C3195615A}"/>
              </a:ext>
            </a:extLst>
          </p:cNvPr>
          <p:cNvSpPr/>
          <p:nvPr/>
        </p:nvSpPr>
        <p:spPr>
          <a:xfrm rot="9000000">
            <a:off x="797994" y="2099891"/>
            <a:ext cx="1190394" cy="1038349"/>
          </a:xfrm>
          <a:custGeom>
            <a:avLst/>
            <a:gdLst>
              <a:gd name="connsiteX0" fmla="*/ 0 w 1402961"/>
              <a:gd name="connsiteY0" fmla="*/ 0 h 1216683"/>
              <a:gd name="connsiteX1" fmla="*/ 1402961 w 1402961"/>
              <a:gd name="connsiteY1" fmla="*/ 810000 h 1216683"/>
              <a:gd name="connsiteX2" fmla="*/ 698566 w 1402961"/>
              <a:gd name="connsiteY2" fmla="*/ 1216683 h 1216683"/>
              <a:gd name="connsiteX3" fmla="*/ 671665 w 1402961"/>
              <a:gd name="connsiteY3" fmla="*/ 1167121 h 1216683"/>
              <a:gd name="connsiteX4" fmla="*/ 0 w 1402961"/>
              <a:gd name="connsiteY4" fmla="*/ 81000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0" y="0"/>
                </a:moveTo>
                <a:cubicBezTo>
                  <a:pt x="578770" y="0"/>
                  <a:pt x="1113576" y="308771"/>
                  <a:pt x="1402961" y="810000"/>
                </a:cubicBezTo>
                <a:lnTo>
                  <a:pt x="698566" y="1216683"/>
                </a:lnTo>
                <a:lnTo>
                  <a:pt x="671665" y="1167121"/>
                </a:lnTo>
                <a:cubicBezTo>
                  <a:pt x="526102" y="951660"/>
                  <a:pt x="279595" y="810000"/>
                  <a:pt x="0" y="810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541020" rIns="952839" bIns="314198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868E3D76-D783-FE7F-6208-BF57DA922C59}"/>
              </a:ext>
            </a:extLst>
          </p:cNvPr>
          <p:cNvSpPr/>
          <p:nvPr/>
        </p:nvSpPr>
        <p:spPr>
          <a:xfrm rot="9000000">
            <a:off x="183085" y="1337475"/>
            <a:ext cx="781824" cy="1382551"/>
          </a:xfrm>
          <a:custGeom>
            <a:avLst/>
            <a:gdLst>
              <a:gd name="connsiteX0" fmla="*/ 704395 w 921433"/>
              <a:gd name="connsiteY0" fmla="*/ 0 h 1620000"/>
              <a:gd name="connsiteX1" fmla="*/ 704395 w 921433"/>
              <a:gd name="connsiteY1" fmla="*/ 1620000 h 1620000"/>
              <a:gd name="connsiteX2" fmla="*/ 0 w 921433"/>
              <a:gd name="connsiteY2" fmla="*/ 1213317 h 1620000"/>
              <a:gd name="connsiteX3" fmla="*/ 47780 w 921433"/>
              <a:gd name="connsiteY3" fmla="*/ 1125289 h 1620000"/>
              <a:gd name="connsiteX4" fmla="*/ 111434 w 921433"/>
              <a:gd name="connsiteY4" fmla="*/ 810000 h 1620000"/>
              <a:gd name="connsiteX5" fmla="*/ 47780 w 921433"/>
              <a:gd name="connsiteY5" fmla="*/ 494711 h 1620000"/>
              <a:gd name="connsiteX6" fmla="*/ 0 w 921433"/>
              <a:gd name="connsiteY6" fmla="*/ 406683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33" h="1620000">
                <a:moveTo>
                  <a:pt x="704395" y="0"/>
                </a:moveTo>
                <a:cubicBezTo>
                  <a:pt x="993780" y="501230"/>
                  <a:pt x="993780" y="1118771"/>
                  <a:pt x="704395" y="1620000"/>
                </a:cubicBezTo>
                <a:lnTo>
                  <a:pt x="0" y="1213317"/>
                </a:lnTo>
                <a:lnTo>
                  <a:pt x="47780" y="1125289"/>
                </a:lnTo>
                <a:cubicBezTo>
                  <a:pt x="88769" y="1028382"/>
                  <a:pt x="111434" y="921838"/>
                  <a:pt x="111434" y="810000"/>
                </a:cubicBezTo>
                <a:cubicBezTo>
                  <a:pt x="111434" y="698162"/>
                  <a:pt x="88769" y="591619"/>
                  <a:pt x="47780" y="494711"/>
                </a:cubicBezTo>
                <a:lnTo>
                  <a:pt x="0" y="40668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0344" tIns="1869863" rIns="114215" bIns="1869864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300" kern="120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74DC41FD-05C7-3BE0-7433-8CB55BC8869D}"/>
              </a:ext>
            </a:extLst>
          </p:cNvPr>
          <p:cNvSpPr/>
          <p:nvPr/>
        </p:nvSpPr>
        <p:spPr>
          <a:xfrm rot="9000000">
            <a:off x="-122831" y="504975"/>
            <a:ext cx="1190394" cy="1038349"/>
          </a:xfrm>
          <a:custGeom>
            <a:avLst/>
            <a:gdLst>
              <a:gd name="connsiteX0" fmla="*/ 698566 w 1402961"/>
              <a:gd name="connsiteY0" fmla="*/ 0 h 1216683"/>
              <a:gd name="connsiteX1" fmla="*/ 1402961 w 1402961"/>
              <a:gd name="connsiteY1" fmla="*/ 406683 h 1216683"/>
              <a:gd name="connsiteX2" fmla="*/ 0 w 1402961"/>
              <a:gd name="connsiteY2" fmla="*/ 1216683 h 1216683"/>
              <a:gd name="connsiteX3" fmla="*/ 0 w 1402961"/>
              <a:gd name="connsiteY3" fmla="*/ 406683 h 1216683"/>
              <a:gd name="connsiteX4" fmla="*/ 671665 w 1402961"/>
              <a:gd name="connsiteY4" fmla="*/ 49562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698566" y="0"/>
                </a:moveTo>
                <a:lnTo>
                  <a:pt x="1402961" y="406683"/>
                </a:lnTo>
                <a:cubicBezTo>
                  <a:pt x="1113576" y="907913"/>
                  <a:pt x="578770" y="1216683"/>
                  <a:pt x="0" y="1216683"/>
                </a:cubicBezTo>
                <a:lnTo>
                  <a:pt x="0" y="406683"/>
                </a:lnTo>
                <a:cubicBezTo>
                  <a:pt x="279595" y="406683"/>
                  <a:pt x="526102" y="265023"/>
                  <a:pt x="671665" y="4956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3141980" rIns="952839" bIns="541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EEB3CCE4-C1D1-E28D-BC62-E5518B1C782B}"/>
              </a:ext>
            </a:extLst>
          </p:cNvPr>
          <p:cNvSpPr/>
          <p:nvPr/>
        </p:nvSpPr>
        <p:spPr>
          <a:xfrm rot="9000000">
            <a:off x="976677" y="-129827"/>
            <a:ext cx="1190394" cy="1038349"/>
          </a:xfrm>
          <a:custGeom>
            <a:avLst/>
            <a:gdLst>
              <a:gd name="connsiteX0" fmla="*/ 704395 w 1402961"/>
              <a:gd name="connsiteY0" fmla="*/ 0 h 1216683"/>
              <a:gd name="connsiteX1" fmla="*/ 731296 w 1402961"/>
              <a:gd name="connsiteY1" fmla="*/ 49562 h 1216683"/>
              <a:gd name="connsiteX2" fmla="*/ 1402961 w 1402961"/>
              <a:gd name="connsiteY2" fmla="*/ 406683 h 1216683"/>
              <a:gd name="connsiteX3" fmla="*/ 1402961 w 1402961"/>
              <a:gd name="connsiteY3" fmla="*/ 1216683 h 1216683"/>
              <a:gd name="connsiteX4" fmla="*/ 0 w 1402961"/>
              <a:gd name="connsiteY4" fmla="*/ 406683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704395" y="0"/>
                </a:moveTo>
                <a:lnTo>
                  <a:pt x="731296" y="49562"/>
                </a:lnTo>
                <a:cubicBezTo>
                  <a:pt x="876859" y="265023"/>
                  <a:pt x="1123367" y="406683"/>
                  <a:pt x="1402961" y="406683"/>
                </a:cubicBezTo>
                <a:lnTo>
                  <a:pt x="1402961" y="1216683"/>
                </a:lnTo>
                <a:cubicBezTo>
                  <a:pt x="824191" y="1216683"/>
                  <a:pt x="289385" y="907913"/>
                  <a:pt x="0" y="40668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3162300" rIns="2398268" bIns="56134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1971EF64-1889-100C-4D2A-6603016D1F4F}"/>
              </a:ext>
            </a:extLst>
          </p:cNvPr>
          <p:cNvSpPr/>
          <p:nvPr/>
        </p:nvSpPr>
        <p:spPr>
          <a:xfrm rot="9000000">
            <a:off x="2000159" y="288387"/>
            <a:ext cx="781825" cy="1382551"/>
          </a:xfrm>
          <a:custGeom>
            <a:avLst/>
            <a:gdLst>
              <a:gd name="connsiteX0" fmla="*/ 217039 w 921434"/>
              <a:gd name="connsiteY0" fmla="*/ 0 h 1620000"/>
              <a:gd name="connsiteX1" fmla="*/ 921434 w 921434"/>
              <a:gd name="connsiteY1" fmla="*/ 406683 h 1620000"/>
              <a:gd name="connsiteX2" fmla="*/ 873654 w 921434"/>
              <a:gd name="connsiteY2" fmla="*/ 494711 h 1620000"/>
              <a:gd name="connsiteX3" fmla="*/ 810000 w 921434"/>
              <a:gd name="connsiteY3" fmla="*/ 810000 h 1620000"/>
              <a:gd name="connsiteX4" fmla="*/ 873654 w 921434"/>
              <a:gd name="connsiteY4" fmla="*/ 1125289 h 1620000"/>
              <a:gd name="connsiteX5" fmla="*/ 921434 w 921434"/>
              <a:gd name="connsiteY5" fmla="*/ 1213317 h 1620000"/>
              <a:gd name="connsiteX6" fmla="*/ 217039 w 921434"/>
              <a:gd name="connsiteY6" fmla="*/ 1620000 h 1620000"/>
              <a:gd name="connsiteX7" fmla="*/ 217039 w 921434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" h="1620000">
                <a:moveTo>
                  <a:pt x="217039" y="0"/>
                </a:moveTo>
                <a:lnTo>
                  <a:pt x="921434" y="406683"/>
                </a:lnTo>
                <a:lnTo>
                  <a:pt x="873654" y="494711"/>
                </a:lnTo>
                <a:cubicBezTo>
                  <a:pt x="832666" y="591619"/>
                  <a:pt x="810000" y="698162"/>
                  <a:pt x="810000" y="810000"/>
                </a:cubicBezTo>
                <a:cubicBezTo>
                  <a:pt x="810000" y="921838"/>
                  <a:pt x="832666" y="1028382"/>
                  <a:pt x="873654" y="1125289"/>
                </a:cubicBezTo>
                <a:lnTo>
                  <a:pt x="921434" y="1213317"/>
                </a:lnTo>
                <a:lnTo>
                  <a:pt x="217039" y="1620000"/>
                </a:lnTo>
                <a:cubicBezTo>
                  <a:pt x="-72347" y="1118771"/>
                  <a:pt x="-72347" y="501230"/>
                  <a:pt x="21703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93" tIns="1885103" rIns="3174746" bIns="188510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500" kern="120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C351D29-CD97-E8C9-4FC2-24FB84093AC4}"/>
              </a:ext>
            </a:extLst>
          </p:cNvPr>
          <p:cNvSpPr/>
          <p:nvPr/>
        </p:nvSpPr>
        <p:spPr>
          <a:xfrm rot="9000000">
            <a:off x="1897503" y="1465090"/>
            <a:ext cx="1190394" cy="1038349"/>
          </a:xfrm>
          <a:custGeom>
            <a:avLst/>
            <a:gdLst>
              <a:gd name="connsiteX0" fmla="*/ 1402961 w 1402961"/>
              <a:gd name="connsiteY0" fmla="*/ 0 h 1216683"/>
              <a:gd name="connsiteX1" fmla="*/ 1402961 w 1402961"/>
              <a:gd name="connsiteY1" fmla="*/ 810000 h 1216683"/>
              <a:gd name="connsiteX2" fmla="*/ 731296 w 1402961"/>
              <a:gd name="connsiteY2" fmla="*/ 1167121 h 1216683"/>
              <a:gd name="connsiteX3" fmla="*/ 704395 w 1402961"/>
              <a:gd name="connsiteY3" fmla="*/ 1216683 h 1216683"/>
              <a:gd name="connsiteX4" fmla="*/ 0 w 1402961"/>
              <a:gd name="connsiteY4" fmla="*/ 810000 h 1216683"/>
              <a:gd name="connsiteX5" fmla="*/ 1402961 w 1402961"/>
              <a:gd name="connsiteY5" fmla="*/ 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961" h="1216683">
                <a:moveTo>
                  <a:pt x="1402961" y="0"/>
                </a:moveTo>
                <a:lnTo>
                  <a:pt x="1402961" y="810000"/>
                </a:lnTo>
                <a:cubicBezTo>
                  <a:pt x="1123367" y="810000"/>
                  <a:pt x="876859" y="951660"/>
                  <a:pt x="731296" y="1167121"/>
                </a:cubicBezTo>
                <a:lnTo>
                  <a:pt x="704395" y="1216683"/>
                </a:lnTo>
                <a:lnTo>
                  <a:pt x="0" y="810000"/>
                </a:lnTo>
                <a:cubicBezTo>
                  <a:pt x="289386" y="308771"/>
                  <a:pt x="824191" y="0"/>
                  <a:pt x="140296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561340" rIns="2398268" bIns="316230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93FBA4-7CDB-DDCB-DF5B-AD8C2DEB033F}"/>
              </a:ext>
            </a:extLst>
          </p:cNvPr>
          <p:cNvCxnSpPr/>
          <p:nvPr/>
        </p:nvCxnSpPr>
        <p:spPr>
          <a:xfrm>
            <a:off x="166255" y="3739003"/>
            <a:ext cx="199660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6811A2-C110-CA80-B7C4-589364691A08}"/>
              </a:ext>
            </a:extLst>
          </p:cNvPr>
          <p:cNvGrpSpPr/>
          <p:nvPr/>
        </p:nvGrpSpPr>
        <p:grpSpPr>
          <a:xfrm rot="9000000">
            <a:off x="239191" y="350058"/>
            <a:ext cx="2497161" cy="2276682"/>
            <a:chOff x="239191" y="350058"/>
            <a:chExt cx="2497161" cy="2276682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33542190-2C9F-FACC-4F43-3EC0622C4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9000000">
              <a:off x="745194" y="394717"/>
              <a:ext cx="360000" cy="360000"/>
            </a:xfrm>
            <a:prstGeom prst="rect">
              <a:avLst/>
            </a:prstGeom>
          </p:spPr>
        </p:pic>
        <p:pic>
          <p:nvPicPr>
            <p:cNvPr id="26" name="Graphic 25" descr="Teacher with solid fill">
              <a:extLst>
                <a:ext uri="{FF2B5EF4-FFF2-40B4-BE49-F238E27FC236}">
                  <a16:creationId xmlns:a16="http://schemas.microsoft.com/office/drawing/2014/main" id="{E5B86BD0-82B9-91E4-B8B5-98250DDBB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-1800000">
              <a:off x="1864827" y="2266740"/>
              <a:ext cx="360000" cy="360000"/>
            </a:xfrm>
            <a:prstGeom prst="rect">
              <a:avLst/>
            </a:prstGeom>
          </p:spPr>
        </p:pic>
        <p:pic>
          <p:nvPicPr>
            <p:cNvPr id="27" name="Graphic 26" descr="Target with solid fill">
              <a:extLst>
                <a:ext uri="{FF2B5EF4-FFF2-40B4-BE49-F238E27FC236}">
                  <a16:creationId xmlns:a16="http://schemas.microsoft.com/office/drawing/2014/main" id="{CBAB66C7-1131-81EF-3818-1A9019A43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1800000">
              <a:off x="744552" y="2256461"/>
              <a:ext cx="360000" cy="360000"/>
            </a:xfrm>
            <a:prstGeom prst="rect">
              <a:avLst/>
            </a:prstGeom>
          </p:spPr>
        </p:pic>
        <p:pic>
          <p:nvPicPr>
            <p:cNvPr id="28" name="Graphic 27" descr="Bridge scene with solid fill">
              <a:extLst>
                <a:ext uri="{FF2B5EF4-FFF2-40B4-BE49-F238E27FC236}">
                  <a16:creationId xmlns:a16="http://schemas.microsoft.com/office/drawing/2014/main" id="{141DA8E9-86E1-AA80-802A-F1C03AD0B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6200000">
              <a:off x="2376352" y="1318308"/>
              <a:ext cx="360000" cy="360000"/>
            </a:xfrm>
            <a:prstGeom prst="rect">
              <a:avLst/>
            </a:prstGeom>
          </p:spPr>
        </p:pic>
        <p:pic>
          <p:nvPicPr>
            <p:cNvPr id="29" name="Graphic 28" descr="Siren with solid fill">
              <a:extLst>
                <a:ext uri="{FF2B5EF4-FFF2-40B4-BE49-F238E27FC236}">
                  <a16:creationId xmlns:a16="http://schemas.microsoft.com/office/drawing/2014/main" id="{6A5442B2-06D3-1DA5-B3A7-127D0AB65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rot="5400000">
              <a:off x="239191" y="1347521"/>
              <a:ext cx="360000" cy="360000"/>
            </a:xfrm>
            <a:prstGeom prst="rect">
              <a:avLst/>
            </a:prstGeom>
          </p:spPr>
        </p:pic>
        <p:pic>
          <p:nvPicPr>
            <p:cNvPr id="30" name="Graphic 29" descr="Continuous Improvement with solid fill">
              <a:extLst>
                <a:ext uri="{FF2B5EF4-FFF2-40B4-BE49-F238E27FC236}">
                  <a16:creationId xmlns:a16="http://schemas.microsoft.com/office/drawing/2014/main" id="{9AD01DF8-3498-E50F-19F4-F31BCE0E8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 rot="-9000000">
              <a:off x="1833263" y="350058"/>
              <a:ext cx="396000" cy="396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6D6629-1897-05EC-8F52-9078E18F7E47}"/>
              </a:ext>
            </a:extLst>
          </p:cNvPr>
          <p:cNvSpPr txBox="1"/>
          <p:nvPr/>
        </p:nvSpPr>
        <p:spPr>
          <a:xfrm>
            <a:off x="3174530" y="1058195"/>
            <a:ext cx="375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Helvetica" pitchFamily="2" charset="0"/>
              </a:rPr>
              <a:t>Probabilistic clustering method</a:t>
            </a:r>
          </a:p>
          <a:p>
            <a:endParaRPr lang="en-GB" dirty="0">
              <a:solidFill>
                <a:schemeClr val="accent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effectLst/>
                <a:latin typeface="Helvetica" pitchFamily="2" charset="0"/>
              </a:rPr>
              <a:t>Data is generated from a mixture of several Gaussian distributions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>
              <a:solidFill>
                <a:schemeClr val="accent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Helvetica" pitchFamily="2" charset="0"/>
              </a:rPr>
              <a:t>E</a:t>
            </a:r>
            <a:r>
              <a:rPr lang="en-GB" dirty="0">
                <a:solidFill>
                  <a:schemeClr val="accent1"/>
                </a:solidFill>
                <a:effectLst/>
                <a:latin typeface="Helvetica" pitchFamily="2" charset="0"/>
              </a:rPr>
              <a:t>mploys soft clustering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Helvetica" pitchFamily="2" charset="0"/>
              </a:rPr>
              <a:t>M</a:t>
            </a:r>
            <a:r>
              <a:rPr lang="en-GB" dirty="0">
                <a:solidFill>
                  <a:schemeClr val="accent1"/>
                </a:solidFill>
                <a:effectLst/>
                <a:latin typeface="Helvetica" pitchFamily="2" charset="0"/>
              </a:rPr>
              <a:t>odeling more complex cluster shapes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Helvetica" pitchFamily="2" charset="0"/>
              </a:rPr>
              <a:t>M</a:t>
            </a:r>
            <a:r>
              <a:rPr lang="en-GB" dirty="0">
                <a:solidFill>
                  <a:schemeClr val="accent1"/>
                </a:solidFill>
                <a:effectLst/>
                <a:latin typeface="Helvetica" pitchFamily="2" charset="0"/>
              </a:rPr>
              <a:t>ore flexible and robust clustering</a:t>
            </a:r>
          </a:p>
          <a:p>
            <a:endParaRPr lang="en-GB" dirty="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Helvetica" pitchFamily="2" charset="0"/>
              </a:rPr>
              <a:t>Flexible in case of data with overlapping </a:t>
            </a:r>
            <a:endParaRPr lang="en-IT" dirty="0"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576EA-0E44-7AB3-4F8E-CEA5C212B030}"/>
              </a:ext>
            </a:extLst>
          </p:cNvPr>
          <p:cNvSpPr txBox="1"/>
          <p:nvPr/>
        </p:nvSpPr>
        <p:spPr>
          <a:xfrm>
            <a:off x="2677704" y="6168791"/>
            <a:ext cx="905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sz="1800" dirty="0">
                <a:solidFill>
                  <a:schemeClr val="accent1"/>
                </a:solidFill>
                <a:effectLst/>
                <a:latin typeface="Helvetica" pitchFamily="2" charset="0"/>
              </a:rPr>
              <a:t>The ideal number of clusters in GMM clustering is determined by weighing model fit and complexity using the BIC equal to 3. </a:t>
            </a:r>
            <a:r>
              <a:rPr lang="en-IT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BE42C-A573-76DD-B595-68743121C3E6}"/>
              </a:ext>
            </a:extLst>
          </p:cNvPr>
          <p:cNvSpPr txBox="1"/>
          <p:nvPr/>
        </p:nvSpPr>
        <p:spPr>
          <a:xfrm>
            <a:off x="3139580" y="388161"/>
            <a:ext cx="73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>
                <a:solidFill>
                  <a:schemeClr val="accent1"/>
                </a:solidFill>
                <a:effectLst/>
              </a:rPr>
              <a:t>Gaussian Mixture Method (GMM):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6E42F-EC63-296E-2F76-ED4410A28BFB}"/>
              </a:ext>
            </a:extLst>
          </p:cNvPr>
          <p:cNvSpPr txBox="1"/>
          <p:nvPr/>
        </p:nvSpPr>
        <p:spPr>
          <a:xfrm>
            <a:off x="3180470" y="-1343994"/>
            <a:ext cx="73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>
                <a:solidFill>
                  <a:schemeClr val="accent1"/>
                </a:solidFill>
              </a:rPr>
              <a:t>Z24 Bridge: </a:t>
            </a:r>
            <a:endParaRPr lang="en-GB" sz="2800">
              <a:solidFill>
                <a:schemeClr val="accent1"/>
              </a:solidFill>
              <a:effectLst/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342B9-7F8F-1A01-F33B-C64EF4A4B89F}"/>
              </a:ext>
            </a:extLst>
          </p:cNvPr>
          <p:cNvSpPr txBox="1"/>
          <p:nvPr/>
        </p:nvSpPr>
        <p:spPr>
          <a:xfrm>
            <a:off x="59349" y="3929872"/>
            <a:ext cx="215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Clustering by GMM</a:t>
            </a:r>
            <a:endParaRPr lang="en-GB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8A2419-C426-5D90-0F09-9A7C82E57E83}"/>
              </a:ext>
            </a:extLst>
          </p:cNvPr>
          <p:cNvSpPr txBox="1"/>
          <p:nvPr/>
        </p:nvSpPr>
        <p:spPr>
          <a:xfrm>
            <a:off x="59349" y="4529517"/>
            <a:ext cx="2079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Feature Selection 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by LPCA</a:t>
            </a:r>
            <a:endParaRPr lang="en-GB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48E2FC-58B7-2595-8C79-A51DEB6B39CE}"/>
              </a:ext>
            </a:extLst>
          </p:cNvPr>
          <p:cNvSpPr txBox="1"/>
          <p:nvPr/>
        </p:nvSpPr>
        <p:spPr>
          <a:xfrm>
            <a:off x="320331" y="3244334"/>
            <a:ext cx="147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Framework: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8C7AC-D227-369C-8452-A3693B0E99EB}"/>
              </a:ext>
            </a:extLst>
          </p:cNvPr>
          <p:cNvSpPr txBox="1"/>
          <p:nvPr/>
        </p:nvSpPr>
        <p:spPr>
          <a:xfrm>
            <a:off x="11481225" y="6473052"/>
            <a:ext cx="7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10/12</a:t>
            </a:r>
            <a:endParaRPr lang="en-IT" sz="14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53EE39-D073-D655-7E0B-F36A1528144C}"/>
                  </a:ext>
                </a:extLst>
              </p:cNvPr>
              <p:cNvSpPr txBox="1"/>
              <p:nvPr/>
            </p:nvSpPr>
            <p:spPr>
              <a:xfrm>
                <a:off x="7494317" y="5462306"/>
                <a:ext cx="3751999" cy="734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nary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T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53EE39-D073-D655-7E0B-F36A15281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317" y="5462306"/>
                <a:ext cx="3751999" cy="734304"/>
              </a:xfrm>
              <a:prstGeom prst="rect">
                <a:avLst/>
              </a:prstGeom>
              <a:blipFill>
                <a:blip r:embed="rId27"/>
                <a:stretch>
                  <a:fillRect t="-57627" b="-79661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56BA581-918D-1343-A1E7-ADD7C53DEAA1}"/>
              </a:ext>
            </a:extLst>
          </p:cNvPr>
          <p:cNvGrpSpPr/>
          <p:nvPr/>
        </p:nvGrpSpPr>
        <p:grpSpPr>
          <a:xfrm>
            <a:off x="7494318" y="1497663"/>
            <a:ext cx="4236984" cy="4033508"/>
            <a:chOff x="8084226" y="2823062"/>
            <a:chExt cx="2792583" cy="2708108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DA6C7E-3828-9487-2A0E-F94C6AA3625F}"/>
                </a:ext>
              </a:extLst>
            </p:cNvPr>
            <p:cNvSpPr/>
            <p:nvPr/>
          </p:nvSpPr>
          <p:spPr>
            <a:xfrm>
              <a:off x="9800850" y="2842439"/>
              <a:ext cx="670718" cy="670718"/>
            </a:xfrm>
            <a:custGeom>
              <a:avLst/>
              <a:gdLst>
                <a:gd name="connsiteX0" fmla="*/ 0 w 670718"/>
                <a:gd name="connsiteY0" fmla="*/ 0 h 670718"/>
                <a:gd name="connsiteX1" fmla="*/ 670718 w 670718"/>
                <a:gd name="connsiteY1" fmla="*/ 0 h 670718"/>
                <a:gd name="connsiteX2" fmla="*/ 670718 w 670718"/>
                <a:gd name="connsiteY2" fmla="*/ 670718 h 670718"/>
                <a:gd name="connsiteX3" fmla="*/ 0 w 670718"/>
                <a:gd name="connsiteY3" fmla="*/ 670718 h 670718"/>
                <a:gd name="connsiteX4" fmla="*/ 0 w 670718"/>
                <a:gd name="connsiteY4" fmla="*/ 0 h 67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718" h="670718">
                  <a:moveTo>
                    <a:pt x="0" y="0"/>
                  </a:moveTo>
                  <a:lnTo>
                    <a:pt x="670718" y="0"/>
                  </a:lnTo>
                  <a:lnTo>
                    <a:pt x="670718" y="670718"/>
                  </a:lnTo>
                  <a:lnTo>
                    <a:pt x="0" y="6707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kern="1200">
                  <a:solidFill>
                    <a:schemeClr val="accent1"/>
                  </a:solidFill>
                </a:rPr>
                <a:t>Initial values</a:t>
              </a:r>
            </a:p>
          </p:txBody>
        </p:sp>
        <p:sp>
          <p:nvSpPr>
            <p:cNvPr id="17" name="Circular Arrow 16">
              <a:extLst>
                <a:ext uri="{FF2B5EF4-FFF2-40B4-BE49-F238E27FC236}">
                  <a16:creationId xmlns:a16="http://schemas.microsoft.com/office/drawing/2014/main" id="{78E9830A-D5A1-2F02-E0E7-7BEC3F9221F4}"/>
                </a:ext>
              </a:extLst>
            </p:cNvPr>
            <p:cNvSpPr/>
            <p:nvPr/>
          </p:nvSpPr>
          <p:spPr>
            <a:xfrm>
              <a:off x="8223298" y="2823062"/>
              <a:ext cx="2514439" cy="2514439"/>
            </a:xfrm>
            <a:prstGeom prst="circularArrow">
              <a:avLst>
                <a:gd name="adj1" fmla="val 5202"/>
                <a:gd name="adj2" fmla="val 336015"/>
                <a:gd name="adj3" fmla="val 21292825"/>
                <a:gd name="adj4" fmla="val 19766604"/>
                <a:gd name="adj5" fmla="val 6068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IT" sz="32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C228CA2-8CBC-FFAD-CA25-6B87E7B3729C}"/>
                </a:ext>
              </a:extLst>
            </p:cNvPr>
            <p:cNvSpPr/>
            <p:nvPr/>
          </p:nvSpPr>
          <p:spPr>
            <a:xfrm>
              <a:off x="10206091" y="4089640"/>
              <a:ext cx="670718" cy="670718"/>
            </a:xfrm>
            <a:custGeom>
              <a:avLst/>
              <a:gdLst>
                <a:gd name="connsiteX0" fmla="*/ 0 w 670718"/>
                <a:gd name="connsiteY0" fmla="*/ 0 h 670718"/>
                <a:gd name="connsiteX1" fmla="*/ 670718 w 670718"/>
                <a:gd name="connsiteY1" fmla="*/ 0 h 670718"/>
                <a:gd name="connsiteX2" fmla="*/ 670718 w 670718"/>
                <a:gd name="connsiteY2" fmla="*/ 670718 h 670718"/>
                <a:gd name="connsiteX3" fmla="*/ 0 w 670718"/>
                <a:gd name="connsiteY3" fmla="*/ 670718 h 670718"/>
                <a:gd name="connsiteX4" fmla="*/ 0 w 670718"/>
                <a:gd name="connsiteY4" fmla="*/ 0 h 67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718" h="670718">
                  <a:moveTo>
                    <a:pt x="0" y="0"/>
                  </a:moveTo>
                  <a:lnTo>
                    <a:pt x="670718" y="0"/>
                  </a:lnTo>
                  <a:lnTo>
                    <a:pt x="670718" y="670718"/>
                  </a:lnTo>
                  <a:lnTo>
                    <a:pt x="0" y="6707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kern="1200" dirty="0">
                  <a:solidFill>
                    <a:schemeClr val="accent1"/>
                  </a:solidFill>
                </a:rPr>
                <a:t>Posterior probabilities (by Bayes theorem)</a:t>
              </a:r>
            </a:p>
          </p:txBody>
        </p:sp>
        <p:sp>
          <p:nvSpPr>
            <p:cNvPr id="20" name="Circular Arrow 19">
              <a:extLst>
                <a:ext uri="{FF2B5EF4-FFF2-40B4-BE49-F238E27FC236}">
                  <a16:creationId xmlns:a16="http://schemas.microsoft.com/office/drawing/2014/main" id="{861FCE0B-A46C-710D-7737-308487EBD0E7}"/>
                </a:ext>
              </a:extLst>
            </p:cNvPr>
            <p:cNvSpPr/>
            <p:nvPr/>
          </p:nvSpPr>
          <p:spPr>
            <a:xfrm>
              <a:off x="8223298" y="2823062"/>
              <a:ext cx="2514439" cy="2514439"/>
            </a:xfrm>
            <a:prstGeom prst="circularArrow">
              <a:avLst>
                <a:gd name="adj1" fmla="val 5202"/>
                <a:gd name="adj2" fmla="val 336015"/>
                <a:gd name="adj3" fmla="val 4014266"/>
                <a:gd name="adj4" fmla="val 2253829"/>
                <a:gd name="adj5" fmla="val 6068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IT" sz="32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8193C2A-2C85-023B-CFE2-C0D2240668D8}"/>
                </a:ext>
              </a:extLst>
            </p:cNvPr>
            <p:cNvSpPr/>
            <p:nvPr/>
          </p:nvSpPr>
          <p:spPr>
            <a:xfrm>
              <a:off x="9145158" y="4860452"/>
              <a:ext cx="670718" cy="670718"/>
            </a:xfrm>
            <a:custGeom>
              <a:avLst/>
              <a:gdLst>
                <a:gd name="connsiteX0" fmla="*/ 0 w 670718"/>
                <a:gd name="connsiteY0" fmla="*/ 0 h 670718"/>
                <a:gd name="connsiteX1" fmla="*/ 670718 w 670718"/>
                <a:gd name="connsiteY1" fmla="*/ 0 h 670718"/>
                <a:gd name="connsiteX2" fmla="*/ 670718 w 670718"/>
                <a:gd name="connsiteY2" fmla="*/ 670718 h 670718"/>
                <a:gd name="connsiteX3" fmla="*/ 0 w 670718"/>
                <a:gd name="connsiteY3" fmla="*/ 670718 h 670718"/>
                <a:gd name="connsiteX4" fmla="*/ 0 w 670718"/>
                <a:gd name="connsiteY4" fmla="*/ 0 h 67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718" h="670718">
                  <a:moveTo>
                    <a:pt x="0" y="0"/>
                  </a:moveTo>
                  <a:lnTo>
                    <a:pt x="670718" y="0"/>
                  </a:lnTo>
                  <a:lnTo>
                    <a:pt x="670718" y="670718"/>
                  </a:lnTo>
                  <a:lnTo>
                    <a:pt x="0" y="6707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kern="1200" dirty="0">
                  <a:solidFill>
                    <a:schemeClr val="accent1"/>
                  </a:solidFill>
                </a:rPr>
                <a:t>Updating parameters</a:t>
              </a:r>
            </a:p>
          </p:txBody>
        </p:sp>
        <p:sp>
          <p:nvSpPr>
            <p:cNvPr id="31" name="Circular Arrow 30">
              <a:extLst>
                <a:ext uri="{FF2B5EF4-FFF2-40B4-BE49-F238E27FC236}">
                  <a16:creationId xmlns:a16="http://schemas.microsoft.com/office/drawing/2014/main" id="{52CF2CD5-2582-B104-82F8-82D30814DF1C}"/>
                </a:ext>
              </a:extLst>
            </p:cNvPr>
            <p:cNvSpPr/>
            <p:nvPr/>
          </p:nvSpPr>
          <p:spPr>
            <a:xfrm>
              <a:off x="8223298" y="2823062"/>
              <a:ext cx="2514439" cy="2514439"/>
            </a:xfrm>
            <a:prstGeom prst="circularArrow">
              <a:avLst>
                <a:gd name="adj1" fmla="val 5202"/>
                <a:gd name="adj2" fmla="val 336015"/>
                <a:gd name="adj3" fmla="val 8210156"/>
                <a:gd name="adj4" fmla="val 6449719"/>
                <a:gd name="adj5" fmla="val 6068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IT" sz="32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EC46DE1-3A5B-E627-66A9-4C2DAA66AA40}"/>
                </a:ext>
              </a:extLst>
            </p:cNvPr>
            <p:cNvSpPr/>
            <p:nvPr/>
          </p:nvSpPr>
          <p:spPr>
            <a:xfrm>
              <a:off x="8084226" y="4089640"/>
              <a:ext cx="670718" cy="670718"/>
            </a:xfrm>
            <a:custGeom>
              <a:avLst/>
              <a:gdLst>
                <a:gd name="connsiteX0" fmla="*/ 0 w 670718"/>
                <a:gd name="connsiteY0" fmla="*/ 0 h 670718"/>
                <a:gd name="connsiteX1" fmla="*/ 670718 w 670718"/>
                <a:gd name="connsiteY1" fmla="*/ 0 h 670718"/>
                <a:gd name="connsiteX2" fmla="*/ 670718 w 670718"/>
                <a:gd name="connsiteY2" fmla="*/ 670718 h 670718"/>
                <a:gd name="connsiteX3" fmla="*/ 0 w 670718"/>
                <a:gd name="connsiteY3" fmla="*/ 670718 h 670718"/>
                <a:gd name="connsiteX4" fmla="*/ 0 w 670718"/>
                <a:gd name="connsiteY4" fmla="*/ 0 h 67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718" h="670718">
                  <a:moveTo>
                    <a:pt x="0" y="0"/>
                  </a:moveTo>
                  <a:lnTo>
                    <a:pt x="670718" y="0"/>
                  </a:lnTo>
                  <a:lnTo>
                    <a:pt x="670718" y="670718"/>
                  </a:lnTo>
                  <a:lnTo>
                    <a:pt x="0" y="6707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kern="1200" dirty="0">
                  <a:solidFill>
                    <a:schemeClr val="accent1"/>
                  </a:solidFill>
                </a:rPr>
                <a:t>Repeat Expectation-Maximization step</a:t>
              </a:r>
            </a:p>
          </p:txBody>
        </p:sp>
        <p:sp>
          <p:nvSpPr>
            <p:cNvPr id="33" name="Circular Arrow 32">
              <a:extLst>
                <a:ext uri="{FF2B5EF4-FFF2-40B4-BE49-F238E27FC236}">
                  <a16:creationId xmlns:a16="http://schemas.microsoft.com/office/drawing/2014/main" id="{0A411B6D-B28E-9AF2-D01D-DC438A7DC225}"/>
                </a:ext>
              </a:extLst>
            </p:cNvPr>
            <p:cNvSpPr/>
            <p:nvPr/>
          </p:nvSpPr>
          <p:spPr>
            <a:xfrm>
              <a:off x="8223298" y="2823062"/>
              <a:ext cx="2514439" cy="2514439"/>
            </a:xfrm>
            <a:prstGeom prst="circularArrow">
              <a:avLst>
                <a:gd name="adj1" fmla="val 5202"/>
                <a:gd name="adj2" fmla="val 336015"/>
                <a:gd name="adj3" fmla="val 12297381"/>
                <a:gd name="adj4" fmla="val 10771159"/>
                <a:gd name="adj5" fmla="val 6068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IT" sz="32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78B8FD1-B49D-C28D-703E-F59CF32ABF58}"/>
                </a:ext>
              </a:extLst>
            </p:cNvPr>
            <p:cNvSpPr/>
            <p:nvPr/>
          </p:nvSpPr>
          <p:spPr>
            <a:xfrm>
              <a:off x="8489466" y="2842439"/>
              <a:ext cx="670718" cy="670718"/>
            </a:xfrm>
            <a:custGeom>
              <a:avLst/>
              <a:gdLst>
                <a:gd name="connsiteX0" fmla="*/ 0 w 670718"/>
                <a:gd name="connsiteY0" fmla="*/ 0 h 670718"/>
                <a:gd name="connsiteX1" fmla="*/ 670718 w 670718"/>
                <a:gd name="connsiteY1" fmla="*/ 0 h 670718"/>
                <a:gd name="connsiteX2" fmla="*/ 670718 w 670718"/>
                <a:gd name="connsiteY2" fmla="*/ 670718 h 670718"/>
                <a:gd name="connsiteX3" fmla="*/ 0 w 670718"/>
                <a:gd name="connsiteY3" fmla="*/ 670718 h 670718"/>
                <a:gd name="connsiteX4" fmla="*/ 0 w 670718"/>
                <a:gd name="connsiteY4" fmla="*/ 0 h 67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718" h="670718">
                  <a:moveTo>
                    <a:pt x="0" y="0"/>
                  </a:moveTo>
                  <a:lnTo>
                    <a:pt x="670718" y="0"/>
                  </a:lnTo>
                  <a:lnTo>
                    <a:pt x="670718" y="670718"/>
                  </a:lnTo>
                  <a:lnTo>
                    <a:pt x="0" y="6707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kern="1200" dirty="0">
                  <a:solidFill>
                    <a:schemeClr val="accent1"/>
                  </a:solidFill>
                </a:rPr>
                <a:t>Achieve Convergence and maximum log-likelihood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087D950-E05B-EEF6-C4B9-78997A6F5AF7}"/>
              </a:ext>
            </a:extLst>
          </p:cNvPr>
          <p:cNvSpPr txBox="1"/>
          <p:nvPr/>
        </p:nvSpPr>
        <p:spPr>
          <a:xfrm>
            <a:off x="2914296" y="-526243"/>
            <a:ext cx="734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 dirty="0">
                <a:solidFill>
                  <a:schemeClr val="accent1"/>
                </a:solidFill>
              </a:rPr>
              <a:t>Z24 Reinforced </a:t>
            </a:r>
            <a:r>
              <a:rPr lang="en-GB" sz="2400" b="1" dirty="0">
                <a:solidFill>
                  <a:schemeClr val="accent1"/>
                </a:solidFill>
              </a:rPr>
              <a:t>C</a:t>
            </a:r>
            <a:r>
              <a:rPr lang="en-IT" sz="2400" b="1" dirty="0">
                <a:solidFill>
                  <a:schemeClr val="accent1"/>
                </a:solidFill>
              </a:rPr>
              <a:t>oncrete Bridge: </a:t>
            </a:r>
            <a:endParaRPr lang="en-GB" sz="2400" dirty="0">
              <a:solidFill>
                <a:schemeClr val="accent1"/>
              </a:solidFill>
              <a:effectLst/>
              <a:latin typeface="Helvetica" pitchFamily="2" charset="0"/>
            </a:endParaRPr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3F55211D-BADD-CC55-6372-02C853721DF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4"/>
          <a:stretch>
            <a:fillRect/>
          </a:stretch>
        </p:blipFill>
        <p:spPr>
          <a:xfrm>
            <a:off x="1096321" y="981001"/>
            <a:ext cx="783190" cy="1046412"/>
          </a:xfrm>
          <a:prstGeom prst="flowChartAlternateProcess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E15ABB7-5BA5-9B88-8515-5E23825561C0}"/>
              </a:ext>
            </a:extLst>
          </p:cNvPr>
          <p:cNvSpPr/>
          <p:nvPr/>
        </p:nvSpPr>
        <p:spPr>
          <a:xfrm>
            <a:off x="821916" y="838207"/>
            <a:ext cx="1332000" cy="1332000"/>
          </a:xfrm>
          <a:prstGeom prst="ellipse">
            <a:avLst/>
          </a:prstGeom>
          <a:noFill/>
          <a:ln w="85725" cmpd="tri">
            <a:solidFill>
              <a:srgbClr val="789D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2000"/>
                      <a:gd name="connsiteY0" fmla="*/ 666000 h 1332000"/>
                      <a:gd name="connsiteX1" fmla="*/ 666000 w 1332000"/>
                      <a:gd name="connsiteY1" fmla="*/ 0 h 1332000"/>
                      <a:gd name="connsiteX2" fmla="*/ 1332000 w 1332000"/>
                      <a:gd name="connsiteY2" fmla="*/ 666000 h 1332000"/>
                      <a:gd name="connsiteX3" fmla="*/ 666000 w 1332000"/>
                      <a:gd name="connsiteY3" fmla="*/ 1332000 h 1332000"/>
                      <a:gd name="connsiteX4" fmla="*/ 0 w 1332000"/>
                      <a:gd name="connsiteY4" fmla="*/ 666000 h 13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000" h="1332000" extrusionOk="0">
                        <a:moveTo>
                          <a:pt x="0" y="666000"/>
                        </a:moveTo>
                        <a:cubicBezTo>
                          <a:pt x="-53366" y="265261"/>
                          <a:pt x="227381" y="26571"/>
                          <a:pt x="666000" y="0"/>
                        </a:cubicBezTo>
                        <a:cubicBezTo>
                          <a:pt x="1043965" y="2135"/>
                          <a:pt x="1280488" y="299816"/>
                          <a:pt x="1332000" y="666000"/>
                        </a:cubicBezTo>
                        <a:cubicBezTo>
                          <a:pt x="1306551" y="1058674"/>
                          <a:pt x="1018188" y="1418414"/>
                          <a:pt x="666000" y="1332000"/>
                        </a:cubicBezTo>
                        <a:cubicBezTo>
                          <a:pt x="215863" y="1286964"/>
                          <a:pt x="10544" y="1038860"/>
                          <a:pt x="0" y="66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761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P spid="5" grpId="0" uiExpand="1" build="p"/>
      <p:bldP spid="9" grpId="0"/>
      <p:bldP spid="13" grpId="0"/>
      <p:bldP spid="18" grpId="0"/>
      <p:bldP spid="2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0BB18-256F-4B3F-B6FB-704841716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D65789E6-E646-65B3-BCC3-94E1C03BF9FD}"/>
              </a:ext>
            </a:extLst>
          </p:cNvPr>
          <p:cNvGrpSpPr/>
          <p:nvPr/>
        </p:nvGrpSpPr>
        <p:grpSpPr>
          <a:xfrm>
            <a:off x="6301673" y="2948324"/>
            <a:ext cx="5739311" cy="3742156"/>
            <a:chOff x="6286433" y="2658439"/>
            <a:chExt cx="5739311" cy="374215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5110E75-82A1-01BB-A0E9-3853E2EA7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398"/>
            <a:stretch/>
          </p:blipFill>
          <p:spPr>
            <a:xfrm>
              <a:off x="6286433" y="2658439"/>
              <a:ext cx="2859759" cy="37421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AD3084-31BB-781B-5974-B2C9992EA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9" r="-542"/>
            <a:stretch/>
          </p:blipFill>
          <p:spPr>
            <a:xfrm>
              <a:off x="9095362" y="2658439"/>
              <a:ext cx="2930382" cy="3742156"/>
            </a:xfrm>
            <a:prstGeom prst="rect">
              <a:avLst/>
            </a:prstGeom>
          </p:spPr>
        </p:pic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5152AC1-FB0D-C6F9-0635-6354C04FB80F}"/>
              </a:ext>
            </a:extLst>
          </p:cNvPr>
          <p:cNvSpPr/>
          <p:nvPr/>
        </p:nvSpPr>
        <p:spPr>
          <a:xfrm>
            <a:off x="-23972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57020AE-9A0D-5E3C-5977-C0031E14BDDF}"/>
              </a:ext>
            </a:extLst>
          </p:cNvPr>
          <p:cNvSpPr/>
          <p:nvPr/>
        </p:nvSpPr>
        <p:spPr>
          <a:xfrm rot="9000000">
            <a:off x="797994" y="2099891"/>
            <a:ext cx="1190394" cy="1038349"/>
          </a:xfrm>
          <a:custGeom>
            <a:avLst/>
            <a:gdLst>
              <a:gd name="connsiteX0" fmla="*/ 0 w 1402961"/>
              <a:gd name="connsiteY0" fmla="*/ 0 h 1216683"/>
              <a:gd name="connsiteX1" fmla="*/ 1402961 w 1402961"/>
              <a:gd name="connsiteY1" fmla="*/ 810000 h 1216683"/>
              <a:gd name="connsiteX2" fmla="*/ 698566 w 1402961"/>
              <a:gd name="connsiteY2" fmla="*/ 1216683 h 1216683"/>
              <a:gd name="connsiteX3" fmla="*/ 671665 w 1402961"/>
              <a:gd name="connsiteY3" fmla="*/ 1167121 h 1216683"/>
              <a:gd name="connsiteX4" fmla="*/ 0 w 1402961"/>
              <a:gd name="connsiteY4" fmla="*/ 81000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0" y="0"/>
                </a:moveTo>
                <a:cubicBezTo>
                  <a:pt x="578770" y="0"/>
                  <a:pt x="1113576" y="308771"/>
                  <a:pt x="1402961" y="810000"/>
                </a:cubicBezTo>
                <a:lnTo>
                  <a:pt x="698566" y="1216683"/>
                </a:lnTo>
                <a:lnTo>
                  <a:pt x="671665" y="1167121"/>
                </a:lnTo>
                <a:cubicBezTo>
                  <a:pt x="526102" y="951660"/>
                  <a:pt x="279595" y="810000"/>
                  <a:pt x="0" y="810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541020" rIns="952839" bIns="314198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C312656-3823-0498-1D64-ADAFBBD7F071}"/>
              </a:ext>
            </a:extLst>
          </p:cNvPr>
          <p:cNvSpPr/>
          <p:nvPr/>
        </p:nvSpPr>
        <p:spPr>
          <a:xfrm rot="9000000">
            <a:off x="183085" y="1337475"/>
            <a:ext cx="781824" cy="1382551"/>
          </a:xfrm>
          <a:custGeom>
            <a:avLst/>
            <a:gdLst>
              <a:gd name="connsiteX0" fmla="*/ 704395 w 921433"/>
              <a:gd name="connsiteY0" fmla="*/ 0 h 1620000"/>
              <a:gd name="connsiteX1" fmla="*/ 704395 w 921433"/>
              <a:gd name="connsiteY1" fmla="*/ 1620000 h 1620000"/>
              <a:gd name="connsiteX2" fmla="*/ 0 w 921433"/>
              <a:gd name="connsiteY2" fmla="*/ 1213317 h 1620000"/>
              <a:gd name="connsiteX3" fmla="*/ 47780 w 921433"/>
              <a:gd name="connsiteY3" fmla="*/ 1125289 h 1620000"/>
              <a:gd name="connsiteX4" fmla="*/ 111434 w 921433"/>
              <a:gd name="connsiteY4" fmla="*/ 810000 h 1620000"/>
              <a:gd name="connsiteX5" fmla="*/ 47780 w 921433"/>
              <a:gd name="connsiteY5" fmla="*/ 494711 h 1620000"/>
              <a:gd name="connsiteX6" fmla="*/ 0 w 921433"/>
              <a:gd name="connsiteY6" fmla="*/ 406683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33" h="1620000">
                <a:moveTo>
                  <a:pt x="704395" y="0"/>
                </a:moveTo>
                <a:cubicBezTo>
                  <a:pt x="993780" y="501230"/>
                  <a:pt x="993780" y="1118771"/>
                  <a:pt x="704395" y="1620000"/>
                </a:cubicBezTo>
                <a:lnTo>
                  <a:pt x="0" y="1213317"/>
                </a:lnTo>
                <a:lnTo>
                  <a:pt x="47780" y="1125289"/>
                </a:lnTo>
                <a:cubicBezTo>
                  <a:pt x="88769" y="1028382"/>
                  <a:pt x="111434" y="921838"/>
                  <a:pt x="111434" y="810000"/>
                </a:cubicBezTo>
                <a:cubicBezTo>
                  <a:pt x="111434" y="698162"/>
                  <a:pt x="88769" y="591619"/>
                  <a:pt x="47780" y="494711"/>
                </a:cubicBezTo>
                <a:lnTo>
                  <a:pt x="0" y="40668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0344" tIns="1869863" rIns="114215" bIns="1869864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300" kern="120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1DF8403-BA81-F5EA-C7AE-4BB15B9966D5}"/>
              </a:ext>
            </a:extLst>
          </p:cNvPr>
          <p:cNvSpPr/>
          <p:nvPr/>
        </p:nvSpPr>
        <p:spPr>
          <a:xfrm rot="9000000">
            <a:off x="-122831" y="504975"/>
            <a:ext cx="1190394" cy="1038349"/>
          </a:xfrm>
          <a:custGeom>
            <a:avLst/>
            <a:gdLst>
              <a:gd name="connsiteX0" fmla="*/ 698566 w 1402961"/>
              <a:gd name="connsiteY0" fmla="*/ 0 h 1216683"/>
              <a:gd name="connsiteX1" fmla="*/ 1402961 w 1402961"/>
              <a:gd name="connsiteY1" fmla="*/ 406683 h 1216683"/>
              <a:gd name="connsiteX2" fmla="*/ 0 w 1402961"/>
              <a:gd name="connsiteY2" fmla="*/ 1216683 h 1216683"/>
              <a:gd name="connsiteX3" fmla="*/ 0 w 1402961"/>
              <a:gd name="connsiteY3" fmla="*/ 406683 h 1216683"/>
              <a:gd name="connsiteX4" fmla="*/ 671665 w 1402961"/>
              <a:gd name="connsiteY4" fmla="*/ 49562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698566" y="0"/>
                </a:moveTo>
                <a:lnTo>
                  <a:pt x="1402961" y="406683"/>
                </a:lnTo>
                <a:cubicBezTo>
                  <a:pt x="1113576" y="907913"/>
                  <a:pt x="578770" y="1216683"/>
                  <a:pt x="0" y="1216683"/>
                </a:cubicBezTo>
                <a:lnTo>
                  <a:pt x="0" y="406683"/>
                </a:lnTo>
                <a:cubicBezTo>
                  <a:pt x="279595" y="406683"/>
                  <a:pt x="526102" y="265023"/>
                  <a:pt x="671665" y="4956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3141980" rIns="952839" bIns="541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723CDC2-861A-AFB8-4677-5E83EC1BAA18}"/>
              </a:ext>
            </a:extLst>
          </p:cNvPr>
          <p:cNvSpPr/>
          <p:nvPr/>
        </p:nvSpPr>
        <p:spPr>
          <a:xfrm rot="9000000">
            <a:off x="976677" y="-129827"/>
            <a:ext cx="1190394" cy="1038349"/>
          </a:xfrm>
          <a:custGeom>
            <a:avLst/>
            <a:gdLst>
              <a:gd name="connsiteX0" fmla="*/ 704395 w 1402961"/>
              <a:gd name="connsiteY0" fmla="*/ 0 h 1216683"/>
              <a:gd name="connsiteX1" fmla="*/ 731296 w 1402961"/>
              <a:gd name="connsiteY1" fmla="*/ 49562 h 1216683"/>
              <a:gd name="connsiteX2" fmla="*/ 1402961 w 1402961"/>
              <a:gd name="connsiteY2" fmla="*/ 406683 h 1216683"/>
              <a:gd name="connsiteX3" fmla="*/ 1402961 w 1402961"/>
              <a:gd name="connsiteY3" fmla="*/ 1216683 h 1216683"/>
              <a:gd name="connsiteX4" fmla="*/ 0 w 1402961"/>
              <a:gd name="connsiteY4" fmla="*/ 406683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704395" y="0"/>
                </a:moveTo>
                <a:lnTo>
                  <a:pt x="731296" y="49562"/>
                </a:lnTo>
                <a:cubicBezTo>
                  <a:pt x="876859" y="265023"/>
                  <a:pt x="1123367" y="406683"/>
                  <a:pt x="1402961" y="406683"/>
                </a:cubicBezTo>
                <a:lnTo>
                  <a:pt x="1402961" y="1216683"/>
                </a:lnTo>
                <a:cubicBezTo>
                  <a:pt x="824191" y="1216683"/>
                  <a:pt x="289385" y="907913"/>
                  <a:pt x="0" y="40668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3162300" rIns="2398268" bIns="56134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18E4AAC-8CDB-6285-A858-7B822131EA84}"/>
              </a:ext>
            </a:extLst>
          </p:cNvPr>
          <p:cNvSpPr/>
          <p:nvPr/>
        </p:nvSpPr>
        <p:spPr>
          <a:xfrm rot="9000000">
            <a:off x="2000159" y="288387"/>
            <a:ext cx="781825" cy="1382551"/>
          </a:xfrm>
          <a:custGeom>
            <a:avLst/>
            <a:gdLst>
              <a:gd name="connsiteX0" fmla="*/ 217039 w 921434"/>
              <a:gd name="connsiteY0" fmla="*/ 0 h 1620000"/>
              <a:gd name="connsiteX1" fmla="*/ 921434 w 921434"/>
              <a:gd name="connsiteY1" fmla="*/ 406683 h 1620000"/>
              <a:gd name="connsiteX2" fmla="*/ 873654 w 921434"/>
              <a:gd name="connsiteY2" fmla="*/ 494711 h 1620000"/>
              <a:gd name="connsiteX3" fmla="*/ 810000 w 921434"/>
              <a:gd name="connsiteY3" fmla="*/ 810000 h 1620000"/>
              <a:gd name="connsiteX4" fmla="*/ 873654 w 921434"/>
              <a:gd name="connsiteY4" fmla="*/ 1125289 h 1620000"/>
              <a:gd name="connsiteX5" fmla="*/ 921434 w 921434"/>
              <a:gd name="connsiteY5" fmla="*/ 1213317 h 1620000"/>
              <a:gd name="connsiteX6" fmla="*/ 217039 w 921434"/>
              <a:gd name="connsiteY6" fmla="*/ 1620000 h 1620000"/>
              <a:gd name="connsiteX7" fmla="*/ 217039 w 921434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" h="1620000">
                <a:moveTo>
                  <a:pt x="217039" y="0"/>
                </a:moveTo>
                <a:lnTo>
                  <a:pt x="921434" y="406683"/>
                </a:lnTo>
                <a:lnTo>
                  <a:pt x="873654" y="494711"/>
                </a:lnTo>
                <a:cubicBezTo>
                  <a:pt x="832666" y="591619"/>
                  <a:pt x="810000" y="698162"/>
                  <a:pt x="810000" y="810000"/>
                </a:cubicBezTo>
                <a:cubicBezTo>
                  <a:pt x="810000" y="921838"/>
                  <a:pt x="832666" y="1028382"/>
                  <a:pt x="873654" y="1125289"/>
                </a:cubicBezTo>
                <a:lnTo>
                  <a:pt x="921434" y="1213317"/>
                </a:lnTo>
                <a:lnTo>
                  <a:pt x="217039" y="1620000"/>
                </a:lnTo>
                <a:cubicBezTo>
                  <a:pt x="-72347" y="1118771"/>
                  <a:pt x="-72347" y="501230"/>
                  <a:pt x="21703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93" tIns="1885103" rIns="3174746" bIns="188510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500" kern="12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F9C6CD5-F717-D95A-9D2F-4FC9A8ECA2BE}"/>
              </a:ext>
            </a:extLst>
          </p:cNvPr>
          <p:cNvSpPr/>
          <p:nvPr/>
        </p:nvSpPr>
        <p:spPr>
          <a:xfrm rot="9000000">
            <a:off x="1897503" y="1465090"/>
            <a:ext cx="1190394" cy="1038349"/>
          </a:xfrm>
          <a:custGeom>
            <a:avLst/>
            <a:gdLst>
              <a:gd name="connsiteX0" fmla="*/ 1402961 w 1402961"/>
              <a:gd name="connsiteY0" fmla="*/ 0 h 1216683"/>
              <a:gd name="connsiteX1" fmla="*/ 1402961 w 1402961"/>
              <a:gd name="connsiteY1" fmla="*/ 810000 h 1216683"/>
              <a:gd name="connsiteX2" fmla="*/ 731296 w 1402961"/>
              <a:gd name="connsiteY2" fmla="*/ 1167121 h 1216683"/>
              <a:gd name="connsiteX3" fmla="*/ 704395 w 1402961"/>
              <a:gd name="connsiteY3" fmla="*/ 1216683 h 1216683"/>
              <a:gd name="connsiteX4" fmla="*/ 0 w 1402961"/>
              <a:gd name="connsiteY4" fmla="*/ 810000 h 1216683"/>
              <a:gd name="connsiteX5" fmla="*/ 1402961 w 1402961"/>
              <a:gd name="connsiteY5" fmla="*/ 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961" h="1216683">
                <a:moveTo>
                  <a:pt x="1402961" y="0"/>
                </a:moveTo>
                <a:lnTo>
                  <a:pt x="1402961" y="810000"/>
                </a:lnTo>
                <a:cubicBezTo>
                  <a:pt x="1123367" y="810000"/>
                  <a:pt x="876859" y="951660"/>
                  <a:pt x="731296" y="1167121"/>
                </a:cubicBezTo>
                <a:lnTo>
                  <a:pt x="704395" y="1216683"/>
                </a:lnTo>
                <a:lnTo>
                  <a:pt x="0" y="810000"/>
                </a:lnTo>
                <a:cubicBezTo>
                  <a:pt x="289386" y="308771"/>
                  <a:pt x="824191" y="0"/>
                  <a:pt x="140296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561340" rIns="2398268" bIns="316230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BD91E1-B22C-C737-2A91-E6E5B9A04CE1}"/>
              </a:ext>
            </a:extLst>
          </p:cNvPr>
          <p:cNvCxnSpPr/>
          <p:nvPr/>
        </p:nvCxnSpPr>
        <p:spPr>
          <a:xfrm>
            <a:off x="166255" y="3739003"/>
            <a:ext cx="199660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7D70F62-E291-A8E9-A6FC-7EAAC62FD719}"/>
              </a:ext>
            </a:extLst>
          </p:cNvPr>
          <p:cNvGrpSpPr/>
          <p:nvPr/>
        </p:nvGrpSpPr>
        <p:grpSpPr>
          <a:xfrm rot="9000000">
            <a:off x="239191" y="350058"/>
            <a:ext cx="2497161" cy="2276682"/>
            <a:chOff x="239191" y="350058"/>
            <a:chExt cx="2497161" cy="2276682"/>
          </a:xfrm>
        </p:grpSpPr>
        <p:pic>
          <p:nvPicPr>
            <p:cNvPr id="46" name="Graphic 45" descr="Badge Tick1 with solid fill">
              <a:extLst>
                <a:ext uri="{FF2B5EF4-FFF2-40B4-BE49-F238E27FC236}">
                  <a16:creationId xmlns:a16="http://schemas.microsoft.com/office/drawing/2014/main" id="{315B14CB-D1B7-019D-B29E-116C2DFFA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000000">
              <a:off x="745194" y="394717"/>
              <a:ext cx="360000" cy="360000"/>
            </a:xfrm>
            <a:prstGeom prst="rect">
              <a:avLst/>
            </a:prstGeom>
          </p:spPr>
        </p:pic>
        <p:pic>
          <p:nvPicPr>
            <p:cNvPr id="47" name="Graphic 46" descr="Teacher with solid fill">
              <a:extLst>
                <a:ext uri="{FF2B5EF4-FFF2-40B4-BE49-F238E27FC236}">
                  <a16:creationId xmlns:a16="http://schemas.microsoft.com/office/drawing/2014/main" id="{29162431-BB4D-78B1-2413-BED668924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-1800000">
              <a:off x="1864827" y="2266740"/>
              <a:ext cx="360000" cy="360000"/>
            </a:xfrm>
            <a:prstGeom prst="rect">
              <a:avLst/>
            </a:prstGeom>
          </p:spPr>
        </p:pic>
        <p:pic>
          <p:nvPicPr>
            <p:cNvPr id="48" name="Graphic 47" descr="Target with solid fill">
              <a:extLst>
                <a:ext uri="{FF2B5EF4-FFF2-40B4-BE49-F238E27FC236}">
                  <a16:creationId xmlns:a16="http://schemas.microsoft.com/office/drawing/2014/main" id="{82D58FE5-6CAF-BD80-8809-7AEBEEAED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00000">
              <a:off x="744552" y="2256461"/>
              <a:ext cx="360000" cy="360000"/>
            </a:xfrm>
            <a:prstGeom prst="rect">
              <a:avLst/>
            </a:prstGeom>
          </p:spPr>
        </p:pic>
        <p:pic>
          <p:nvPicPr>
            <p:cNvPr id="49" name="Graphic 48" descr="Bridge scene with solid fill">
              <a:extLst>
                <a:ext uri="{FF2B5EF4-FFF2-40B4-BE49-F238E27FC236}">
                  <a16:creationId xmlns:a16="http://schemas.microsoft.com/office/drawing/2014/main" id="{7D341BEC-208E-1E72-D537-1DC06827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2376352" y="1318308"/>
              <a:ext cx="360000" cy="360000"/>
            </a:xfrm>
            <a:prstGeom prst="rect">
              <a:avLst/>
            </a:prstGeom>
          </p:spPr>
        </p:pic>
        <p:pic>
          <p:nvPicPr>
            <p:cNvPr id="50" name="Graphic 49" descr="Siren with solid fill">
              <a:extLst>
                <a:ext uri="{FF2B5EF4-FFF2-40B4-BE49-F238E27FC236}">
                  <a16:creationId xmlns:a16="http://schemas.microsoft.com/office/drawing/2014/main" id="{0AC6A06E-E936-BAC9-D726-C16026DA2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400000">
              <a:off x="239191" y="1347521"/>
              <a:ext cx="360000" cy="360000"/>
            </a:xfrm>
            <a:prstGeom prst="rect">
              <a:avLst/>
            </a:prstGeom>
          </p:spPr>
        </p:pic>
        <p:pic>
          <p:nvPicPr>
            <p:cNvPr id="51" name="Graphic 50" descr="Continuous Improvement with solid fill">
              <a:extLst>
                <a:ext uri="{FF2B5EF4-FFF2-40B4-BE49-F238E27FC236}">
                  <a16:creationId xmlns:a16="http://schemas.microsoft.com/office/drawing/2014/main" id="{9A48C5E2-9F10-4BDD-AA87-2A9C06FC1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-9000000">
              <a:off x="1833263" y="350058"/>
              <a:ext cx="396000" cy="396000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043DA36-8DBC-FEC1-D509-03AACBF17771}"/>
              </a:ext>
            </a:extLst>
          </p:cNvPr>
          <p:cNvSpPr txBox="1"/>
          <p:nvPr/>
        </p:nvSpPr>
        <p:spPr>
          <a:xfrm>
            <a:off x="59349" y="3929872"/>
            <a:ext cx="215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Clustering by GMM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0726AA-4FBC-289F-0244-6318A9FBE013}"/>
              </a:ext>
            </a:extLst>
          </p:cNvPr>
          <p:cNvSpPr txBox="1"/>
          <p:nvPr/>
        </p:nvSpPr>
        <p:spPr>
          <a:xfrm>
            <a:off x="59349" y="4529517"/>
            <a:ext cx="2079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Feature Selection </a:t>
            </a:r>
          </a:p>
          <a:p>
            <a:r>
              <a:rPr lang="en-US" b="1"/>
              <a:t>by LPCA</a:t>
            </a:r>
            <a:endParaRPr lang="en-GB" b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3BEEA9-A130-33F5-886D-137AD6749FEC}"/>
              </a:ext>
            </a:extLst>
          </p:cNvPr>
          <p:cNvSpPr txBox="1"/>
          <p:nvPr/>
        </p:nvSpPr>
        <p:spPr>
          <a:xfrm>
            <a:off x="320331" y="3244334"/>
            <a:ext cx="147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Framework:</a:t>
            </a:r>
            <a:endParaRPr lang="en-GB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5BC76CD-9B77-F098-5687-A0EC2E8EF151}"/>
              </a:ext>
            </a:extLst>
          </p:cNvPr>
          <p:cNvSpPr txBox="1"/>
          <p:nvPr/>
        </p:nvSpPr>
        <p:spPr>
          <a:xfrm>
            <a:off x="3139580" y="388161"/>
            <a:ext cx="86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effectLst/>
                <a:latin typeface="Helvetica" pitchFamily="2" charset="0"/>
              </a:rPr>
              <a:t>Linear Principal Component Analysis (LPCA)</a:t>
            </a:r>
            <a:r>
              <a:rPr lang="en-US" sz="2800" b="1" dirty="0">
                <a:solidFill>
                  <a:schemeClr val="accent1"/>
                </a:solidFill>
                <a:effectLst/>
                <a:latin typeface="Helvetica" pitchFamily="2" charset="0"/>
              </a:rPr>
              <a:t>: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3EC5E3-71D6-892B-7CAE-F28D90737779}"/>
              </a:ext>
            </a:extLst>
          </p:cNvPr>
          <p:cNvSpPr txBox="1"/>
          <p:nvPr/>
        </p:nvSpPr>
        <p:spPr>
          <a:xfrm>
            <a:off x="3161082" y="1372466"/>
            <a:ext cx="375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Helvetica" pitchFamily="2" charset="0"/>
              </a:rPr>
              <a:t>Classical feature normalization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>
              <a:solidFill>
                <a:schemeClr val="accent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Helvetica" pitchFamily="2" charset="0"/>
              </a:rPr>
              <a:t>Utilizes the dataset's variance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>
              <a:solidFill>
                <a:schemeClr val="accent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Helvetica" pitchFamily="2" charset="0"/>
              </a:rPr>
              <a:t> Reduces dimensionality while preserving variance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dirty="0">
              <a:solidFill>
                <a:schemeClr val="accent1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Helvetica" pitchFamily="2" charset="0"/>
              </a:rPr>
              <a:t>Effective for linear datasets</a:t>
            </a:r>
          </a:p>
          <a:p>
            <a:endParaRPr lang="en-GB" dirty="0">
              <a:solidFill>
                <a:schemeClr val="accent1"/>
              </a:solidFill>
              <a:latin typeface="Helvetica" pitchFamily="2" charset="0"/>
            </a:endParaRPr>
          </a:p>
          <a:p>
            <a:endParaRPr lang="en-IT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004C04F-F4A7-E889-1B0F-4CF5B4FB8A6E}"/>
              </a:ext>
            </a:extLst>
          </p:cNvPr>
          <p:cNvSpPr/>
          <p:nvPr/>
        </p:nvSpPr>
        <p:spPr>
          <a:xfrm>
            <a:off x="7401338" y="3072851"/>
            <a:ext cx="609600" cy="133230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3086FCD-363A-0F46-5C90-2CD0576AA95D}"/>
              </a:ext>
            </a:extLst>
          </p:cNvPr>
          <p:cNvSpPr/>
          <p:nvPr/>
        </p:nvSpPr>
        <p:spPr>
          <a:xfrm>
            <a:off x="10211797" y="3113366"/>
            <a:ext cx="609600" cy="133230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210703D-25BE-A719-1125-139DFAABC949}"/>
              </a:ext>
            </a:extLst>
          </p:cNvPr>
          <p:cNvSpPr/>
          <p:nvPr/>
        </p:nvSpPr>
        <p:spPr>
          <a:xfrm>
            <a:off x="7401338" y="4881665"/>
            <a:ext cx="609600" cy="133230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397593D-B910-C677-946F-4A0F2219C065}"/>
              </a:ext>
            </a:extLst>
          </p:cNvPr>
          <p:cNvSpPr/>
          <p:nvPr/>
        </p:nvSpPr>
        <p:spPr>
          <a:xfrm>
            <a:off x="10208459" y="4927198"/>
            <a:ext cx="609600" cy="133230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EF0969-63F8-2CCF-0A0A-2B4C5F7BFEE0}"/>
              </a:ext>
            </a:extLst>
          </p:cNvPr>
          <p:cNvSpPr txBox="1"/>
          <p:nvPr/>
        </p:nvSpPr>
        <p:spPr>
          <a:xfrm>
            <a:off x="11481225" y="6473052"/>
            <a:ext cx="7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chemeClr val="bg1">
                    <a:lumMod val="50000"/>
                  </a:schemeClr>
                </a:solidFill>
              </a:rPr>
              <a:t>11/12</a:t>
            </a:r>
            <a:endParaRPr lang="en-IT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CE97A-307F-6E46-CA1F-CD29260CFD18}"/>
              </a:ext>
            </a:extLst>
          </p:cNvPr>
          <p:cNvSpPr txBox="1"/>
          <p:nvPr/>
        </p:nvSpPr>
        <p:spPr>
          <a:xfrm>
            <a:off x="3181142" y="-609371"/>
            <a:ext cx="86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Validation of RCE using MSD:</a:t>
            </a:r>
          </a:p>
        </p:txBody>
      </p:sp>
      <p:pic>
        <p:nvPicPr>
          <p:cNvPr id="4" name="Picture 3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B086B4AE-36D8-4CC5-984B-B48755ADFA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4"/>
          <a:stretch>
            <a:fillRect/>
          </a:stretch>
        </p:blipFill>
        <p:spPr>
          <a:xfrm>
            <a:off x="1096321" y="981001"/>
            <a:ext cx="783190" cy="1046412"/>
          </a:xfrm>
          <a:prstGeom prst="flowChartAlternateProcess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D7654E2-3865-921E-FCC7-35A737835B35}"/>
              </a:ext>
            </a:extLst>
          </p:cNvPr>
          <p:cNvSpPr/>
          <p:nvPr/>
        </p:nvSpPr>
        <p:spPr>
          <a:xfrm>
            <a:off x="821916" y="838207"/>
            <a:ext cx="1332000" cy="1332000"/>
          </a:xfrm>
          <a:prstGeom prst="ellipse">
            <a:avLst/>
          </a:prstGeom>
          <a:noFill/>
          <a:ln w="85725" cmpd="tri">
            <a:solidFill>
              <a:srgbClr val="789D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2000"/>
                      <a:gd name="connsiteY0" fmla="*/ 666000 h 1332000"/>
                      <a:gd name="connsiteX1" fmla="*/ 666000 w 1332000"/>
                      <a:gd name="connsiteY1" fmla="*/ 0 h 1332000"/>
                      <a:gd name="connsiteX2" fmla="*/ 1332000 w 1332000"/>
                      <a:gd name="connsiteY2" fmla="*/ 666000 h 1332000"/>
                      <a:gd name="connsiteX3" fmla="*/ 666000 w 1332000"/>
                      <a:gd name="connsiteY3" fmla="*/ 1332000 h 1332000"/>
                      <a:gd name="connsiteX4" fmla="*/ 0 w 1332000"/>
                      <a:gd name="connsiteY4" fmla="*/ 666000 h 13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000" h="1332000" extrusionOk="0">
                        <a:moveTo>
                          <a:pt x="0" y="666000"/>
                        </a:moveTo>
                        <a:cubicBezTo>
                          <a:pt x="-53366" y="265261"/>
                          <a:pt x="227381" y="26571"/>
                          <a:pt x="666000" y="0"/>
                        </a:cubicBezTo>
                        <a:cubicBezTo>
                          <a:pt x="1043965" y="2135"/>
                          <a:pt x="1280488" y="299816"/>
                          <a:pt x="1332000" y="666000"/>
                        </a:cubicBezTo>
                        <a:cubicBezTo>
                          <a:pt x="1306551" y="1058674"/>
                          <a:pt x="1018188" y="1418414"/>
                          <a:pt x="666000" y="1332000"/>
                        </a:cubicBezTo>
                        <a:cubicBezTo>
                          <a:pt x="215863" y="1286964"/>
                          <a:pt x="10544" y="1038860"/>
                          <a:pt x="0" y="66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8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59" grpId="0" build="p"/>
      <p:bldP spid="62" grpId="0" animBg="1"/>
      <p:bldP spid="63" grpId="0" animBg="1"/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D2DA3-4D04-3008-557F-65A40260F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1B9AB4B-C744-3863-12FD-86C96A750938}"/>
              </a:ext>
            </a:extLst>
          </p:cNvPr>
          <p:cNvSpPr/>
          <p:nvPr/>
        </p:nvSpPr>
        <p:spPr>
          <a:xfrm>
            <a:off x="0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CDE181-65B5-56A7-3B72-72F651E723CF}"/>
              </a:ext>
            </a:extLst>
          </p:cNvPr>
          <p:cNvSpPr/>
          <p:nvPr/>
        </p:nvSpPr>
        <p:spPr>
          <a:xfrm rot="12600000">
            <a:off x="-122831" y="1465089"/>
            <a:ext cx="1190394" cy="1038349"/>
          </a:xfrm>
          <a:custGeom>
            <a:avLst/>
            <a:gdLst>
              <a:gd name="connsiteX0" fmla="*/ 0 w 1402961"/>
              <a:gd name="connsiteY0" fmla="*/ 0 h 1216683"/>
              <a:gd name="connsiteX1" fmla="*/ 1402961 w 1402961"/>
              <a:gd name="connsiteY1" fmla="*/ 810000 h 1216683"/>
              <a:gd name="connsiteX2" fmla="*/ 698566 w 1402961"/>
              <a:gd name="connsiteY2" fmla="*/ 1216683 h 1216683"/>
              <a:gd name="connsiteX3" fmla="*/ 671665 w 1402961"/>
              <a:gd name="connsiteY3" fmla="*/ 1167121 h 1216683"/>
              <a:gd name="connsiteX4" fmla="*/ 0 w 1402961"/>
              <a:gd name="connsiteY4" fmla="*/ 81000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0" y="0"/>
                </a:moveTo>
                <a:cubicBezTo>
                  <a:pt x="578770" y="0"/>
                  <a:pt x="1113576" y="308771"/>
                  <a:pt x="1402961" y="810000"/>
                </a:cubicBezTo>
                <a:lnTo>
                  <a:pt x="698566" y="1216683"/>
                </a:lnTo>
                <a:lnTo>
                  <a:pt x="671665" y="1167121"/>
                </a:lnTo>
                <a:cubicBezTo>
                  <a:pt x="526102" y="951660"/>
                  <a:pt x="279595" y="810000"/>
                  <a:pt x="0" y="8100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541020" rIns="952839" bIns="314198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AB7E826-8DC2-D0FB-0FD5-25B0C35E3EF6}"/>
              </a:ext>
            </a:extLst>
          </p:cNvPr>
          <p:cNvSpPr/>
          <p:nvPr/>
        </p:nvSpPr>
        <p:spPr>
          <a:xfrm rot="12600000">
            <a:off x="183085" y="288388"/>
            <a:ext cx="781824" cy="1382551"/>
          </a:xfrm>
          <a:custGeom>
            <a:avLst/>
            <a:gdLst>
              <a:gd name="connsiteX0" fmla="*/ 704395 w 921433"/>
              <a:gd name="connsiteY0" fmla="*/ 0 h 1620000"/>
              <a:gd name="connsiteX1" fmla="*/ 704395 w 921433"/>
              <a:gd name="connsiteY1" fmla="*/ 1620000 h 1620000"/>
              <a:gd name="connsiteX2" fmla="*/ 0 w 921433"/>
              <a:gd name="connsiteY2" fmla="*/ 1213317 h 1620000"/>
              <a:gd name="connsiteX3" fmla="*/ 47780 w 921433"/>
              <a:gd name="connsiteY3" fmla="*/ 1125289 h 1620000"/>
              <a:gd name="connsiteX4" fmla="*/ 111434 w 921433"/>
              <a:gd name="connsiteY4" fmla="*/ 810000 h 1620000"/>
              <a:gd name="connsiteX5" fmla="*/ 47780 w 921433"/>
              <a:gd name="connsiteY5" fmla="*/ 494711 h 1620000"/>
              <a:gd name="connsiteX6" fmla="*/ 0 w 921433"/>
              <a:gd name="connsiteY6" fmla="*/ 406683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33" h="1620000">
                <a:moveTo>
                  <a:pt x="704395" y="0"/>
                </a:moveTo>
                <a:cubicBezTo>
                  <a:pt x="993780" y="501230"/>
                  <a:pt x="993780" y="1118771"/>
                  <a:pt x="704395" y="1620000"/>
                </a:cubicBezTo>
                <a:lnTo>
                  <a:pt x="0" y="1213317"/>
                </a:lnTo>
                <a:lnTo>
                  <a:pt x="47780" y="1125289"/>
                </a:lnTo>
                <a:cubicBezTo>
                  <a:pt x="88769" y="1028382"/>
                  <a:pt x="111434" y="921838"/>
                  <a:pt x="111434" y="810000"/>
                </a:cubicBezTo>
                <a:cubicBezTo>
                  <a:pt x="111434" y="698162"/>
                  <a:pt x="88769" y="591619"/>
                  <a:pt x="47780" y="494711"/>
                </a:cubicBezTo>
                <a:lnTo>
                  <a:pt x="0" y="40668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0344" tIns="1869863" rIns="114215" bIns="1869864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3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8C520A-D7F5-F39F-7314-3C09FAA40EF8}"/>
              </a:ext>
            </a:extLst>
          </p:cNvPr>
          <p:cNvSpPr/>
          <p:nvPr/>
        </p:nvSpPr>
        <p:spPr>
          <a:xfrm rot="12600000">
            <a:off x="797994" y="-129827"/>
            <a:ext cx="1190394" cy="1038349"/>
          </a:xfrm>
          <a:custGeom>
            <a:avLst/>
            <a:gdLst>
              <a:gd name="connsiteX0" fmla="*/ 698566 w 1402961"/>
              <a:gd name="connsiteY0" fmla="*/ 0 h 1216683"/>
              <a:gd name="connsiteX1" fmla="*/ 1402961 w 1402961"/>
              <a:gd name="connsiteY1" fmla="*/ 406683 h 1216683"/>
              <a:gd name="connsiteX2" fmla="*/ 0 w 1402961"/>
              <a:gd name="connsiteY2" fmla="*/ 1216683 h 1216683"/>
              <a:gd name="connsiteX3" fmla="*/ 0 w 1402961"/>
              <a:gd name="connsiteY3" fmla="*/ 406683 h 1216683"/>
              <a:gd name="connsiteX4" fmla="*/ 671665 w 1402961"/>
              <a:gd name="connsiteY4" fmla="*/ 49562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698566" y="0"/>
                </a:moveTo>
                <a:lnTo>
                  <a:pt x="1402961" y="406683"/>
                </a:lnTo>
                <a:cubicBezTo>
                  <a:pt x="1113576" y="907913"/>
                  <a:pt x="578770" y="1216683"/>
                  <a:pt x="0" y="1216683"/>
                </a:cubicBezTo>
                <a:lnTo>
                  <a:pt x="0" y="406683"/>
                </a:lnTo>
                <a:cubicBezTo>
                  <a:pt x="279595" y="406683"/>
                  <a:pt x="526102" y="265023"/>
                  <a:pt x="671665" y="4956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3141980" rIns="952839" bIns="541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3AC68B-57E4-2D6B-8B3B-941F3D7248E0}"/>
              </a:ext>
            </a:extLst>
          </p:cNvPr>
          <p:cNvSpPr/>
          <p:nvPr/>
        </p:nvSpPr>
        <p:spPr>
          <a:xfrm rot="12600000">
            <a:off x="1897503" y="504974"/>
            <a:ext cx="1190394" cy="1038349"/>
          </a:xfrm>
          <a:custGeom>
            <a:avLst/>
            <a:gdLst>
              <a:gd name="connsiteX0" fmla="*/ 704395 w 1402961"/>
              <a:gd name="connsiteY0" fmla="*/ 0 h 1216683"/>
              <a:gd name="connsiteX1" fmla="*/ 731296 w 1402961"/>
              <a:gd name="connsiteY1" fmla="*/ 49562 h 1216683"/>
              <a:gd name="connsiteX2" fmla="*/ 1402961 w 1402961"/>
              <a:gd name="connsiteY2" fmla="*/ 406683 h 1216683"/>
              <a:gd name="connsiteX3" fmla="*/ 1402961 w 1402961"/>
              <a:gd name="connsiteY3" fmla="*/ 1216683 h 1216683"/>
              <a:gd name="connsiteX4" fmla="*/ 0 w 1402961"/>
              <a:gd name="connsiteY4" fmla="*/ 406683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704395" y="0"/>
                </a:moveTo>
                <a:lnTo>
                  <a:pt x="731296" y="49562"/>
                </a:lnTo>
                <a:cubicBezTo>
                  <a:pt x="876859" y="265023"/>
                  <a:pt x="1123367" y="406683"/>
                  <a:pt x="1402961" y="406683"/>
                </a:cubicBezTo>
                <a:lnTo>
                  <a:pt x="1402961" y="1216683"/>
                </a:lnTo>
                <a:cubicBezTo>
                  <a:pt x="824191" y="1216683"/>
                  <a:pt x="289385" y="907913"/>
                  <a:pt x="0" y="40668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3162300" rIns="2398268" bIns="56134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BFF521-15AC-F2D6-C13B-02ECBFE854C4}"/>
              </a:ext>
            </a:extLst>
          </p:cNvPr>
          <p:cNvSpPr/>
          <p:nvPr/>
        </p:nvSpPr>
        <p:spPr>
          <a:xfrm rot="12600000">
            <a:off x="2000158" y="1337476"/>
            <a:ext cx="781825" cy="1382551"/>
          </a:xfrm>
          <a:custGeom>
            <a:avLst/>
            <a:gdLst>
              <a:gd name="connsiteX0" fmla="*/ 217039 w 921434"/>
              <a:gd name="connsiteY0" fmla="*/ 0 h 1620000"/>
              <a:gd name="connsiteX1" fmla="*/ 921434 w 921434"/>
              <a:gd name="connsiteY1" fmla="*/ 406683 h 1620000"/>
              <a:gd name="connsiteX2" fmla="*/ 873654 w 921434"/>
              <a:gd name="connsiteY2" fmla="*/ 494711 h 1620000"/>
              <a:gd name="connsiteX3" fmla="*/ 810000 w 921434"/>
              <a:gd name="connsiteY3" fmla="*/ 810000 h 1620000"/>
              <a:gd name="connsiteX4" fmla="*/ 873654 w 921434"/>
              <a:gd name="connsiteY4" fmla="*/ 1125289 h 1620000"/>
              <a:gd name="connsiteX5" fmla="*/ 921434 w 921434"/>
              <a:gd name="connsiteY5" fmla="*/ 1213317 h 1620000"/>
              <a:gd name="connsiteX6" fmla="*/ 217039 w 921434"/>
              <a:gd name="connsiteY6" fmla="*/ 1620000 h 1620000"/>
              <a:gd name="connsiteX7" fmla="*/ 217039 w 921434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" h="1620000">
                <a:moveTo>
                  <a:pt x="217039" y="0"/>
                </a:moveTo>
                <a:lnTo>
                  <a:pt x="921434" y="406683"/>
                </a:lnTo>
                <a:lnTo>
                  <a:pt x="873654" y="494711"/>
                </a:lnTo>
                <a:cubicBezTo>
                  <a:pt x="832666" y="591619"/>
                  <a:pt x="810000" y="698162"/>
                  <a:pt x="810000" y="810000"/>
                </a:cubicBezTo>
                <a:cubicBezTo>
                  <a:pt x="810000" y="921838"/>
                  <a:pt x="832666" y="1028382"/>
                  <a:pt x="873654" y="1125289"/>
                </a:cubicBezTo>
                <a:lnTo>
                  <a:pt x="921434" y="1213317"/>
                </a:lnTo>
                <a:lnTo>
                  <a:pt x="217039" y="1620000"/>
                </a:lnTo>
                <a:cubicBezTo>
                  <a:pt x="-72347" y="1118771"/>
                  <a:pt x="-72347" y="501230"/>
                  <a:pt x="21703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93" tIns="1885103" rIns="3174746" bIns="188510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500" kern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0B6A0DC-4955-36D9-53CA-CD27B5287C27}"/>
              </a:ext>
            </a:extLst>
          </p:cNvPr>
          <p:cNvSpPr/>
          <p:nvPr/>
        </p:nvSpPr>
        <p:spPr>
          <a:xfrm rot="12600000">
            <a:off x="976677" y="2099891"/>
            <a:ext cx="1190394" cy="1038349"/>
          </a:xfrm>
          <a:custGeom>
            <a:avLst/>
            <a:gdLst>
              <a:gd name="connsiteX0" fmla="*/ 1402961 w 1402961"/>
              <a:gd name="connsiteY0" fmla="*/ 0 h 1216683"/>
              <a:gd name="connsiteX1" fmla="*/ 1402961 w 1402961"/>
              <a:gd name="connsiteY1" fmla="*/ 810000 h 1216683"/>
              <a:gd name="connsiteX2" fmla="*/ 731296 w 1402961"/>
              <a:gd name="connsiteY2" fmla="*/ 1167121 h 1216683"/>
              <a:gd name="connsiteX3" fmla="*/ 704395 w 1402961"/>
              <a:gd name="connsiteY3" fmla="*/ 1216683 h 1216683"/>
              <a:gd name="connsiteX4" fmla="*/ 0 w 1402961"/>
              <a:gd name="connsiteY4" fmla="*/ 810000 h 1216683"/>
              <a:gd name="connsiteX5" fmla="*/ 1402961 w 1402961"/>
              <a:gd name="connsiteY5" fmla="*/ 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961" h="1216683">
                <a:moveTo>
                  <a:pt x="1402961" y="0"/>
                </a:moveTo>
                <a:lnTo>
                  <a:pt x="1402961" y="810000"/>
                </a:lnTo>
                <a:cubicBezTo>
                  <a:pt x="1123367" y="810000"/>
                  <a:pt x="876859" y="951660"/>
                  <a:pt x="731296" y="1167121"/>
                </a:cubicBezTo>
                <a:lnTo>
                  <a:pt x="704395" y="1216683"/>
                </a:lnTo>
                <a:lnTo>
                  <a:pt x="0" y="810000"/>
                </a:lnTo>
                <a:cubicBezTo>
                  <a:pt x="289386" y="308771"/>
                  <a:pt x="824191" y="0"/>
                  <a:pt x="14029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561340" rIns="2398268" bIns="316230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7B8888-856E-C377-4D9A-E97B80A0DAE3}"/>
              </a:ext>
            </a:extLst>
          </p:cNvPr>
          <p:cNvGrpSpPr/>
          <p:nvPr/>
        </p:nvGrpSpPr>
        <p:grpSpPr>
          <a:xfrm rot="12600000">
            <a:off x="239191" y="350058"/>
            <a:ext cx="2497161" cy="2276682"/>
            <a:chOff x="239191" y="350058"/>
            <a:chExt cx="2497161" cy="2276682"/>
          </a:xfrm>
        </p:grpSpPr>
        <p:pic>
          <p:nvPicPr>
            <p:cNvPr id="34" name="Graphic 33" descr="Badge Tick1 with solid fill">
              <a:extLst>
                <a:ext uri="{FF2B5EF4-FFF2-40B4-BE49-F238E27FC236}">
                  <a16:creationId xmlns:a16="http://schemas.microsoft.com/office/drawing/2014/main" id="{09EEB9A3-84B4-205B-4CB8-DB6884D31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000000">
              <a:off x="745194" y="394717"/>
              <a:ext cx="360000" cy="360000"/>
            </a:xfrm>
            <a:prstGeom prst="rect">
              <a:avLst/>
            </a:prstGeom>
          </p:spPr>
        </p:pic>
        <p:pic>
          <p:nvPicPr>
            <p:cNvPr id="35" name="Graphic 34" descr="Teacher with solid fill">
              <a:extLst>
                <a:ext uri="{FF2B5EF4-FFF2-40B4-BE49-F238E27FC236}">
                  <a16:creationId xmlns:a16="http://schemas.microsoft.com/office/drawing/2014/main" id="{46D95747-BD0C-359B-5D65-91343C832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-1800000">
              <a:off x="1864827" y="2266740"/>
              <a:ext cx="360000" cy="360000"/>
            </a:xfrm>
            <a:prstGeom prst="rect">
              <a:avLst/>
            </a:prstGeom>
          </p:spPr>
        </p:pic>
        <p:pic>
          <p:nvPicPr>
            <p:cNvPr id="36" name="Graphic 35" descr="Target with solid fill">
              <a:extLst>
                <a:ext uri="{FF2B5EF4-FFF2-40B4-BE49-F238E27FC236}">
                  <a16:creationId xmlns:a16="http://schemas.microsoft.com/office/drawing/2014/main" id="{C4CF8550-C4E3-AFFD-D9D6-CE2BED5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00000">
              <a:off x="744552" y="2256461"/>
              <a:ext cx="360000" cy="360000"/>
            </a:xfrm>
            <a:prstGeom prst="rect">
              <a:avLst/>
            </a:prstGeom>
          </p:spPr>
        </p:pic>
        <p:pic>
          <p:nvPicPr>
            <p:cNvPr id="37" name="Graphic 36" descr="Bridge scene with solid fill">
              <a:extLst>
                <a:ext uri="{FF2B5EF4-FFF2-40B4-BE49-F238E27FC236}">
                  <a16:creationId xmlns:a16="http://schemas.microsoft.com/office/drawing/2014/main" id="{C14E3E8C-1C6F-E0BE-58A1-4BDB9E107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2376352" y="1318308"/>
              <a:ext cx="360000" cy="360000"/>
            </a:xfrm>
            <a:prstGeom prst="rect">
              <a:avLst/>
            </a:prstGeom>
          </p:spPr>
        </p:pic>
        <p:pic>
          <p:nvPicPr>
            <p:cNvPr id="38" name="Graphic 37" descr="Siren with solid fill">
              <a:extLst>
                <a:ext uri="{FF2B5EF4-FFF2-40B4-BE49-F238E27FC236}">
                  <a16:creationId xmlns:a16="http://schemas.microsoft.com/office/drawing/2014/main" id="{85FAD00B-462F-EB32-5267-BD128892E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239191" y="1347521"/>
              <a:ext cx="360000" cy="360000"/>
            </a:xfrm>
            <a:prstGeom prst="rect">
              <a:avLst/>
            </a:prstGeom>
          </p:spPr>
        </p:pic>
        <p:pic>
          <p:nvPicPr>
            <p:cNvPr id="39" name="Graphic 38" descr="Continuous Improvement with solid fill">
              <a:extLst>
                <a:ext uri="{FF2B5EF4-FFF2-40B4-BE49-F238E27FC236}">
                  <a16:creationId xmlns:a16="http://schemas.microsoft.com/office/drawing/2014/main" id="{EC8C0033-7D13-A38D-6D8F-A61DC0043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-9000000">
              <a:off x="1833263" y="350058"/>
              <a:ext cx="396000" cy="396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565E8A-0122-334D-0FD9-1CCA0E6E7269}"/>
              </a:ext>
            </a:extLst>
          </p:cNvPr>
          <p:cNvSpPr txBox="1"/>
          <p:nvPr/>
        </p:nvSpPr>
        <p:spPr>
          <a:xfrm>
            <a:off x="-609600" y="41709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87E4A-0437-55D7-A805-5DA05910D187}"/>
              </a:ext>
            </a:extLst>
          </p:cNvPr>
          <p:cNvSpPr txBox="1"/>
          <p:nvPr/>
        </p:nvSpPr>
        <p:spPr>
          <a:xfrm>
            <a:off x="11481225" y="6473052"/>
            <a:ext cx="7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12/12</a:t>
            </a:r>
            <a:endParaRPr lang="en-IT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40F484F3-949A-C9BA-0BF0-BB185D43FD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4"/>
          <a:stretch>
            <a:fillRect/>
          </a:stretch>
        </p:blipFill>
        <p:spPr>
          <a:xfrm>
            <a:off x="1096321" y="981001"/>
            <a:ext cx="783190" cy="1046412"/>
          </a:xfrm>
          <a:prstGeom prst="flowChartAlternateProcess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9D9D7AD-55E4-4CBC-79AE-573D003DC92E}"/>
              </a:ext>
            </a:extLst>
          </p:cNvPr>
          <p:cNvSpPr/>
          <p:nvPr/>
        </p:nvSpPr>
        <p:spPr>
          <a:xfrm>
            <a:off x="821916" y="838207"/>
            <a:ext cx="1332000" cy="1332000"/>
          </a:xfrm>
          <a:prstGeom prst="ellipse">
            <a:avLst/>
          </a:prstGeom>
          <a:noFill/>
          <a:ln w="85725" cmpd="tri">
            <a:solidFill>
              <a:srgbClr val="789D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2000"/>
                      <a:gd name="connsiteY0" fmla="*/ 666000 h 1332000"/>
                      <a:gd name="connsiteX1" fmla="*/ 666000 w 1332000"/>
                      <a:gd name="connsiteY1" fmla="*/ 0 h 1332000"/>
                      <a:gd name="connsiteX2" fmla="*/ 1332000 w 1332000"/>
                      <a:gd name="connsiteY2" fmla="*/ 666000 h 1332000"/>
                      <a:gd name="connsiteX3" fmla="*/ 666000 w 1332000"/>
                      <a:gd name="connsiteY3" fmla="*/ 1332000 h 1332000"/>
                      <a:gd name="connsiteX4" fmla="*/ 0 w 1332000"/>
                      <a:gd name="connsiteY4" fmla="*/ 666000 h 13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000" h="1332000" extrusionOk="0">
                        <a:moveTo>
                          <a:pt x="0" y="666000"/>
                        </a:moveTo>
                        <a:cubicBezTo>
                          <a:pt x="-53366" y="265261"/>
                          <a:pt x="227381" y="26571"/>
                          <a:pt x="666000" y="0"/>
                        </a:cubicBezTo>
                        <a:cubicBezTo>
                          <a:pt x="1043965" y="2135"/>
                          <a:pt x="1280488" y="299816"/>
                          <a:pt x="1332000" y="666000"/>
                        </a:cubicBezTo>
                        <a:cubicBezTo>
                          <a:pt x="1306551" y="1058674"/>
                          <a:pt x="1018188" y="1418414"/>
                          <a:pt x="666000" y="1332000"/>
                        </a:cubicBezTo>
                        <a:cubicBezTo>
                          <a:pt x="215863" y="1286964"/>
                          <a:pt x="10544" y="1038860"/>
                          <a:pt x="0" y="66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E874C2-DF02-4E27-9FCA-54BD7F14FAD1}"/>
              </a:ext>
            </a:extLst>
          </p:cNvPr>
          <p:cNvCxnSpPr/>
          <p:nvPr/>
        </p:nvCxnSpPr>
        <p:spPr>
          <a:xfrm>
            <a:off x="166255" y="3739003"/>
            <a:ext cx="199660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7E4C32F-0080-4458-8E08-59A94705CF6A}"/>
              </a:ext>
            </a:extLst>
          </p:cNvPr>
          <p:cNvSpPr txBox="1"/>
          <p:nvPr/>
        </p:nvSpPr>
        <p:spPr>
          <a:xfrm>
            <a:off x="427376" y="3266329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Conclusion</a:t>
            </a:r>
            <a:endParaRPr lang="en-GB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700276-08B6-A170-7A4A-32A71B4CB9E2}"/>
              </a:ext>
            </a:extLst>
          </p:cNvPr>
          <p:cNvSpPr txBox="1"/>
          <p:nvPr/>
        </p:nvSpPr>
        <p:spPr>
          <a:xfrm>
            <a:off x="3013027" y="464695"/>
            <a:ext cx="344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IT" sz="2800" b="1" dirty="0"/>
              <a:t>Key Findings: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3CB277-4E7C-45AF-F335-4DF664E1F1D5}"/>
              </a:ext>
            </a:extLst>
          </p:cNvPr>
          <p:cNvSpPr txBox="1"/>
          <p:nvPr/>
        </p:nvSpPr>
        <p:spPr>
          <a:xfrm>
            <a:off x="3477722" y="1024148"/>
            <a:ext cx="7948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GB" dirty="0"/>
              <a:t>The framework effectively removes environmental and operational variability</a:t>
            </a:r>
          </a:p>
          <a:p>
            <a:pPr marL="285750" indent="-285750" algn="just">
              <a:buFontTx/>
              <a:buChar char="-"/>
            </a:pPr>
            <a:endParaRPr lang="en-GB" dirty="0"/>
          </a:p>
          <a:p>
            <a:pPr marL="285750" indent="-285750" algn="just">
              <a:buFontTx/>
              <a:buChar char="-"/>
            </a:pPr>
            <a:r>
              <a:rPr lang="en-GB" dirty="0"/>
              <a:t> Demonstrates over 80% accuracy in anomaly detection across large, nonlinear datasets</a:t>
            </a:r>
          </a:p>
          <a:p>
            <a:pPr marL="285750" indent="-285750" algn="just">
              <a:buFontTx/>
              <a:buChar char="-"/>
            </a:pPr>
            <a:endParaRPr lang="en-GB" dirty="0"/>
          </a:p>
          <a:p>
            <a:pPr marL="285750" indent="-285750" algn="just">
              <a:buFontTx/>
              <a:buChar char="-"/>
            </a:pPr>
            <a:r>
              <a:rPr lang="en-GB" dirty="0"/>
              <a:t> The proposed method improves accuracy by 25% compared to parallel methodologies</a:t>
            </a:r>
          </a:p>
          <a:p>
            <a:pPr marL="285750" indent="-285750" algn="just">
              <a:buFontTx/>
              <a:buChar char="-"/>
            </a:pPr>
            <a:endParaRPr lang="en-GB" dirty="0"/>
          </a:p>
          <a:p>
            <a:pPr marL="285750" indent="-285750" algn="just">
              <a:buFontTx/>
              <a:buChar char="-"/>
            </a:pPr>
            <a:r>
              <a:rPr lang="en-GB" dirty="0"/>
              <a:t> Improves damage detection accuracy and supports better decision-making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35A57D-B5B6-D4DA-9DDC-BCAD342883CD}"/>
              </a:ext>
            </a:extLst>
          </p:cNvPr>
          <p:cNvSpPr txBox="1"/>
          <p:nvPr/>
        </p:nvSpPr>
        <p:spPr>
          <a:xfrm>
            <a:off x="3000537" y="3630113"/>
            <a:ext cx="705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IT" sz="2800" b="1" dirty="0"/>
              <a:t>Limitation and Future Directions: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D182BD-8156-AD3C-F45A-D9CF16A34033}"/>
              </a:ext>
            </a:extLst>
          </p:cNvPr>
          <p:cNvSpPr txBox="1"/>
          <p:nvPr/>
        </p:nvSpPr>
        <p:spPr>
          <a:xfrm>
            <a:off x="3480222" y="4204556"/>
            <a:ext cx="7948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-webkit-standard"/>
              </a:rPr>
              <a:t>L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imitations such as computational complexity and real-time scalability highlight areas for further refinement</a:t>
            </a:r>
          </a:p>
          <a:p>
            <a:pPr marL="285750" indent="-285750" algn="just">
              <a:buFontTx/>
              <a:buChar char="-"/>
            </a:pPr>
            <a:endParaRPr lang="en-GB" dirty="0"/>
          </a:p>
          <a:p>
            <a:pPr marL="285750" indent="-285750" algn="just">
              <a:buFontTx/>
              <a:buChar char="-"/>
            </a:pPr>
            <a:r>
              <a:rPr lang="en-GB" dirty="0"/>
              <a:t>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Future work will focus on integrating advanced machine learning techniques, expanding datasets, and improving real-time applications to advance SHM</a:t>
            </a:r>
          </a:p>
          <a:p>
            <a:pPr marL="285750" indent="-285750" algn="just">
              <a:buFontTx/>
              <a:buChar char="-"/>
            </a:pPr>
            <a:endParaRPr lang="en-GB" dirty="0">
              <a:solidFill>
                <a:srgbClr val="000000"/>
              </a:solidFill>
              <a:latin typeface="-webkit-standard"/>
            </a:endParaRPr>
          </a:p>
          <a:p>
            <a:pPr marL="285750" indent="-285750" algn="just">
              <a:buFontTx/>
              <a:buChar char="-"/>
            </a:pPr>
            <a:r>
              <a:rPr lang="en-GB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Extend the framework to civil infrastructure like high-rise buildings and tunnels for broader applicability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1BC374-96B0-D18A-BCFE-E8EF8303CBAD}"/>
              </a:ext>
            </a:extLst>
          </p:cNvPr>
          <p:cNvSpPr txBox="1"/>
          <p:nvPr/>
        </p:nvSpPr>
        <p:spPr>
          <a:xfrm>
            <a:off x="3139580" y="-757733"/>
            <a:ext cx="86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effectLst/>
                <a:latin typeface="Helvetica" pitchFamily="2" charset="0"/>
              </a:rPr>
              <a:t>Linear Principal Component Analysis (LPCA)</a:t>
            </a:r>
            <a:r>
              <a:rPr lang="en-US" sz="2800" b="1" dirty="0">
                <a:solidFill>
                  <a:schemeClr val="accent1"/>
                </a:solidFill>
                <a:effectLst/>
                <a:latin typeface="Helvetica" pitchFamily="2" charset="0"/>
              </a:rPr>
              <a:t>: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CCB57-B178-A444-A8A9-63AE7166E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1B0CD7AF-550D-7390-BC2F-F893CA443929}"/>
              </a:ext>
            </a:extLst>
          </p:cNvPr>
          <p:cNvSpPr/>
          <p:nvPr/>
        </p:nvSpPr>
        <p:spPr>
          <a:xfrm>
            <a:off x="-26214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DCCD9F64-0EF1-95BC-40E6-AF972AA72141}"/>
              </a:ext>
            </a:extLst>
          </p:cNvPr>
          <p:cNvSpPr/>
          <p:nvPr/>
        </p:nvSpPr>
        <p:spPr>
          <a:xfrm rot="1800000">
            <a:off x="1897503" y="504975"/>
            <a:ext cx="1190394" cy="1038349"/>
          </a:xfrm>
          <a:custGeom>
            <a:avLst/>
            <a:gdLst>
              <a:gd name="connsiteX0" fmla="*/ 0 w 1402961"/>
              <a:gd name="connsiteY0" fmla="*/ 0 h 1216683"/>
              <a:gd name="connsiteX1" fmla="*/ 1402961 w 1402961"/>
              <a:gd name="connsiteY1" fmla="*/ 810000 h 1216683"/>
              <a:gd name="connsiteX2" fmla="*/ 698566 w 1402961"/>
              <a:gd name="connsiteY2" fmla="*/ 1216683 h 1216683"/>
              <a:gd name="connsiteX3" fmla="*/ 671665 w 1402961"/>
              <a:gd name="connsiteY3" fmla="*/ 1167121 h 1216683"/>
              <a:gd name="connsiteX4" fmla="*/ 0 w 1402961"/>
              <a:gd name="connsiteY4" fmla="*/ 81000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0" y="0"/>
                </a:moveTo>
                <a:cubicBezTo>
                  <a:pt x="578770" y="0"/>
                  <a:pt x="1113576" y="308771"/>
                  <a:pt x="1402961" y="810000"/>
                </a:cubicBezTo>
                <a:lnTo>
                  <a:pt x="698566" y="1216683"/>
                </a:lnTo>
                <a:lnTo>
                  <a:pt x="671665" y="1167121"/>
                </a:lnTo>
                <a:cubicBezTo>
                  <a:pt x="526102" y="951660"/>
                  <a:pt x="279595" y="810000"/>
                  <a:pt x="0" y="8100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541020" rIns="952839" bIns="314198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BD504361-CC7D-5E84-1F46-3362DDE904BA}"/>
              </a:ext>
            </a:extLst>
          </p:cNvPr>
          <p:cNvSpPr/>
          <p:nvPr/>
        </p:nvSpPr>
        <p:spPr>
          <a:xfrm rot="1800000">
            <a:off x="2000157" y="1337475"/>
            <a:ext cx="781824" cy="1382551"/>
          </a:xfrm>
          <a:custGeom>
            <a:avLst/>
            <a:gdLst>
              <a:gd name="connsiteX0" fmla="*/ 704395 w 921433"/>
              <a:gd name="connsiteY0" fmla="*/ 0 h 1620000"/>
              <a:gd name="connsiteX1" fmla="*/ 704395 w 921433"/>
              <a:gd name="connsiteY1" fmla="*/ 1620000 h 1620000"/>
              <a:gd name="connsiteX2" fmla="*/ 0 w 921433"/>
              <a:gd name="connsiteY2" fmla="*/ 1213317 h 1620000"/>
              <a:gd name="connsiteX3" fmla="*/ 47780 w 921433"/>
              <a:gd name="connsiteY3" fmla="*/ 1125289 h 1620000"/>
              <a:gd name="connsiteX4" fmla="*/ 111434 w 921433"/>
              <a:gd name="connsiteY4" fmla="*/ 810000 h 1620000"/>
              <a:gd name="connsiteX5" fmla="*/ 47780 w 921433"/>
              <a:gd name="connsiteY5" fmla="*/ 494711 h 1620000"/>
              <a:gd name="connsiteX6" fmla="*/ 0 w 921433"/>
              <a:gd name="connsiteY6" fmla="*/ 406683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33" h="1620000">
                <a:moveTo>
                  <a:pt x="704395" y="0"/>
                </a:moveTo>
                <a:cubicBezTo>
                  <a:pt x="993780" y="501230"/>
                  <a:pt x="993780" y="1118771"/>
                  <a:pt x="704395" y="1620000"/>
                </a:cubicBezTo>
                <a:lnTo>
                  <a:pt x="0" y="1213317"/>
                </a:lnTo>
                <a:lnTo>
                  <a:pt x="47780" y="1125289"/>
                </a:lnTo>
                <a:cubicBezTo>
                  <a:pt x="88769" y="1028382"/>
                  <a:pt x="111434" y="921838"/>
                  <a:pt x="111434" y="810000"/>
                </a:cubicBezTo>
                <a:cubicBezTo>
                  <a:pt x="111434" y="698162"/>
                  <a:pt x="88769" y="591619"/>
                  <a:pt x="47780" y="494711"/>
                </a:cubicBezTo>
                <a:lnTo>
                  <a:pt x="0" y="40668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0344" tIns="1869863" rIns="114215" bIns="1869864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300" kern="120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B62F4655-2EAE-5714-3F01-2C2FA5BE6F0B}"/>
              </a:ext>
            </a:extLst>
          </p:cNvPr>
          <p:cNvSpPr/>
          <p:nvPr/>
        </p:nvSpPr>
        <p:spPr>
          <a:xfrm rot="1800000">
            <a:off x="976677" y="2099890"/>
            <a:ext cx="1190394" cy="1038349"/>
          </a:xfrm>
          <a:custGeom>
            <a:avLst/>
            <a:gdLst>
              <a:gd name="connsiteX0" fmla="*/ 698566 w 1402961"/>
              <a:gd name="connsiteY0" fmla="*/ 0 h 1216683"/>
              <a:gd name="connsiteX1" fmla="*/ 1402961 w 1402961"/>
              <a:gd name="connsiteY1" fmla="*/ 406683 h 1216683"/>
              <a:gd name="connsiteX2" fmla="*/ 0 w 1402961"/>
              <a:gd name="connsiteY2" fmla="*/ 1216683 h 1216683"/>
              <a:gd name="connsiteX3" fmla="*/ 0 w 1402961"/>
              <a:gd name="connsiteY3" fmla="*/ 406683 h 1216683"/>
              <a:gd name="connsiteX4" fmla="*/ 671665 w 1402961"/>
              <a:gd name="connsiteY4" fmla="*/ 49562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698566" y="0"/>
                </a:moveTo>
                <a:lnTo>
                  <a:pt x="1402961" y="406683"/>
                </a:lnTo>
                <a:cubicBezTo>
                  <a:pt x="1113576" y="907913"/>
                  <a:pt x="578770" y="1216683"/>
                  <a:pt x="0" y="1216683"/>
                </a:cubicBezTo>
                <a:lnTo>
                  <a:pt x="0" y="406683"/>
                </a:lnTo>
                <a:cubicBezTo>
                  <a:pt x="279595" y="406683"/>
                  <a:pt x="526102" y="265023"/>
                  <a:pt x="671665" y="495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3141980" rIns="952839" bIns="541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B7EAE53A-979A-1E22-1ECB-C2A4BBE2A784}"/>
              </a:ext>
            </a:extLst>
          </p:cNvPr>
          <p:cNvSpPr/>
          <p:nvPr/>
        </p:nvSpPr>
        <p:spPr>
          <a:xfrm rot="1800000">
            <a:off x="-122831" y="1465089"/>
            <a:ext cx="1190394" cy="1038349"/>
          </a:xfrm>
          <a:custGeom>
            <a:avLst/>
            <a:gdLst>
              <a:gd name="connsiteX0" fmla="*/ 704395 w 1402961"/>
              <a:gd name="connsiteY0" fmla="*/ 0 h 1216683"/>
              <a:gd name="connsiteX1" fmla="*/ 731296 w 1402961"/>
              <a:gd name="connsiteY1" fmla="*/ 49562 h 1216683"/>
              <a:gd name="connsiteX2" fmla="*/ 1402961 w 1402961"/>
              <a:gd name="connsiteY2" fmla="*/ 406683 h 1216683"/>
              <a:gd name="connsiteX3" fmla="*/ 1402961 w 1402961"/>
              <a:gd name="connsiteY3" fmla="*/ 1216683 h 1216683"/>
              <a:gd name="connsiteX4" fmla="*/ 0 w 1402961"/>
              <a:gd name="connsiteY4" fmla="*/ 406683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704395" y="0"/>
                </a:moveTo>
                <a:lnTo>
                  <a:pt x="731296" y="49562"/>
                </a:lnTo>
                <a:cubicBezTo>
                  <a:pt x="876859" y="265023"/>
                  <a:pt x="1123367" y="406683"/>
                  <a:pt x="1402961" y="406683"/>
                </a:cubicBezTo>
                <a:lnTo>
                  <a:pt x="1402961" y="1216683"/>
                </a:lnTo>
                <a:cubicBezTo>
                  <a:pt x="824191" y="1216683"/>
                  <a:pt x="289385" y="907913"/>
                  <a:pt x="0" y="40668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3162300" rIns="2398268" bIns="56134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1EB2BE81-20AB-154E-B18D-50102BFD3C82}"/>
              </a:ext>
            </a:extLst>
          </p:cNvPr>
          <p:cNvSpPr/>
          <p:nvPr/>
        </p:nvSpPr>
        <p:spPr>
          <a:xfrm rot="1800000">
            <a:off x="183082" y="288385"/>
            <a:ext cx="781825" cy="1382551"/>
          </a:xfrm>
          <a:custGeom>
            <a:avLst/>
            <a:gdLst>
              <a:gd name="connsiteX0" fmla="*/ 217039 w 921434"/>
              <a:gd name="connsiteY0" fmla="*/ 0 h 1620000"/>
              <a:gd name="connsiteX1" fmla="*/ 921434 w 921434"/>
              <a:gd name="connsiteY1" fmla="*/ 406683 h 1620000"/>
              <a:gd name="connsiteX2" fmla="*/ 873654 w 921434"/>
              <a:gd name="connsiteY2" fmla="*/ 494711 h 1620000"/>
              <a:gd name="connsiteX3" fmla="*/ 810000 w 921434"/>
              <a:gd name="connsiteY3" fmla="*/ 810000 h 1620000"/>
              <a:gd name="connsiteX4" fmla="*/ 873654 w 921434"/>
              <a:gd name="connsiteY4" fmla="*/ 1125289 h 1620000"/>
              <a:gd name="connsiteX5" fmla="*/ 921434 w 921434"/>
              <a:gd name="connsiteY5" fmla="*/ 1213317 h 1620000"/>
              <a:gd name="connsiteX6" fmla="*/ 217039 w 921434"/>
              <a:gd name="connsiteY6" fmla="*/ 1620000 h 1620000"/>
              <a:gd name="connsiteX7" fmla="*/ 217039 w 921434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" h="1620000">
                <a:moveTo>
                  <a:pt x="217039" y="0"/>
                </a:moveTo>
                <a:lnTo>
                  <a:pt x="921434" y="406683"/>
                </a:lnTo>
                <a:lnTo>
                  <a:pt x="873654" y="494711"/>
                </a:lnTo>
                <a:cubicBezTo>
                  <a:pt x="832666" y="591619"/>
                  <a:pt x="810000" y="698162"/>
                  <a:pt x="810000" y="810000"/>
                </a:cubicBezTo>
                <a:cubicBezTo>
                  <a:pt x="810000" y="921838"/>
                  <a:pt x="832666" y="1028382"/>
                  <a:pt x="873654" y="1125289"/>
                </a:cubicBezTo>
                <a:lnTo>
                  <a:pt x="921434" y="1213317"/>
                </a:lnTo>
                <a:lnTo>
                  <a:pt x="217039" y="1620000"/>
                </a:lnTo>
                <a:cubicBezTo>
                  <a:pt x="-72347" y="1118771"/>
                  <a:pt x="-72347" y="501230"/>
                  <a:pt x="21703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93" tIns="1885103" rIns="3174746" bIns="188510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500" kern="120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767D4D7-A509-CE75-C6CE-398B6DAAFBCA}"/>
              </a:ext>
            </a:extLst>
          </p:cNvPr>
          <p:cNvSpPr/>
          <p:nvPr/>
        </p:nvSpPr>
        <p:spPr>
          <a:xfrm rot="1800000">
            <a:off x="797995" y="-129827"/>
            <a:ext cx="1190394" cy="1038349"/>
          </a:xfrm>
          <a:custGeom>
            <a:avLst/>
            <a:gdLst>
              <a:gd name="connsiteX0" fmla="*/ 1402961 w 1402961"/>
              <a:gd name="connsiteY0" fmla="*/ 0 h 1216683"/>
              <a:gd name="connsiteX1" fmla="*/ 1402961 w 1402961"/>
              <a:gd name="connsiteY1" fmla="*/ 810000 h 1216683"/>
              <a:gd name="connsiteX2" fmla="*/ 731296 w 1402961"/>
              <a:gd name="connsiteY2" fmla="*/ 1167121 h 1216683"/>
              <a:gd name="connsiteX3" fmla="*/ 704395 w 1402961"/>
              <a:gd name="connsiteY3" fmla="*/ 1216683 h 1216683"/>
              <a:gd name="connsiteX4" fmla="*/ 0 w 1402961"/>
              <a:gd name="connsiteY4" fmla="*/ 810000 h 1216683"/>
              <a:gd name="connsiteX5" fmla="*/ 1402961 w 1402961"/>
              <a:gd name="connsiteY5" fmla="*/ 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961" h="1216683">
                <a:moveTo>
                  <a:pt x="1402961" y="0"/>
                </a:moveTo>
                <a:lnTo>
                  <a:pt x="1402961" y="810000"/>
                </a:lnTo>
                <a:cubicBezTo>
                  <a:pt x="1123367" y="810000"/>
                  <a:pt x="876859" y="951660"/>
                  <a:pt x="731296" y="1167121"/>
                </a:cubicBezTo>
                <a:lnTo>
                  <a:pt x="704395" y="1216683"/>
                </a:lnTo>
                <a:lnTo>
                  <a:pt x="0" y="810000"/>
                </a:lnTo>
                <a:cubicBezTo>
                  <a:pt x="289386" y="308771"/>
                  <a:pt x="824191" y="0"/>
                  <a:pt x="140296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561340" rIns="2398268" bIns="316230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pic>
        <p:nvPicPr>
          <p:cNvPr id="4" name="Graphic 3" descr="Care with solid fill">
            <a:extLst>
              <a:ext uri="{FF2B5EF4-FFF2-40B4-BE49-F238E27FC236}">
                <a16:creationId xmlns:a16="http://schemas.microsoft.com/office/drawing/2014/main" id="{86CE9307-77A8-5E6D-EA43-9B596D4CE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264" y="720916"/>
            <a:ext cx="522194" cy="522194"/>
          </a:xfrm>
          <a:prstGeom prst="rect">
            <a:avLst/>
          </a:prstGeom>
        </p:spPr>
      </p:pic>
      <p:pic>
        <p:nvPicPr>
          <p:cNvPr id="6" name="Graphic 5" descr="Care outline">
            <a:extLst>
              <a:ext uri="{FF2B5EF4-FFF2-40B4-BE49-F238E27FC236}">
                <a16:creationId xmlns:a16="http://schemas.microsoft.com/office/drawing/2014/main" id="{534791E7-5904-2E04-9B36-E50F339C9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087" y="1707497"/>
            <a:ext cx="522194" cy="522194"/>
          </a:xfrm>
          <a:prstGeom prst="rect">
            <a:avLst/>
          </a:prstGeom>
        </p:spPr>
      </p:pic>
      <p:pic>
        <p:nvPicPr>
          <p:cNvPr id="16" name="Graphic 15" descr="Care outline">
            <a:extLst>
              <a:ext uri="{FF2B5EF4-FFF2-40B4-BE49-F238E27FC236}">
                <a16:creationId xmlns:a16="http://schemas.microsoft.com/office/drawing/2014/main" id="{DD34B497-BE34-17BF-07F7-91F32C2F8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6775" y="126352"/>
            <a:ext cx="522194" cy="522194"/>
          </a:xfrm>
          <a:prstGeom prst="rect">
            <a:avLst/>
          </a:prstGeom>
        </p:spPr>
      </p:pic>
      <p:pic>
        <p:nvPicPr>
          <p:cNvPr id="19" name="Graphic 18" descr="Care outline">
            <a:extLst>
              <a:ext uri="{FF2B5EF4-FFF2-40B4-BE49-F238E27FC236}">
                <a16:creationId xmlns:a16="http://schemas.microsoft.com/office/drawing/2014/main" id="{2A6E4CD3-9E10-6C27-8AE8-06ED58531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4746" y="1712700"/>
            <a:ext cx="522194" cy="522194"/>
          </a:xfrm>
          <a:prstGeom prst="rect">
            <a:avLst/>
          </a:prstGeom>
        </p:spPr>
      </p:pic>
      <p:pic>
        <p:nvPicPr>
          <p:cNvPr id="23" name="Graphic 22" descr="Care with solid fill">
            <a:extLst>
              <a:ext uri="{FF2B5EF4-FFF2-40B4-BE49-F238E27FC236}">
                <a16:creationId xmlns:a16="http://schemas.microsoft.com/office/drawing/2014/main" id="{32A72FCA-A4A6-5A41-E87B-6A713CE79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3867" y="686482"/>
            <a:ext cx="522194" cy="522194"/>
          </a:xfrm>
          <a:prstGeom prst="rect">
            <a:avLst/>
          </a:prstGeom>
        </p:spPr>
      </p:pic>
      <p:pic>
        <p:nvPicPr>
          <p:cNvPr id="32" name="Graphic 31" descr="Care with solid fill">
            <a:extLst>
              <a:ext uri="{FF2B5EF4-FFF2-40B4-BE49-F238E27FC236}">
                <a16:creationId xmlns:a16="http://schemas.microsoft.com/office/drawing/2014/main" id="{651134CC-4527-41A9-AAAE-97306BBC7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1421" y="2314164"/>
            <a:ext cx="522194" cy="5221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45F334-A2F0-D2E7-7C28-4EC5C6AE8BE3}"/>
              </a:ext>
            </a:extLst>
          </p:cNvPr>
          <p:cNvSpPr txBox="1"/>
          <p:nvPr/>
        </p:nvSpPr>
        <p:spPr>
          <a:xfrm>
            <a:off x="2927083" y="3366283"/>
            <a:ext cx="8555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5400" dirty="0">
                <a:solidFill>
                  <a:schemeClr val="accent1"/>
                </a:solidFill>
              </a:rPr>
              <a:t>“ </a:t>
            </a:r>
            <a:r>
              <a:rPr lang="en-IT" sz="5400" u="sng" dirty="0">
                <a:solidFill>
                  <a:schemeClr val="accent1"/>
                </a:solidFill>
              </a:rPr>
              <a:t>Thanks for your attention </a:t>
            </a:r>
            <a:r>
              <a:rPr lang="en-IT" sz="5400" dirty="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2" name="Picture 1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02AC281C-CC94-B4D4-EAE6-E1FEC5AAE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4"/>
          <a:stretch>
            <a:fillRect/>
          </a:stretch>
        </p:blipFill>
        <p:spPr>
          <a:xfrm>
            <a:off x="1096321" y="981001"/>
            <a:ext cx="783190" cy="1046412"/>
          </a:xfrm>
          <a:prstGeom prst="flowChartAlternateProcess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632EE43-9D91-F77E-801D-02BF868144F1}"/>
              </a:ext>
            </a:extLst>
          </p:cNvPr>
          <p:cNvSpPr/>
          <p:nvPr/>
        </p:nvSpPr>
        <p:spPr>
          <a:xfrm>
            <a:off x="821916" y="838207"/>
            <a:ext cx="1332000" cy="1332000"/>
          </a:xfrm>
          <a:prstGeom prst="ellipse">
            <a:avLst/>
          </a:prstGeom>
          <a:noFill/>
          <a:ln w="85725" cmpd="tri">
            <a:solidFill>
              <a:srgbClr val="789D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2000"/>
                      <a:gd name="connsiteY0" fmla="*/ 666000 h 1332000"/>
                      <a:gd name="connsiteX1" fmla="*/ 666000 w 1332000"/>
                      <a:gd name="connsiteY1" fmla="*/ 0 h 1332000"/>
                      <a:gd name="connsiteX2" fmla="*/ 1332000 w 1332000"/>
                      <a:gd name="connsiteY2" fmla="*/ 666000 h 1332000"/>
                      <a:gd name="connsiteX3" fmla="*/ 666000 w 1332000"/>
                      <a:gd name="connsiteY3" fmla="*/ 1332000 h 1332000"/>
                      <a:gd name="connsiteX4" fmla="*/ 0 w 1332000"/>
                      <a:gd name="connsiteY4" fmla="*/ 666000 h 13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000" h="1332000" extrusionOk="0">
                        <a:moveTo>
                          <a:pt x="0" y="666000"/>
                        </a:moveTo>
                        <a:cubicBezTo>
                          <a:pt x="-53366" y="265261"/>
                          <a:pt x="227381" y="26571"/>
                          <a:pt x="666000" y="0"/>
                        </a:cubicBezTo>
                        <a:cubicBezTo>
                          <a:pt x="1043965" y="2135"/>
                          <a:pt x="1280488" y="299816"/>
                          <a:pt x="1332000" y="666000"/>
                        </a:cubicBezTo>
                        <a:cubicBezTo>
                          <a:pt x="1306551" y="1058674"/>
                          <a:pt x="1018188" y="1418414"/>
                          <a:pt x="666000" y="1332000"/>
                        </a:cubicBezTo>
                        <a:cubicBezTo>
                          <a:pt x="215863" y="1286964"/>
                          <a:pt x="10544" y="1038860"/>
                          <a:pt x="0" y="66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73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EA91-A65F-212E-72CF-94059B87D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CC2F10B1-12C7-66A8-988F-18DD98AB6D09}"/>
              </a:ext>
            </a:extLst>
          </p:cNvPr>
          <p:cNvSpPr/>
          <p:nvPr/>
        </p:nvSpPr>
        <p:spPr>
          <a:xfrm>
            <a:off x="0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09C4A419-B60B-546C-D82D-902C3131A5FC}"/>
              </a:ext>
            </a:extLst>
          </p:cNvPr>
          <p:cNvSpPr/>
          <p:nvPr/>
        </p:nvSpPr>
        <p:spPr>
          <a:xfrm rot="1800000">
            <a:off x="1897503" y="504975"/>
            <a:ext cx="1190394" cy="1038349"/>
          </a:xfrm>
          <a:custGeom>
            <a:avLst/>
            <a:gdLst>
              <a:gd name="connsiteX0" fmla="*/ 0 w 1402961"/>
              <a:gd name="connsiteY0" fmla="*/ 0 h 1216683"/>
              <a:gd name="connsiteX1" fmla="*/ 1402961 w 1402961"/>
              <a:gd name="connsiteY1" fmla="*/ 810000 h 1216683"/>
              <a:gd name="connsiteX2" fmla="*/ 698566 w 1402961"/>
              <a:gd name="connsiteY2" fmla="*/ 1216683 h 1216683"/>
              <a:gd name="connsiteX3" fmla="*/ 671665 w 1402961"/>
              <a:gd name="connsiteY3" fmla="*/ 1167121 h 1216683"/>
              <a:gd name="connsiteX4" fmla="*/ 0 w 1402961"/>
              <a:gd name="connsiteY4" fmla="*/ 81000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0" y="0"/>
                </a:moveTo>
                <a:cubicBezTo>
                  <a:pt x="578770" y="0"/>
                  <a:pt x="1113576" y="308771"/>
                  <a:pt x="1402961" y="810000"/>
                </a:cubicBezTo>
                <a:lnTo>
                  <a:pt x="698566" y="1216683"/>
                </a:lnTo>
                <a:lnTo>
                  <a:pt x="671665" y="1167121"/>
                </a:lnTo>
                <a:cubicBezTo>
                  <a:pt x="526102" y="951660"/>
                  <a:pt x="279595" y="810000"/>
                  <a:pt x="0" y="8100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541020" rIns="952839" bIns="314198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F7B6493D-D609-84DB-7F30-856FF532FBF3}"/>
              </a:ext>
            </a:extLst>
          </p:cNvPr>
          <p:cNvSpPr/>
          <p:nvPr/>
        </p:nvSpPr>
        <p:spPr>
          <a:xfrm rot="1800000">
            <a:off x="2000157" y="1337474"/>
            <a:ext cx="781824" cy="1382551"/>
          </a:xfrm>
          <a:custGeom>
            <a:avLst/>
            <a:gdLst>
              <a:gd name="connsiteX0" fmla="*/ 704395 w 921433"/>
              <a:gd name="connsiteY0" fmla="*/ 0 h 1620000"/>
              <a:gd name="connsiteX1" fmla="*/ 704395 w 921433"/>
              <a:gd name="connsiteY1" fmla="*/ 1620000 h 1620000"/>
              <a:gd name="connsiteX2" fmla="*/ 0 w 921433"/>
              <a:gd name="connsiteY2" fmla="*/ 1213317 h 1620000"/>
              <a:gd name="connsiteX3" fmla="*/ 47780 w 921433"/>
              <a:gd name="connsiteY3" fmla="*/ 1125289 h 1620000"/>
              <a:gd name="connsiteX4" fmla="*/ 111434 w 921433"/>
              <a:gd name="connsiteY4" fmla="*/ 810000 h 1620000"/>
              <a:gd name="connsiteX5" fmla="*/ 47780 w 921433"/>
              <a:gd name="connsiteY5" fmla="*/ 494711 h 1620000"/>
              <a:gd name="connsiteX6" fmla="*/ 0 w 921433"/>
              <a:gd name="connsiteY6" fmla="*/ 406683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33" h="1620000">
                <a:moveTo>
                  <a:pt x="704395" y="0"/>
                </a:moveTo>
                <a:cubicBezTo>
                  <a:pt x="993780" y="501230"/>
                  <a:pt x="993780" y="1118771"/>
                  <a:pt x="704395" y="1620000"/>
                </a:cubicBezTo>
                <a:lnTo>
                  <a:pt x="0" y="1213317"/>
                </a:lnTo>
                <a:lnTo>
                  <a:pt x="47780" y="1125289"/>
                </a:lnTo>
                <a:cubicBezTo>
                  <a:pt x="88769" y="1028382"/>
                  <a:pt x="111434" y="921838"/>
                  <a:pt x="111434" y="810000"/>
                </a:cubicBezTo>
                <a:cubicBezTo>
                  <a:pt x="111434" y="698162"/>
                  <a:pt x="88769" y="591619"/>
                  <a:pt x="47780" y="494711"/>
                </a:cubicBezTo>
                <a:lnTo>
                  <a:pt x="0" y="40668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0344" tIns="1869863" rIns="114215" bIns="1869864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300" kern="120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0214CB47-AF4E-4911-643A-94BF26804D59}"/>
              </a:ext>
            </a:extLst>
          </p:cNvPr>
          <p:cNvSpPr/>
          <p:nvPr/>
        </p:nvSpPr>
        <p:spPr>
          <a:xfrm rot="1800000">
            <a:off x="976678" y="2099891"/>
            <a:ext cx="1190394" cy="1038349"/>
          </a:xfrm>
          <a:custGeom>
            <a:avLst/>
            <a:gdLst>
              <a:gd name="connsiteX0" fmla="*/ 698566 w 1402961"/>
              <a:gd name="connsiteY0" fmla="*/ 0 h 1216683"/>
              <a:gd name="connsiteX1" fmla="*/ 1402961 w 1402961"/>
              <a:gd name="connsiteY1" fmla="*/ 406683 h 1216683"/>
              <a:gd name="connsiteX2" fmla="*/ 0 w 1402961"/>
              <a:gd name="connsiteY2" fmla="*/ 1216683 h 1216683"/>
              <a:gd name="connsiteX3" fmla="*/ 0 w 1402961"/>
              <a:gd name="connsiteY3" fmla="*/ 406683 h 1216683"/>
              <a:gd name="connsiteX4" fmla="*/ 671665 w 1402961"/>
              <a:gd name="connsiteY4" fmla="*/ 49562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698566" y="0"/>
                </a:moveTo>
                <a:lnTo>
                  <a:pt x="1402961" y="406683"/>
                </a:lnTo>
                <a:cubicBezTo>
                  <a:pt x="1113576" y="907913"/>
                  <a:pt x="578770" y="1216683"/>
                  <a:pt x="0" y="1216683"/>
                </a:cubicBezTo>
                <a:lnTo>
                  <a:pt x="0" y="406683"/>
                </a:lnTo>
                <a:cubicBezTo>
                  <a:pt x="279595" y="406683"/>
                  <a:pt x="526102" y="265023"/>
                  <a:pt x="671665" y="495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3141980" rIns="952839" bIns="541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CBC689E5-7095-8EAB-28C5-FD2FB45E02D1}"/>
              </a:ext>
            </a:extLst>
          </p:cNvPr>
          <p:cNvSpPr/>
          <p:nvPr/>
        </p:nvSpPr>
        <p:spPr>
          <a:xfrm rot="1800000">
            <a:off x="-122831" y="1465090"/>
            <a:ext cx="1190394" cy="1038349"/>
          </a:xfrm>
          <a:custGeom>
            <a:avLst/>
            <a:gdLst>
              <a:gd name="connsiteX0" fmla="*/ 704395 w 1402961"/>
              <a:gd name="connsiteY0" fmla="*/ 0 h 1216683"/>
              <a:gd name="connsiteX1" fmla="*/ 731296 w 1402961"/>
              <a:gd name="connsiteY1" fmla="*/ 49562 h 1216683"/>
              <a:gd name="connsiteX2" fmla="*/ 1402961 w 1402961"/>
              <a:gd name="connsiteY2" fmla="*/ 406683 h 1216683"/>
              <a:gd name="connsiteX3" fmla="*/ 1402961 w 1402961"/>
              <a:gd name="connsiteY3" fmla="*/ 1216683 h 1216683"/>
              <a:gd name="connsiteX4" fmla="*/ 0 w 1402961"/>
              <a:gd name="connsiteY4" fmla="*/ 406683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704395" y="0"/>
                </a:moveTo>
                <a:lnTo>
                  <a:pt x="731296" y="49562"/>
                </a:lnTo>
                <a:cubicBezTo>
                  <a:pt x="876859" y="265023"/>
                  <a:pt x="1123367" y="406683"/>
                  <a:pt x="1402961" y="406683"/>
                </a:cubicBezTo>
                <a:lnTo>
                  <a:pt x="1402961" y="1216683"/>
                </a:lnTo>
                <a:cubicBezTo>
                  <a:pt x="824191" y="1216683"/>
                  <a:pt x="289385" y="907913"/>
                  <a:pt x="0" y="40668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3162300" rIns="2398268" bIns="56134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7ACFA88B-25B9-DC57-3988-408E03CC1866}"/>
              </a:ext>
            </a:extLst>
          </p:cNvPr>
          <p:cNvSpPr/>
          <p:nvPr/>
        </p:nvSpPr>
        <p:spPr>
          <a:xfrm rot="1800000">
            <a:off x="183083" y="288386"/>
            <a:ext cx="781825" cy="1382551"/>
          </a:xfrm>
          <a:custGeom>
            <a:avLst/>
            <a:gdLst>
              <a:gd name="connsiteX0" fmla="*/ 217039 w 921434"/>
              <a:gd name="connsiteY0" fmla="*/ 0 h 1620000"/>
              <a:gd name="connsiteX1" fmla="*/ 921434 w 921434"/>
              <a:gd name="connsiteY1" fmla="*/ 406683 h 1620000"/>
              <a:gd name="connsiteX2" fmla="*/ 873654 w 921434"/>
              <a:gd name="connsiteY2" fmla="*/ 494711 h 1620000"/>
              <a:gd name="connsiteX3" fmla="*/ 810000 w 921434"/>
              <a:gd name="connsiteY3" fmla="*/ 810000 h 1620000"/>
              <a:gd name="connsiteX4" fmla="*/ 873654 w 921434"/>
              <a:gd name="connsiteY4" fmla="*/ 1125289 h 1620000"/>
              <a:gd name="connsiteX5" fmla="*/ 921434 w 921434"/>
              <a:gd name="connsiteY5" fmla="*/ 1213317 h 1620000"/>
              <a:gd name="connsiteX6" fmla="*/ 217039 w 921434"/>
              <a:gd name="connsiteY6" fmla="*/ 1620000 h 1620000"/>
              <a:gd name="connsiteX7" fmla="*/ 217039 w 921434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" h="1620000">
                <a:moveTo>
                  <a:pt x="217039" y="0"/>
                </a:moveTo>
                <a:lnTo>
                  <a:pt x="921434" y="406683"/>
                </a:lnTo>
                <a:lnTo>
                  <a:pt x="873654" y="494711"/>
                </a:lnTo>
                <a:cubicBezTo>
                  <a:pt x="832666" y="591619"/>
                  <a:pt x="810000" y="698162"/>
                  <a:pt x="810000" y="810000"/>
                </a:cubicBezTo>
                <a:cubicBezTo>
                  <a:pt x="810000" y="921838"/>
                  <a:pt x="832666" y="1028382"/>
                  <a:pt x="873654" y="1125289"/>
                </a:cubicBezTo>
                <a:lnTo>
                  <a:pt x="921434" y="1213317"/>
                </a:lnTo>
                <a:lnTo>
                  <a:pt x="217039" y="1620000"/>
                </a:lnTo>
                <a:cubicBezTo>
                  <a:pt x="-72347" y="1118771"/>
                  <a:pt x="-72347" y="501230"/>
                  <a:pt x="21703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93" tIns="1885103" rIns="3174746" bIns="188510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500" kern="120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B7F6B4D3-71FA-733E-F778-D28DDD156485}"/>
              </a:ext>
            </a:extLst>
          </p:cNvPr>
          <p:cNvSpPr/>
          <p:nvPr/>
        </p:nvSpPr>
        <p:spPr>
          <a:xfrm rot="1800000">
            <a:off x="797995" y="-129827"/>
            <a:ext cx="1190394" cy="1038349"/>
          </a:xfrm>
          <a:custGeom>
            <a:avLst/>
            <a:gdLst>
              <a:gd name="connsiteX0" fmla="*/ 1402961 w 1402961"/>
              <a:gd name="connsiteY0" fmla="*/ 0 h 1216683"/>
              <a:gd name="connsiteX1" fmla="*/ 1402961 w 1402961"/>
              <a:gd name="connsiteY1" fmla="*/ 810000 h 1216683"/>
              <a:gd name="connsiteX2" fmla="*/ 731296 w 1402961"/>
              <a:gd name="connsiteY2" fmla="*/ 1167121 h 1216683"/>
              <a:gd name="connsiteX3" fmla="*/ 704395 w 1402961"/>
              <a:gd name="connsiteY3" fmla="*/ 1216683 h 1216683"/>
              <a:gd name="connsiteX4" fmla="*/ 0 w 1402961"/>
              <a:gd name="connsiteY4" fmla="*/ 810000 h 1216683"/>
              <a:gd name="connsiteX5" fmla="*/ 1402961 w 1402961"/>
              <a:gd name="connsiteY5" fmla="*/ 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961" h="1216683">
                <a:moveTo>
                  <a:pt x="1402961" y="0"/>
                </a:moveTo>
                <a:lnTo>
                  <a:pt x="1402961" y="810000"/>
                </a:lnTo>
                <a:cubicBezTo>
                  <a:pt x="1123367" y="810000"/>
                  <a:pt x="876859" y="951660"/>
                  <a:pt x="731296" y="1167121"/>
                </a:cubicBezTo>
                <a:lnTo>
                  <a:pt x="704395" y="1216683"/>
                </a:lnTo>
                <a:lnTo>
                  <a:pt x="0" y="810000"/>
                </a:lnTo>
                <a:cubicBezTo>
                  <a:pt x="289386" y="308771"/>
                  <a:pt x="824191" y="0"/>
                  <a:pt x="140296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561340" rIns="2398268" bIns="316230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4E4B56-FB99-C4F3-F96D-19FB476471B9}"/>
              </a:ext>
            </a:extLst>
          </p:cNvPr>
          <p:cNvCxnSpPr/>
          <p:nvPr/>
        </p:nvCxnSpPr>
        <p:spPr>
          <a:xfrm>
            <a:off x="166255" y="3739003"/>
            <a:ext cx="199660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973A9E-C351-FD90-6447-81FFAA846D72}"/>
              </a:ext>
            </a:extLst>
          </p:cNvPr>
          <p:cNvSpPr txBox="1"/>
          <p:nvPr/>
        </p:nvSpPr>
        <p:spPr>
          <a:xfrm>
            <a:off x="59349" y="3929872"/>
            <a:ext cx="163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What is SHM?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AE1A2-C5A4-18FC-8693-069A6093E7CA}"/>
              </a:ext>
            </a:extLst>
          </p:cNvPr>
          <p:cNvSpPr txBox="1"/>
          <p:nvPr/>
        </p:nvSpPr>
        <p:spPr>
          <a:xfrm>
            <a:off x="59349" y="491406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Problems Definition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80734-3514-4715-9840-EBF511CDE90E}"/>
              </a:ext>
            </a:extLst>
          </p:cNvPr>
          <p:cNvSpPr txBox="1"/>
          <p:nvPr/>
        </p:nvSpPr>
        <p:spPr>
          <a:xfrm>
            <a:off x="59349" y="589825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Proposed Methods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A9F689-FFC6-9D02-FA21-BFF23E035CFC}"/>
              </a:ext>
            </a:extLst>
          </p:cNvPr>
          <p:cNvSpPr txBox="1"/>
          <p:nvPr/>
        </p:nvSpPr>
        <p:spPr>
          <a:xfrm>
            <a:off x="59349" y="5406160"/>
            <a:ext cx="20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Importance of ML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E6FFE5-85E0-C261-9A93-F121BFB3A1D7}"/>
              </a:ext>
            </a:extLst>
          </p:cNvPr>
          <p:cNvGrpSpPr/>
          <p:nvPr/>
        </p:nvGrpSpPr>
        <p:grpSpPr>
          <a:xfrm rot="1800000">
            <a:off x="239191" y="350058"/>
            <a:ext cx="2497161" cy="2276682"/>
            <a:chOff x="239191" y="350058"/>
            <a:chExt cx="2497161" cy="2276682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0D2B0B3-7BC1-A17F-B665-CB0F0C158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000000">
              <a:off x="745194" y="394717"/>
              <a:ext cx="360000" cy="360000"/>
            </a:xfrm>
            <a:prstGeom prst="rect">
              <a:avLst/>
            </a:prstGeom>
          </p:spPr>
        </p:pic>
        <p:pic>
          <p:nvPicPr>
            <p:cNvPr id="26" name="Graphic 25" descr="Teacher with solid fill">
              <a:extLst>
                <a:ext uri="{FF2B5EF4-FFF2-40B4-BE49-F238E27FC236}">
                  <a16:creationId xmlns:a16="http://schemas.microsoft.com/office/drawing/2014/main" id="{C53C4DA5-123D-B321-A473-2CF00703C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-1800000">
              <a:off x="1864827" y="2266740"/>
              <a:ext cx="360000" cy="360000"/>
            </a:xfrm>
            <a:prstGeom prst="rect">
              <a:avLst/>
            </a:prstGeom>
          </p:spPr>
        </p:pic>
        <p:pic>
          <p:nvPicPr>
            <p:cNvPr id="27" name="Graphic 26" descr="Target with solid fill">
              <a:extLst>
                <a:ext uri="{FF2B5EF4-FFF2-40B4-BE49-F238E27FC236}">
                  <a16:creationId xmlns:a16="http://schemas.microsoft.com/office/drawing/2014/main" id="{626A5EB6-E491-0E05-F017-194A1D438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00000">
              <a:off x="744552" y="2256461"/>
              <a:ext cx="360000" cy="360000"/>
            </a:xfrm>
            <a:prstGeom prst="rect">
              <a:avLst/>
            </a:prstGeom>
          </p:spPr>
        </p:pic>
        <p:pic>
          <p:nvPicPr>
            <p:cNvPr id="28" name="Graphic 27" descr="Bridge scene with solid fill">
              <a:extLst>
                <a:ext uri="{FF2B5EF4-FFF2-40B4-BE49-F238E27FC236}">
                  <a16:creationId xmlns:a16="http://schemas.microsoft.com/office/drawing/2014/main" id="{5F269164-73D8-A0EC-F8A7-D9C134928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2376352" y="1318308"/>
              <a:ext cx="360000" cy="360000"/>
            </a:xfrm>
            <a:prstGeom prst="rect">
              <a:avLst/>
            </a:prstGeom>
          </p:spPr>
        </p:pic>
        <p:pic>
          <p:nvPicPr>
            <p:cNvPr id="29" name="Graphic 28" descr="Siren with solid fill">
              <a:extLst>
                <a:ext uri="{FF2B5EF4-FFF2-40B4-BE49-F238E27FC236}">
                  <a16:creationId xmlns:a16="http://schemas.microsoft.com/office/drawing/2014/main" id="{22E0709E-28D7-C0F4-9C32-D081E3146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239191" y="1347521"/>
              <a:ext cx="360000" cy="360000"/>
            </a:xfrm>
            <a:prstGeom prst="rect">
              <a:avLst/>
            </a:prstGeom>
          </p:spPr>
        </p:pic>
        <p:pic>
          <p:nvPicPr>
            <p:cNvPr id="30" name="Graphic 29" descr="Continuous Improvement with solid fill">
              <a:extLst>
                <a:ext uri="{FF2B5EF4-FFF2-40B4-BE49-F238E27FC236}">
                  <a16:creationId xmlns:a16="http://schemas.microsoft.com/office/drawing/2014/main" id="{99D9B1F3-8E8A-F7A5-620F-015BC8E48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-9000000">
              <a:off x="1833263" y="350058"/>
              <a:ext cx="396000" cy="396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8FC5E45-D665-9553-9EED-E7D4708C3534}"/>
              </a:ext>
            </a:extLst>
          </p:cNvPr>
          <p:cNvSpPr txBox="1"/>
          <p:nvPr/>
        </p:nvSpPr>
        <p:spPr>
          <a:xfrm>
            <a:off x="2786384" y="-2914234"/>
            <a:ext cx="88695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T" b="1">
              <a:solidFill>
                <a:schemeClr val="bg1"/>
              </a:solidFill>
            </a:endParaRPr>
          </a:p>
          <a:p>
            <a:pPr algn="just"/>
            <a:r>
              <a:rPr lang="en-IT" sz="1400">
                <a:solidFill>
                  <a:schemeClr val="bg1"/>
                </a:solidFill>
              </a:rPr>
              <a:t> - </a:t>
            </a:r>
            <a:r>
              <a:rPr lang="en-GB" sz="1400">
                <a:solidFill>
                  <a:schemeClr val="bg1"/>
                </a:solidFill>
                <a:effectLst/>
                <a:latin typeface="Helvetica" pitchFamily="2" charset="0"/>
              </a:rPr>
              <a:t>useful instrument for assessing the reliability and integrity of civil structures, especially bridges.</a:t>
            </a:r>
          </a:p>
          <a:p>
            <a:pPr algn="just"/>
            <a:r>
              <a:rPr lang="en-GB" sz="1400">
                <a:solidFill>
                  <a:schemeClr val="bg1"/>
                </a:solidFill>
                <a:effectLst/>
                <a:latin typeface="Helvetica" pitchFamily="2" charset="0"/>
              </a:rPr>
              <a:t> - </a:t>
            </a:r>
            <a:r>
              <a:rPr lang="en-GB" sz="1400">
                <a:solidFill>
                  <a:schemeClr val="bg1"/>
                </a:solidFill>
                <a:latin typeface="Helvetica" pitchFamily="2" charset="0"/>
              </a:rPr>
              <a:t>A</a:t>
            </a:r>
            <a:r>
              <a:rPr lang="en-GB" sz="1400">
                <a:solidFill>
                  <a:schemeClr val="bg1"/>
                </a:solidFill>
                <a:effectLst/>
                <a:latin typeface="Helvetica" pitchFamily="2" charset="0"/>
              </a:rPr>
              <a:t>ids in preventing disastrous events brought on by malfunction and collapse.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itchFamily="2" charset="0"/>
              </a:rPr>
              <a:t> - </a:t>
            </a:r>
            <a:r>
              <a:rPr lang="en-GB" sz="1400">
                <a:solidFill>
                  <a:schemeClr val="bg1"/>
                </a:solidFill>
                <a:effectLst/>
                <a:latin typeface="Helvetica" pitchFamily="2" charset="0"/>
              </a:rPr>
              <a:t>Improved human safety</a:t>
            </a:r>
          </a:p>
          <a:p>
            <a:pPr algn="just"/>
            <a:r>
              <a:rPr lang="en-GB" sz="1400">
                <a:solidFill>
                  <a:schemeClr val="bg1"/>
                </a:solidFill>
                <a:latin typeface="Helvetica" pitchFamily="2" charset="0"/>
              </a:rPr>
              <a:t> - </a:t>
            </a:r>
            <a:r>
              <a:rPr lang="en-GB" sz="1400">
                <a:solidFill>
                  <a:schemeClr val="bg1"/>
                </a:solidFill>
                <a:effectLst/>
                <a:latin typeface="Helvetica" pitchFamily="2" charset="0"/>
              </a:rPr>
              <a:t>An automated detection system can use for assessment of not accessible part of structure.</a:t>
            </a:r>
          </a:p>
          <a:p>
            <a:pPr algn="just"/>
            <a:endParaRPr lang="en-GB" sz="140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r>
              <a:rPr lang="en-GB" sz="1400">
                <a:solidFill>
                  <a:schemeClr val="bg1"/>
                </a:solidFill>
                <a:latin typeface="Helvetica" pitchFamily="2" charset="0"/>
              </a:rPr>
              <a:t>\</a:t>
            </a:r>
            <a:r>
              <a:rPr lang="en-GB" sz="1400">
                <a:solidFill>
                  <a:schemeClr val="bg1"/>
                </a:solidFill>
                <a:effectLst/>
                <a:latin typeface="Helvetica" pitchFamily="2" charset="0"/>
              </a:rPr>
              <a:t>SHM applications concentrate on data-driven approaches that utilize measured data from many sensors without using (FEM).</a:t>
            </a:r>
          </a:p>
          <a:p>
            <a:r>
              <a:rPr lang="en-GB" sz="1400">
                <a:solidFill>
                  <a:schemeClr val="bg1"/>
                </a:solidFill>
                <a:effectLst/>
                <a:latin typeface="Helvetica" pitchFamily="2" charset="0"/>
              </a:rPr>
              <a:t>Both machine learning and operational modal analysis (OMA) are successful methods for feature analysis.</a:t>
            </a:r>
            <a:endParaRPr lang="en-GB" sz="1400">
              <a:solidFill>
                <a:schemeClr val="bg1"/>
              </a:solidFill>
              <a:latin typeface="Helvetica" pitchFamily="2" charset="0"/>
            </a:endParaRPr>
          </a:p>
          <a:p>
            <a:endParaRPr lang="en-GB" sz="140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lang="en-GB" sz="140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lang="en-GB" sz="1400">
              <a:solidFill>
                <a:schemeClr val="bg1"/>
              </a:solidFill>
              <a:latin typeface="Helvetica" pitchFamily="2" charset="0"/>
            </a:endParaRPr>
          </a:p>
          <a:p>
            <a:endParaRPr lang="en-GB" sz="140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endParaRPr lang="en-IT" sz="14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1C7CF-5861-A290-DDB3-21C13A457944}"/>
              </a:ext>
            </a:extLst>
          </p:cNvPr>
          <p:cNvSpPr txBox="1"/>
          <p:nvPr/>
        </p:nvSpPr>
        <p:spPr>
          <a:xfrm>
            <a:off x="59349" y="4421968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914400" rtl="1" eaLnBrk="1" latinLnBrk="0" hangingPunct="1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Why SHM?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342D5E-5622-0239-9EF5-D93859BE9063}"/>
              </a:ext>
            </a:extLst>
          </p:cNvPr>
          <p:cNvGrpSpPr/>
          <p:nvPr/>
        </p:nvGrpSpPr>
        <p:grpSpPr>
          <a:xfrm>
            <a:off x="3333350" y="277837"/>
            <a:ext cx="8305461" cy="6387980"/>
            <a:chOff x="3205754" y="277837"/>
            <a:chExt cx="8305461" cy="6387980"/>
          </a:xfrm>
        </p:grpSpPr>
        <p:pic>
          <p:nvPicPr>
            <p:cNvPr id="36" name="Picture 35" descr="A long shot of Golden Gate Bridge&#10;&#10;Description automatically generated">
              <a:extLst>
                <a:ext uri="{FF2B5EF4-FFF2-40B4-BE49-F238E27FC236}">
                  <a16:creationId xmlns:a16="http://schemas.microsoft.com/office/drawing/2014/main" id="{06534D10-3CB9-8B3E-4F05-9A8D61F5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06" t="843" r="567" b="1927"/>
            <a:stretch>
              <a:fillRect/>
            </a:stretch>
          </p:blipFill>
          <p:spPr>
            <a:xfrm>
              <a:off x="3205756" y="1168384"/>
              <a:ext cx="3996213" cy="4614429"/>
            </a:xfrm>
            <a:custGeom>
              <a:avLst/>
              <a:gdLst>
                <a:gd name="connsiteX0" fmla="*/ 0 w 3996213"/>
                <a:gd name="connsiteY0" fmla="*/ 0 h 4614429"/>
                <a:gd name="connsiteX1" fmla="*/ 3996213 w 3996213"/>
                <a:gd name="connsiteY1" fmla="*/ 2307215 h 4614429"/>
                <a:gd name="connsiteX2" fmla="*/ 0 w 3996213"/>
                <a:gd name="connsiteY2" fmla="*/ 4614429 h 461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6213" h="4614429">
                  <a:moveTo>
                    <a:pt x="0" y="0"/>
                  </a:moveTo>
                  <a:lnTo>
                    <a:pt x="3996213" y="2307215"/>
                  </a:lnTo>
                  <a:lnTo>
                    <a:pt x="0" y="4614429"/>
                  </a:lnTo>
                  <a:close/>
                </a:path>
              </a:pathLst>
            </a:custGeom>
          </p:spPr>
        </p:pic>
        <p:pic>
          <p:nvPicPr>
            <p:cNvPr id="42" name="Picture 41" descr="A large dam with water splashing out of it&#10;&#10;Description automatically generated">
              <a:extLst>
                <a:ext uri="{FF2B5EF4-FFF2-40B4-BE49-F238E27FC236}">
                  <a16:creationId xmlns:a16="http://schemas.microsoft.com/office/drawing/2014/main" id="{84AE8DA4-505C-357C-6393-8A54A25F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6" t="624" r="456" b="245"/>
            <a:stretch>
              <a:fillRect/>
            </a:stretch>
          </p:blipFill>
          <p:spPr>
            <a:xfrm>
              <a:off x="7433801" y="277837"/>
              <a:ext cx="4074634" cy="3061935"/>
            </a:xfrm>
            <a:custGeom>
              <a:avLst/>
              <a:gdLst>
                <a:gd name="connsiteX0" fmla="*/ 0 w 4074634"/>
                <a:gd name="connsiteY0" fmla="*/ 0 h 3061935"/>
                <a:gd name="connsiteX1" fmla="*/ 4074634 w 4074634"/>
                <a:gd name="connsiteY1" fmla="*/ 0 h 3061935"/>
                <a:gd name="connsiteX2" fmla="*/ 4074634 w 4074634"/>
                <a:gd name="connsiteY2" fmla="*/ 709444 h 3061935"/>
                <a:gd name="connsiteX3" fmla="*/ 0 w 4074634"/>
                <a:gd name="connsiteY3" fmla="*/ 3061935 h 306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4634" h="3061935">
                  <a:moveTo>
                    <a:pt x="0" y="0"/>
                  </a:moveTo>
                  <a:lnTo>
                    <a:pt x="4074634" y="0"/>
                  </a:lnTo>
                  <a:lnTo>
                    <a:pt x="4074634" y="709444"/>
                  </a:lnTo>
                  <a:lnTo>
                    <a:pt x="0" y="3061935"/>
                  </a:lnTo>
                  <a:close/>
                </a:path>
              </a:pathLst>
            </a:custGeom>
          </p:spPr>
        </p:pic>
        <p:pic>
          <p:nvPicPr>
            <p:cNvPr id="41" name="Picture 40" descr="A group of people in a cave&#10;&#10;Description automatically generated">
              <a:extLst>
                <a:ext uri="{FF2B5EF4-FFF2-40B4-BE49-F238E27FC236}">
                  <a16:creationId xmlns:a16="http://schemas.microsoft.com/office/drawing/2014/main" id="{FA61B5C1-59A7-3368-132D-2878C84CA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1" t="1509" r="1510" b="1509"/>
            <a:stretch>
              <a:fillRect/>
            </a:stretch>
          </p:blipFill>
          <p:spPr>
            <a:xfrm>
              <a:off x="7436581" y="3603882"/>
              <a:ext cx="4074634" cy="3061935"/>
            </a:xfrm>
            <a:custGeom>
              <a:avLst/>
              <a:gdLst>
                <a:gd name="connsiteX0" fmla="*/ 0 w 4074634"/>
                <a:gd name="connsiteY0" fmla="*/ 0 h 3061935"/>
                <a:gd name="connsiteX1" fmla="*/ 4074634 w 4074634"/>
                <a:gd name="connsiteY1" fmla="*/ 2352491 h 3061935"/>
                <a:gd name="connsiteX2" fmla="*/ 4074634 w 4074634"/>
                <a:gd name="connsiteY2" fmla="*/ 3061935 h 3061935"/>
                <a:gd name="connsiteX3" fmla="*/ 0 w 4074634"/>
                <a:gd name="connsiteY3" fmla="*/ 3061935 h 306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4634" h="3061935">
                  <a:moveTo>
                    <a:pt x="0" y="0"/>
                  </a:moveTo>
                  <a:lnTo>
                    <a:pt x="4074634" y="2352491"/>
                  </a:lnTo>
                  <a:lnTo>
                    <a:pt x="4074634" y="3061935"/>
                  </a:lnTo>
                  <a:lnTo>
                    <a:pt x="0" y="3061935"/>
                  </a:lnTo>
                  <a:close/>
                </a:path>
              </a:pathLst>
            </a:custGeom>
          </p:spPr>
        </p:pic>
        <p:pic>
          <p:nvPicPr>
            <p:cNvPr id="37" name="Picture 36" descr="Long pipe on a road&#10;&#10;Description automatically generated with medium confidence">
              <a:extLst>
                <a:ext uri="{FF2B5EF4-FFF2-40B4-BE49-F238E27FC236}">
                  <a16:creationId xmlns:a16="http://schemas.microsoft.com/office/drawing/2014/main" id="{7E6E22CA-FE68-7AEC-C84D-C416EF312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5" t="1752" r="9927" b="6001"/>
            <a:stretch>
              <a:fillRect/>
            </a:stretch>
          </p:blipFill>
          <p:spPr>
            <a:xfrm>
              <a:off x="3208534" y="3603882"/>
              <a:ext cx="4074634" cy="3061935"/>
            </a:xfrm>
            <a:custGeom>
              <a:avLst/>
              <a:gdLst>
                <a:gd name="connsiteX0" fmla="*/ 4074634 w 4074634"/>
                <a:gd name="connsiteY0" fmla="*/ 0 h 3061935"/>
                <a:gd name="connsiteX1" fmla="*/ 4074634 w 4074634"/>
                <a:gd name="connsiteY1" fmla="*/ 3061935 h 3061935"/>
                <a:gd name="connsiteX2" fmla="*/ 0 w 4074634"/>
                <a:gd name="connsiteY2" fmla="*/ 3061935 h 3061935"/>
                <a:gd name="connsiteX3" fmla="*/ 0 w 4074634"/>
                <a:gd name="connsiteY3" fmla="*/ 2352491 h 306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4634" h="3061935">
                  <a:moveTo>
                    <a:pt x="4074634" y="0"/>
                  </a:moveTo>
                  <a:lnTo>
                    <a:pt x="4074634" y="3061935"/>
                  </a:lnTo>
                  <a:lnTo>
                    <a:pt x="0" y="3061935"/>
                  </a:lnTo>
                  <a:lnTo>
                    <a:pt x="0" y="2352491"/>
                  </a:lnTo>
                  <a:close/>
                </a:path>
              </a:pathLst>
            </a:custGeom>
          </p:spPr>
        </p:pic>
        <p:pic>
          <p:nvPicPr>
            <p:cNvPr id="39" name="Picture 38" descr="A train on the tracks&#10;&#10;Description automatically generated">
              <a:extLst>
                <a:ext uri="{FF2B5EF4-FFF2-40B4-BE49-F238E27FC236}">
                  <a16:creationId xmlns:a16="http://schemas.microsoft.com/office/drawing/2014/main" id="{67C060CF-A76E-C630-E326-5839EAEED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3" t="712" r="9673" b="1797"/>
            <a:stretch>
              <a:fillRect/>
            </a:stretch>
          </p:blipFill>
          <p:spPr>
            <a:xfrm>
              <a:off x="3205754" y="277837"/>
              <a:ext cx="4074634" cy="3061935"/>
            </a:xfrm>
            <a:custGeom>
              <a:avLst/>
              <a:gdLst>
                <a:gd name="connsiteX0" fmla="*/ 0 w 4074634"/>
                <a:gd name="connsiteY0" fmla="*/ 0 h 3061935"/>
                <a:gd name="connsiteX1" fmla="*/ 4074634 w 4074634"/>
                <a:gd name="connsiteY1" fmla="*/ 0 h 3061935"/>
                <a:gd name="connsiteX2" fmla="*/ 4074634 w 4074634"/>
                <a:gd name="connsiteY2" fmla="*/ 3061935 h 3061935"/>
                <a:gd name="connsiteX3" fmla="*/ 0 w 4074634"/>
                <a:gd name="connsiteY3" fmla="*/ 709444 h 306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4634" h="3061935">
                  <a:moveTo>
                    <a:pt x="0" y="0"/>
                  </a:moveTo>
                  <a:lnTo>
                    <a:pt x="4074634" y="0"/>
                  </a:lnTo>
                  <a:lnTo>
                    <a:pt x="4074634" y="3061935"/>
                  </a:lnTo>
                  <a:lnTo>
                    <a:pt x="0" y="709444"/>
                  </a:lnTo>
                  <a:close/>
                </a:path>
              </a:pathLst>
            </a:custGeom>
          </p:spPr>
        </p:pic>
        <p:pic>
          <p:nvPicPr>
            <p:cNvPr id="40" name="Picture 39" descr="Taipei 101 with a tall building&#10;&#10;Description automatically generated">
              <a:extLst>
                <a:ext uri="{FF2B5EF4-FFF2-40B4-BE49-F238E27FC236}">
                  <a16:creationId xmlns:a16="http://schemas.microsoft.com/office/drawing/2014/main" id="{A267EC6F-EB66-01A2-EACA-6D4E64802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1" t="269" r="20438"/>
            <a:stretch>
              <a:fillRect/>
            </a:stretch>
          </p:blipFill>
          <p:spPr>
            <a:xfrm>
              <a:off x="7515002" y="1160841"/>
              <a:ext cx="3996213" cy="4611797"/>
            </a:xfrm>
            <a:custGeom>
              <a:avLst/>
              <a:gdLst>
                <a:gd name="connsiteX0" fmla="*/ 3996213 w 3996213"/>
                <a:gd name="connsiteY0" fmla="*/ 0 h 4611797"/>
                <a:gd name="connsiteX1" fmla="*/ 3996213 w 3996213"/>
                <a:gd name="connsiteY1" fmla="*/ 4611797 h 4611797"/>
                <a:gd name="connsiteX2" fmla="*/ 3991654 w 3996213"/>
                <a:gd name="connsiteY2" fmla="*/ 4611797 h 4611797"/>
                <a:gd name="connsiteX3" fmla="*/ 0 w 3996213"/>
                <a:gd name="connsiteY3" fmla="*/ 2307214 h 461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3" h="4611797">
                  <a:moveTo>
                    <a:pt x="3996213" y="0"/>
                  </a:moveTo>
                  <a:lnTo>
                    <a:pt x="3996213" y="4611797"/>
                  </a:lnTo>
                  <a:lnTo>
                    <a:pt x="3991654" y="4611797"/>
                  </a:lnTo>
                  <a:lnTo>
                    <a:pt x="0" y="2307214"/>
                  </a:lnTo>
                  <a:close/>
                </a:path>
              </a:pathLst>
            </a:cu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F99656-7476-53A5-133A-473D5E52A878}"/>
              </a:ext>
            </a:extLst>
          </p:cNvPr>
          <p:cNvSpPr txBox="1"/>
          <p:nvPr/>
        </p:nvSpPr>
        <p:spPr>
          <a:xfrm>
            <a:off x="3139581" y="-845219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>
                <a:solidFill>
                  <a:schemeClr val="accent1"/>
                </a:solidFill>
              </a:rPr>
              <a:t>Structural Health Monitoring (SHM)</a:t>
            </a:r>
          </a:p>
          <a:p>
            <a:r>
              <a:rPr lang="en-IT" sz="1600">
                <a:solidFill>
                  <a:schemeClr val="accent1"/>
                </a:solidFill>
              </a:rPr>
              <a:t> Estimating the state of structural health, detecting the changes that can affect it’s performance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39D490-F7EB-E7A0-B81F-8A976E99A659}"/>
              </a:ext>
            </a:extLst>
          </p:cNvPr>
          <p:cNvSpPr txBox="1"/>
          <p:nvPr/>
        </p:nvSpPr>
        <p:spPr>
          <a:xfrm>
            <a:off x="1000248" y="7384479"/>
            <a:ext cx="3614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i="0" u="none" strike="noStrike" baseline="0">
                <a:solidFill>
                  <a:schemeClr val="accent1"/>
                </a:solidFill>
                <a:latin typeface="+mj-lt"/>
              </a:rPr>
              <a:t>Advisor: Prof. Alberto Corigliano</a:t>
            </a:r>
          </a:p>
          <a:p>
            <a:pPr algn="l"/>
            <a:r>
              <a:rPr lang="en-GB" sz="1800" b="1" i="0" u="none" strike="noStrike" baseline="0">
                <a:solidFill>
                  <a:schemeClr val="accent1"/>
                </a:solidFill>
                <a:latin typeface="+mj-lt"/>
              </a:rPr>
              <a:t>Co-advisors: Prof. Alireza Entezami</a:t>
            </a:r>
            <a:endParaRPr lang="en-GB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F0ED8-C3BF-A07D-27B8-45A8D79566D4}"/>
              </a:ext>
            </a:extLst>
          </p:cNvPr>
          <p:cNvSpPr txBox="1"/>
          <p:nvPr/>
        </p:nvSpPr>
        <p:spPr>
          <a:xfrm>
            <a:off x="5616969" y="7892883"/>
            <a:ext cx="258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u="none" strike="noStrike" baseline="0">
                <a:solidFill>
                  <a:schemeClr val="accent1"/>
                </a:solidFill>
                <a:latin typeface="+mj-lt"/>
              </a:rPr>
              <a:t>Academic Year: 2023-24</a:t>
            </a:r>
            <a:endParaRPr lang="en-GB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D4B6CE-12DF-479F-5547-71B42AB3D320}"/>
              </a:ext>
            </a:extLst>
          </p:cNvPr>
          <p:cNvSpPr txBox="1"/>
          <p:nvPr/>
        </p:nvSpPr>
        <p:spPr>
          <a:xfrm>
            <a:off x="9202831" y="7450465"/>
            <a:ext cx="248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0" u="none" strike="noStrike" baseline="0">
                <a:solidFill>
                  <a:schemeClr val="accent1"/>
                </a:solidFill>
                <a:latin typeface="+mj-lt"/>
              </a:rPr>
              <a:t>Candidate: Soheila Goli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AD4E20-0B71-1B89-9664-3F6B2132053F}"/>
              </a:ext>
            </a:extLst>
          </p:cNvPr>
          <p:cNvCxnSpPr>
            <a:cxnSpLocks/>
          </p:cNvCxnSpPr>
          <p:nvPr/>
        </p:nvCxnSpPr>
        <p:spPr>
          <a:xfrm>
            <a:off x="1000883" y="-1467662"/>
            <a:ext cx="105474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DCE21F-E656-8719-ADCA-1583C91AE101}"/>
              </a:ext>
            </a:extLst>
          </p:cNvPr>
          <p:cNvSpPr txBox="1"/>
          <p:nvPr/>
        </p:nvSpPr>
        <p:spPr>
          <a:xfrm>
            <a:off x="1000883" y="-1399744"/>
            <a:ext cx="6937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effectLst/>
                <a:latin typeface="Helvetica" pitchFamily="2" charset="0"/>
              </a:rPr>
              <a:t>Master’s Degree Thesis in Civil Engineering for Risk </a:t>
            </a:r>
            <a:r>
              <a:rPr lang="en-GB" sz="1400">
                <a:solidFill>
                  <a:schemeClr val="accent1"/>
                </a:solidFill>
                <a:latin typeface="Helvetica" pitchFamily="2" charset="0"/>
              </a:rPr>
              <a:t>M</a:t>
            </a:r>
            <a:r>
              <a:rPr lang="en-GB" sz="1400">
                <a:solidFill>
                  <a:schemeClr val="accent1"/>
                </a:solidFill>
                <a:effectLst/>
                <a:latin typeface="Helvetica" pitchFamily="2" charset="0"/>
              </a:rPr>
              <a:t>itigation</a:t>
            </a:r>
          </a:p>
          <a:p>
            <a:r>
              <a:rPr lang="en-IT" sz="1400">
                <a:solidFill>
                  <a:schemeClr val="accent1"/>
                </a:solidFill>
              </a:rPr>
              <a:t>Department of Civil and Enviromental Engineering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498EA4-97E8-CC55-2BDD-E720C4CE2720}"/>
              </a:ext>
            </a:extLst>
          </p:cNvPr>
          <p:cNvSpPr txBox="1"/>
          <p:nvPr/>
        </p:nvSpPr>
        <p:spPr>
          <a:xfrm>
            <a:off x="951737" y="-3054590"/>
            <a:ext cx="10684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accent1"/>
                </a:solidFill>
              </a:rPr>
              <a:t>Dealing with unmeasured environmental and operational variability in long-term bridge health monitoring based on unsupervised statistical learning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AE4B3E-0976-5C72-4151-A30E8E22DE6A}"/>
              </a:ext>
            </a:extLst>
          </p:cNvPr>
          <p:cNvSpPr txBox="1"/>
          <p:nvPr/>
        </p:nvSpPr>
        <p:spPr>
          <a:xfrm>
            <a:off x="350471" y="3303109"/>
            <a:ext cx="155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Introduction:</a:t>
            </a:r>
            <a:endParaRPr lang="en-GB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AB3F09-9EF6-96B3-953F-AE7822BF3ED3}"/>
              </a:ext>
            </a:extLst>
          </p:cNvPr>
          <p:cNvSpPr txBox="1"/>
          <p:nvPr/>
        </p:nvSpPr>
        <p:spPr>
          <a:xfrm>
            <a:off x="11576761" y="6473052"/>
            <a:ext cx="7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1/12</a:t>
            </a:r>
            <a:endParaRPr lang="en-IT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8E876069-76B6-AEE4-3246-279560A278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4"/>
          <a:stretch>
            <a:fillRect/>
          </a:stretch>
        </p:blipFill>
        <p:spPr>
          <a:xfrm>
            <a:off x="1096321" y="981001"/>
            <a:ext cx="783190" cy="1046412"/>
          </a:xfrm>
          <a:prstGeom prst="flowChartAlternateProcess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A118CB8-E246-05A0-6F7B-A38EA79F41F9}"/>
              </a:ext>
            </a:extLst>
          </p:cNvPr>
          <p:cNvSpPr/>
          <p:nvPr/>
        </p:nvSpPr>
        <p:spPr>
          <a:xfrm>
            <a:off x="821916" y="838207"/>
            <a:ext cx="1332000" cy="1332000"/>
          </a:xfrm>
          <a:prstGeom prst="ellipse">
            <a:avLst/>
          </a:prstGeom>
          <a:noFill/>
          <a:ln w="85725" cmpd="tri">
            <a:solidFill>
              <a:srgbClr val="789D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2000"/>
                      <a:gd name="connsiteY0" fmla="*/ 666000 h 1332000"/>
                      <a:gd name="connsiteX1" fmla="*/ 666000 w 1332000"/>
                      <a:gd name="connsiteY1" fmla="*/ 0 h 1332000"/>
                      <a:gd name="connsiteX2" fmla="*/ 1332000 w 1332000"/>
                      <a:gd name="connsiteY2" fmla="*/ 666000 h 1332000"/>
                      <a:gd name="connsiteX3" fmla="*/ 666000 w 1332000"/>
                      <a:gd name="connsiteY3" fmla="*/ 1332000 h 1332000"/>
                      <a:gd name="connsiteX4" fmla="*/ 0 w 1332000"/>
                      <a:gd name="connsiteY4" fmla="*/ 666000 h 13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000" h="1332000" extrusionOk="0">
                        <a:moveTo>
                          <a:pt x="0" y="666000"/>
                        </a:moveTo>
                        <a:cubicBezTo>
                          <a:pt x="-53366" y="265261"/>
                          <a:pt x="227381" y="26571"/>
                          <a:pt x="666000" y="0"/>
                        </a:cubicBezTo>
                        <a:cubicBezTo>
                          <a:pt x="1043965" y="2135"/>
                          <a:pt x="1280488" y="299816"/>
                          <a:pt x="1332000" y="666000"/>
                        </a:cubicBezTo>
                        <a:cubicBezTo>
                          <a:pt x="1306551" y="1058674"/>
                          <a:pt x="1018188" y="1418414"/>
                          <a:pt x="666000" y="1332000"/>
                        </a:cubicBezTo>
                        <a:cubicBezTo>
                          <a:pt x="215863" y="1286964"/>
                          <a:pt x="10544" y="1038860"/>
                          <a:pt x="0" y="66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2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F5676-AC57-99A6-0640-6E065D0C7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B3804C93-B3EE-2C2E-A0E2-3F979F96C199}"/>
              </a:ext>
            </a:extLst>
          </p:cNvPr>
          <p:cNvSpPr/>
          <p:nvPr/>
        </p:nvSpPr>
        <p:spPr>
          <a:xfrm>
            <a:off x="0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A555FB2F-4537-B4A8-1350-436B7BBE4760}"/>
              </a:ext>
            </a:extLst>
          </p:cNvPr>
          <p:cNvSpPr/>
          <p:nvPr/>
        </p:nvSpPr>
        <p:spPr>
          <a:xfrm rot="1800000">
            <a:off x="1897503" y="504975"/>
            <a:ext cx="1190394" cy="1038349"/>
          </a:xfrm>
          <a:custGeom>
            <a:avLst/>
            <a:gdLst>
              <a:gd name="connsiteX0" fmla="*/ 0 w 1402961"/>
              <a:gd name="connsiteY0" fmla="*/ 0 h 1216683"/>
              <a:gd name="connsiteX1" fmla="*/ 1402961 w 1402961"/>
              <a:gd name="connsiteY1" fmla="*/ 810000 h 1216683"/>
              <a:gd name="connsiteX2" fmla="*/ 698566 w 1402961"/>
              <a:gd name="connsiteY2" fmla="*/ 1216683 h 1216683"/>
              <a:gd name="connsiteX3" fmla="*/ 671665 w 1402961"/>
              <a:gd name="connsiteY3" fmla="*/ 1167121 h 1216683"/>
              <a:gd name="connsiteX4" fmla="*/ 0 w 1402961"/>
              <a:gd name="connsiteY4" fmla="*/ 81000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0" y="0"/>
                </a:moveTo>
                <a:cubicBezTo>
                  <a:pt x="578770" y="0"/>
                  <a:pt x="1113576" y="308771"/>
                  <a:pt x="1402961" y="810000"/>
                </a:cubicBezTo>
                <a:lnTo>
                  <a:pt x="698566" y="1216683"/>
                </a:lnTo>
                <a:lnTo>
                  <a:pt x="671665" y="1167121"/>
                </a:lnTo>
                <a:cubicBezTo>
                  <a:pt x="526102" y="951660"/>
                  <a:pt x="279595" y="810000"/>
                  <a:pt x="0" y="8100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541020" rIns="952839" bIns="314198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C2E74DDA-5CEA-4160-43A4-9B43865D58A1}"/>
              </a:ext>
            </a:extLst>
          </p:cNvPr>
          <p:cNvSpPr/>
          <p:nvPr/>
        </p:nvSpPr>
        <p:spPr>
          <a:xfrm rot="1800000">
            <a:off x="2000157" y="1337474"/>
            <a:ext cx="781824" cy="1382551"/>
          </a:xfrm>
          <a:custGeom>
            <a:avLst/>
            <a:gdLst>
              <a:gd name="connsiteX0" fmla="*/ 704395 w 921433"/>
              <a:gd name="connsiteY0" fmla="*/ 0 h 1620000"/>
              <a:gd name="connsiteX1" fmla="*/ 704395 w 921433"/>
              <a:gd name="connsiteY1" fmla="*/ 1620000 h 1620000"/>
              <a:gd name="connsiteX2" fmla="*/ 0 w 921433"/>
              <a:gd name="connsiteY2" fmla="*/ 1213317 h 1620000"/>
              <a:gd name="connsiteX3" fmla="*/ 47780 w 921433"/>
              <a:gd name="connsiteY3" fmla="*/ 1125289 h 1620000"/>
              <a:gd name="connsiteX4" fmla="*/ 111434 w 921433"/>
              <a:gd name="connsiteY4" fmla="*/ 810000 h 1620000"/>
              <a:gd name="connsiteX5" fmla="*/ 47780 w 921433"/>
              <a:gd name="connsiteY5" fmla="*/ 494711 h 1620000"/>
              <a:gd name="connsiteX6" fmla="*/ 0 w 921433"/>
              <a:gd name="connsiteY6" fmla="*/ 406683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33" h="1620000">
                <a:moveTo>
                  <a:pt x="704395" y="0"/>
                </a:moveTo>
                <a:cubicBezTo>
                  <a:pt x="993780" y="501230"/>
                  <a:pt x="993780" y="1118771"/>
                  <a:pt x="704395" y="1620000"/>
                </a:cubicBezTo>
                <a:lnTo>
                  <a:pt x="0" y="1213317"/>
                </a:lnTo>
                <a:lnTo>
                  <a:pt x="47780" y="1125289"/>
                </a:lnTo>
                <a:cubicBezTo>
                  <a:pt x="88769" y="1028382"/>
                  <a:pt x="111434" y="921838"/>
                  <a:pt x="111434" y="810000"/>
                </a:cubicBezTo>
                <a:cubicBezTo>
                  <a:pt x="111434" y="698162"/>
                  <a:pt x="88769" y="591619"/>
                  <a:pt x="47780" y="494711"/>
                </a:cubicBezTo>
                <a:lnTo>
                  <a:pt x="0" y="40668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0344" tIns="1869863" rIns="114215" bIns="1869864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300" kern="120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FEC325B-AECB-B22E-4D38-60E150A94D76}"/>
              </a:ext>
            </a:extLst>
          </p:cNvPr>
          <p:cNvSpPr/>
          <p:nvPr/>
        </p:nvSpPr>
        <p:spPr>
          <a:xfrm rot="1800000">
            <a:off x="976678" y="2099891"/>
            <a:ext cx="1190394" cy="1038349"/>
          </a:xfrm>
          <a:custGeom>
            <a:avLst/>
            <a:gdLst>
              <a:gd name="connsiteX0" fmla="*/ 698566 w 1402961"/>
              <a:gd name="connsiteY0" fmla="*/ 0 h 1216683"/>
              <a:gd name="connsiteX1" fmla="*/ 1402961 w 1402961"/>
              <a:gd name="connsiteY1" fmla="*/ 406683 h 1216683"/>
              <a:gd name="connsiteX2" fmla="*/ 0 w 1402961"/>
              <a:gd name="connsiteY2" fmla="*/ 1216683 h 1216683"/>
              <a:gd name="connsiteX3" fmla="*/ 0 w 1402961"/>
              <a:gd name="connsiteY3" fmla="*/ 406683 h 1216683"/>
              <a:gd name="connsiteX4" fmla="*/ 671665 w 1402961"/>
              <a:gd name="connsiteY4" fmla="*/ 49562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698566" y="0"/>
                </a:moveTo>
                <a:lnTo>
                  <a:pt x="1402961" y="406683"/>
                </a:lnTo>
                <a:cubicBezTo>
                  <a:pt x="1113576" y="907913"/>
                  <a:pt x="578770" y="1216683"/>
                  <a:pt x="0" y="1216683"/>
                </a:cubicBezTo>
                <a:lnTo>
                  <a:pt x="0" y="406683"/>
                </a:lnTo>
                <a:cubicBezTo>
                  <a:pt x="279595" y="406683"/>
                  <a:pt x="526102" y="265023"/>
                  <a:pt x="671665" y="495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3141980" rIns="952839" bIns="541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611E6A93-15EB-962A-7047-064A910F23AC}"/>
              </a:ext>
            </a:extLst>
          </p:cNvPr>
          <p:cNvSpPr/>
          <p:nvPr/>
        </p:nvSpPr>
        <p:spPr>
          <a:xfrm rot="1800000">
            <a:off x="-122831" y="1465090"/>
            <a:ext cx="1190394" cy="1038349"/>
          </a:xfrm>
          <a:custGeom>
            <a:avLst/>
            <a:gdLst>
              <a:gd name="connsiteX0" fmla="*/ 704395 w 1402961"/>
              <a:gd name="connsiteY0" fmla="*/ 0 h 1216683"/>
              <a:gd name="connsiteX1" fmla="*/ 731296 w 1402961"/>
              <a:gd name="connsiteY1" fmla="*/ 49562 h 1216683"/>
              <a:gd name="connsiteX2" fmla="*/ 1402961 w 1402961"/>
              <a:gd name="connsiteY2" fmla="*/ 406683 h 1216683"/>
              <a:gd name="connsiteX3" fmla="*/ 1402961 w 1402961"/>
              <a:gd name="connsiteY3" fmla="*/ 1216683 h 1216683"/>
              <a:gd name="connsiteX4" fmla="*/ 0 w 1402961"/>
              <a:gd name="connsiteY4" fmla="*/ 406683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704395" y="0"/>
                </a:moveTo>
                <a:lnTo>
                  <a:pt x="731296" y="49562"/>
                </a:lnTo>
                <a:cubicBezTo>
                  <a:pt x="876859" y="265023"/>
                  <a:pt x="1123367" y="406683"/>
                  <a:pt x="1402961" y="406683"/>
                </a:cubicBezTo>
                <a:lnTo>
                  <a:pt x="1402961" y="1216683"/>
                </a:lnTo>
                <a:cubicBezTo>
                  <a:pt x="824191" y="1216683"/>
                  <a:pt x="289385" y="907913"/>
                  <a:pt x="0" y="40668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3162300" rIns="2398268" bIns="56134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ABD2A64F-0FA0-4BDF-D93E-27CF92EE8E9E}"/>
              </a:ext>
            </a:extLst>
          </p:cNvPr>
          <p:cNvSpPr/>
          <p:nvPr/>
        </p:nvSpPr>
        <p:spPr>
          <a:xfrm rot="1800000">
            <a:off x="183083" y="288386"/>
            <a:ext cx="781825" cy="1382551"/>
          </a:xfrm>
          <a:custGeom>
            <a:avLst/>
            <a:gdLst>
              <a:gd name="connsiteX0" fmla="*/ 217039 w 921434"/>
              <a:gd name="connsiteY0" fmla="*/ 0 h 1620000"/>
              <a:gd name="connsiteX1" fmla="*/ 921434 w 921434"/>
              <a:gd name="connsiteY1" fmla="*/ 406683 h 1620000"/>
              <a:gd name="connsiteX2" fmla="*/ 873654 w 921434"/>
              <a:gd name="connsiteY2" fmla="*/ 494711 h 1620000"/>
              <a:gd name="connsiteX3" fmla="*/ 810000 w 921434"/>
              <a:gd name="connsiteY3" fmla="*/ 810000 h 1620000"/>
              <a:gd name="connsiteX4" fmla="*/ 873654 w 921434"/>
              <a:gd name="connsiteY4" fmla="*/ 1125289 h 1620000"/>
              <a:gd name="connsiteX5" fmla="*/ 921434 w 921434"/>
              <a:gd name="connsiteY5" fmla="*/ 1213317 h 1620000"/>
              <a:gd name="connsiteX6" fmla="*/ 217039 w 921434"/>
              <a:gd name="connsiteY6" fmla="*/ 1620000 h 1620000"/>
              <a:gd name="connsiteX7" fmla="*/ 217039 w 921434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" h="1620000">
                <a:moveTo>
                  <a:pt x="217039" y="0"/>
                </a:moveTo>
                <a:lnTo>
                  <a:pt x="921434" y="406683"/>
                </a:lnTo>
                <a:lnTo>
                  <a:pt x="873654" y="494711"/>
                </a:lnTo>
                <a:cubicBezTo>
                  <a:pt x="832666" y="591619"/>
                  <a:pt x="810000" y="698162"/>
                  <a:pt x="810000" y="810000"/>
                </a:cubicBezTo>
                <a:cubicBezTo>
                  <a:pt x="810000" y="921838"/>
                  <a:pt x="832666" y="1028382"/>
                  <a:pt x="873654" y="1125289"/>
                </a:cubicBezTo>
                <a:lnTo>
                  <a:pt x="921434" y="1213317"/>
                </a:lnTo>
                <a:lnTo>
                  <a:pt x="217039" y="1620000"/>
                </a:lnTo>
                <a:cubicBezTo>
                  <a:pt x="-72347" y="1118771"/>
                  <a:pt x="-72347" y="501230"/>
                  <a:pt x="21703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93" tIns="1885103" rIns="3174746" bIns="188510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500" kern="120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E4C2F8DB-02EF-481F-5C86-CCF307FC70A5}"/>
              </a:ext>
            </a:extLst>
          </p:cNvPr>
          <p:cNvSpPr/>
          <p:nvPr/>
        </p:nvSpPr>
        <p:spPr>
          <a:xfrm rot="1800000">
            <a:off x="797995" y="-129827"/>
            <a:ext cx="1190394" cy="1038349"/>
          </a:xfrm>
          <a:custGeom>
            <a:avLst/>
            <a:gdLst>
              <a:gd name="connsiteX0" fmla="*/ 1402961 w 1402961"/>
              <a:gd name="connsiteY0" fmla="*/ 0 h 1216683"/>
              <a:gd name="connsiteX1" fmla="*/ 1402961 w 1402961"/>
              <a:gd name="connsiteY1" fmla="*/ 810000 h 1216683"/>
              <a:gd name="connsiteX2" fmla="*/ 731296 w 1402961"/>
              <a:gd name="connsiteY2" fmla="*/ 1167121 h 1216683"/>
              <a:gd name="connsiteX3" fmla="*/ 704395 w 1402961"/>
              <a:gd name="connsiteY3" fmla="*/ 1216683 h 1216683"/>
              <a:gd name="connsiteX4" fmla="*/ 0 w 1402961"/>
              <a:gd name="connsiteY4" fmla="*/ 810000 h 1216683"/>
              <a:gd name="connsiteX5" fmla="*/ 1402961 w 1402961"/>
              <a:gd name="connsiteY5" fmla="*/ 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961" h="1216683">
                <a:moveTo>
                  <a:pt x="1402961" y="0"/>
                </a:moveTo>
                <a:lnTo>
                  <a:pt x="1402961" y="810000"/>
                </a:lnTo>
                <a:cubicBezTo>
                  <a:pt x="1123367" y="810000"/>
                  <a:pt x="876859" y="951660"/>
                  <a:pt x="731296" y="1167121"/>
                </a:cubicBezTo>
                <a:lnTo>
                  <a:pt x="704395" y="1216683"/>
                </a:lnTo>
                <a:lnTo>
                  <a:pt x="0" y="810000"/>
                </a:lnTo>
                <a:cubicBezTo>
                  <a:pt x="289386" y="308771"/>
                  <a:pt x="824191" y="0"/>
                  <a:pt x="140296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561340" rIns="2398268" bIns="316230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0A5278-E260-1B9C-EC7C-9969A456C241}"/>
              </a:ext>
            </a:extLst>
          </p:cNvPr>
          <p:cNvCxnSpPr/>
          <p:nvPr/>
        </p:nvCxnSpPr>
        <p:spPr>
          <a:xfrm>
            <a:off x="166255" y="3739003"/>
            <a:ext cx="199660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AF5B51-7329-CECA-ED93-294CD87490BE}"/>
              </a:ext>
            </a:extLst>
          </p:cNvPr>
          <p:cNvGrpSpPr/>
          <p:nvPr/>
        </p:nvGrpSpPr>
        <p:grpSpPr>
          <a:xfrm rot="1800000">
            <a:off x="239191" y="350058"/>
            <a:ext cx="2497161" cy="2276682"/>
            <a:chOff x="239191" y="350058"/>
            <a:chExt cx="2497161" cy="2276682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6D1905FF-BC4B-1A0D-A303-EB63D7737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000000">
              <a:off x="745194" y="394717"/>
              <a:ext cx="360000" cy="360000"/>
            </a:xfrm>
            <a:prstGeom prst="rect">
              <a:avLst/>
            </a:prstGeom>
          </p:spPr>
        </p:pic>
        <p:pic>
          <p:nvPicPr>
            <p:cNvPr id="26" name="Graphic 25" descr="Teacher with solid fill">
              <a:extLst>
                <a:ext uri="{FF2B5EF4-FFF2-40B4-BE49-F238E27FC236}">
                  <a16:creationId xmlns:a16="http://schemas.microsoft.com/office/drawing/2014/main" id="{018EF908-C180-F688-5951-FCBAEDE3C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-1800000">
              <a:off x="1864827" y="2266740"/>
              <a:ext cx="360000" cy="360000"/>
            </a:xfrm>
            <a:prstGeom prst="rect">
              <a:avLst/>
            </a:prstGeom>
          </p:spPr>
        </p:pic>
        <p:pic>
          <p:nvPicPr>
            <p:cNvPr id="27" name="Graphic 26" descr="Target with solid fill">
              <a:extLst>
                <a:ext uri="{FF2B5EF4-FFF2-40B4-BE49-F238E27FC236}">
                  <a16:creationId xmlns:a16="http://schemas.microsoft.com/office/drawing/2014/main" id="{6553E893-2975-85FC-B368-5BA33C68B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00000">
              <a:off x="744552" y="2256461"/>
              <a:ext cx="360000" cy="360000"/>
            </a:xfrm>
            <a:prstGeom prst="rect">
              <a:avLst/>
            </a:prstGeom>
          </p:spPr>
        </p:pic>
        <p:pic>
          <p:nvPicPr>
            <p:cNvPr id="28" name="Graphic 27" descr="Bridge scene with solid fill">
              <a:extLst>
                <a:ext uri="{FF2B5EF4-FFF2-40B4-BE49-F238E27FC236}">
                  <a16:creationId xmlns:a16="http://schemas.microsoft.com/office/drawing/2014/main" id="{E368F413-ECCB-CB6F-7D98-49117C87C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2376352" y="1318308"/>
              <a:ext cx="360000" cy="360000"/>
            </a:xfrm>
            <a:prstGeom prst="rect">
              <a:avLst/>
            </a:prstGeom>
          </p:spPr>
        </p:pic>
        <p:pic>
          <p:nvPicPr>
            <p:cNvPr id="29" name="Graphic 28" descr="Siren with solid fill">
              <a:extLst>
                <a:ext uri="{FF2B5EF4-FFF2-40B4-BE49-F238E27FC236}">
                  <a16:creationId xmlns:a16="http://schemas.microsoft.com/office/drawing/2014/main" id="{D1866204-E45A-A966-3C23-4394705E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239191" y="1347521"/>
              <a:ext cx="360000" cy="360000"/>
            </a:xfrm>
            <a:prstGeom prst="rect">
              <a:avLst/>
            </a:prstGeom>
          </p:spPr>
        </p:pic>
        <p:pic>
          <p:nvPicPr>
            <p:cNvPr id="30" name="Graphic 29" descr="Continuous Improvement with solid fill">
              <a:extLst>
                <a:ext uri="{FF2B5EF4-FFF2-40B4-BE49-F238E27FC236}">
                  <a16:creationId xmlns:a16="http://schemas.microsoft.com/office/drawing/2014/main" id="{18373082-F90F-3DD6-8232-697B74191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-9000000">
              <a:off x="1833263" y="350058"/>
              <a:ext cx="396000" cy="396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D2A9C4-B194-9E2F-79BC-FA99AAD6FD0D}"/>
              </a:ext>
            </a:extLst>
          </p:cNvPr>
          <p:cNvSpPr txBox="1"/>
          <p:nvPr/>
        </p:nvSpPr>
        <p:spPr>
          <a:xfrm>
            <a:off x="3139581" y="388161"/>
            <a:ext cx="863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>
                <a:solidFill>
                  <a:schemeClr val="accent1"/>
                </a:solidFill>
              </a:rPr>
              <a:t>Structural Health Monitoring (SHM)</a:t>
            </a:r>
          </a:p>
          <a:p>
            <a:r>
              <a:rPr lang="en-IT" sz="1600" dirty="0">
                <a:solidFill>
                  <a:schemeClr val="accent1"/>
                </a:solidFill>
              </a:rPr>
              <a:t> Estimating the state of structural health, detecting the changes that can affect it’s performance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EAED1-9D85-2A2F-3303-3BEA8FF92850}"/>
              </a:ext>
            </a:extLst>
          </p:cNvPr>
          <p:cNvSpPr txBox="1"/>
          <p:nvPr/>
        </p:nvSpPr>
        <p:spPr>
          <a:xfrm>
            <a:off x="4674858" y="1627725"/>
            <a:ext cx="52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000" b="1" dirty="0">
                <a:solidFill>
                  <a:schemeClr val="accent1"/>
                </a:solidFill>
              </a:rPr>
              <a:t>Key Components of SHM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E2E47-41D1-7311-DDC3-D460DC25F60B}"/>
              </a:ext>
            </a:extLst>
          </p:cNvPr>
          <p:cNvSpPr txBox="1"/>
          <p:nvPr/>
        </p:nvSpPr>
        <p:spPr>
          <a:xfrm>
            <a:off x="2946435" y="4282176"/>
            <a:ext cx="25052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IT" b="1" dirty="0">
                <a:solidFill>
                  <a:schemeClr val="accent1"/>
                </a:solidFill>
              </a:rPr>
              <a:t>Condition Monitoring</a:t>
            </a:r>
          </a:p>
          <a:p>
            <a:pPr marL="0" algn="ctr" defTabSz="914400" eaLnBrk="1" latinLnBrk="0" hangingPunct="1"/>
            <a:endParaRPr lang="en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chemeClr val="accent1"/>
                </a:solidFill>
              </a:rPr>
              <a:t>A</a:t>
            </a:r>
            <a:r>
              <a:rPr lang="en-IT" sz="1600" dirty="0">
                <a:solidFill>
                  <a:schemeClr val="accent1"/>
                </a:solidFill>
              </a:rPr>
              <a:t>ssess </a:t>
            </a:r>
            <a:r>
              <a:rPr lang="en-GB" sz="1600" dirty="0">
                <a:solidFill>
                  <a:schemeClr val="accent1"/>
                </a:solidFill>
              </a:rPr>
              <a:t>the </a:t>
            </a:r>
            <a:r>
              <a:rPr lang="en-IT" sz="1600" dirty="0">
                <a:solidFill>
                  <a:schemeClr val="accent1"/>
                </a:solidFill>
              </a:rPr>
              <a:t>current structural condition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T" sz="1600" dirty="0">
                <a:solidFill>
                  <a:schemeClr val="accent1"/>
                </a:solidFill>
              </a:rPr>
              <a:t> </a:t>
            </a:r>
            <a:r>
              <a:rPr lang="en-GB" sz="1600" dirty="0">
                <a:solidFill>
                  <a:schemeClr val="accent1"/>
                </a:solidFill>
              </a:rPr>
              <a:t>Conduct one-time evaluation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chemeClr val="accent1"/>
                </a:solidFill>
              </a:rPr>
              <a:t>Evaluate strength and load capacity</a:t>
            </a:r>
            <a:endParaRPr lang="en-IT" sz="1600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A person wearing a safety vest and safety goggles&#10;&#10;Description automatically generated">
            <a:extLst>
              <a:ext uri="{FF2B5EF4-FFF2-40B4-BE49-F238E27FC236}">
                <a16:creationId xmlns:a16="http://schemas.microsoft.com/office/drawing/2014/main" id="{094B4CC3-424B-1D63-D259-040524D4D6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35" y="2429297"/>
            <a:ext cx="2505207" cy="1772239"/>
          </a:xfrm>
          <a:prstGeom prst="rect">
            <a:avLst/>
          </a:prstGeom>
        </p:spPr>
      </p:pic>
      <p:pic>
        <p:nvPicPr>
          <p:cNvPr id="17" name="Picture 16" descr="A close-up of a bridge&#10;&#10;Description automatically generated">
            <a:extLst>
              <a:ext uri="{FF2B5EF4-FFF2-40B4-BE49-F238E27FC236}">
                <a16:creationId xmlns:a16="http://schemas.microsoft.com/office/drawing/2014/main" id="{86A66BDE-D1F7-DC54-15F7-7C59B184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6"/>
          <a:stretch/>
        </p:blipFill>
        <p:spPr>
          <a:xfrm>
            <a:off x="6069183" y="2439040"/>
            <a:ext cx="2478338" cy="17722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B7CC16-1F43-1BCD-1D8D-45EEA312D0B2}"/>
              </a:ext>
            </a:extLst>
          </p:cNvPr>
          <p:cNvSpPr txBox="1"/>
          <p:nvPr/>
        </p:nvSpPr>
        <p:spPr>
          <a:xfrm>
            <a:off x="6055749" y="4282176"/>
            <a:ext cx="25052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IT" b="1" dirty="0">
                <a:solidFill>
                  <a:schemeClr val="accent1"/>
                </a:solidFill>
              </a:rPr>
              <a:t>Structural Monitoring</a:t>
            </a:r>
          </a:p>
          <a:p>
            <a:pPr marL="0" algn="ctr" defTabSz="914400" eaLnBrk="1" latinLnBrk="0" hangingPunct="1"/>
            <a:endParaRPr lang="en-IT" b="1" dirty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Continuously monitor structural health and integrity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T" sz="1600" dirty="0">
                <a:solidFill>
                  <a:schemeClr val="accent1"/>
                </a:solidFill>
              </a:rPr>
              <a:t> </a:t>
            </a:r>
            <a:r>
              <a:rPr lang="en-GB" sz="1600" dirty="0">
                <a:solidFill>
                  <a:schemeClr val="accent1"/>
                </a:solidFill>
              </a:rPr>
              <a:t>Ensure utility and prevent failures</a:t>
            </a:r>
            <a:endParaRPr lang="en-IT" sz="16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ADAAC5-C211-FDF1-E428-70A57185A529}"/>
              </a:ext>
            </a:extLst>
          </p:cNvPr>
          <p:cNvSpPr txBox="1"/>
          <p:nvPr/>
        </p:nvSpPr>
        <p:spPr>
          <a:xfrm>
            <a:off x="9175548" y="4282176"/>
            <a:ext cx="25052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IT" b="1" dirty="0">
                <a:solidFill>
                  <a:schemeClr val="accent1"/>
                </a:solidFill>
              </a:rPr>
              <a:t>Structural Control</a:t>
            </a:r>
          </a:p>
          <a:p>
            <a:pPr marL="0" algn="ctr" defTabSz="914400" eaLnBrk="1" latinLnBrk="0" hangingPunct="1"/>
            <a:endParaRPr lang="en-IT" b="1" dirty="0">
              <a:solidFill>
                <a:schemeClr val="accent1"/>
              </a:solidFill>
            </a:endParaRPr>
          </a:p>
          <a:p>
            <a:pPr marL="285750" indent="-285750" defTabSz="914400" eaLnBrk="1" latinLnBrk="0" hangingPunct="1"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Control dynamic structural responses</a:t>
            </a:r>
            <a:endParaRPr lang="en-IT" sz="1600" dirty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chemeClr val="accent1"/>
                </a:solidFill>
              </a:rPr>
              <a:t>Use equipment like dampers and strain gauges</a:t>
            </a:r>
            <a:endParaRPr lang="en-IT" sz="1600" dirty="0">
              <a:solidFill>
                <a:schemeClr val="accent1"/>
              </a:solidFill>
            </a:endParaRPr>
          </a:p>
        </p:txBody>
      </p:sp>
      <p:pic>
        <p:nvPicPr>
          <p:cNvPr id="23" name="Picture 22" descr="A city with a fountain and a tall tower&#10;&#10;Description automatically generated">
            <a:extLst>
              <a:ext uri="{FF2B5EF4-FFF2-40B4-BE49-F238E27FC236}">
                <a16:creationId xmlns:a16="http://schemas.microsoft.com/office/drawing/2014/main" id="{4A379FCC-8C2B-A258-110B-FD2B31731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678" y="2466768"/>
            <a:ext cx="2036947" cy="17722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30D47A-3B95-B3FD-22F9-1FBEC4442B9D}"/>
              </a:ext>
            </a:extLst>
          </p:cNvPr>
          <p:cNvSpPr txBox="1"/>
          <p:nvPr/>
        </p:nvSpPr>
        <p:spPr>
          <a:xfrm>
            <a:off x="59349" y="3929872"/>
            <a:ext cx="163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b="1"/>
              <a:t>What is SHM?</a:t>
            </a:r>
            <a:endParaRPr lang="en-GB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8E1DC-056C-2625-8600-3D42F573E72C}"/>
              </a:ext>
            </a:extLst>
          </p:cNvPr>
          <p:cNvSpPr txBox="1"/>
          <p:nvPr/>
        </p:nvSpPr>
        <p:spPr>
          <a:xfrm>
            <a:off x="59349" y="491406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Problems Definition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D17B3B-007A-429C-67B3-787E11E9B365}"/>
              </a:ext>
            </a:extLst>
          </p:cNvPr>
          <p:cNvSpPr txBox="1"/>
          <p:nvPr/>
        </p:nvSpPr>
        <p:spPr>
          <a:xfrm>
            <a:off x="59349" y="589825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Proposed Methods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8E07B7-DB33-C9B0-0CF1-8A47820D70AF}"/>
              </a:ext>
            </a:extLst>
          </p:cNvPr>
          <p:cNvSpPr txBox="1"/>
          <p:nvPr/>
        </p:nvSpPr>
        <p:spPr>
          <a:xfrm>
            <a:off x="59349" y="5406160"/>
            <a:ext cx="20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Importance of ML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602AC0-A4A3-AFB4-EC68-69280C7478B4}"/>
              </a:ext>
            </a:extLst>
          </p:cNvPr>
          <p:cNvSpPr txBox="1"/>
          <p:nvPr/>
        </p:nvSpPr>
        <p:spPr>
          <a:xfrm>
            <a:off x="59349" y="4421968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914400" rtl="1" eaLnBrk="1" latinLnBrk="0" hangingPunct="1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Why SHM?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32905-CE33-219B-A3F5-62666601E8A9}"/>
              </a:ext>
            </a:extLst>
          </p:cNvPr>
          <p:cNvSpPr txBox="1"/>
          <p:nvPr/>
        </p:nvSpPr>
        <p:spPr>
          <a:xfrm>
            <a:off x="350471" y="3303109"/>
            <a:ext cx="155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Introduction:</a:t>
            </a:r>
            <a:endParaRPr lang="en-GB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AC154-469C-7B0F-5179-0D959358984D}"/>
              </a:ext>
            </a:extLst>
          </p:cNvPr>
          <p:cNvSpPr txBox="1"/>
          <p:nvPr/>
        </p:nvSpPr>
        <p:spPr>
          <a:xfrm>
            <a:off x="11576761" y="6473052"/>
            <a:ext cx="7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2/12</a:t>
            </a:r>
            <a:endParaRPr lang="en-IT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BB470-1280-12AC-8B58-7A756A4AE29E}"/>
              </a:ext>
            </a:extLst>
          </p:cNvPr>
          <p:cNvSpPr txBox="1"/>
          <p:nvPr/>
        </p:nvSpPr>
        <p:spPr>
          <a:xfrm>
            <a:off x="3139581" y="-734062"/>
            <a:ext cx="813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>
                <a:solidFill>
                  <a:schemeClr val="accent1"/>
                </a:solidFill>
              </a:rPr>
              <a:t>Why structural health monitoring (SHM)?</a:t>
            </a:r>
            <a:endParaRPr lang="en-IT" dirty="0">
              <a:solidFill>
                <a:schemeClr val="accent1"/>
              </a:solidFill>
            </a:endParaRPr>
          </a:p>
        </p:txBody>
      </p:sp>
      <p:pic>
        <p:nvPicPr>
          <p:cNvPr id="10" name="Picture 9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3B8D091E-5F1A-730A-D7D3-75E1C14923A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4"/>
          <a:stretch>
            <a:fillRect/>
          </a:stretch>
        </p:blipFill>
        <p:spPr>
          <a:xfrm>
            <a:off x="1096321" y="981001"/>
            <a:ext cx="783190" cy="1046412"/>
          </a:xfrm>
          <a:prstGeom prst="flowChartAlternateProcess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F9124C7-9412-3C48-EBEB-74209D1DC738}"/>
              </a:ext>
            </a:extLst>
          </p:cNvPr>
          <p:cNvSpPr/>
          <p:nvPr/>
        </p:nvSpPr>
        <p:spPr>
          <a:xfrm>
            <a:off x="821916" y="838207"/>
            <a:ext cx="1332000" cy="1332000"/>
          </a:xfrm>
          <a:prstGeom prst="ellipse">
            <a:avLst/>
          </a:prstGeom>
          <a:noFill/>
          <a:ln w="85725" cmpd="tri">
            <a:solidFill>
              <a:srgbClr val="789D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2000"/>
                      <a:gd name="connsiteY0" fmla="*/ 666000 h 1332000"/>
                      <a:gd name="connsiteX1" fmla="*/ 666000 w 1332000"/>
                      <a:gd name="connsiteY1" fmla="*/ 0 h 1332000"/>
                      <a:gd name="connsiteX2" fmla="*/ 1332000 w 1332000"/>
                      <a:gd name="connsiteY2" fmla="*/ 666000 h 1332000"/>
                      <a:gd name="connsiteX3" fmla="*/ 666000 w 1332000"/>
                      <a:gd name="connsiteY3" fmla="*/ 1332000 h 1332000"/>
                      <a:gd name="connsiteX4" fmla="*/ 0 w 1332000"/>
                      <a:gd name="connsiteY4" fmla="*/ 666000 h 13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000" h="1332000" extrusionOk="0">
                        <a:moveTo>
                          <a:pt x="0" y="666000"/>
                        </a:moveTo>
                        <a:cubicBezTo>
                          <a:pt x="-53366" y="265261"/>
                          <a:pt x="227381" y="26571"/>
                          <a:pt x="666000" y="0"/>
                        </a:cubicBezTo>
                        <a:cubicBezTo>
                          <a:pt x="1043965" y="2135"/>
                          <a:pt x="1280488" y="299816"/>
                          <a:pt x="1332000" y="666000"/>
                        </a:cubicBezTo>
                        <a:cubicBezTo>
                          <a:pt x="1306551" y="1058674"/>
                          <a:pt x="1018188" y="1418414"/>
                          <a:pt x="666000" y="1332000"/>
                        </a:cubicBezTo>
                        <a:cubicBezTo>
                          <a:pt x="215863" y="1286964"/>
                          <a:pt x="10544" y="1038860"/>
                          <a:pt x="0" y="66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3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A0FD6-B450-718D-F371-F00D088A4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20BE582F-1FD3-690A-E1B3-62D88FFE19FD}"/>
              </a:ext>
            </a:extLst>
          </p:cNvPr>
          <p:cNvSpPr/>
          <p:nvPr/>
        </p:nvSpPr>
        <p:spPr>
          <a:xfrm>
            <a:off x="0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B33974D9-FB3E-7A03-7D80-ABE18B535169}"/>
              </a:ext>
            </a:extLst>
          </p:cNvPr>
          <p:cNvSpPr/>
          <p:nvPr/>
        </p:nvSpPr>
        <p:spPr>
          <a:xfrm rot="1800000">
            <a:off x="1897503" y="504975"/>
            <a:ext cx="1190394" cy="1038349"/>
          </a:xfrm>
          <a:custGeom>
            <a:avLst/>
            <a:gdLst>
              <a:gd name="connsiteX0" fmla="*/ 0 w 1402961"/>
              <a:gd name="connsiteY0" fmla="*/ 0 h 1216683"/>
              <a:gd name="connsiteX1" fmla="*/ 1402961 w 1402961"/>
              <a:gd name="connsiteY1" fmla="*/ 810000 h 1216683"/>
              <a:gd name="connsiteX2" fmla="*/ 698566 w 1402961"/>
              <a:gd name="connsiteY2" fmla="*/ 1216683 h 1216683"/>
              <a:gd name="connsiteX3" fmla="*/ 671665 w 1402961"/>
              <a:gd name="connsiteY3" fmla="*/ 1167121 h 1216683"/>
              <a:gd name="connsiteX4" fmla="*/ 0 w 1402961"/>
              <a:gd name="connsiteY4" fmla="*/ 81000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0" y="0"/>
                </a:moveTo>
                <a:cubicBezTo>
                  <a:pt x="578770" y="0"/>
                  <a:pt x="1113576" y="308771"/>
                  <a:pt x="1402961" y="810000"/>
                </a:cubicBezTo>
                <a:lnTo>
                  <a:pt x="698566" y="1216683"/>
                </a:lnTo>
                <a:lnTo>
                  <a:pt x="671665" y="1167121"/>
                </a:lnTo>
                <a:cubicBezTo>
                  <a:pt x="526102" y="951660"/>
                  <a:pt x="279595" y="810000"/>
                  <a:pt x="0" y="8100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541020" rIns="952839" bIns="314198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3CE140DC-D99B-270F-3E98-50F3C379DFE3}"/>
              </a:ext>
            </a:extLst>
          </p:cNvPr>
          <p:cNvSpPr/>
          <p:nvPr/>
        </p:nvSpPr>
        <p:spPr>
          <a:xfrm rot="1800000">
            <a:off x="2000157" y="1337474"/>
            <a:ext cx="781824" cy="1382551"/>
          </a:xfrm>
          <a:custGeom>
            <a:avLst/>
            <a:gdLst>
              <a:gd name="connsiteX0" fmla="*/ 704395 w 921433"/>
              <a:gd name="connsiteY0" fmla="*/ 0 h 1620000"/>
              <a:gd name="connsiteX1" fmla="*/ 704395 w 921433"/>
              <a:gd name="connsiteY1" fmla="*/ 1620000 h 1620000"/>
              <a:gd name="connsiteX2" fmla="*/ 0 w 921433"/>
              <a:gd name="connsiteY2" fmla="*/ 1213317 h 1620000"/>
              <a:gd name="connsiteX3" fmla="*/ 47780 w 921433"/>
              <a:gd name="connsiteY3" fmla="*/ 1125289 h 1620000"/>
              <a:gd name="connsiteX4" fmla="*/ 111434 w 921433"/>
              <a:gd name="connsiteY4" fmla="*/ 810000 h 1620000"/>
              <a:gd name="connsiteX5" fmla="*/ 47780 w 921433"/>
              <a:gd name="connsiteY5" fmla="*/ 494711 h 1620000"/>
              <a:gd name="connsiteX6" fmla="*/ 0 w 921433"/>
              <a:gd name="connsiteY6" fmla="*/ 406683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33" h="1620000">
                <a:moveTo>
                  <a:pt x="704395" y="0"/>
                </a:moveTo>
                <a:cubicBezTo>
                  <a:pt x="993780" y="501230"/>
                  <a:pt x="993780" y="1118771"/>
                  <a:pt x="704395" y="1620000"/>
                </a:cubicBezTo>
                <a:lnTo>
                  <a:pt x="0" y="1213317"/>
                </a:lnTo>
                <a:lnTo>
                  <a:pt x="47780" y="1125289"/>
                </a:lnTo>
                <a:cubicBezTo>
                  <a:pt x="88769" y="1028382"/>
                  <a:pt x="111434" y="921838"/>
                  <a:pt x="111434" y="810000"/>
                </a:cubicBezTo>
                <a:cubicBezTo>
                  <a:pt x="111434" y="698162"/>
                  <a:pt x="88769" y="591619"/>
                  <a:pt x="47780" y="494711"/>
                </a:cubicBezTo>
                <a:lnTo>
                  <a:pt x="0" y="40668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0344" tIns="1869863" rIns="114215" bIns="1869864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300" kern="120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0B556944-07F8-F61F-3D43-D2AA5BB5BA47}"/>
              </a:ext>
            </a:extLst>
          </p:cNvPr>
          <p:cNvSpPr/>
          <p:nvPr/>
        </p:nvSpPr>
        <p:spPr>
          <a:xfrm rot="1800000">
            <a:off x="976678" y="2099891"/>
            <a:ext cx="1190394" cy="1038349"/>
          </a:xfrm>
          <a:custGeom>
            <a:avLst/>
            <a:gdLst>
              <a:gd name="connsiteX0" fmla="*/ 698566 w 1402961"/>
              <a:gd name="connsiteY0" fmla="*/ 0 h 1216683"/>
              <a:gd name="connsiteX1" fmla="*/ 1402961 w 1402961"/>
              <a:gd name="connsiteY1" fmla="*/ 406683 h 1216683"/>
              <a:gd name="connsiteX2" fmla="*/ 0 w 1402961"/>
              <a:gd name="connsiteY2" fmla="*/ 1216683 h 1216683"/>
              <a:gd name="connsiteX3" fmla="*/ 0 w 1402961"/>
              <a:gd name="connsiteY3" fmla="*/ 406683 h 1216683"/>
              <a:gd name="connsiteX4" fmla="*/ 671665 w 1402961"/>
              <a:gd name="connsiteY4" fmla="*/ 49562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698566" y="0"/>
                </a:moveTo>
                <a:lnTo>
                  <a:pt x="1402961" y="406683"/>
                </a:lnTo>
                <a:cubicBezTo>
                  <a:pt x="1113576" y="907913"/>
                  <a:pt x="578770" y="1216683"/>
                  <a:pt x="0" y="1216683"/>
                </a:cubicBezTo>
                <a:lnTo>
                  <a:pt x="0" y="406683"/>
                </a:lnTo>
                <a:cubicBezTo>
                  <a:pt x="279595" y="406683"/>
                  <a:pt x="526102" y="265023"/>
                  <a:pt x="671665" y="495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3141980" rIns="952839" bIns="541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26BD7676-780B-347D-7E56-FC1E9E3403B8}"/>
              </a:ext>
            </a:extLst>
          </p:cNvPr>
          <p:cNvSpPr/>
          <p:nvPr/>
        </p:nvSpPr>
        <p:spPr>
          <a:xfrm rot="1800000">
            <a:off x="-122831" y="1465090"/>
            <a:ext cx="1190394" cy="1038349"/>
          </a:xfrm>
          <a:custGeom>
            <a:avLst/>
            <a:gdLst>
              <a:gd name="connsiteX0" fmla="*/ 704395 w 1402961"/>
              <a:gd name="connsiteY0" fmla="*/ 0 h 1216683"/>
              <a:gd name="connsiteX1" fmla="*/ 731296 w 1402961"/>
              <a:gd name="connsiteY1" fmla="*/ 49562 h 1216683"/>
              <a:gd name="connsiteX2" fmla="*/ 1402961 w 1402961"/>
              <a:gd name="connsiteY2" fmla="*/ 406683 h 1216683"/>
              <a:gd name="connsiteX3" fmla="*/ 1402961 w 1402961"/>
              <a:gd name="connsiteY3" fmla="*/ 1216683 h 1216683"/>
              <a:gd name="connsiteX4" fmla="*/ 0 w 1402961"/>
              <a:gd name="connsiteY4" fmla="*/ 406683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704395" y="0"/>
                </a:moveTo>
                <a:lnTo>
                  <a:pt x="731296" y="49562"/>
                </a:lnTo>
                <a:cubicBezTo>
                  <a:pt x="876859" y="265023"/>
                  <a:pt x="1123367" y="406683"/>
                  <a:pt x="1402961" y="406683"/>
                </a:cubicBezTo>
                <a:lnTo>
                  <a:pt x="1402961" y="1216683"/>
                </a:lnTo>
                <a:cubicBezTo>
                  <a:pt x="824191" y="1216683"/>
                  <a:pt x="289385" y="907913"/>
                  <a:pt x="0" y="40668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3162300" rIns="2398268" bIns="56134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98536DFE-2A83-0944-B976-28B666E0FAD2}"/>
              </a:ext>
            </a:extLst>
          </p:cNvPr>
          <p:cNvSpPr/>
          <p:nvPr/>
        </p:nvSpPr>
        <p:spPr>
          <a:xfrm rot="1800000">
            <a:off x="183083" y="288386"/>
            <a:ext cx="781825" cy="1382551"/>
          </a:xfrm>
          <a:custGeom>
            <a:avLst/>
            <a:gdLst>
              <a:gd name="connsiteX0" fmla="*/ 217039 w 921434"/>
              <a:gd name="connsiteY0" fmla="*/ 0 h 1620000"/>
              <a:gd name="connsiteX1" fmla="*/ 921434 w 921434"/>
              <a:gd name="connsiteY1" fmla="*/ 406683 h 1620000"/>
              <a:gd name="connsiteX2" fmla="*/ 873654 w 921434"/>
              <a:gd name="connsiteY2" fmla="*/ 494711 h 1620000"/>
              <a:gd name="connsiteX3" fmla="*/ 810000 w 921434"/>
              <a:gd name="connsiteY3" fmla="*/ 810000 h 1620000"/>
              <a:gd name="connsiteX4" fmla="*/ 873654 w 921434"/>
              <a:gd name="connsiteY4" fmla="*/ 1125289 h 1620000"/>
              <a:gd name="connsiteX5" fmla="*/ 921434 w 921434"/>
              <a:gd name="connsiteY5" fmla="*/ 1213317 h 1620000"/>
              <a:gd name="connsiteX6" fmla="*/ 217039 w 921434"/>
              <a:gd name="connsiteY6" fmla="*/ 1620000 h 1620000"/>
              <a:gd name="connsiteX7" fmla="*/ 217039 w 921434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" h="1620000">
                <a:moveTo>
                  <a:pt x="217039" y="0"/>
                </a:moveTo>
                <a:lnTo>
                  <a:pt x="921434" y="406683"/>
                </a:lnTo>
                <a:lnTo>
                  <a:pt x="873654" y="494711"/>
                </a:lnTo>
                <a:cubicBezTo>
                  <a:pt x="832666" y="591619"/>
                  <a:pt x="810000" y="698162"/>
                  <a:pt x="810000" y="810000"/>
                </a:cubicBezTo>
                <a:cubicBezTo>
                  <a:pt x="810000" y="921838"/>
                  <a:pt x="832666" y="1028382"/>
                  <a:pt x="873654" y="1125289"/>
                </a:cubicBezTo>
                <a:lnTo>
                  <a:pt x="921434" y="1213317"/>
                </a:lnTo>
                <a:lnTo>
                  <a:pt x="217039" y="1620000"/>
                </a:lnTo>
                <a:cubicBezTo>
                  <a:pt x="-72347" y="1118771"/>
                  <a:pt x="-72347" y="501230"/>
                  <a:pt x="21703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93" tIns="1885103" rIns="3174746" bIns="188510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500" kern="120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B60020B0-2F93-35A2-7630-375FB49F384D}"/>
              </a:ext>
            </a:extLst>
          </p:cNvPr>
          <p:cNvSpPr/>
          <p:nvPr/>
        </p:nvSpPr>
        <p:spPr>
          <a:xfrm rot="1800000">
            <a:off x="797995" y="-129827"/>
            <a:ext cx="1190394" cy="1038349"/>
          </a:xfrm>
          <a:custGeom>
            <a:avLst/>
            <a:gdLst>
              <a:gd name="connsiteX0" fmla="*/ 1402961 w 1402961"/>
              <a:gd name="connsiteY0" fmla="*/ 0 h 1216683"/>
              <a:gd name="connsiteX1" fmla="*/ 1402961 w 1402961"/>
              <a:gd name="connsiteY1" fmla="*/ 810000 h 1216683"/>
              <a:gd name="connsiteX2" fmla="*/ 731296 w 1402961"/>
              <a:gd name="connsiteY2" fmla="*/ 1167121 h 1216683"/>
              <a:gd name="connsiteX3" fmla="*/ 704395 w 1402961"/>
              <a:gd name="connsiteY3" fmla="*/ 1216683 h 1216683"/>
              <a:gd name="connsiteX4" fmla="*/ 0 w 1402961"/>
              <a:gd name="connsiteY4" fmla="*/ 810000 h 1216683"/>
              <a:gd name="connsiteX5" fmla="*/ 1402961 w 1402961"/>
              <a:gd name="connsiteY5" fmla="*/ 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961" h="1216683">
                <a:moveTo>
                  <a:pt x="1402961" y="0"/>
                </a:moveTo>
                <a:lnTo>
                  <a:pt x="1402961" y="810000"/>
                </a:lnTo>
                <a:cubicBezTo>
                  <a:pt x="1123367" y="810000"/>
                  <a:pt x="876859" y="951660"/>
                  <a:pt x="731296" y="1167121"/>
                </a:cubicBezTo>
                <a:lnTo>
                  <a:pt x="704395" y="1216683"/>
                </a:lnTo>
                <a:lnTo>
                  <a:pt x="0" y="810000"/>
                </a:lnTo>
                <a:cubicBezTo>
                  <a:pt x="289386" y="308771"/>
                  <a:pt x="824191" y="0"/>
                  <a:pt x="140296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561340" rIns="2398268" bIns="316230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DA5FE5-F3F8-F213-E1A9-6BB5AD54F8E4}"/>
              </a:ext>
            </a:extLst>
          </p:cNvPr>
          <p:cNvCxnSpPr/>
          <p:nvPr/>
        </p:nvCxnSpPr>
        <p:spPr>
          <a:xfrm>
            <a:off x="166255" y="3739003"/>
            <a:ext cx="199660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F16F25-8FE2-3B89-3F56-5F33E68BB35A}"/>
              </a:ext>
            </a:extLst>
          </p:cNvPr>
          <p:cNvGrpSpPr/>
          <p:nvPr/>
        </p:nvGrpSpPr>
        <p:grpSpPr>
          <a:xfrm rot="1800000">
            <a:off x="239191" y="350058"/>
            <a:ext cx="2497161" cy="2276682"/>
            <a:chOff x="239191" y="350058"/>
            <a:chExt cx="2497161" cy="2276682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7661FD91-5C89-9161-42CB-35CC93DA5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9000000">
              <a:off x="745194" y="394717"/>
              <a:ext cx="360000" cy="360000"/>
            </a:xfrm>
            <a:prstGeom prst="rect">
              <a:avLst/>
            </a:prstGeom>
          </p:spPr>
        </p:pic>
        <p:pic>
          <p:nvPicPr>
            <p:cNvPr id="26" name="Graphic 25" descr="Teacher with solid fill">
              <a:extLst>
                <a:ext uri="{FF2B5EF4-FFF2-40B4-BE49-F238E27FC236}">
                  <a16:creationId xmlns:a16="http://schemas.microsoft.com/office/drawing/2014/main" id="{740B2A37-1903-82D9-82FE-BF17B975A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-1800000">
              <a:off x="1864827" y="2266740"/>
              <a:ext cx="360000" cy="360000"/>
            </a:xfrm>
            <a:prstGeom prst="rect">
              <a:avLst/>
            </a:prstGeom>
          </p:spPr>
        </p:pic>
        <p:pic>
          <p:nvPicPr>
            <p:cNvPr id="27" name="Graphic 26" descr="Target with solid fill">
              <a:extLst>
                <a:ext uri="{FF2B5EF4-FFF2-40B4-BE49-F238E27FC236}">
                  <a16:creationId xmlns:a16="http://schemas.microsoft.com/office/drawing/2014/main" id="{1529F705-81B8-14E1-332C-C774D2E4F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00000">
              <a:off x="744552" y="2256461"/>
              <a:ext cx="360000" cy="360000"/>
            </a:xfrm>
            <a:prstGeom prst="rect">
              <a:avLst/>
            </a:prstGeom>
          </p:spPr>
        </p:pic>
        <p:pic>
          <p:nvPicPr>
            <p:cNvPr id="28" name="Graphic 27" descr="Bridge scene with solid fill">
              <a:extLst>
                <a:ext uri="{FF2B5EF4-FFF2-40B4-BE49-F238E27FC236}">
                  <a16:creationId xmlns:a16="http://schemas.microsoft.com/office/drawing/2014/main" id="{73EB8D74-56E3-C026-1FA1-BEDCADCE5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2376352" y="1318308"/>
              <a:ext cx="360000" cy="360000"/>
            </a:xfrm>
            <a:prstGeom prst="rect">
              <a:avLst/>
            </a:prstGeom>
          </p:spPr>
        </p:pic>
        <p:pic>
          <p:nvPicPr>
            <p:cNvPr id="29" name="Graphic 28" descr="Siren with solid fill">
              <a:extLst>
                <a:ext uri="{FF2B5EF4-FFF2-40B4-BE49-F238E27FC236}">
                  <a16:creationId xmlns:a16="http://schemas.microsoft.com/office/drawing/2014/main" id="{EE52B116-F6B4-F005-BBA3-3310C44DB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239191" y="1347521"/>
              <a:ext cx="360000" cy="360000"/>
            </a:xfrm>
            <a:prstGeom prst="rect">
              <a:avLst/>
            </a:prstGeom>
          </p:spPr>
        </p:pic>
        <p:pic>
          <p:nvPicPr>
            <p:cNvPr id="30" name="Graphic 29" descr="Continuous Improvement with solid fill">
              <a:extLst>
                <a:ext uri="{FF2B5EF4-FFF2-40B4-BE49-F238E27FC236}">
                  <a16:creationId xmlns:a16="http://schemas.microsoft.com/office/drawing/2014/main" id="{750E45B2-AD30-5FB0-05DE-1F82834B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-9000000">
              <a:off x="1833263" y="350058"/>
              <a:ext cx="396000" cy="396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DBA30E-2C94-DCA5-332E-0A1037AF9EC7}"/>
              </a:ext>
            </a:extLst>
          </p:cNvPr>
          <p:cNvSpPr txBox="1"/>
          <p:nvPr/>
        </p:nvSpPr>
        <p:spPr>
          <a:xfrm>
            <a:off x="59349" y="3929872"/>
            <a:ext cx="163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What is SHM?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26D89-D507-40B8-9322-6498A0177528}"/>
              </a:ext>
            </a:extLst>
          </p:cNvPr>
          <p:cNvSpPr txBox="1"/>
          <p:nvPr/>
        </p:nvSpPr>
        <p:spPr>
          <a:xfrm>
            <a:off x="59349" y="491406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Problems Definition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308A8-B8B8-800A-84D0-43CE86E3EFA3}"/>
              </a:ext>
            </a:extLst>
          </p:cNvPr>
          <p:cNvSpPr txBox="1"/>
          <p:nvPr/>
        </p:nvSpPr>
        <p:spPr>
          <a:xfrm>
            <a:off x="59349" y="589825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Proposed Methods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D1136-4C57-5800-B7D0-60CD19D4AB63}"/>
              </a:ext>
            </a:extLst>
          </p:cNvPr>
          <p:cNvSpPr txBox="1"/>
          <p:nvPr/>
        </p:nvSpPr>
        <p:spPr>
          <a:xfrm>
            <a:off x="59349" y="5406160"/>
            <a:ext cx="20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Importance of ML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6248B-56F5-6F7D-4886-B1E0CAFE6E17}"/>
              </a:ext>
            </a:extLst>
          </p:cNvPr>
          <p:cNvSpPr txBox="1"/>
          <p:nvPr/>
        </p:nvSpPr>
        <p:spPr>
          <a:xfrm>
            <a:off x="59349" y="4421968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914400" rtl="1" eaLnBrk="1" latinLnBrk="0" hangingPunct="1"/>
            <a:r>
              <a:rPr lang="en-US" b="1"/>
              <a:t>Why SHM?</a:t>
            </a:r>
            <a:endParaRPr lang="en-GB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1CBF3-AA93-E378-CB43-3E9DA36A604B}"/>
              </a:ext>
            </a:extLst>
          </p:cNvPr>
          <p:cNvSpPr txBox="1"/>
          <p:nvPr/>
        </p:nvSpPr>
        <p:spPr>
          <a:xfrm>
            <a:off x="3139581" y="388161"/>
            <a:ext cx="813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>
                <a:solidFill>
                  <a:schemeClr val="accent1"/>
                </a:solidFill>
              </a:rPr>
              <a:t>Why structural health monitoring (SHM)?</a:t>
            </a:r>
            <a:endParaRPr lang="en-IT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FF79DA-5554-896C-131C-5832E23EEA5F}"/>
              </a:ext>
            </a:extLst>
          </p:cNvPr>
          <p:cNvSpPr txBox="1"/>
          <p:nvPr/>
        </p:nvSpPr>
        <p:spPr>
          <a:xfrm>
            <a:off x="350471" y="3303109"/>
            <a:ext cx="155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Introduction:</a:t>
            </a:r>
            <a:endParaRPr lang="en-GB" b="1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437360-5807-04EF-78FC-8778842F10AA}"/>
              </a:ext>
            </a:extLst>
          </p:cNvPr>
          <p:cNvGrpSpPr/>
          <p:nvPr/>
        </p:nvGrpSpPr>
        <p:grpSpPr>
          <a:xfrm>
            <a:off x="5559416" y="1633611"/>
            <a:ext cx="3600067" cy="3600067"/>
            <a:chOff x="5551940" y="1995400"/>
            <a:chExt cx="3963682" cy="3963682"/>
          </a:xfrm>
          <a:solidFill>
            <a:schemeClr val="tx2">
              <a:lumMod val="10000"/>
              <a:lumOff val="90000"/>
            </a:schemeClr>
          </a:solidFill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5C4F260-2862-2D57-C145-D0CBBA3EC0BA}"/>
                </a:ext>
              </a:extLst>
            </p:cNvPr>
            <p:cNvCxnSpPr>
              <a:cxnSpLocks/>
            </p:cNvCxnSpPr>
            <p:nvPr/>
          </p:nvCxnSpPr>
          <p:spPr>
            <a:xfrm rot="3600000">
              <a:off x="7533781" y="1995400"/>
              <a:ext cx="0" cy="3963682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EA7BAA-EE4D-0DD0-1AE2-32174F30C90E}"/>
                </a:ext>
              </a:extLst>
            </p:cNvPr>
            <p:cNvCxnSpPr>
              <a:cxnSpLocks/>
            </p:cNvCxnSpPr>
            <p:nvPr/>
          </p:nvCxnSpPr>
          <p:spPr>
            <a:xfrm rot="7200000">
              <a:off x="7533781" y="1995400"/>
              <a:ext cx="0" cy="3963682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9B448A0-1A7C-833B-9F44-8EACF7CE8FE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533782" y="1995400"/>
              <a:ext cx="0" cy="3963682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1E583E-23C8-BF0D-A0AF-2351B02FB3FD}"/>
                </a:ext>
              </a:extLst>
            </p:cNvPr>
            <p:cNvSpPr/>
            <p:nvPr/>
          </p:nvSpPr>
          <p:spPr>
            <a:xfrm>
              <a:off x="6416422" y="2831285"/>
              <a:ext cx="2234719" cy="229191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algn="ctr" defTabSz="914400" rtl="0" eaLnBrk="1" latinLnBrk="0" hangingPunct="1"/>
              <a:r>
                <a:rPr lang="en-IT" sz="1600" b="1" dirty="0">
                  <a:ln>
                    <a:solidFill>
                      <a:sysClr val="windowText" lastClr="000000"/>
                    </a:solidFill>
                  </a:ln>
                </a:rPr>
                <a:t>Significanc</a:t>
              </a:r>
              <a:r>
                <a:rPr lang="en-GB" sz="1600" b="1" dirty="0">
                  <a:ln>
                    <a:solidFill>
                      <a:sysClr val="windowText" lastClr="000000"/>
                    </a:solidFill>
                  </a:ln>
                </a:rPr>
                <a:t>e</a:t>
              </a:r>
              <a:r>
                <a:rPr lang="en-IT" sz="1600" b="1" dirty="0">
                  <a:ln>
                    <a:solidFill>
                      <a:sysClr val="windowText" lastClr="000000"/>
                    </a:solidFill>
                  </a:ln>
                </a:rPr>
                <a:t> </a:t>
              </a:r>
              <a:r>
                <a:rPr lang="en-IT" b="1" dirty="0">
                  <a:ln>
                    <a:solidFill>
                      <a:sysClr val="windowText" lastClr="000000"/>
                    </a:solidFill>
                  </a:ln>
                </a:rPr>
                <a:t>of SHM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E047546-DE8E-AFA0-6093-BCE8B668340F}"/>
              </a:ext>
            </a:extLst>
          </p:cNvPr>
          <p:cNvSpPr/>
          <p:nvPr/>
        </p:nvSpPr>
        <p:spPr>
          <a:xfrm>
            <a:off x="8932178" y="4042438"/>
            <a:ext cx="1668807" cy="653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r>
              <a:rPr lang="en-IT" sz="1200" dirty="0">
                <a:solidFill>
                  <a:schemeClr val="tx1"/>
                </a:solidFill>
              </a:rPr>
              <a:t>Enhancing human and structural safety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7B92BA-9943-23E6-3458-BA3EEF09E457}"/>
              </a:ext>
            </a:extLst>
          </p:cNvPr>
          <p:cNvSpPr/>
          <p:nvPr/>
        </p:nvSpPr>
        <p:spPr>
          <a:xfrm>
            <a:off x="6525045" y="5247842"/>
            <a:ext cx="1668807" cy="653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Evaluating inaccessible areas</a:t>
            </a:r>
            <a:endParaRPr lang="en-IT" sz="1400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9D66EE1-7A1A-237B-D7A3-B692FDF72662}"/>
              </a:ext>
            </a:extLst>
          </p:cNvPr>
          <p:cNvSpPr/>
          <p:nvPr/>
        </p:nvSpPr>
        <p:spPr>
          <a:xfrm>
            <a:off x="6525045" y="965497"/>
            <a:ext cx="1668807" cy="653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Ensuring structural reliability and integrity</a:t>
            </a:r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4B0B97-B82D-E856-60EC-E5A68F032741}"/>
              </a:ext>
            </a:extLst>
          </p:cNvPr>
          <p:cNvSpPr/>
          <p:nvPr/>
        </p:nvSpPr>
        <p:spPr>
          <a:xfrm>
            <a:off x="8918324" y="2147028"/>
            <a:ext cx="1668807" cy="653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Preventing catastrophic failures</a:t>
            </a:r>
            <a:endParaRPr lang="en-IT" sz="1400" dirty="0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2730989-2579-5CA3-6745-E46FA1A042CC}"/>
              </a:ext>
            </a:extLst>
          </p:cNvPr>
          <p:cNvSpPr/>
          <p:nvPr/>
        </p:nvSpPr>
        <p:spPr>
          <a:xfrm>
            <a:off x="4118367" y="2202796"/>
            <a:ext cx="1668807" cy="653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Improving structural dynamics and resilience</a:t>
            </a:r>
            <a:endParaRPr lang="en-IT" sz="1200" dirty="0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1F5F161-181C-7697-6A72-D2BCE75B8275}"/>
              </a:ext>
            </a:extLst>
          </p:cNvPr>
          <p:cNvSpPr/>
          <p:nvPr/>
        </p:nvSpPr>
        <p:spPr>
          <a:xfrm>
            <a:off x="4118367" y="4000362"/>
            <a:ext cx="1668807" cy="653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T" sz="1400" dirty="0">
                <a:solidFill>
                  <a:schemeClr val="tx1"/>
                </a:solidFill>
              </a:rPr>
              <a:t>Reducing maint</a:t>
            </a:r>
            <a:r>
              <a:rPr lang="en-GB" sz="1400" dirty="0">
                <a:solidFill>
                  <a:schemeClr val="tx1"/>
                </a:solidFill>
              </a:rPr>
              <a:t>e</a:t>
            </a:r>
            <a:r>
              <a:rPr lang="en-IT" sz="1400" dirty="0">
                <a:solidFill>
                  <a:schemeClr val="tx1"/>
                </a:solidFill>
              </a:rPr>
              <a:t>nance costs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08D8C42-B8B0-2CE6-5872-5865CE74820E}"/>
              </a:ext>
            </a:extLst>
          </p:cNvPr>
          <p:cNvSpPr txBox="1"/>
          <p:nvPr/>
        </p:nvSpPr>
        <p:spPr>
          <a:xfrm>
            <a:off x="11576761" y="6473052"/>
            <a:ext cx="7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3/12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6D9B3D7-9CC7-84B7-149F-354414E04EC7}"/>
              </a:ext>
            </a:extLst>
          </p:cNvPr>
          <p:cNvSpPr txBox="1"/>
          <p:nvPr/>
        </p:nvSpPr>
        <p:spPr>
          <a:xfrm>
            <a:off x="3139581" y="-866893"/>
            <a:ext cx="863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>
                <a:solidFill>
                  <a:schemeClr val="accent1"/>
                </a:solidFill>
              </a:rPr>
              <a:t>Structural Health Monitoring (SHM)</a:t>
            </a:r>
          </a:p>
          <a:p>
            <a:r>
              <a:rPr lang="en-IT" sz="1600">
                <a:solidFill>
                  <a:schemeClr val="accent1"/>
                </a:solidFill>
              </a:rPr>
              <a:t> Estimating the state of structural health, detecting the changes that can affect it’s performance </a:t>
            </a:r>
          </a:p>
        </p:txBody>
      </p:sp>
      <p:pic>
        <p:nvPicPr>
          <p:cNvPr id="14" name="Picture 13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E50D0477-D0CD-77A7-0A62-66BE3C979B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4"/>
          <a:stretch>
            <a:fillRect/>
          </a:stretch>
        </p:blipFill>
        <p:spPr>
          <a:xfrm>
            <a:off x="1096321" y="981001"/>
            <a:ext cx="783190" cy="1046412"/>
          </a:xfrm>
          <a:prstGeom prst="flowChartAlternateProcess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710A722-6423-B2BD-EDB5-E8678C824B7B}"/>
              </a:ext>
            </a:extLst>
          </p:cNvPr>
          <p:cNvSpPr/>
          <p:nvPr/>
        </p:nvSpPr>
        <p:spPr>
          <a:xfrm>
            <a:off x="821916" y="838207"/>
            <a:ext cx="1332000" cy="1332000"/>
          </a:xfrm>
          <a:prstGeom prst="ellipse">
            <a:avLst/>
          </a:prstGeom>
          <a:noFill/>
          <a:ln w="85725" cmpd="tri">
            <a:solidFill>
              <a:srgbClr val="789D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2000"/>
                      <a:gd name="connsiteY0" fmla="*/ 666000 h 1332000"/>
                      <a:gd name="connsiteX1" fmla="*/ 666000 w 1332000"/>
                      <a:gd name="connsiteY1" fmla="*/ 0 h 1332000"/>
                      <a:gd name="connsiteX2" fmla="*/ 1332000 w 1332000"/>
                      <a:gd name="connsiteY2" fmla="*/ 666000 h 1332000"/>
                      <a:gd name="connsiteX3" fmla="*/ 666000 w 1332000"/>
                      <a:gd name="connsiteY3" fmla="*/ 1332000 h 1332000"/>
                      <a:gd name="connsiteX4" fmla="*/ 0 w 1332000"/>
                      <a:gd name="connsiteY4" fmla="*/ 666000 h 13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000" h="1332000" extrusionOk="0">
                        <a:moveTo>
                          <a:pt x="0" y="666000"/>
                        </a:moveTo>
                        <a:cubicBezTo>
                          <a:pt x="-53366" y="265261"/>
                          <a:pt x="227381" y="26571"/>
                          <a:pt x="666000" y="0"/>
                        </a:cubicBezTo>
                        <a:cubicBezTo>
                          <a:pt x="1043965" y="2135"/>
                          <a:pt x="1280488" y="299816"/>
                          <a:pt x="1332000" y="666000"/>
                        </a:cubicBezTo>
                        <a:cubicBezTo>
                          <a:pt x="1306551" y="1058674"/>
                          <a:pt x="1018188" y="1418414"/>
                          <a:pt x="666000" y="1332000"/>
                        </a:cubicBezTo>
                        <a:cubicBezTo>
                          <a:pt x="215863" y="1286964"/>
                          <a:pt x="10544" y="1038860"/>
                          <a:pt x="0" y="66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A7D452-A4C8-3F10-8030-86AECE2AC8D2}"/>
              </a:ext>
            </a:extLst>
          </p:cNvPr>
          <p:cNvSpPr txBox="1"/>
          <p:nvPr/>
        </p:nvSpPr>
        <p:spPr>
          <a:xfrm>
            <a:off x="2934860" y="-788888"/>
            <a:ext cx="9225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1"/>
                </a:solidFill>
              </a:rPr>
              <a:t>Challenges of Environmental and Operational Variability (EOV) in SHM</a:t>
            </a:r>
            <a:endParaRPr lang="en-IT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48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D33B2-0576-6061-D232-904D1F5C6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052BD9EA-5995-0717-302B-29A21376A2FE}"/>
              </a:ext>
            </a:extLst>
          </p:cNvPr>
          <p:cNvSpPr/>
          <p:nvPr/>
        </p:nvSpPr>
        <p:spPr>
          <a:xfrm>
            <a:off x="0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F8A474D1-8E1A-99DD-F003-CD74BA19E942}"/>
              </a:ext>
            </a:extLst>
          </p:cNvPr>
          <p:cNvSpPr/>
          <p:nvPr/>
        </p:nvSpPr>
        <p:spPr>
          <a:xfrm rot="1800000">
            <a:off x="1897503" y="504975"/>
            <a:ext cx="1190394" cy="1038349"/>
          </a:xfrm>
          <a:custGeom>
            <a:avLst/>
            <a:gdLst>
              <a:gd name="connsiteX0" fmla="*/ 0 w 1402961"/>
              <a:gd name="connsiteY0" fmla="*/ 0 h 1216683"/>
              <a:gd name="connsiteX1" fmla="*/ 1402961 w 1402961"/>
              <a:gd name="connsiteY1" fmla="*/ 810000 h 1216683"/>
              <a:gd name="connsiteX2" fmla="*/ 698566 w 1402961"/>
              <a:gd name="connsiteY2" fmla="*/ 1216683 h 1216683"/>
              <a:gd name="connsiteX3" fmla="*/ 671665 w 1402961"/>
              <a:gd name="connsiteY3" fmla="*/ 1167121 h 1216683"/>
              <a:gd name="connsiteX4" fmla="*/ 0 w 1402961"/>
              <a:gd name="connsiteY4" fmla="*/ 81000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0" y="0"/>
                </a:moveTo>
                <a:cubicBezTo>
                  <a:pt x="578770" y="0"/>
                  <a:pt x="1113576" y="308771"/>
                  <a:pt x="1402961" y="810000"/>
                </a:cubicBezTo>
                <a:lnTo>
                  <a:pt x="698566" y="1216683"/>
                </a:lnTo>
                <a:lnTo>
                  <a:pt x="671665" y="1167121"/>
                </a:lnTo>
                <a:cubicBezTo>
                  <a:pt x="526102" y="951660"/>
                  <a:pt x="279595" y="810000"/>
                  <a:pt x="0" y="8100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541020" rIns="952839" bIns="314198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27466F8C-D9FA-115E-2E86-8C73E7CE314B}"/>
              </a:ext>
            </a:extLst>
          </p:cNvPr>
          <p:cNvSpPr/>
          <p:nvPr/>
        </p:nvSpPr>
        <p:spPr>
          <a:xfrm rot="1800000">
            <a:off x="2000157" y="1337474"/>
            <a:ext cx="781824" cy="1382551"/>
          </a:xfrm>
          <a:custGeom>
            <a:avLst/>
            <a:gdLst>
              <a:gd name="connsiteX0" fmla="*/ 704395 w 921433"/>
              <a:gd name="connsiteY0" fmla="*/ 0 h 1620000"/>
              <a:gd name="connsiteX1" fmla="*/ 704395 w 921433"/>
              <a:gd name="connsiteY1" fmla="*/ 1620000 h 1620000"/>
              <a:gd name="connsiteX2" fmla="*/ 0 w 921433"/>
              <a:gd name="connsiteY2" fmla="*/ 1213317 h 1620000"/>
              <a:gd name="connsiteX3" fmla="*/ 47780 w 921433"/>
              <a:gd name="connsiteY3" fmla="*/ 1125289 h 1620000"/>
              <a:gd name="connsiteX4" fmla="*/ 111434 w 921433"/>
              <a:gd name="connsiteY4" fmla="*/ 810000 h 1620000"/>
              <a:gd name="connsiteX5" fmla="*/ 47780 w 921433"/>
              <a:gd name="connsiteY5" fmla="*/ 494711 h 1620000"/>
              <a:gd name="connsiteX6" fmla="*/ 0 w 921433"/>
              <a:gd name="connsiteY6" fmla="*/ 406683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33" h="1620000">
                <a:moveTo>
                  <a:pt x="704395" y="0"/>
                </a:moveTo>
                <a:cubicBezTo>
                  <a:pt x="993780" y="501230"/>
                  <a:pt x="993780" y="1118771"/>
                  <a:pt x="704395" y="1620000"/>
                </a:cubicBezTo>
                <a:lnTo>
                  <a:pt x="0" y="1213317"/>
                </a:lnTo>
                <a:lnTo>
                  <a:pt x="47780" y="1125289"/>
                </a:lnTo>
                <a:cubicBezTo>
                  <a:pt x="88769" y="1028382"/>
                  <a:pt x="111434" y="921838"/>
                  <a:pt x="111434" y="810000"/>
                </a:cubicBezTo>
                <a:cubicBezTo>
                  <a:pt x="111434" y="698162"/>
                  <a:pt x="88769" y="591619"/>
                  <a:pt x="47780" y="494711"/>
                </a:cubicBezTo>
                <a:lnTo>
                  <a:pt x="0" y="40668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0344" tIns="1869863" rIns="114215" bIns="1869864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300" kern="120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A1C03F0-49F2-2B78-E248-A7B8E6DAEB1B}"/>
              </a:ext>
            </a:extLst>
          </p:cNvPr>
          <p:cNvSpPr/>
          <p:nvPr/>
        </p:nvSpPr>
        <p:spPr>
          <a:xfrm rot="1800000">
            <a:off x="976678" y="2099891"/>
            <a:ext cx="1190394" cy="1038349"/>
          </a:xfrm>
          <a:custGeom>
            <a:avLst/>
            <a:gdLst>
              <a:gd name="connsiteX0" fmla="*/ 698566 w 1402961"/>
              <a:gd name="connsiteY0" fmla="*/ 0 h 1216683"/>
              <a:gd name="connsiteX1" fmla="*/ 1402961 w 1402961"/>
              <a:gd name="connsiteY1" fmla="*/ 406683 h 1216683"/>
              <a:gd name="connsiteX2" fmla="*/ 0 w 1402961"/>
              <a:gd name="connsiteY2" fmla="*/ 1216683 h 1216683"/>
              <a:gd name="connsiteX3" fmla="*/ 0 w 1402961"/>
              <a:gd name="connsiteY3" fmla="*/ 406683 h 1216683"/>
              <a:gd name="connsiteX4" fmla="*/ 671665 w 1402961"/>
              <a:gd name="connsiteY4" fmla="*/ 49562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698566" y="0"/>
                </a:moveTo>
                <a:lnTo>
                  <a:pt x="1402961" y="406683"/>
                </a:lnTo>
                <a:cubicBezTo>
                  <a:pt x="1113576" y="907913"/>
                  <a:pt x="578770" y="1216683"/>
                  <a:pt x="0" y="1216683"/>
                </a:cubicBezTo>
                <a:lnTo>
                  <a:pt x="0" y="406683"/>
                </a:lnTo>
                <a:cubicBezTo>
                  <a:pt x="279595" y="406683"/>
                  <a:pt x="526102" y="265023"/>
                  <a:pt x="671665" y="495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3141980" rIns="952839" bIns="541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4E4DFC6D-6455-FDC6-CEC5-61163936B463}"/>
              </a:ext>
            </a:extLst>
          </p:cNvPr>
          <p:cNvSpPr/>
          <p:nvPr/>
        </p:nvSpPr>
        <p:spPr>
          <a:xfrm rot="1800000">
            <a:off x="-122831" y="1465090"/>
            <a:ext cx="1190394" cy="1038349"/>
          </a:xfrm>
          <a:custGeom>
            <a:avLst/>
            <a:gdLst>
              <a:gd name="connsiteX0" fmla="*/ 704395 w 1402961"/>
              <a:gd name="connsiteY0" fmla="*/ 0 h 1216683"/>
              <a:gd name="connsiteX1" fmla="*/ 731296 w 1402961"/>
              <a:gd name="connsiteY1" fmla="*/ 49562 h 1216683"/>
              <a:gd name="connsiteX2" fmla="*/ 1402961 w 1402961"/>
              <a:gd name="connsiteY2" fmla="*/ 406683 h 1216683"/>
              <a:gd name="connsiteX3" fmla="*/ 1402961 w 1402961"/>
              <a:gd name="connsiteY3" fmla="*/ 1216683 h 1216683"/>
              <a:gd name="connsiteX4" fmla="*/ 0 w 1402961"/>
              <a:gd name="connsiteY4" fmla="*/ 406683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704395" y="0"/>
                </a:moveTo>
                <a:lnTo>
                  <a:pt x="731296" y="49562"/>
                </a:lnTo>
                <a:cubicBezTo>
                  <a:pt x="876859" y="265023"/>
                  <a:pt x="1123367" y="406683"/>
                  <a:pt x="1402961" y="406683"/>
                </a:cubicBezTo>
                <a:lnTo>
                  <a:pt x="1402961" y="1216683"/>
                </a:lnTo>
                <a:cubicBezTo>
                  <a:pt x="824191" y="1216683"/>
                  <a:pt x="289385" y="907913"/>
                  <a:pt x="0" y="40668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3162300" rIns="2398268" bIns="56134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8EF13499-8EBB-D04B-A8A9-B60F3A2B4074}"/>
              </a:ext>
            </a:extLst>
          </p:cNvPr>
          <p:cNvSpPr/>
          <p:nvPr/>
        </p:nvSpPr>
        <p:spPr>
          <a:xfrm rot="1800000">
            <a:off x="183083" y="288386"/>
            <a:ext cx="781825" cy="1382551"/>
          </a:xfrm>
          <a:custGeom>
            <a:avLst/>
            <a:gdLst>
              <a:gd name="connsiteX0" fmla="*/ 217039 w 921434"/>
              <a:gd name="connsiteY0" fmla="*/ 0 h 1620000"/>
              <a:gd name="connsiteX1" fmla="*/ 921434 w 921434"/>
              <a:gd name="connsiteY1" fmla="*/ 406683 h 1620000"/>
              <a:gd name="connsiteX2" fmla="*/ 873654 w 921434"/>
              <a:gd name="connsiteY2" fmla="*/ 494711 h 1620000"/>
              <a:gd name="connsiteX3" fmla="*/ 810000 w 921434"/>
              <a:gd name="connsiteY3" fmla="*/ 810000 h 1620000"/>
              <a:gd name="connsiteX4" fmla="*/ 873654 w 921434"/>
              <a:gd name="connsiteY4" fmla="*/ 1125289 h 1620000"/>
              <a:gd name="connsiteX5" fmla="*/ 921434 w 921434"/>
              <a:gd name="connsiteY5" fmla="*/ 1213317 h 1620000"/>
              <a:gd name="connsiteX6" fmla="*/ 217039 w 921434"/>
              <a:gd name="connsiteY6" fmla="*/ 1620000 h 1620000"/>
              <a:gd name="connsiteX7" fmla="*/ 217039 w 921434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" h="1620000">
                <a:moveTo>
                  <a:pt x="217039" y="0"/>
                </a:moveTo>
                <a:lnTo>
                  <a:pt x="921434" y="406683"/>
                </a:lnTo>
                <a:lnTo>
                  <a:pt x="873654" y="494711"/>
                </a:lnTo>
                <a:cubicBezTo>
                  <a:pt x="832666" y="591619"/>
                  <a:pt x="810000" y="698162"/>
                  <a:pt x="810000" y="810000"/>
                </a:cubicBezTo>
                <a:cubicBezTo>
                  <a:pt x="810000" y="921838"/>
                  <a:pt x="832666" y="1028382"/>
                  <a:pt x="873654" y="1125289"/>
                </a:cubicBezTo>
                <a:lnTo>
                  <a:pt x="921434" y="1213317"/>
                </a:lnTo>
                <a:lnTo>
                  <a:pt x="217039" y="1620000"/>
                </a:lnTo>
                <a:cubicBezTo>
                  <a:pt x="-72347" y="1118771"/>
                  <a:pt x="-72347" y="501230"/>
                  <a:pt x="21703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93" tIns="1885103" rIns="3174746" bIns="188510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500" kern="120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4B181060-6E7B-E148-2819-AF9E8C069973}"/>
              </a:ext>
            </a:extLst>
          </p:cNvPr>
          <p:cNvSpPr/>
          <p:nvPr/>
        </p:nvSpPr>
        <p:spPr>
          <a:xfrm rot="1800000">
            <a:off x="797995" y="-129827"/>
            <a:ext cx="1190394" cy="1038349"/>
          </a:xfrm>
          <a:custGeom>
            <a:avLst/>
            <a:gdLst>
              <a:gd name="connsiteX0" fmla="*/ 1402961 w 1402961"/>
              <a:gd name="connsiteY0" fmla="*/ 0 h 1216683"/>
              <a:gd name="connsiteX1" fmla="*/ 1402961 w 1402961"/>
              <a:gd name="connsiteY1" fmla="*/ 810000 h 1216683"/>
              <a:gd name="connsiteX2" fmla="*/ 731296 w 1402961"/>
              <a:gd name="connsiteY2" fmla="*/ 1167121 h 1216683"/>
              <a:gd name="connsiteX3" fmla="*/ 704395 w 1402961"/>
              <a:gd name="connsiteY3" fmla="*/ 1216683 h 1216683"/>
              <a:gd name="connsiteX4" fmla="*/ 0 w 1402961"/>
              <a:gd name="connsiteY4" fmla="*/ 810000 h 1216683"/>
              <a:gd name="connsiteX5" fmla="*/ 1402961 w 1402961"/>
              <a:gd name="connsiteY5" fmla="*/ 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961" h="1216683">
                <a:moveTo>
                  <a:pt x="1402961" y="0"/>
                </a:moveTo>
                <a:lnTo>
                  <a:pt x="1402961" y="810000"/>
                </a:lnTo>
                <a:cubicBezTo>
                  <a:pt x="1123367" y="810000"/>
                  <a:pt x="876859" y="951660"/>
                  <a:pt x="731296" y="1167121"/>
                </a:cubicBezTo>
                <a:lnTo>
                  <a:pt x="704395" y="1216683"/>
                </a:lnTo>
                <a:lnTo>
                  <a:pt x="0" y="810000"/>
                </a:lnTo>
                <a:cubicBezTo>
                  <a:pt x="289386" y="308771"/>
                  <a:pt x="824191" y="0"/>
                  <a:pt x="140296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561340" rIns="2398268" bIns="316230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361F35-C89F-18C9-3D09-33698489C447}"/>
              </a:ext>
            </a:extLst>
          </p:cNvPr>
          <p:cNvCxnSpPr/>
          <p:nvPr/>
        </p:nvCxnSpPr>
        <p:spPr>
          <a:xfrm>
            <a:off x="166255" y="3739003"/>
            <a:ext cx="199660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A980EA-3109-534E-BA8F-C8358EE02B96}"/>
              </a:ext>
            </a:extLst>
          </p:cNvPr>
          <p:cNvGrpSpPr/>
          <p:nvPr/>
        </p:nvGrpSpPr>
        <p:grpSpPr>
          <a:xfrm rot="1800000">
            <a:off x="239191" y="350058"/>
            <a:ext cx="2497161" cy="2276682"/>
            <a:chOff x="239191" y="350058"/>
            <a:chExt cx="2497161" cy="2276682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EFA211F5-4569-C582-0B5D-603B85B12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000000">
              <a:off x="745194" y="394717"/>
              <a:ext cx="360000" cy="360000"/>
            </a:xfrm>
            <a:prstGeom prst="rect">
              <a:avLst/>
            </a:prstGeom>
          </p:spPr>
        </p:pic>
        <p:pic>
          <p:nvPicPr>
            <p:cNvPr id="26" name="Graphic 25" descr="Teacher with solid fill">
              <a:extLst>
                <a:ext uri="{FF2B5EF4-FFF2-40B4-BE49-F238E27FC236}">
                  <a16:creationId xmlns:a16="http://schemas.microsoft.com/office/drawing/2014/main" id="{A835E61B-AE19-177D-EB84-226E8711A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-1800000">
              <a:off x="1864827" y="2266740"/>
              <a:ext cx="360000" cy="360000"/>
            </a:xfrm>
            <a:prstGeom prst="rect">
              <a:avLst/>
            </a:prstGeom>
          </p:spPr>
        </p:pic>
        <p:pic>
          <p:nvPicPr>
            <p:cNvPr id="27" name="Graphic 26" descr="Target with solid fill">
              <a:extLst>
                <a:ext uri="{FF2B5EF4-FFF2-40B4-BE49-F238E27FC236}">
                  <a16:creationId xmlns:a16="http://schemas.microsoft.com/office/drawing/2014/main" id="{38C2AA0C-CABF-3CEB-C2A7-4BDFD7EB9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00000">
              <a:off x="744552" y="2256461"/>
              <a:ext cx="360000" cy="360000"/>
            </a:xfrm>
            <a:prstGeom prst="rect">
              <a:avLst/>
            </a:prstGeom>
          </p:spPr>
        </p:pic>
        <p:pic>
          <p:nvPicPr>
            <p:cNvPr id="28" name="Graphic 27" descr="Bridge scene with solid fill">
              <a:extLst>
                <a:ext uri="{FF2B5EF4-FFF2-40B4-BE49-F238E27FC236}">
                  <a16:creationId xmlns:a16="http://schemas.microsoft.com/office/drawing/2014/main" id="{5DDB557B-5E6C-A578-00C1-56ED58E0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2376352" y="1318308"/>
              <a:ext cx="360000" cy="360000"/>
            </a:xfrm>
            <a:prstGeom prst="rect">
              <a:avLst/>
            </a:prstGeom>
          </p:spPr>
        </p:pic>
        <p:pic>
          <p:nvPicPr>
            <p:cNvPr id="29" name="Graphic 28" descr="Siren with solid fill">
              <a:extLst>
                <a:ext uri="{FF2B5EF4-FFF2-40B4-BE49-F238E27FC236}">
                  <a16:creationId xmlns:a16="http://schemas.microsoft.com/office/drawing/2014/main" id="{0077D886-9D6F-161F-5BBD-52DC71FA1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400000">
              <a:off x="239191" y="1347521"/>
              <a:ext cx="360000" cy="360000"/>
            </a:xfrm>
            <a:prstGeom prst="rect">
              <a:avLst/>
            </a:prstGeom>
          </p:spPr>
        </p:pic>
        <p:pic>
          <p:nvPicPr>
            <p:cNvPr id="30" name="Graphic 29" descr="Continuous Improvement with solid fill">
              <a:extLst>
                <a:ext uri="{FF2B5EF4-FFF2-40B4-BE49-F238E27FC236}">
                  <a16:creationId xmlns:a16="http://schemas.microsoft.com/office/drawing/2014/main" id="{44D52546-8119-AADC-135E-5BA1CD59A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-9000000">
              <a:off x="1833263" y="350058"/>
              <a:ext cx="396000" cy="396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DE4666-86DC-D8B5-E02A-6480CA6F93DF}"/>
              </a:ext>
            </a:extLst>
          </p:cNvPr>
          <p:cNvSpPr txBox="1"/>
          <p:nvPr/>
        </p:nvSpPr>
        <p:spPr>
          <a:xfrm>
            <a:off x="3086013" y="563094"/>
            <a:ext cx="1353976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T" sz="166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5C84D-FE4B-BB79-DE69-4276C213D2DB}"/>
              </a:ext>
            </a:extLst>
          </p:cNvPr>
          <p:cNvSpPr txBox="1"/>
          <p:nvPr/>
        </p:nvSpPr>
        <p:spPr>
          <a:xfrm>
            <a:off x="7695888" y="563094"/>
            <a:ext cx="1353976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T" sz="166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214F6-ADF6-9BE5-03D9-11E44FFBBDC3}"/>
              </a:ext>
            </a:extLst>
          </p:cNvPr>
          <p:cNvSpPr txBox="1"/>
          <p:nvPr/>
        </p:nvSpPr>
        <p:spPr>
          <a:xfrm>
            <a:off x="4173049" y="1136565"/>
            <a:ext cx="3142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000" b="1" dirty="0">
                <a:solidFill>
                  <a:schemeClr val="accent1"/>
                </a:solidFill>
              </a:rPr>
              <a:t>False Positive Alarm:</a:t>
            </a:r>
          </a:p>
          <a:p>
            <a:endParaRPr lang="en-IT" sz="2000" b="1" dirty="0">
              <a:solidFill>
                <a:schemeClr val="accent1"/>
              </a:solidFill>
            </a:endParaRPr>
          </a:p>
          <a:p>
            <a:r>
              <a:rPr lang="en-GB" sz="1600" dirty="0">
                <a:solidFill>
                  <a:schemeClr val="accent1"/>
                </a:solidFill>
                <a:latin typeface="Helvetica" pitchFamily="2" charset="0"/>
              </a:rPr>
              <a:t>Detects damage when the structure is functioning normally</a:t>
            </a:r>
            <a:endParaRPr lang="en-IT" dirty="0">
              <a:solidFill>
                <a:schemeClr val="accent1"/>
              </a:solidFill>
            </a:endParaRPr>
          </a:p>
          <a:p>
            <a:endParaRPr lang="en-IT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835B9E-8521-0D38-D67A-672B53DBAF6B}"/>
              </a:ext>
            </a:extLst>
          </p:cNvPr>
          <p:cNvSpPr txBox="1"/>
          <p:nvPr/>
        </p:nvSpPr>
        <p:spPr>
          <a:xfrm>
            <a:off x="9049864" y="1136565"/>
            <a:ext cx="3083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000" b="1" dirty="0">
                <a:solidFill>
                  <a:schemeClr val="accent1"/>
                </a:solidFill>
              </a:rPr>
              <a:t>False Negative Alarm:</a:t>
            </a:r>
          </a:p>
          <a:p>
            <a:endParaRPr lang="en-IT" sz="2000" b="1" dirty="0">
              <a:solidFill>
                <a:schemeClr val="accent1"/>
              </a:solidFill>
            </a:endParaRPr>
          </a:p>
          <a:p>
            <a:r>
              <a:rPr lang="en-GB" sz="1600" dirty="0">
                <a:solidFill>
                  <a:schemeClr val="accent1"/>
                </a:solidFill>
                <a:latin typeface="Helvetica" pitchFamily="2" charset="0"/>
              </a:rPr>
              <a:t>Fails to detect damage when the structure is damaged</a:t>
            </a:r>
            <a:endParaRPr lang="en-IT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C456C-41EA-7369-F10C-767F05340456}"/>
              </a:ext>
            </a:extLst>
          </p:cNvPr>
          <p:cNvSpPr txBox="1"/>
          <p:nvPr/>
        </p:nvSpPr>
        <p:spPr>
          <a:xfrm>
            <a:off x="3697357" y="2890891"/>
            <a:ext cx="7879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dirty="0">
                <a:solidFill>
                  <a:schemeClr val="accent1"/>
                </a:solidFill>
              </a:rPr>
              <a:t>“</a:t>
            </a:r>
            <a:r>
              <a:rPr lang="en-GB" sz="1600" dirty="0">
                <a:solidFill>
                  <a:schemeClr val="accent1"/>
                </a:solidFill>
              </a:rPr>
              <a:t>Using </a:t>
            </a:r>
            <a:r>
              <a:rPr lang="en-GB" b="1" dirty="0">
                <a:solidFill>
                  <a:schemeClr val="bg1"/>
                </a:solidFill>
              </a:rPr>
              <a:t>DATA NORMALIZATION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sz="1600" dirty="0">
                <a:solidFill>
                  <a:schemeClr val="accent1"/>
                </a:solidFill>
              </a:rPr>
              <a:t>techniques, which include input-output and output-only algorithms, the Environmental and Operational Variability effects are eliminated”</a:t>
            </a:r>
            <a:endParaRPr lang="en-IT" sz="1600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025CEA-837E-A3B6-ACB4-271F4D44032F}"/>
              </a:ext>
            </a:extLst>
          </p:cNvPr>
          <p:cNvSpPr txBox="1"/>
          <p:nvPr/>
        </p:nvSpPr>
        <p:spPr>
          <a:xfrm>
            <a:off x="2934860" y="388161"/>
            <a:ext cx="9225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1"/>
                </a:solidFill>
              </a:rPr>
              <a:t>Challenges of Environmental and Operational Variability (EOV) in SHM</a:t>
            </a:r>
            <a:endParaRPr lang="en-IT" sz="2200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DC1F0B-0A9B-8B5D-BC3D-2FD3AB8C4DF8}"/>
              </a:ext>
            </a:extLst>
          </p:cNvPr>
          <p:cNvSpPr txBox="1"/>
          <p:nvPr/>
        </p:nvSpPr>
        <p:spPr>
          <a:xfrm>
            <a:off x="59349" y="3929872"/>
            <a:ext cx="163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What is SHM?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58B996-D478-BC70-BE2E-EE0886CA53F6}"/>
              </a:ext>
            </a:extLst>
          </p:cNvPr>
          <p:cNvSpPr txBox="1"/>
          <p:nvPr/>
        </p:nvSpPr>
        <p:spPr>
          <a:xfrm>
            <a:off x="59349" y="491406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ysClr val="windowText" lastClr="000000"/>
                </a:solidFill>
              </a:rPr>
              <a:t>Problems Definition</a:t>
            </a:r>
            <a:endParaRPr lang="en-GB" b="1">
              <a:solidFill>
                <a:sysClr val="windowText" lastClr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5FBDFD-4101-1999-92B4-8EC68792B3F3}"/>
              </a:ext>
            </a:extLst>
          </p:cNvPr>
          <p:cNvSpPr txBox="1"/>
          <p:nvPr/>
        </p:nvSpPr>
        <p:spPr>
          <a:xfrm>
            <a:off x="59349" y="589825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Proposed Methods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9D2633-9DB1-067F-FC66-AB51F6204D6C}"/>
              </a:ext>
            </a:extLst>
          </p:cNvPr>
          <p:cNvSpPr txBox="1"/>
          <p:nvPr/>
        </p:nvSpPr>
        <p:spPr>
          <a:xfrm>
            <a:off x="59349" y="5406160"/>
            <a:ext cx="20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Importance of ML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DA56C6-1EB5-2C05-0049-FA65BF169F97}"/>
              </a:ext>
            </a:extLst>
          </p:cNvPr>
          <p:cNvSpPr txBox="1"/>
          <p:nvPr/>
        </p:nvSpPr>
        <p:spPr>
          <a:xfrm>
            <a:off x="59349" y="4421968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914400" rtl="1" eaLnBrk="1" latinLnBrk="0" hangingPunct="1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Why SHM?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4174BFB-2C8E-6240-BEAE-51431DBB18B5}"/>
              </a:ext>
            </a:extLst>
          </p:cNvPr>
          <p:cNvSpPr txBox="1"/>
          <p:nvPr/>
        </p:nvSpPr>
        <p:spPr>
          <a:xfrm>
            <a:off x="4400176" y="2891652"/>
            <a:ext cx="255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DATA NORMALIZATION</a:t>
            </a:r>
            <a:endParaRPr lang="en-IT" sz="160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2C3B9C-AA91-808A-E48C-0BC0AFEBC11B}"/>
              </a:ext>
            </a:extLst>
          </p:cNvPr>
          <p:cNvSpPr txBox="1"/>
          <p:nvPr/>
        </p:nvSpPr>
        <p:spPr>
          <a:xfrm>
            <a:off x="350471" y="3303109"/>
            <a:ext cx="155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Introduction:</a:t>
            </a:r>
            <a:endParaRPr lang="en-GB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7BE6E-1D31-D180-FF01-DE414932486F}"/>
              </a:ext>
            </a:extLst>
          </p:cNvPr>
          <p:cNvSpPr txBox="1"/>
          <p:nvPr/>
        </p:nvSpPr>
        <p:spPr>
          <a:xfrm>
            <a:off x="11576761" y="6473052"/>
            <a:ext cx="7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4/12</a:t>
            </a:r>
            <a:endParaRPr lang="en-IT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5367E-9E8E-2E5F-9899-08D1E8F55E1F}"/>
              </a:ext>
            </a:extLst>
          </p:cNvPr>
          <p:cNvSpPr txBox="1"/>
          <p:nvPr/>
        </p:nvSpPr>
        <p:spPr>
          <a:xfrm>
            <a:off x="3139581" y="-844898"/>
            <a:ext cx="813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>
                <a:solidFill>
                  <a:schemeClr val="accent1"/>
                </a:solidFill>
              </a:rPr>
              <a:t>Why structural health monitoring (SHM)?</a:t>
            </a:r>
            <a:endParaRPr lang="en-IT" dirty="0">
              <a:solidFill>
                <a:schemeClr val="accent1"/>
              </a:solidFill>
            </a:endParaRPr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0C5BEDDD-BF75-65A5-819D-D3B4529BD0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4"/>
          <a:stretch>
            <a:fillRect/>
          </a:stretch>
        </p:blipFill>
        <p:spPr>
          <a:xfrm>
            <a:off x="1096321" y="981001"/>
            <a:ext cx="783190" cy="1046412"/>
          </a:xfrm>
          <a:prstGeom prst="flowChartAlternateProcess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40EC89-3E15-155E-0738-DF2292F10FB8}"/>
              </a:ext>
            </a:extLst>
          </p:cNvPr>
          <p:cNvSpPr/>
          <p:nvPr/>
        </p:nvSpPr>
        <p:spPr>
          <a:xfrm>
            <a:off x="821916" y="838207"/>
            <a:ext cx="1332000" cy="1332000"/>
          </a:xfrm>
          <a:prstGeom prst="ellipse">
            <a:avLst/>
          </a:prstGeom>
          <a:noFill/>
          <a:ln w="85725" cmpd="tri">
            <a:solidFill>
              <a:srgbClr val="789D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2000"/>
                      <a:gd name="connsiteY0" fmla="*/ 666000 h 1332000"/>
                      <a:gd name="connsiteX1" fmla="*/ 666000 w 1332000"/>
                      <a:gd name="connsiteY1" fmla="*/ 0 h 1332000"/>
                      <a:gd name="connsiteX2" fmla="*/ 1332000 w 1332000"/>
                      <a:gd name="connsiteY2" fmla="*/ 666000 h 1332000"/>
                      <a:gd name="connsiteX3" fmla="*/ 666000 w 1332000"/>
                      <a:gd name="connsiteY3" fmla="*/ 1332000 h 1332000"/>
                      <a:gd name="connsiteX4" fmla="*/ 0 w 1332000"/>
                      <a:gd name="connsiteY4" fmla="*/ 666000 h 13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000" h="1332000" extrusionOk="0">
                        <a:moveTo>
                          <a:pt x="0" y="666000"/>
                        </a:moveTo>
                        <a:cubicBezTo>
                          <a:pt x="-53366" y="265261"/>
                          <a:pt x="227381" y="26571"/>
                          <a:pt x="666000" y="0"/>
                        </a:cubicBezTo>
                        <a:cubicBezTo>
                          <a:pt x="1043965" y="2135"/>
                          <a:pt x="1280488" y="299816"/>
                          <a:pt x="1332000" y="666000"/>
                        </a:cubicBezTo>
                        <a:cubicBezTo>
                          <a:pt x="1306551" y="1058674"/>
                          <a:pt x="1018188" y="1418414"/>
                          <a:pt x="666000" y="1332000"/>
                        </a:cubicBezTo>
                        <a:cubicBezTo>
                          <a:pt x="215863" y="1286964"/>
                          <a:pt x="10544" y="1038860"/>
                          <a:pt x="0" y="66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02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38DDD-2085-B37C-73D1-0CE25F6B0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88A430F3-6E89-BF7B-1CF5-FF98992F41DD}"/>
              </a:ext>
            </a:extLst>
          </p:cNvPr>
          <p:cNvSpPr/>
          <p:nvPr/>
        </p:nvSpPr>
        <p:spPr>
          <a:xfrm>
            <a:off x="0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11886528-FFEA-0870-116D-E67E4178A744}"/>
              </a:ext>
            </a:extLst>
          </p:cNvPr>
          <p:cNvSpPr/>
          <p:nvPr/>
        </p:nvSpPr>
        <p:spPr>
          <a:xfrm rot="1800000">
            <a:off x="1897503" y="504975"/>
            <a:ext cx="1190394" cy="1038349"/>
          </a:xfrm>
          <a:custGeom>
            <a:avLst/>
            <a:gdLst>
              <a:gd name="connsiteX0" fmla="*/ 0 w 1402961"/>
              <a:gd name="connsiteY0" fmla="*/ 0 h 1216683"/>
              <a:gd name="connsiteX1" fmla="*/ 1402961 w 1402961"/>
              <a:gd name="connsiteY1" fmla="*/ 810000 h 1216683"/>
              <a:gd name="connsiteX2" fmla="*/ 698566 w 1402961"/>
              <a:gd name="connsiteY2" fmla="*/ 1216683 h 1216683"/>
              <a:gd name="connsiteX3" fmla="*/ 671665 w 1402961"/>
              <a:gd name="connsiteY3" fmla="*/ 1167121 h 1216683"/>
              <a:gd name="connsiteX4" fmla="*/ 0 w 1402961"/>
              <a:gd name="connsiteY4" fmla="*/ 81000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0" y="0"/>
                </a:moveTo>
                <a:cubicBezTo>
                  <a:pt x="578770" y="0"/>
                  <a:pt x="1113576" y="308771"/>
                  <a:pt x="1402961" y="810000"/>
                </a:cubicBezTo>
                <a:lnTo>
                  <a:pt x="698566" y="1216683"/>
                </a:lnTo>
                <a:lnTo>
                  <a:pt x="671665" y="1167121"/>
                </a:lnTo>
                <a:cubicBezTo>
                  <a:pt x="526102" y="951660"/>
                  <a:pt x="279595" y="810000"/>
                  <a:pt x="0" y="8100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541020" rIns="952839" bIns="314198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0E694989-EE38-3F5D-AC2C-FE9B18FAE676}"/>
              </a:ext>
            </a:extLst>
          </p:cNvPr>
          <p:cNvSpPr/>
          <p:nvPr/>
        </p:nvSpPr>
        <p:spPr>
          <a:xfrm rot="1800000">
            <a:off x="2000157" y="1337474"/>
            <a:ext cx="781824" cy="1382551"/>
          </a:xfrm>
          <a:custGeom>
            <a:avLst/>
            <a:gdLst>
              <a:gd name="connsiteX0" fmla="*/ 704395 w 921433"/>
              <a:gd name="connsiteY0" fmla="*/ 0 h 1620000"/>
              <a:gd name="connsiteX1" fmla="*/ 704395 w 921433"/>
              <a:gd name="connsiteY1" fmla="*/ 1620000 h 1620000"/>
              <a:gd name="connsiteX2" fmla="*/ 0 w 921433"/>
              <a:gd name="connsiteY2" fmla="*/ 1213317 h 1620000"/>
              <a:gd name="connsiteX3" fmla="*/ 47780 w 921433"/>
              <a:gd name="connsiteY3" fmla="*/ 1125289 h 1620000"/>
              <a:gd name="connsiteX4" fmla="*/ 111434 w 921433"/>
              <a:gd name="connsiteY4" fmla="*/ 810000 h 1620000"/>
              <a:gd name="connsiteX5" fmla="*/ 47780 w 921433"/>
              <a:gd name="connsiteY5" fmla="*/ 494711 h 1620000"/>
              <a:gd name="connsiteX6" fmla="*/ 0 w 921433"/>
              <a:gd name="connsiteY6" fmla="*/ 406683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33" h="1620000">
                <a:moveTo>
                  <a:pt x="704395" y="0"/>
                </a:moveTo>
                <a:cubicBezTo>
                  <a:pt x="993780" y="501230"/>
                  <a:pt x="993780" y="1118771"/>
                  <a:pt x="704395" y="1620000"/>
                </a:cubicBezTo>
                <a:lnTo>
                  <a:pt x="0" y="1213317"/>
                </a:lnTo>
                <a:lnTo>
                  <a:pt x="47780" y="1125289"/>
                </a:lnTo>
                <a:cubicBezTo>
                  <a:pt x="88769" y="1028382"/>
                  <a:pt x="111434" y="921838"/>
                  <a:pt x="111434" y="810000"/>
                </a:cubicBezTo>
                <a:cubicBezTo>
                  <a:pt x="111434" y="698162"/>
                  <a:pt x="88769" y="591619"/>
                  <a:pt x="47780" y="494711"/>
                </a:cubicBezTo>
                <a:lnTo>
                  <a:pt x="0" y="40668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0344" tIns="1869863" rIns="114215" bIns="1869864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300" kern="120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A80C976A-4BCA-AAC8-9490-A2B861E57733}"/>
              </a:ext>
            </a:extLst>
          </p:cNvPr>
          <p:cNvSpPr/>
          <p:nvPr/>
        </p:nvSpPr>
        <p:spPr>
          <a:xfrm rot="1800000">
            <a:off x="976678" y="2099891"/>
            <a:ext cx="1190394" cy="1038349"/>
          </a:xfrm>
          <a:custGeom>
            <a:avLst/>
            <a:gdLst>
              <a:gd name="connsiteX0" fmla="*/ 698566 w 1402961"/>
              <a:gd name="connsiteY0" fmla="*/ 0 h 1216683"/>
              <a:gd name="connsiteX1" fmla="*/ 1402961 w 1402961"/>
              <a:gd name="connsiteY1" fmla="*/ 406683 h 1216683"/>
              <a:gd name="connsiteX2" fmla="*/ 0 w 1402961"/>
              <a:gd name="connsiteY2" fmla="*/ 1216683 h 1216683"/>
              <a:gd name="connsiteX3" fmla="*/ 0 w 1402961"/>
              <a:gd name="connsiteY3" fmla="*/ 406683 h 1216683"/>
              <a:gd name="connsiteX4" fmla="*/ 671665 w 1402961"/>
              <a:gd name="connsiteY4" fmla="*/ 49562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698566" y="0"/>
                </a:moveTo>
                <a:lnTo>
                  <a:pt x="1402961" y="406683"/>
                </a:lnTo>
                <a:cubicBezTo>
                  <a:pt x="1113576" y="907913"/>
                  <a:pt x="578770" y="1216683"/>
                  <a:pt x="0" y="1216683"/>
                </a:cubicBezTo>
                <a:lnTo>
                  <a:pt x="0" y="406683"/>
                </a:lnTo>
                <a:cubicBezTo>
                  <a:pt x="279595" y="406683"/>
                  <a:pt x="526102" y="265023"/>
                  <a:pt x="671665" y="495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3141980" rIns="952839" bIns="541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65DCCAAE-115B-2102-931A-CEF468CCAE36}"/>
              </a:ext>
            </a:extLst>
          </p:cNvPr>
          <p:cNvSpPr/>
          <p:nvPr/>
        </p:nvSpPr>
        <p:spPr>
          <a:xfrm rot="1800000">
            <a:off x="-122831" y="1465090"/>
            <a:ext cx="1190394" cy="1038349"/>
          </a:xfrm>
          <a:custGeom>
            <a:avLst/>
            <a:gdLst>
              <a:gd name="connsiteX0" fmla="*/ 704395 w 1402961"/>
              <a:gd name="connsiteY0" fmla="*/ 0 h 1216683"/>
              <a:gd name="connsiteX1" fmla="*/ 731296 w 1402961"/>
              <a:gd name="connsiteY1" fmla="*/ 49562 h 1216683"/>
              <a:gd name="connsiteX2" fmla="*/ 1402961 w 1402961"/>
              <a:gd name="connsiteY2" fmla="*/ 406683 h 1216683"/>
              <a:gd name="connsiteX3" fmla="*/ 1402961 w 1402961"/>
              <a:gd name="connsiteY3" fmla="*/ 1216683 h 1216683"/>
              <a:gd name="connsiteX4" fmla="*/ 0 w 1402961"/>
              <a:gd name="connsiteY4" fmla="*/ 406683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704395" y="0"/>
                </a:moveTo>
                <a:lnTo>
                  <a:pt x="731296" y="49562"/>
                </a:lnTo>
                <a:cubicBezTo>
                  <a:pt x="876859" y="265023"/>
                  <a:pt x="1123367" y="406683"/>
                  <a:pt x="1402961" y="406683"/>
                </a:cubicBezTo>
                <a:lnTo>
                  <a:pt x="1402961" y="1216683"/>
                </a:lnTo>
                <a:cubicBezTo>
                  <a:pt x="824191" y="1216683"/>
                  <a:pt x="289385" y="907913"/>
                  <a:pt x="0" y="40668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3162300" rIns="2398268" bIns="56134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2224DF4A-83DE-CAB7-A884-5A19720995AB}"/>
              </a:ext>
            </a:extLst>
          </p:cNvPr>
          <p:cNvSpPr/>
          <p:nvPr/>
        </p:nvSpPr>
        <p:spPr>
          <a:xfrm rot="1800000">
            <a:off x="183083" y="288386"/>
            <a:ext cx="781825" cy="1382551"/>
          </a:xfrm>
          <a:custGeom>
            <a:avLst/>
            <a:gdLst>
              <a:gd name="connsiteX0" fmla="*/ 217039 w 921434"/>
              <a:gd name="connsiteY0" fmla="*/ 0 h 1620000"/>
              <a:gd name="connsiteX1" fmla="*/ 921434 w 921434"/>
              <a:gd name="connsiteY1" fmla="*/ 406683 h 1620000"/>
              <a:gd name="connsiteX2" fmla="*/ 873654 w 921434"/>
              <a:gd name="connsiteY2" fmla="*/ 494711 h 1620000"/>
              <a:gd name="connsiteX3" fmla="*/ 810000 w 921434"/>
              <a:gd name="connsiteY3" fmla="*/ 810000 h 1620000"/>
              <a:gd name="connsiteX4" fmla="*/ 873654 w 921434"/>
              <a:gd name="connsiteY4" fmla="*/ 1125289 h 1620000"/>
              <a:gd name="connsiteX5" fmla="*/ 921434 w 921434"/>
              <a:gd name="connsiteY5" fmla="*/ 1213317 h 1620000"/>
              <a:gd name="connsiteX6" fmla="*/ 217039 w 921434"/>
              <a:gd name="connsiteY6" fmla="*/ 1620000 h 1620000"/>
              <a:gd name="connsiteX7" fmla="*/ 217039 w 921434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" h="1620000">
                <a:moveTo>
                  <a:pt x="217039" y="0"/>
                </a:moveTo>
                <a:lnTo>
                  <a:pt x="921434" y="406683"/>
                </a:lnTo>
                <a:lnTo>
                  <a:pt x="873654" y="494711"/>
                </a:lnTo>
                <a:cubicBezTo>
                  <a:pt x="832666" y="591619"/>
                  <a:pt x="810000" y="698162"/>
                  <a:pt x="810000" y="810000"/>
                </a:cubicBezTo>
                <a:cubicBezTo>
                  <a:pt x="810000" y="921838"/>
                  <a:pt x="832666" y="1028382"/>
                  <a:pt x="873654" y="1125289"/>
                </a:cubicBezTo>
                <a:lnTo>
                  <a:pt x="921434" y="1213317"/>
                </a:lnTo>
                <a:lnTo>
                  <a:pt x="217039" y="1620000"/>
                </a:lnTo>
                <a:cubicBezTo>
                  <a:pt x="-72347" y="1118771"/>
                  <a:pt x="-72347" y="501230"/>
                  <a:pt x="21703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93" tIns="1885103" rIns="3174746" bIns="188510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500" kern="120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D498F229-56C3-A54F-F2F5-6409C6256A36}"/>
              </a:ext>
            </a:extLst>
          </p:cNvPr>
          <p:cNvSpPr/>
          <p:nvPr/>
        </p:nvSpPr>
        <p:spPr>
          <a:xfrm rot="1800000">
            <a:off x="797995" y="-129827"/>
            <a:ext cx="1190394" cy="1038349"/>
          </a:xfrm>
          <a:custGeom>
            <a:avLst/>
            <a:gdLst>
              <a:gd name="connsiteX0" fmla="*/ 1402961 w 1402961"/>
              <a:gd name="connsiteY0" fmla="*/ 0 h 1216683"/>
              <a:gd name="connsiteX1" fmla="*/ 1402961 w 1402961"/>
              <a:gd name="connsiteY1" fmla="*/ 810000 h 1216683"/>
              <a:gd name="connsiteX2" fmla="*/ 731296 w 1402961"/>
              <a:gd name="connsiteY2" fmla="*/ 1167121 h 1216683"/>
              <a:gd name="connsiteX3" fmla="*/ 704395 w 1402961"/>
              <a:gd name="connsiteY3" fmla="*/ 1216683 h 1216683"/>
              <a:gd name="connsiteX4" fmla="*/ 0 w 1402961"/>
              <a:gd name="connsiteY4" fmla="*/ 810000 h 1216683"/>
              <a:gd name="connsiteX5" fmla="*/ 1402961 w 1402961"/>
              <a:gd name="connsiteY5" fmla="*/ 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961" h="1216683">
                <a:moveTo>
                  <a:pt x="1402961" y="0"/>
                </a:moveTo>
                <a:lnTo>
                  <a:pt x="1402961" y="810000"/>
                </a:lnTo>
                <a:cubicBezTo>
                  <a:pt x="1123367" y="810000"/>
                  <a:pt x="876859" y="951660"/>
                  <a:pt x="731296" y="1167121"/>
                </a:cubicBezTo>
                <a:lnTo>
                  <a:pt x="704395" y="1216683"/>
                </a:lnTo>
                <a:lnTo>
                  <a:pt x="0" y="810000"/>
                </a:lnTo>
                <a:cubicBezTo>
                  <a:pt x="289386" y="308771"/>
                  <a:pt x="824191" y="0"/>
                  <a:pt x="140296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561340" rIns="2398268" bIns="316230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2D57EE-8B3C-F06A-549F-F17DBD421914}"/>
              </a:ext>
            </a:extLst>
          </p:cNvPr>
          <p:cNvCxnSpPr/>
          <p:nvPr/>
        </p:nvCxnSpPr>
        <p:spPr>
          <a:xfrm>
            <a:off x="166255" y="3739003"/>
            <a:ext cx="199660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766A60-A943-5C36-10E6-B0B9D6E83726}"/>
              </a:ext>
            </a:extLst>
          </p:cNvPr>
          <p:cNvGrpSpPr/>
          <p:nvPr/>
        </p:nvGrpSpPr>
        <p:grpSpPr>
          <a:xfrm rot="1800000">
            <a:off x="239191" y="350058"/>
            <a:ext cx="2497161" cy="2276682"/>
            <a:chOff x="239191" y="350058"/>
            <a:chExt cx="2497161" cy="2276682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0A8719FB-1E33-03BA-85AA-9DFA8782D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000000">
              <a:off x="745194" y="394717"/>
              <a:ext cx="360000" cy="360000"/>
            </a:xfrm>
            <a:prstGeom prst="rect">
              <a:avLst/>
            </a:prstGeom>
          </p:spPr>
        </p:pic>
        <p:pic>
          <p:nvPicPr>
            <p:cNvPr id="26" name="Graphic 25" descr="Teacher with solid fill">
              <a:extLst>
                <a:ext uri="{FF2B5EF4-FFF2-40B4-BE49-F238E27FC236}">
                  <a16:creationId xmlns:a16="http://schemas.microsoft.com/office/drawing/2014/main" id="{9F84E462-7093-4DA3-7CF3-019813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-1800000">
              <a:off x="1864827" y="2266740"/>
              <a:ext cx="360000" cy="360000"/>
            </a:xfrm>
            <a:prstGeom prst="rect">
              <a:avLst/>
            </a:prstGeom>
          </p:spPr>
        </p:pic>
        <p:pic>
          <p:nvPicPr>
            <p:cNvPr id="27" name="Graphic 26" descr="Target with solid fill">
              <a:extLst>
                <a:ext uri="{FF2B5EF4-FFF2-40B4-BE49-F238E27FC236}">
                  <a16:creationId xmlns:a16="http://schemas.microsoft.com/office/drawing/2014/main" id="{AD264C61-9D97-D501-9438-8B07C58EF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00000">
              <a:off x="744552" y="2256461"/>
              <a:ext cx="360000" cy="360000"/>
            </a:xfrm>
            <a:prstGeom prst="rect">
              <a:avLst/>
            </a:prstGeom>
          </p:spPr>
        </p:pic>
        <p:pic>
          <p:nvPicPr>
            <p:cNvPr id="28" name="Graphic 27" descr="Bridge scene with solid fill">
              <a:extLst>
                <a:ext uri="{FF2B5EF4-FFF2-40B4-BE49-F238E27FC236}">
                  <a16:creationId xmlns:a16="http://schemas.microsoft.com/office/drawing/2014/main" id="{DFD7C5E2-997A-3788-9073-8D78592A7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2376352" y="1318308"/>
              <a:ext cx="360000" cy="360000"/>
            </a:xfrm>
            <a:prstGeom prst="rect">
              <a:avLst/>
            </a:prstGeom>
          </p:spPr>
        </p:pic>
        <p:pic>
          <p:nvPicPr>
            <p:cNvPr id="29" name="Graphic 28" descr="Siren with solid fill">
              <a:extLst>
                <a:ext uri="{FF2B5EF4-FFF2-40B4-BE49-F238E27FC236}">
                  <a16:creationId xmlns:a16="http://schemas.microsoft.com/office/drawing/2014/main" id="{4AD2AAAD-ECD1-3631-6BAA-0949A9EC5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400000">
              <a:off x="239191" y="1347521"/>
              <a:ext cx="360000" cy="360000"/>
            </a:xfrm>
            <a:prstGeom prst="rect">
              <a:avLst/>
            </a:prstGeom>
          </p:spPr>
        </p:pic>
        <p:pic>
          <p:nvPicPr>
            <p:cNvPr id="30" name="Graphic 29" descr="Continuous Improvement with solid fill">
              <a:extLst>
                <a:ext uri="{FF2B5EF4-FFF2-40B4-BE49-F238E27FC236}">
                  <a16:creationId xmlns:a16="http://schemas.microsoft.com/office/drawing/2014/main" id="{5B20FAD5-0685-4112-8DE8-A73424B6B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-9000000">
              <a:off x="1833263" y="350058"/>
              <a:ext cx="396000" cy="396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BC7A0E-C7EA-4322-CE14-9B7AF0FF0BC2}"/>
              </a:ext>
            </a:extLst>
          </p:cNvPr>
          <p:cNvSpPr txBox="1"/>
          <p:nvPr/>
        </p:nvSpPr>
        <p:spPr>
          <a:xfrm>
            <a:off x="3086013" y="563094"/>
            <a:ext cx="1353976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T" sz="166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4ECA5-FC57-6871-18D0-3C586232194A}"/>
              </a:ext>
            </a:extLst>
          </p:cNvPr>
          <p:cNvSpPr txBox="1"/>
          <p:nvPr/>
        </p:nvSpPr>
        <p:spPr>
          <a:xfrm>
            <a:off x="7695888" y="563094"/>
            <a:ext cx="1353976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T" sz="166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164E21-772B-2AB3-DFAF-3673772007BE}"/>
              </a:ext>
            </a:extLst>
          </p:cNvPr>
          <p:cNvSpPr txBox="1"/>
          <p:nvPr/>
        </p:nvSpPr>
        <p:spPr>
          <a:xfrm>
            <a:off x="4173049" y="1136565"/>
            <a:ext cx="3142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000" b="1">
                <a:solidFill>
                  <a:schemeClr val="accent1"/>
                </a:solidFill>
              </a:rPr>
              <a:t>False Positive Alarm:</a:t>
            </a:r>
          </a:p>
          <a:p>
            <a:endParaRPr lang="en-IT" sz="2000" b="1">
              <a:solidFill>
                <a:schemeClr val="accent1"/>
              </a:solidFill>
            </a:endParaRPr>
          </a:p>
          <a:p>
            <a:r>
              <a:rPr lang="en-GB" sz="1600">
                <a:solidFill>
                  <a:schemeClr val="accent1"/>
                </a:solidFill>
                <a:effectLst/>
                <a:latin typeface="Helvetica" pitchFamily="2" charset="0"/>
              </a:rPr>
              <a:t>existence of damage, while the</a:t>
            </a:r>
          </a:p>
          <a:p>
            <a:r>
              <a:rPr lang="en-GB" sz="1600">
                <a:solidFill>
                  <a:schemeClr val="accent1"/>
                </a:solidFill>
                <a:latin typeface="Helvetica" pitchFamily="2" charset="0"/>
              </a:rPr>
              <a:t>structure</a:t>
            </a:r>
            <a:r>
              <a:rPr lang="en-GB" sz="1600">
                <a:solidFill>
                  <a:schemeClr val="accent1"/>
                </a:solidFill>
                <a:effectLst/>
                <a:latin typeface="Helvetica" pitchFamily="2" charset="0"/>
              </a:rPr>
              <a:t> is operating normally</a:t>
            </a:r>
          </a:p>
          <a:p>
            <a:endParaRPr lang="en-IT">
              <a:solidFill>
                <a:schemeClr val="accent1"/>
              </a:solidFill>
            </a:endParaRPr>
          </a:p>
          <a:p>
            <a:endParaRPr lang="en-IT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751CF-398D-7BB6-A8D2-43AFDD1FE712}"/>
              </a:ext>
            </a:extLst>
          </p:cNvPr>
          <p:cNvSpPr txBox="1"/>
          <p:nvPr/>
        </p:nvSpPr>
        <p:spPr>
          <a:xfrm>
            <a:off x="9049864" y="1136565"/>
            <a:ext cx="3083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000" b="1">
                <a:solidFill>
                  <a:schemeClr val="accent1"/>
                </a:solidFill>
              </a:rPr>
              <a:t>False Negative Alarm:</a:t>
            </a:r>
          </a:p>
          <a:p>
            <a:endParaRPr lang="en-IT" sz="2000" b="1">
              <a:solidFill>
                <a:schemeClr val="accent1"/>
              </a:solidFill>
            </a:endParaRPr>
          </a:p>
          <a:p>
            <a:r>
              <a:rPr lang="en-GB" sz="1600">
                <a:solidFill>
                  <a:schemeClr val="accent1"/>
                </a:solidFill>
                <a:effectLst/>
                <a:latin typeface="Helvetica" pitchFamily="2" charset="0"/>
              </a:rPr>
              <a:t>mask the damage, while </a:t>
            </a:r>
            <a:r>
              <a:rPr lang="en-GB" sz="1600">
                <a:solidFill>
                  <a:schemeClr val="accent1"/>
                </a:solidFill>
                <a:latin typeface="Helvetica" pitchFamily="2" charset="0"/>
              </a:rPr>
              <a:t>t</a:t>
            </a:r>
            <a:r>
              <a:rPr lang="en-GB" sz="1600">
                <a:solidFill>
                  <a:schemeClr val="accent1"/>
                </a:solidFill>
                <a:effectLst/>
                <a:latin typeface="Helvetica" pitchFamily="2" charset="0"/>
              </a:rPr>
              <a:t>he</a:t>
            </a:r>
          </a:p>
          <a:p>
            <a:r>
              <a:rPr lang="en-GB" sz="1600">
                <a:solidFill>
                  <a:schemeClr val="accent1"/>
                </a:solidFill>
                <a:latin typeface="Helvetica" pitchFamily="2" charset="0"/>
              </a:rPr>
              <a:t>structure</a:t>
            </a:r>
            <a:r>
              <a:rPr lang="en-GB" sz="1600">
                <a:solidFill>
                  <a:schemeClr val="accent1"/>
                </a:solidFill>
                <a:effectLst/>
                <a:latin typeface="Helvetica" pitchFamily="2" charset="0"/>
              </a:rPr>
              <a:t> is truly broken</a:t>
            </a:r>
          </a:p>
          <a:p>
            <a:endParaRPr lang="en-IT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3CB27A-A226-5824-4FF1-7CA319C00A70}"/>
              </a:ext>
            </a:extLst>
          </p:cNvPr>
          <p:cNvSpPr txBox="1"/>
          <p:nvPr/>
        </p:nvSpPr>
        <p:spPr>
          <a:xfrm>
            <a:off x="2970500" y="3635938"/>
            <a:ext cx="255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DATA NORMALIZATION</a:t>
            </a:r>
            <a:endParaRPr lang="en-IT" sz="160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860298-8F3B-C4C7-1C6A-F3E7934EA75B}"/>
              </a:ext>
            </a:extLst>
          </p:cNvPr>
          <p:cNvSpPr txBox="1"/>
          <p:nvPr/>
        </p:nvSpPr>
        <p:spPr>
          <a:xfrm>
            <a:off x="59349" y="3929872"/>
            <a:ext cx="163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What is SHM?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CFF1D7-2410-0E9B-8E38-F7306BE25C4C}"/>
              </a:ext>
            </a:extLst>
          </p:cNvPr>
          <p:cNvSpPr txBox="1"/>
          <p:nvPr/>
        </p:nvSpPr>
        <p:spPr>
          <a:xfrm>
            <a:off x="59349" y="491406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ysClr val="windowText" lastClr="000000"/>
                </a:solidFill>
              </a:rPr>
              <a:t>Problems Definition</a:t>
            </a:r>
            <a:endParaRPr lang="en-GB" b="1">
              <a:solidFill>
                <a:sysClr val="windowText" lastClr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7E8E6B-CB90-C150-8223-E5A07F477155}"/>
              </a:ext>
            </a:extLst>
          </p:cNvPr>
          <p:cNvSpPr txBox="1"/>
          <p:nvPr/>
        </p:nvSpPr>
        <p:spPr>
          <a:xfrm>
            <a:off x="59349" y="589825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Proposed Methods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DF45FC-3B6E-C7BC-47DC-FFCA87DC0DB5}"/>
              </a:ext>
            </a:extLst>
          </p:cNvPr>
          <p:cNvSpPr txBox="1"/>
          <p:nvPr/>
        </p:nvSpPr>
        <p:spPr>
          <a:xfrm>
            <a:off x="59349" y="5406160"/>
            <a:ext cx="20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Importance of ML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CA6095-27A0-7E61-4952-681212724AA5}"/>
              </a:ext>
            </a:extLst>
          </p:cNvPr>
          <p:cNvSpPr txBox="1"/>
          <p:nvPr/>
        </p:nvSpPr>
        <p:spPr>
          <a:xfrm>
            <a:off x="59349" y="4421968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914400" rtl="1" eaLnBrk="1" latinLnBrk="0" hangingPunct="1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Why SHM?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D36B5FF-5404-7794-1AAD-ADBEDF6044FE}"/>
              </a:ext>
            </a:extLst>
          </p:cNvPr>
          <p:cNvSpPr/>
          <p:nvPr/>
        </p:nvSpPr>
        <p:spPr>
          <a:xfrm>
            <a:off x="4051293" y="4949527"/>
            <a:ext cx="1708108" cy="854054"/>
          </a:xfrm>
          <a:custGeom>
            <a:avLst/>
            <a:gdLst>
              <a:gd name="connsiteX0" fmla="*/ 0 w 1513756"/>
              <a:gd name="connsiteY0" fmla="*/ 75688 h 756878"/>
              <a:gd name="connsiteX1" fmla="*/ 75688 w 1513756"/>
              <a:gd name="connsiteY1" fmla="*/ 0 h 756878"/>
              <a:gd name="connsiteX2" fmla="*/ 1438068 w 1513756"/>
              <a:gd name="connsiteY2" fmla="*/ 0 h 756878"/>
              <a:gd name="connsiteX3" fmla="*/ 1513756 w 1513756"/>
              <a:gd name="connsiteY3" fmla="*/ 75688 h 756878"/>
              <a:gd name="connsiteX4" fmla="*/ 1513756 w 1513756"/>
              <a:gd name="connsiteY4" fmla="*/ 681190 h 756878"/>
              <a:gd name="connsiteX5" fmla="*/ 1438068 w 1513756"/>
              <a:gd name="connsiteY5" fmla="*/ 756878 h 756878"/>
              <a:gd name="connsiteX6" fmla="*/ 75688 w 1513756"/>
              <a:gd name="connsiteY6" fmla="*/ 756878 h 756878"/>
              <a:gd name="connsiteX7" fmla="*/ 0 w 1513756"/>
              <a:gd name="connsiteY7" fmla="*/ 681190 h 756878"/>
              <a:gd name="connsiteX8" fmla="*/ 0 w 1513756"/>
              <a:gd name="connsiteY8" fmla="*/ 75688 h 75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56" h="756878">
                <a:moveTo>
                  <a:pt x="0" y="75688"/>
                </a:moveTo>
                <a:cubicBezTo>
                  <a:pt x="0" y="33887"/>
                  <a:pt x="33887" y="0"/>
                  <a:pt x="75688" y="0"/>
                </a:cubicBezTo>
                <a:lnTo>
                  <a:pt x="1438068" y="0"/>
                </a:lnTo>
                <a:cubicBezTo>
                  <a:pt x="1479869" y="0"/>
                  <a:pt x="1513756" y="33887"/>
                  <a:pt x="1513756" y="75688"/>
                </a:cubicBezTo>
                <a:lnTo>
                  <a:pt x="1513756" y="681190"/>
                </a:lnTo>
                <a:cubicBezTo>
                  <a:pt x="1513756" y="722991"/>
                  <a:pt x="1479869" y="756878"/>
                  <a:pt x="1438068" y="756878"/>
                </a:cubicBezTo>
                <a:lnTo>
                  <a:pt x="75688" y="756878"/>
                </a:lnTo>
                <a:cubicBezTo>
                  <a:pt x="33887" y="756878"/>
                  <a:pt x="0" y="722991"/>
                  <a:pt x="0" y="681190"/>
                </a:cubicBezTo>
                <a:lnTo>
                  <a:pt x="0" y="756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/>
              <a:t>Normalization    Techniques to Mitigate EOV</a:t>
            </a:r>
            <a:endParaRPr lang="en-GB" sz="16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C79B2BB-593A-23AD-AF73-88DC9F45754F}"/>
              </a:ext>
            </a:extLst>
          </p:cNvPr>
          <p:cNvSpPr/>
          <p:nvPr/>
        </p:nvSpPr>
        <p:spPr>
          <a:xfrm rot="18770822">
            <a:off x="5616958" y="5040577"/>
            <a:ext cx="890387" cy="54492"/>
          </a:xfrm>
          <a:custGeom>
            <a:avLst/>
            <a:gdLst>
              <a:gd name="connsiteX0" fmla="*/ 0 w 890387"/>
              <a:gd name="connsiteY0" fmla="*/ 27246 h 54492"/>
              <a:gd name="connsiteX1" fmla="*/ 890387 w 890387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0387" h="54492">
                <a:moveTo>
                  <a:pt x="0" y="27246"/>
                </a:moveTo>
                <a:lnTo>
                  <a:pt x="890387" y="27246"/>
                </a:ln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5634" tIns="4987" rIns="435633" bIns="498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2B70D8-F921-BF30-82A3-265CC3403AE9}"/>
              </a:ext>
            </a:extLst>
          </p:cNvPr>
          <p:cNvSpPr/>
          <p:nvPr/>
        </p:nvSpPr>
        <p:spPr>
          <a:xfrm>
            <a:off x="6364903" y="4362980"/>
            <a:ext cx="1513756" cy="756878"/>
          </a:xfrm>
          <a:custGeom>
            <a:avLst/>
            <a:gdLst>
              <a:gd name="connsiteX0" fmla="*/ 0 w 1513756"/>
              <a:gd name="connsiteY0" fmla="*/ 75688 h 756878"/>
              <a:gd name="connsiteX1" fmla="*/ 75688 w 1513756"/>
              <a:gd name="connsiteY1" fmla="*/ 0 h 756878"/>
              <a:gd name="connsiteX2" fmla="*/ 1438068 w 1513756"/>
              <a:gd name="connsiteY2" fmla="*/ 0 h 756878"/>
              <a:gd name="connsiteX3" fmla="*/ 1513756 w 1513756"/>
              <a:gd name="connsiteY3" fmla="*/ 75688 h 756878"/>
              <a:gd name="connsiteX4" fmla="*/ 1513756 w 1513756"/>
              <a:gd name="connsiteY4" fmla="*/ 681190 h 756878"/>
              <a:gd name="connsiteX5" fmla="*/ 1438068 w 1513756"/>
              <a:gd name="connsiteY5" fmla="*/ 756878 h 756878"/>
              <a:gd name="connsiteX6" fmla="*/ 75688 w 1513756"/>
              <a:gd name="connsiteY6" fmla="*/ 756878 h 756878"/>
              <a:gd name="connsiteX7" fmla="*/ 0 w 1513756"/>
              <a:gd name="connsiteY7" fmla="*/ 681190 h 756878"/>
              <a:gd name="connsiteX8" fmla="*/ 0 w 1513756"/>
              <a:gd name="connsiteY8" fmla="*/ 75688 h 75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56" h="756878">
                <a:moveTo>
                  <a:pt x="0" y="75688"/>
                </a:moveTo>
                <a:cubicBezTo>
                  <a:pt x="0" y="33887"/>
                  <a:pt x="33887" y="0"/>
                  <a:pt x="75688" y="0"/>
                </a:cubicBezTo>
                <a:lnTo>
                  <a:pt x="1438068" y="0"/>
                </a:lnTo>
                <a:cubicBezTo>
                  <a:pt x="1479869" y="0"/>
                  <a:pt x="1513756" y="33887"/>
                  <a:pt x="1513756" y="75688"/>
                </a:cubicBezTo>
                <a:lnTo>
                  <a:pt x="1513756" y="681190"/>
                </a:lnTo>
                <a:cubicBezTo>
                  <a:pt x="1513756" y="722991"/>
                  <a:pt x="1479869" y="756878"/>
                  <a:pt x="1438068" y="756878"/>
                </a:cubicBezTo>
                <a:lnTo>
                  <a:pt x="75688" y="756878"/>
                </a:lnTo>
                <a:cubicBezTo>
                  <a:pt x="33887" y="756878"/>
                  <a:pt x="0" y="722991"/>
                  <a:pt x="0" y="681190"/>
                </a:cubicBezTo>
                <a:lnTo>
                  <a:pt x="0" y="756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/>
              <a:t>Input-Output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B53CE91-0EEC-C57E-6361-91E3F81786A0}"/>
              </a:ext>
            </a:extLst>
          </p:cNvPr>
          <p:cNvSpPr/>
          <p:nvPr/>
        </p:nvSpPr>
        <p:spPr>
          <a:xfrm rot="19457599">
            <a:off x="7808571" y="4496571"/>
            <a:ext cx="745678" cy="54492"/>
          </a:xfrm>
          <a:custGeom>
            <a:avLst/>
            <a:gdLst>
              <a:gd name="connsiteX0" fmla="*/ 0 w 745678"/>
              <a:gd name="connsiteY0" fmla="*/ 27246 h 54492"/>
              <a:gd name="connsiteX1" fmla="*/ 745678 w 745678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5678" h="54492">
                <a:moveTo>
                  <a:pt x="0" y="27246"/>
                </a:moveTo>
                <a:lnTo>
                  <a:pt x="745678" y="27246"/>
                </a:ln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6898" tIns="8604" rIns="366896" bIns="860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CC93A9-AE54-FCAD-FE27-C56E23F83979}"/>
              </a:ext>
            </a:extLst>
          </p:cNvPr>
          <p:cNvSpPr/>
          <p:nvPr/>
        </p:nvSpPr>
        <p:spPr>
          <a:xfrm>
            <a:off x="8484162" y="3927775"/>
            <a:ext cx="1513756" cy="756878"/>
          </a:xfrm>
          <a:custGeom>
            <a:avLst/>
            <a:gdLst>
              <a:gd name="connsiteX0" fmla="*/ 0 w 1513756"/>
              <a:gd name="connsiteY0" fmla="*/ 75688 h 756878"/>
              <a:gd name="connsiteX1" fmla="*/ 75688 w 1513756"/>
              <a:gd name="connsiteY1" fmla="*/ 0 h 756878"/>
              <a:gd name="connsiteX2" fmla="*/ 1438068 w 1513756"/>
              <a:gd name="connsiteY2" fmla="*/ 0 h 756878"/>
              <a:gd name="connsiteX3" fmla="*/ 1513756 w 1513756"/>
              <a:gd name="connsiteY3" fmla="*/ 75688 h 756878"/>
              <a:gd name="connsiteX4" fmla="*/ 1513756 w 1513756"/>
              <a:gd name="connsiteY4" fmla="*/ 681190 h 756878"/>
              <a:gd name="connsiteX5" fmla="*/ 1438068 w 1513756"/>
              <a:gd name="connsiteY5" fmla="*/ 756878 h 756878"/>
              <a:gd name="connsiteX6" fmla="*/ 75688 w 1513756"/>
              <a:gd name="connsiteY6" fmla="*/ 756878 h 756878"/>
              <a:gd name="connsiteX7" fmla="*/ 0 w 1513756"/>
              <a:gd name="connsiteY7" fmla="*/ 681190 h 756878"/>
              <a:gd name="connsiteX8" fmla="*/ 0 w 1513756"/>
              <a:gd name="connsiteY8" fmla="*/ 75688 h 75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56" h="756878">
                <a:moveTo>
                  <a:pt x="0" y="75688"/>
                </a:moveTo>
                <a:cubicBezTo>
                  <a:pt x="0" y="33887"/>
                  <a:pt x="33887" y="0"/>
                  <a:pt x="75688" y="0"/>
                </a:cubicBezTo>
                <a:lnTo>
                  <a:pt x="1438068" y="0"/>
                </a:lnTo>
                <a:cubicBezTo>
                  <a:pt x="1479869" y="0"/>
                  <a:pt x="1513756" y="33887"/>
                  <a:pt x="1513756" y="75688"/>
                </a:cubicBezTo>
                <a:lnTo>
                  <a:pt x="1513756" y="681190"/>
                </a:lnTo>
                <a:cubicBezTo>
                  <a:pt x="1513756" y="722991"/>
                  <a:pt x="1479869" y="756878"/>
                  <a:pt x="1438068" y="756878"/>
                </a:cubicBezTo>
                <a:lnTo>
                  <a:pt x="75688" y="756878"/>
                </a:lnTo>
                <a:cubicBezTo>
                  <a:pt x="33887" y="756878"/>
                  <a:pt x="0" y="722991"/>
                  <a:pt x="0" y="681190"/>
                </a:cubicBezTo>
                <a:lnTo>
                  <a:pt x="0" y="756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/>
              <a:t>Input: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/>
              <a:t>EOV Data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DF3018-C904-6302-A52D-389E96D67E50}"/>
              </a:ext>
            </a:extLst>
          </p:cNvPr>
          <p:cNvSpPr/>
          <p:nvPr/>
        </p:nvSpPr>
        <p:spPr>
          <a:xfrm rot="2142401">
            <a:off x="7808571" y="4931775"/>
            <a:ext cx="745678" cy="54492"/>
          </a:xfrm>
          <a:custGeom>
            <a:avLst/>
            <a:gdLst>
              <a:gd name="connsiteX0" fmla="*/ 0 w 745678"/>
              <a:gd name="connsiteY0" fmla="*/ 27246 h 54492"/>
              <a:gd name="connsiteX1" fmla="*/ 745678 w 745678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5678" h="54492">
                <a:moveTo>
                  <a:pt x="0" y="27246"/>
                </a:moveTo>
                <a:lnTo>
                  <a:pt x="745678" y="27246"/>
                </a:ln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6898" tIns="8604" rIns="366896" bIns="860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420B9B7-5DD0-33B4-34FC-BB8A61CC8299}"/>
              </a:ext>
            </a:extLst>
          </p:cNvPr>
          <p:cNvSpPr/>
          <p:nvPr/>
        </p:nvSpPr>
        <p:spPr>
          <a:xfrm>
            <a:off x="8484162" y="4798185"/>
            <a:ext cx="1513756" cy="756878"/>
          </a:xfrm>
          <a:custGeom>
            <a:avLst/>
            <a:gdLst>
              <a:gd name="connsiteX0" fmla="*/ 0 w 1513756"/>
              <a:gd name="connsiteY0" fmla="*/ 75688 h 756878"/>
              <a:gd name="connsiteX1" fmla="*/ 75688 w 1513756"/>
              <a:gd name="connsiteY1" fmla="*/ 0 h 756878"/>
              <a:gd name="connsiteX2" fmla="*/ 1438068 w 1513756"/>
              <a:gd name="connsiteY2" fmla="*/ 0 h 756878"/>
              <a:gd name="connsiteX3" fmla="*/ 1513756 w 1513756"/>
              <a:gd name="connsiteY3" fmla="*/ 75688 h 756878"/>
              <a:gd name="connsiteX4" fmla="*/ 1513756 w 1513756"/>
              <a:gd name="connsiteY4" fmla="*/ 681190 h 756878"/>
              <a:gd name="connsiteX5" fmla="*/ 1438068 w 1513756"/>
              <a:gd name="connsiteY5" fmla="*/ 756878 h 756878"/>
              <a:gd name="connsiteX6" fmla="*/ 75688 w 1513756"/>
              <a:gd name="connsiteY6" fmla="*/ 756878 h 756878"/>
              <a:gd name="connsiteX7" fmla="*/ 0 w 1513756"/>
              <a:gd name="connsiteY7" fmla="*/ 681190 h 756878"/>
              <a:gd name="connsiteX8" fmla="*/ 0 w 1513756"/>
              <a:gd name="connsiteY8" fmla="*/ 75688 h 75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56" h="756878">
                <a:moveTo>
                  <a:pt x="0" y="75688"/>
                </a:moveTo>
                <a:cubicBezTo>
                  <a:pt x="0" y="33887"/>
                  <a:pt x="33887" y="0"/>
                  <a:pt x="75688" y="0"/>
                </a:cubicBezTo>
                <a:lnTo>
                  <a:pt x="1438068" y="0"/>
                </a:lnTo>
                <a:cubicBezTo>
                  <a:pt x="1479869" y="0"/>
                  <a:pt x="1513756" y="33887"/>
                  <a:pt x="1513756" y="75688"/>
                </a:cubicBezTo>
                <a:lnTo>
                  <a:pt x="1513756" y="681190"/>
                </a:lnTo>
                <a:cubicBezTo>
                  <a:pt x="1513756" y="722991"/>
                  <a:pt x="1479869" y="756878"/>
                  <a:pt x="1438068" y="756878"/>
                </a:cubicBezTo>
                <a:lnTo>
                  <a:pt x="75688" y="756878"/>
                </a:lnTo>
                <a:cubicBezTo>
                  <a:pt x="33887" y="756878"/>
                  <a:pt x="0" y="722991"/>
                  <a:pt x="0" y="681190"/>
                </a:cubicBezTo>
                <a:lnTo>
                  <a:pt x="0" y="756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/>
              <a:t>Output: Structural Responses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6D655B-B745-5783-4DEA-7F5AACC11F43}"/>
              </a:ext>
            </a:extLst>
          </p:cNvPr>
          <p:cNvSpPr/>
          <p:nvPr/>
        </p:nvSpPr>
        <p:spPr>
          <a:xfrm rot="2829178">
            <a:off x="5616958" y="5693384"/>
            <a:ext cx="890387" cy="54492"/>
          </a:xfrm>
          <a:custGeom>
            <a:avLst/>
            <a:gdLst>
              <a:gd name="connsiteX0" fmla="*/ 0 w 890387"/>
              <a:gd name="connsiteY0" fmla="*/ 27246 h 54492"/>
              <a:gd name="connsiteX1" fmla="*/ 890387 w 890387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0387" h="54492">
                <a:moveTo>
                  <a:pt x="0" y="27246"/>
                </a:moveTo>
                <a:lnTo>
                  <a:pt x="890387" y="27246"/>
                </a:ln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5634" tIns="4985" rIns="435633" bIns="498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7E724BA-59FC-B3EC-E371-9434BC4A7613}"/>
              </a:ext>
            </a:extLst>
          </p:cNvPr>
          <p:cNvSpPr/>
          <p:nvPr/>
        </p:nvSpPr>
        <p:spPr>
          <a:xfrm>
            <a:off x="6364903" y="5668595"/>
            <a:ext cx="1513756" cy="756878"/>
          </a:xfrm>
          <a:custGeom>
            <a:avLst/>
            <a:gdLst>
              <a:gd name="connsiteX0" fmla="*/ 0 w 1513756"/>
              <a:gd name="connsiteY0" fmla="*/ 75688 h 756878"/>
              <a:gd name="connsiteX1" fmla="*/ 75688 w 1513756"/>
              <a:gd name="connsiteY1" fmla="*/ 0 h 756878"/>
              <a:gd name="connsiteX2" fmla="*/ 1438068 w 1513756"/>
              <a:gd name="connsiteY2" fmla="*/ 0 h 756878"/>
              <a:gd name="connsiteX3" fmla="*/ 1513756 w 1513756"/>
              <a:gd name="connsiteY3" fmla="*/ 75688 h 756878"/>
              <a:gd name="connsiteX4" fmla="*/ 1513756 w 1513756"/>
              <a:gd name="connsiteY4" fmla="*/ 681190 h 756878"/>
              <a:gd name="connsiteX5" fmla="*/ 1438068 w 1513756"/>
              <a:gd name="connsiteY5" fmla="*/ 756878 h 756878"/>
              <a:gd name="connsiteX6" fmla="*/ 75688 w 1513756"/>
              <a:gd name="connsiteY6" fmla="*/ 756878 h 756878"/>
              <a:gd name="connsiteX7" fmla="*/ 0 w 1513756"/>
              <a:gd name="connsiteY7" fmla="*/ 681190 h 756878"/>
              <a:gd name="connsiteX8" fmla="*/ 0 w 1513756"/>
              <a:gd name="connsiteY8" fmla="*/ 75688 h 75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56" h="756878">
                <a:moveTo>
                  <a:pt x="0" y="75688"/>
                </a:moveTo>
                <a:cubicBezTo>
                  <a:pt x="0" y="33887"/>
                  <a:pt x="33887" y="0"/>
                  <a:pt x="75688" y="0"/>
                </a:cubicBezTo>
                <a:lnTo>
                  <a:pt x="1438068" y="0"/>
                </a:lnTo>
                <a:cubicBezTo>
                  <a:pt x="1479869" y="0"/>
                  <a:pt x="1513756" y="33887"/>
                  <a:pt x="1513756" y="75688"/>
                </a:cubicBezTo>
                <a:lnTo>
                  <a:pt x="1513756" y="681190"/>
                </a:lnTo>
                <a:cubicBezTo>
                  <a:pt x="1513756" y="722991"/>
                  <a:pt x="1479869" y="756878"/>
                  <a:pt x="1438068" y="756878"/>
                </a:cubicBezTo>
                <a:lnTo>
                  <a:pt x="75688" y="756878"/>
                </a:lnTo>
                <a:cubicBezTo>
                  <a:pt x="33887" y="756878"/>
                  <a:pt x="0" y="722991"/>
                  <a:pt x="0" y="681190"/>
                </a:cubicBezTo>
                <a:lnTo>
                  <a:pt x="0" y="756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/>
              <a:t>Output only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8F4633E-2F3C-915A-21DE-93AD6531E6D1}"/>
              </a:ext>
            </a:extLst>
          </p:cNvPr>
          <p:cNvSpPr/>
          <p:nvPr/>
        </p:nvSpPr>
        <p:spPr>
          <a:xfrm>
            <a:off x="7878660" y="6019788"/>
            <a:ext cx="605502" cy="54492"/>
          </a:xfrm>
          <a:custGeom>
            <a:avLst/>
            <a:gdLst>
              <a:gd name="connsiteX0" fmla="*/ 0 w 605502"/>
              <a:gd name="connsiteY0" fmla="*/ 27246 h 54492"/>
              <a:gd name="connsiteX1" fmla="*/ 605502 w 605502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5502" h="54492">
                <a:moveTo>
                  <a:pt x="0" y="27246"/>
                </a:moveTo>
                <a:lnTo>
                  <a:pt x="605502" y="27246"/>
                </a:ln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0313" tIns="12108" rIns="300314" bIns="1210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86C68F3-4D71-2B2C-E702-E82FD77CFE56}"/>
              </a:ext>
            </a:extLst>
          </p:cNvPr>
          <p:cNvSpPr/>
          <p:nvPr/>
        </p:nvSpPr>
        <p:spPr>
          <a:xfrm>
            <a:off x="8484162" y="5668595"/>
            <a:ext cx="1513756" cy="756878"/>
          </a:xfrm>
          <a:custGeom>
            <a:avLst/>
            <a:gdLst>
              <a:gd name="connsiteX0" fmla="*/ 0 w 1513756"/>
              <a:gd name="connsiteY0" fmla="*/ 75688 h 756878"/>
              <a:gd name="connsiteX1" fmla="*/ 75688 w 1513756"/>
              <a:gd name="connsiteY1" fmla="*/ 0 h 756878"/>
              <a:gd name="connsiteX2" fmla="*/ 1438068 w 1513756"/>
              <a:gd name="connsiteY2" fmla="*/ 0 h 756878"/>
              <a:gd name="connsiteX3" fmla="*/ 1513756 w 1513756"/>
              <a:gd name="connsiteY3" fmla="*/ 75688 h 756878"/>
              <a:gd name="connsiteX4" fmla="*/ 1513756 w 1513756"/>
              <a:gd name="connsiteY4" fmla="*/ 681190 h 756878"/>
              <a:gd name="connsiteX5" fmla="*/ 1438068 w 1513756"/>
              <a:gd name="connsiteY5" fmla="*/ 756878 h 756878"/>
              <a:gd name="connsiteX6" fmla="*/ 75688 w 1513756"/>
              <a:gd name="connsiteY6" fmla="*/ 756878 h 756878"/>
              <a:gd name="connsiteX7" fmla="*/ 0 w 1513756"/>
              <a:gd name="connsiteY7" fmla="*/ 681190 h 756878"/>
              <a:gd name="connsiteX8" fmla="*/ 0 w 1513756"/>
              <a:gd name="connsiteY8" fmla="*/ 75688 h 75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56" h="756878">
                <a:moveTo>
                  <a:pt x="0" y="75688"/>
                </a:moveTo>
                <a:cubicBezTo>
                  <a:pt x="0" y="33887"/>
                  <a:pt x="33887" y="0"/>
                  <a:pt x="75688" y="0"/>
                </a:cubicBezTo>
                <a:lnTo>
                  <a:pt x="1438068" y="0"/>
                </a:lnTo>
                <a:cubicBezTo>
                  <a:pt x="1479869" y="0"/>
                  <a:pt x="1513756" y="33887"/>
                  <a:pt x="1513756" y="75688"/>
                </a:cubicBezTo>
                <a:lnTo>
                  <a:pt x="1513756" y="681190"/>
                </a:lnTo>
                <a:cubicBezTo>
                  <a:pt x="1513756" y="722991"/>
                  <a:pt x="1479869" y="756878"/>
                  <a:pt x="1438068" y="756878"/>
                </a:cubicBezTo>
                <a:lnTo>
                  <a:pt x="75688" y="756878"/>
                </a:lnTo>
                <a:cubicBezTo>
                  <a:pt x="33887" y="756878"/>
                  <a:pt x="0" y="722991"/>
                  <a:pt x="0" y="681190"/>
                </a:cubicBezTo>
                <a:lnTo>
                  <a:pt x="0" y="756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marL="0" lvl="0" indent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/>
              <a:t>Impact of EOV on Structural reactions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6F5BA8-C25F-9680-77EF-1EC7763810F3}"/>
              </a:ext>
            </a:extLst>
          </p:cNvPr>
          <p:cNvSpPr txBox="1"/>
          <p:nvPr/>
        </p:nvSpPr>
        <p:spPr>
          <a:xfrm>
            <a:off x="350471" y="3303109"/>
            <a:ext cx="155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Introduction:</a:t>
            </a:r>
            <a:endParaRPr lang="en-GB" b="1"/>
          </a:p>
        </p:txBody>
      </p:sp>
      <p:pic>
        <p:nvPicPr>
          <p:cNvPr id="2" name="Graphic 1" descr="Checkmark with solid fill">
            <a:extLst>
              <a:ext uri="{FF2B5EF4-FFF2-40B4-BE49-F238E27FC236}">
                <a16:creationId xmlns:a16="http://schemas.microsoft.com/office/drawing/2014/main" id="{C8574F24-7815-5D8F-3392-5888331A53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7750" y="6082921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59E473E-138C-5E9A-CB16-D77A8052DAA2}"/>
              </a:ext>
            </a:extLst>
          </p:cNvPr>
          <p:cNvSpPr txBox="1"/>
          <p:nvPr/>
        </p:nvSpPr>
        <p:spPr>
          <a:xfrm>
            <a:off x="11576761" y="6473052"/>
            <a:ext cx="7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5/12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7C6D7D-3A28-9465-8564-38A21BB96DCC}"/>
              </a:ext>
            </a:extLst>
          </p:cNvPr>
          <p:cNvSpPr txBox="1"/>
          <p:nvPr/>
        </p:nvSpPr>
        <p:spPr>
          <a:xfrm>
            <a:off x="2934860" y="388161"/>
            <a:ext cx="9225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1"/>
                </a:solidFill>
              </a:rPr>
              <a:t>Challenges of Environmental and Operational Variability (EOV) in SHM</a:t>
            </a:r>
            <a:endParaRPr lang="en-IT" sz="22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336F81-B31F-27D8-16EA-C09DB431DE07}"/>
              </a:ext>
            </a:extLst>
          </p:cNvPr>
          <p:cNvSpPr txBox="1"/>
          <p:nvPr/>
        </p:nvSpPr>
        <p:spPr>
          <a:xfrm>
            <a:off x="3139580" y="-692498"/>
            <a:ext cx="73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>
                <a:solidFill>
                  <a:schemeClr val="accent1"/>
                </a:solidFill>
              </a:rPr>
              <a:t>Machine Learning Approaches for SHM</a:t>
            </a:r>
          </a:p>
        </p:txBody>
      </p:sp>
      <p:pic>
        <p:nvPicPr>
          <p:cNvPr id="35" name="Picture 3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58237C63-11EA-E06C-1430-ED2F0BFF7AD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4"/>
          <a:stretch>
            <a:fillRect/>
          </a:stretch>
        </p:blipFill>
        <p:spPr>
          <a:xfrm>
            <a:off x="1096321" y="981001"/>
            <a:ext cx="783190" cy="1046412"/>
          </a:xfrm>
          <a:prstGeom prst="flowChartAlternateProcess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896DC18B-120D-4019-5185-4199945AD248}"/>
              </a:ext>
            </a:extLst>
          </p:cNvPr>
          <p:cNvSpPr/>
          <p:nvPr/>
        </p:nvSpPr>
        <p:spPr>
          <a:xfrm>
            <a:off x="821916" y="838207"/>
            <a:ext cx="1332000" cy="1332000"/>
          </a:xfrm>
          <a:prstGeom prst="ellipse">
            <a:avLst/>
          </a:prstGeom>
          <a:noFill/>
          <a:ln w="85725" cmpd="tri">
            <a:solidFill>
              <a:srgbClr val="789D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2000"/>
                      <a:gd name="connsiteY0" fmla="*/ 666000 h 1332000"/>
                      <a:gd name="connsiteX1" fmla="*/ 666000 w 1332000"/>
                      <a:gd name="connsiteY1" fmla="*/ 0 h 1332000"/>
                      <a:gd name="connsiteX2" fmla="*/ 1332000 w 1332000"/>
                      <a:gd name="connsiteY2" fmla="*/ 666000 h 1332000"/>
                      <a:gd name="connsiteX3" fmla="*/ 666000 w 1332000"/>
                      <a:gd name="connsiteY3" fmla="*/ 1332000 h 1332000"/>
                      <a:gd name="connsiteX4" fmla="*/ 0 w 1332000"/>
                      <a:gd name="connsiteY4" fmla="*/ 666000 h 13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000" h="1332000" extrusionOk="0">
                        <a:moveTo>
                          <a:pt x="0" y="666000"/>
                        </a:moveTo>
                        <a:cubicBezTo>
                          <a:pt x="-53366" y="265261"/>
                          <a:pt x="227381" y="26571"/>
                          <a:pt x="666000" y="0"/>
                        </a:cubicBezTo>
                        <a:cubicBezTo>
                          <a:pt x="1043965" y="2135"/>
                          <a:pt x="1280488" y="299816"/>
                          <a:pt x="1332000" y="666000"/>
                        </a:cubicBezTo>
                        <a:cubicBezTo>
                          <a:pt x="1306551" y="1058674"/>
                          <a:pt x="1018188" y="1418414"/>
                          <a:pt x="666000" y="1332000"/>
                        </a:cubicBezTo>
                        <a:cubicBezTo>
                          <a:pt x="215863" y="1286964"/>
                          <a:pt x="10544" y="1038860"/>
                          <a:pt x="0" y="66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378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0EB33-17B2-4D1B-56D3-1FA0C871A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3E21F762-B8B7-0694-97E3-854E82AA7EF9}"/>
              </a:ext>
            </a:extLst>
          </p:cNvPr>
          <p:cNvSpPr/>
          <p:nvPr/>
        </p:nvSpPr>
        <p:spPr>
          <a:xfrm>
            <a:off x="0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064CEA19-38EE-63E7-FCE9-08C4DBB083E2}"/>
              </a:ext>
            </a:extLst>
          </p:cNvPr>
          <p:cNvSpPr/>
          <p:nvPr/>
        </p:nvSpPr>
        <p:spPr>
          <a:xfrm rot="1800000">
            <a:off x="1897503" y="504975"/>
            <a:ext cx="1190394" cy="1038349"/>
          </a:xfrm>
          <a:custGeom>
            <a:avLst/>
            <a:gdLst>
              <a:gd name="connsiteX0" fmla="*/ 0 w 1402961"/>
              <a:gd name="connsiteY0" fmla="*/ 0 h 1216683"/>
              <a:gd name="connsiteX1" fmla="*/ 1402961 w 1402961"/>
              <a:gd name="connsiteY1" fmla="*/ 810000 h 1216683"/>
              <a:gd name="connsiteX2" fmla="*/ 698566 w 1402961"/>
              <a:gd name="connsiteY2" fmla="*/ 1216683 h 1216683"/>
              <a:gd name="connsiteX3" fmla="*/ 671665 w 1402961"/>
              <a:gd name="connsiteY3" fmla="*/ 1167121 h 1216683"/>
              <a:gd name="connsiteX4" fmla="*/ 0 w 1402961"/>
              <a:gd name="connsiteY4" fmla="*/ 81000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0" y="0"/>
                </a:moveTo>
                <a:cubicBezTo>
                  <a:pt x="578770" y="0"/>
                  <a:pt x="1113576" y="308771"/>
                  <a:pt x="1402961" y="810000"/>
                </a:cubicBezTo>
                <a:lnTo>
                  <a:pt x="698566" y="1216683"/>
                </a:lnTo>
                <a:lnTo>
                  <a:pt x="671665" y="1167121"/>
                </a:lnTo>
                <a:cubicBezTo>
                  <a:pt x="526102" y="951660"/>
                  <a:pt x="279595" y="810000"/>
                  <a:pt x="0" y="8100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541020" rIns="952839" bIns="314198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BBF68A42-84DF-556B-EE62-395B0E21B307}"/>
              </a:ext>
            </a:extLst>
          </p:cNvPr>
          <p:cNvSpPr/>
          <p:nvPr/>
        </p:nvSpPr>
        <p:spPr>
          <a:xfrm rot="1800000">
            <a:off x="2000157" y="1337474"/>
            <a:ext cx="781824" cy="1382551"/>
          </a:xfrm>
          <a:custGeom>
            <a:avLst/>
            <a:gdLst>
              <a:gd name="connsiteX0" fmla="*/ 704395 w 921433"/>
              <a:gd name="connsiteY0" fmla="*/ 0 h 1620000"/>
              <a:gd name="connsiteX1" fmla="*/ 704395 w 921433"/>
              <a:gd name="connsiteY1" fmla="*/ 1620000 h 1620000"/>
              <a:gd name="connsiteX2" fmla="*/ 0 w 921433"/>
              <a:gd name="connsiteY2" fmla="*/ 1213317 h 1620000"/>
              <a:gd name="connsiteX3" fmla="*/ 47780 w 921433"/>
              <a:gd name="connsiteY3" fmla="*/ 1125289 h 1620000"/>
              <a:gd name="connsiteX4" fmla="*/ 111434 w 921433"/>
              <a:gd name="connsiteY4" fmla="*/ 810000 h 1620000"/>
              <a:gd name="connsiteX5" fmla="*/ 47780 w 921433"/>
              <a:gd name="connsiteY5" fmla="*/ 494711 h 1620000"/>
              <a:gd name="connsiteX6" fmla="*/ 0 w 921433"/>
              <a:gd name="connsiteY6" fmla="*/ 406683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33" h="1620000">
                <a:moveTo>
                  <a:pt x="704395" y="0"/>
                </a:moveTo>
                <a:cubicBezTo>
                  <a:pt x="993780" y="501230"/>
                  <a:pt x="993780" y="1118771"/>
                  <a:pt x="704395" y="1620000"/>
                </a:cubicBezTo>
                <a:lnTo>
                  <a:pt x="0" y="1213317"/>
                </a:lnTo>
                <a:lnTo>
                  <a:pt x="47780" y="1125289"/>
                </a:lnTo>
                <a:cubicBezTo>
                  <a:pt x="88769" y="1028382"/>
                  <a:pt x="111434" y="921838"/>
                  <a:pt x="111434" y="810000"/>
                </a:cubicBezTo>
                <a:cubicBezTo>
                  <a:pt x="111434" y="698162"/>
                  <a:pt x="88769" y="591619"/>
                  <a:pt x="47780" y="494711"/>
                </a:cubicBezTo>
                <a:lnTo>
                  <a:pt x="0" y="40668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0344" tIns="1869863" rIns="114215" bIns="1869864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300" kern="120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5FA15CFE-D9A3-3E0A-CF20-4A6D6B0222C5}"/>
              </a:ext>
            </a:extLst>
          </p:cNvPr>
          <p:cNvSpPr/>
          <p:nvPr/>
        </p:nvSpPr>
        <p:spPr>
          <a:xfrm rot="1800000">
            <a:off x="976678" y="2099891"/>
            <a:ext cx="1190394" cy="1038349"/>
          </a:xfrm>
          <a:custGeom>
            <a:avLst/>
            <a:gdLst>
              <a:gd name="connsiteX0" fmla="*/ 698566 w 1402961"/>
              <a:gd name="connsiteY0" fmla="*/ 0 h 1216683"/>
              <a:gd name="connsiteX1" fmla="*/ 1402961 w 1402961"/>
              <a:gd name="connsiteY1" fmla="*/ 406683 h 1216683"/>
              <a:gd name="connsiteX2" fmla="*/ 0 w 1402961"/>
              <a:gd name="connsiteY2" fmla="*/ 1216683 h 1216683"/>
              <a:gd name="connsiteX3" fmla="*/ 0 w 1402961"/>
              <a:gd name="connsiteY3" fmla="*/ 406683 h 1216683"/>
              <a:gd name="connsiteX4" fmla="*/ 671665 w 1402961"/>
              <a:gd name="connsiteY4" fmla="*/ 49562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698566" y="0"/>
                </a:moveTo>
                <a:lnTo>
                  <a:pt x="1402961" y="406683"/>
                </a:lnTo>
                <a:cubicBezTo>
                  <a:pt x="1113576" y="907913"/>
                  <a:pt x="578770" y="1216683"/>
                  <a:pt x="0" y="1216683"/>
                </a:cubicBezTo>
                <a:lnTo>
                  <a:pt x="0" y="406683"/>
                </a:lnTo>
                <a:cubicBezTo>
                  <a:pt x="279595" y="406683"/>
                  <a:pt x="526102" y="265023"/>
                  <a:pt x="671665" y="495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3141980" rIns="952839" bIns="541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F79A3B58-8828-EBB0-2808-3E31438F7CF2}"/>
              </a:ext>
            </a:extLst>
          </p:cNvPr>
          <p:cNvSpPr/>
          <p:nvPr/>
        </p:nvSpPr>
        <p:spPr>
          <a:xfrm rot="1800000">
            <a:off x="-122831" y="1465090"/>
            <a:ext cx="1190394" cy="1038349"/>
          </a:xfrm>
          <a:custGeom>
            <a:avLst/>
            <a:gdLst>
              <a:gd name="connsiteX0" fmla="*/ 704395 w 1402961"/>
              <a:gd name="connsiteY0" fmla="*/ 0 h 1216683"/>
              <a:gd name="connsiteX1" fmla="*/ 731296 w 1402961"/>
              <a:gd name="connsiteY1" fmla="*/ 49562 h 1216683"/>
              <a:gd name="connsiteX2" fmla="*/ 1402961 w 1402961"/>
              <a:gd name="connsiteY2" fmla="*/ 406683 h 1216683"/>
              <a:gd name="connsiteX3" fmla="*/ 1402961 w 1402961"/>
              <a:gd name="connsiteY3" fmla="*/ 1216683 h 1216683"/>
              <a:gd name="connsiteX4" fmla="*/ 0 w 1402961"/>
              <a:gd name="connsiteY4" fmla="*/ 406683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704395" y="0"/>
                </a:moveTo>
                <a:lnTo>
                  <a:pt x="731296" y="49562"/>
                </a:lnTo>
                <a:cubicBezTo>
                  <a:pt x="876859" y="265023"/>
                  <a:pt x="1123367" y="406683"/>
                  <a:pt x="1402961" y="406683"/>
                </a:cubicBezTo>
                <a:lnTo>
                  <a:pt x="1402961" y="1216683"/>
                </a:lnTo>
                <a:cubicBezTo>
                  <a:pt x="824191" y="1216683"/>
                  <a:pt x="289385" y="907913"/>
                  <a:pt x="0" y="40668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3162300" rIns="2398268" bIns="56134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BD4C5015-F792-32EE-835B-9E5DA858271A}"/>
              </a:ext>
            </a:extLst>
          </p:cNvPr>
          <p:cNvSpPr/>
          <p:nvPr/>
        </p:nvSpPr>
        <p:spPr>
          <a:xfrm rot="1800000">
            <a:off x="183083" y="288386"/>
            <a:ext cx="781825" cy="1382551"/>
          </a:xfrm>
          <a:custGeom>
            <a:avLst/>
            <a:gdLst>
              <a:gd name="connsiteX0" fmla="*/ 217039 w 921434"/>
              <a:gd name="connsiteY0" fmla="*/ 0 h 1620000"/>
              <a:gd name="connsiteX1" fmla="*/ 921434 w 921434"/>
              <a:gd name="connsiteY1" fmla="*/ 406683 h 1620000"/>
              <a:gd name="connsiteX2" fmla="*/ 873654 w 921434"/>
              <a:gd name="connsiteY2" fmla="*/ 494711 h 1620000"/>
              <a:gd name="connsiteX3" fmla="*/ 810000 w 921434"/>
              <a:gd name="connsiteY3" fmla="*/ 810000 h 1620000"/>
              <a:gd name="connsiteX4" fmla="*/ 873654 w 921434"/>
              <a:gd name="connsiteY4" fmla="*/ 1125289 h 1620000"/>
              <a:gd name="connsiteX5" fmla="*/ 921434 w 921434"/>
              <a:gd name="connsiteY5" fmla="*/ 1213317 h 1620000"/>
              <a:gd name="connsiteX6" fmla="*/ 217039 w 921434"/>
              <a:gd name="connsiteY6" fmla="*/ 1620000 h 1620000"/>
              <a:gd name="connsiteX7" fmla="*/ 217039 w 921434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" h="1620000">
                <a:moveTo>
                  <a:pt x="217039" y="0"/>
                </a:moveTo>
                <a:lnTo>
                  <a:pt x="921434" y="406683"/>
                </a:lnTo>
                <a:lnTo>
                  <a:pt x="873654" y="494711"/>
                </a:lnTo>
                <a:cubicBezTo>
                  <a:pt x="832666" y="591619"/>
                  <a:pt x="810000" y="698162"/>
                  <a:pt x="810000" y="810000"/>
                </a:cubicBezTo>
                <a:cubicBezTo>
                  <a:pt x="810000" y="921838"/>
                  <a:pt x="832666" y="1028382"/>
                  <a:pt x="873654" y="1125289"/>
                </a:cubicBezTo>
                <a:lnTo>
                  <a:pt x="921434" y="1213317"/>
                </a:lnTo>
                <a:lnTo>
                  <a:pt x="217039" y="1620000"/>
                </a:lnTo>
                <a:cubicBezTo>
                  <a:pt x="-72347" y="1118771"/>
                  <a:pt x="-72347" y="501230"/>
                  <a:pt x="21703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93" tIns="1885103" rIns="3174746" bIns="188510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500" kern="120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1720720F-98F4-4B7C-E14D-1C985ED6DDEF}"/>
              </a:ext>
            </a:extLst>
          </p:cNvPr>
          <p:cNvSpPr/>
          <p:nvPr/>
        </p:nvSpPr>
        <p:spPr>
          <a:xfrm rot="1800000">
            <a:off x="797995" y="-129827"/>
            <a:ext cx="1190394" cy="1038349"/>
          </a:xfrm>
          <a:custGeom>
            <a:avLst/>
            <a:gdLst>
              <a:gd name="connsiteX0" fmla="*/ 1402961 w 1402961"/>
              <a:gd name="connsiteY0" fmla="*/ 0 h 1216683"/>
              <a:gd name="connsiteX1" fmla="*/ 1402961 w 1402961"/>
              <a:gd name="connsiteY1" fmla="*/ 810000 h 1216683"/>
              <a:gd name="connsiteX2" fmla="*/ 731296 w 1402961"/>
              <a:gd name="connsiteY2" fmla="*/ 1167121 h 1216683"/>
              <a:gd name="connsiteX3" fmla="*/ 704395 w 1402961"/>
              <a:gd name="connsiteY3" fmla="*/ 1216683 h 1216683"/>
              <a:gd name="connsiteX4" fmla="*/ 0 w 1402961"/>
              <a:gd name="connsiteY4" fmla="*/ 810000 h 1216683"/>
              <a:gd name="connsiteX5" fmla="*/ 1402961 w 1402961"/>
              <a:gd name="connsiteY5" fmla="*/ 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961" h="1216683">
                <a:moveTo>
                  <a:pt x="1402961" y="0"/>
                </a:moveTo>
                <a:lnTo>
                  <a:pt x="1402961" y="810000"/>
                </a:lnTo>
                <a:cubicBezTo>
                  <a:pt x="1123367" y="810000"/>
                  <a:pt x="876859" y="951660"/>
                  <a:pt x="731296" y="1167121"/>
                </a:cubicBezTo>
                <a:lnTo>
                  <a:pt x="704395" y="1216683"/>
                </a:lnTo>
                <a:lnTo>
                  <a:pt x="0" y="810000"/>
                </a:lnTo>
                <a:cubicBezTo>
                  <a:pt x="289386" y="308771"/>
                  <a:pt x="824191" y="0"/>
                  <a:pt x="140296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561340" rIns="2398268" bIns="316230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B7FBF1-459C-4BB8-DF4C-42A13D9C26D7}"/>
              </a:ext>
            </a:extLst>
          </p:cNvPr>
          <p:cNvCxnSpPr/>
          <p:nvPr/>
        </p:nvCxnSpPr>
        <p:spPr>
          <a:xfrm>
            <a:off x="166255" y="3739003"/>
            <a:ext cx="199660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C64798-B9C2-6EF0-CDB1-CE35ECF0F98B}"/>
              </a:ext>
            </a:extLst>
          </p:cNvPr>
          <p:cNvGrpSpPr/>
          <p:nvPr/>
        </p:nvGrpSpPr>
        <p:grpSpPr>
          <a:xfrm rot="1800000">
            <a:off x="239191" y="350058"/>
            <a:ext cx="2497161" cy="2276682"/>
            <a:chOff x="239191" y="350058"/>
            <a:chExt cx="2497161" cy="2276682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2E3F5734-A012-B144-B22C-88CB07669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000000">
              <a:off x="745194" y="394717"/>
              <a:ext cx="360000" cy="360000"/>
            </a:xfrm>
            <a:prstGeom prst="rect">
              <a:avLst/>
            </a:prstGeom>
          </p:spPr>
        </p:pic>
        <p:pic>
          <p:nvPicPr>
            <p:cNvPr id="26" name="Graphic 25" descr="Teacher with solid fill">
              <a:extLst>
                <a:ext uri="{FF2B5EF4-FFF2-40B4-BE49-F238E27FC236}">
                  <a16:creationId xmlns:a16="http://schemas.microsoft.com/office/drawing/2014/main" id="{DDF9F72E-0962-D890-6C12-90C2925CA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-1800000">
              <a:off x="1864827" y="2266740"/>
              <a:ext cx="360000" cy="360000"/>
            </a:xfrm>
            <a:prstGeom prst="rect">
              <a:avLst/>
            </a:prstGeom>
          </p:spPr>
        </p:pic>
        <p:pic>
          <p:nvPicPr>
            <p:cNvPr id="27" name="Graphic 26" descr="Target with solid fill">
              <a:extLst>
                <a:ext uri="{FF2B5EF4-FFF2-40B4-BE49-F238E27FC236}">
                  <a16:creationId xmlns:a16="http://schemas.microsoft.com/office/drawing/2014/main" id="{107459AB-ABD6-17B3-FAC3-CC186922D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00000">
              <a:off x="744552" y="2256461"/>
              <a:ext cx="360000" cy="360000"/>
            </a:xfrm>
            <a:prstGeom prst="rect">
              <a:avLst/>
            </a:prstGeom>
          </p:spPr>
        </p:pic>
        <p:pic>
          <p:nvPicPr>
            <p:cNvPr id="28" name="Graphic 27" descr="Bridge scene with solid fill">
              <a:extLst>
                <a:ext uri="{FF2B5EF4-FFF2-40B4-BE49-F238E27FC236}">
                  <a16:creationId xmlns:a16="http://schemas.microsoft.com/office/drawing/2014/main" id="{F789D1A5-6960-7610-F94D-B0E19604B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2376352" y="1318308"/>
              <a:ext cx="360000" cy="360000"/>
            </a:xfrm>
            <a:prstGeom prst="rect">
              <a:avLst/>
            </a:prstGeom>
          </p:spPr>
        </p:pic>
        <p:pic>
          <p:nvPicPr>
            <p:cNvPr id="29" name="Graphic 28" descr="Siren with solid fill">
              <a:extLst>
                <a:ext uri="{FF2B5EF4-FFF2-40B4-BE49-F238E27FC236}">
                  <a16:creationId xmlns:a16="http://schemas.microsoft.com/office/drawing/2014/main" id="{5455848C-958D-14AD-028A-2B5AAC6CB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400000">
              <a:off x="239191" y="1347521"/>
              <a:ext cx="360000" cy="360000"/>
            </a:xfrm>
            <a:prstGeom prst="rect">
              <a:avLst/>
            </a:prstGeom>
          </p:spPr>
        </p:pic>
        <p:pic>
          <p:nvPicPr>
            <p:cNvPr id="30" name="Graphic 29" descr="Continuous Improvement with solid fill">
              <a:extLst>
                <a:ext uri="{FF2B5EF4-FFF2-40B4-BE49-F238E27FC236}">
                  <a16:creationId xmlns:a16="http://schemas.microsoft.com/office/drawing/2014/main" id="{0738B6E1-B996-8E4D-4B04-9015F7231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-9000000">
              <a:off x="1833263" y="350058"/>
              <a:ext cx="396000" cy="39600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DDDD5A5-2431-DA39-485B-ECCA2D5D7E38}"/>
              </a:ext>
            </a:extLst>
          </p:cNvPr>
          <p:cNvSpPr/>
          <p:nvPr/>
        </p:nvSpPr>
        <p:spPr>
          <a:xfrm>
            <a:off x="3949148" y="1504805"/>
            <a:ext cx="3207026" cy="91206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I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9C6417-6A9A-EB1D-93E0-6514540C147A}"/>
              </a:ext>
            </a:extLst>
          </p:cNvPr>
          <p:cNvSpPr/>
          <p:nvPr/>
        </p:nvSpPr>
        <p:spPr>
          <a:xfrm>
            <a:off x="7156174" y="1504804"/>
            <a:ext cx="3207026" cy="912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I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DAF027-E0F2-F451-F260-EF2588F83683}"/>
              </a:ext>
            </a:extLst>
          </p:cNvPr>
          <p:cNvSpPr/>
          <p:nvPr/>
        </p:nvSpPr>
        <p:spPr>
          <a:xfrm>
            <a:off x="3949148" y="2416873"/>
            <a:ext cx="3207026" cy="3904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D77404-CEA0-CFDA-65C9-3C61F01CE80F}"/>
              </a:ext>
            </a:extLst>
          </p:cNvPr>
          <p:cNvSpPr/>
          <p:nvPr/>
        </p:nvSpPr>
        <p:spPr>
          <a:xfrm>
            <a:off x="7156174" y="2416320"/>
            <a:ext cx="3207026" cy="390441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I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B9BB39-A2B7-6A85-9360-E322C7C18938}"/>
              </a:ext>
            </a:extLst>
          </p:cNvPr>
          <p:cNvSpPr txBox="1"/>
          <p:nvPr/>
        </p:nvSpPr>
        <p:spPr>
          <a:xfrm>
            <a:off x="7490042" y="1730006"/>
            <a:ext cx="253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 dirty="0"/>
              <a:t>UNSUPERVISED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FAB9E3-D503-AD7E-D57A-E9A47173EDCA}"/>
              </a:ext>
            </a:extLst>
          </p:cNvPr>
          <p:cNvSpPr txBox="1"/>
          <p:nvPr/>
        </p:nvSpPr>
        <p:spPr>
          <a:xfrm>
            <a:off x="4283016" y="1730007"/>
            <a:ext cx="253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400" b="1" dirty="0">
                <a:solidFill>
                  <a:schemeClr val="bg1"/>
                </a:solidFill>
              </a:rPr>
              <a:t>SUPERVISED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2E2430-D042-5280-A374-B9E29D8CC042}"/>
              </a:ext>
            </a:extLst>
          </p:cNvPr>
          <p:cNvSpPr txBox="1"/>
          <p:nvPr/>
        </p:nvSpPr>
        <p:spPr>
          <a:xfrm>
            <a:off x="4013159" y="2596874"/>
            <a:ext cx="3079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T" dirty="0"/>
              <a:t>Fully labeled training data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T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T" dirty="0"/>
              <a:t> Classification</a:t>
            </a:r>
          </a:p>
          <a:p>
            <a:r>
              <a:rPr lang="en-IT" dirty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T" dirty="0"/>
              <a:t>Regression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T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Suitable for input-output methods</a:t>
            </a:r>
            <a:endParaRPr lang="en-IT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CC57BE-B536-A3C8-FE0D-92F65B608E7A}"/>
              </a:ext>
            </a:extLst>
          </p:cNvPr>
          <p:cNvSpPr txBox="1"/>
          <p:nvPr/>
        </p:nvSpPr>
        <p:spPr>
          <a:xfrm>
            <a:off x="7354957" y="2619065"/>
            <a:ext cx="3130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T" dirty="0">
                <a:solidFill>
                  <a:schemeClr val="bg1"/>
                </a:solidFill>
              </a:rPr>
              <a:t>Unlab</a:t>
            </a:r>
            <a:r>
              <a:rPr lang="en-GB" dirty="0">
                <a:solidFill>
                  <a:schemeClr val="bg1"/>
                </a:solidFill>
              </a:rPr>
              <a:t>e</a:t>
            </a:r>
            <a:r>
              <a:rPr lang="en-IT" dirty="0">
                <a:solidFill>
                  <a:schemeClr val="bg1"/>
                </a:solidFill>
              </a:rPr>
              <a:t>led training data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T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T" dirty="0">
                <a:solidFill>
                  <a:schemeClr val="bg1"/>
                </a:solidFill>
              </a:rPr>
              <a:t> Clustering Algorithm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T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T" dirty="0">
                <a:solidFill>
                  <a:schemeClr val="bg1"/>
                </a:solidFill>
              </a:rPr>
              <a:t>Anomaly Detection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T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T" dirty="0">
                <a:solidFill>
                  <a:schemeClr val="bg1"/>
                </a:solidFill>
              </a:rPr>
              <a:t>Dimensionality Reduction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T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</a:rPr>
              <a:t>Applicable for output-only methods</a:t>
            </a:r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766D8-B1D7-9690-80F8-2BBBDC1893E6}"/>
              </a:ext>
            </a:extLst>
          </p:cNvPr>
          <p:cNvSpPr txBox="1"/>
          <p:nvPr/>
        </p:nvSpPr>
        <p:spPr>
          <a:xfrm>
            <a:off x="59349" y="3929872"/>
            <a:ext cx="163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What is SHM?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E82CB-E330-7738-404B-F16B701E38AB}"/>
              </a:ext>
            </a:extLst>
          </p:cNvPr>
          <p:cNvSpPr txBox="1"/>
          <p:nvPr/>
        </p:nvSpPr>
        <p:spPr>
          <a:xfrm>
            <a:off x="59349" y="491406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Problems Definition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5EC45-8DB1-763E-240B-28C1574BCDF6}"/>
              </a:ext>
            </a:extLst>
          </p:cNvPr>
          <p:cNvSpPr txBox="1"/>
          <p:nvPr/>
        </p:nvSpPr>
        <p:spPr>
          <a:xfrm>
            <a:off x="59349" y="589825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Proposed Methods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5B8EA-68BD-C74D-D241-583DF8872AC8}"/>
              </a:ext>
            </a:extLst>
          </p:cNvPr>
          <p:cNvSpPr txBox="1"/>
          <p:nvPr/>
        </p:nvSpPr>
        <p:spPr>
          <a:xfrm>
            <a:off x="59349" y="5406160"/>
            <a:ext cx="20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Importance of ML</a:t>
            </a:r>
            <a:endParaRPr lang="en-GB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538E32-DF7C-6C19-7C91-6C7A962A5C48}"/>
              </a:ext>
            </a:extLst>
          </p:cNvPr>
          <p:cNvSpPr txBox="1"/>
          <p:nvPr/>
        </p:nvSpPr>
        <p:spPr>
          <a:xfrm>
            <a:off x="59349" y="4421968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914400" rtl="1" eaLnBrk="1" latinLnBrk="0" hangingPunct="1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Why SHM?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F5DE4D-79DE-F2C0-C5C4-DF77B9E2BF0F}"/>
              </a:ext>
            </a:extLst>
          </p:cNvPr>
          <p:cNvSpPr txBox="1"/>
          <p:nvPr/>
        </p:nvSpPr>
        <p:spPr>
          <a:xfrm>
            <a:off x="3139580" y="388161"/>
            <a:ext cx="73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>
                <a:solidFill>
                  <a:schemeClr val="accent1"/>
                </a:solidFill>
              </a:rPr>
              <a:t>Machine Learning Approaches for SHM</a:t>
            </a:r>
          </a:p>
        </p:txBody>
      </p:sp>
      <p:pic>
        <p:nvPicPr>
          <p:cNvPr id="34" name="Graphic 33" descr="Checkmark with solid fill">
            <a:extLst>
              <a:ext uri="{FF2B5EF4-FFF2-40B4-BE49-F238E27FC236}">
                <a16:creationId xmlns:a16="http://schemas.microsoft.com/office/drawing/2014/main" id="{DD7DA8E9-FD14-3D8A-EA7D-ED52D9CAE5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02487" y="5318292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28AED2D-90AF-9625-CC4E-6843C0B47ECC}"/>
              </a:ext>
            </a:extLst>
          </p:cNvPr>
          <p:cNvSpPr txBox="1"/>
          <p:nvPr/>
        </p:nvSpPr>
        <p:spPr>
          <a:xfrm>
            <a:off x="350471" y="3303109"/>
            <a:ext cx="155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Introduction:</a:t>
            </a:r>
            <a:endParaRPr lang="en-GB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8EDAD-E5D5-FD31-F607-45CF978F1A52}"/>
              </a:ext>
            </a:extLst>
          </p:cNvPr>
          <p:cNvSpPr txBox="1"/>
          <p:nvPr/>
        </p:nvSpPr>
        <p:spPr>
          <a:xfrm>
            <a:off x="11576761" y="6473052"/>
            <a:ext cx="7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6/12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0DCCE-ADEF-5289-FFE4-FBE5B34C6CEC}"/>
              </a:ext>
            </a:extLst>
          </p:cNvPr>
          <p:cNvSpPr txBox="1"/>
          <p:nvPr/>
        </p:nvSpPr>
        <p:spPr>
          <a:xfrm>
            <a:off x="3139576" y="-609375"/>
            <a:ext cx="73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none" strike="noStrike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Proposed Methodologies for SHM</a:t>
            </a:r>
            <a:endParaRPr lang="en-IT" sz="2800" b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7AAD7A19-1A9D-92AF-6013-22995933A2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4"/>
          <a:stretch>
            <a:fillRect/>
          </a:stretch>
        </p:blipFill>
        <p:spPr>
          <a:xfrm>
            <a:off x="1096321" y="981001"/>
            <a:ext cx="783190" cy="1046412"/>
          </a:xfrm>
          <a:prstGeom prst="flowChartAlternateProcess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FFC9FD-7982-B146-39E5-4FB0BDD0AAA4}"/>
              </a:ext>
            </a:extLst>
          </p:cNvPr>
          <p:cNvSpPr/>
          <p:nvPr/>
        </p:nvSpPr>
        <p:spPr>
          <a:xfrm>
            <a:off x="821916" y="838207"/>
            <a:ext cx="1332000" cy="1332000"/>
          </a:xfrm>
          <a:prstGeom prst="ellipse">
            <a:avLst/>
          </a:prstGeom>
          <a:noFill/>
          <a:ln w="85725" cmpd="tri">
            <a:solidFill>
              <a:srgbClr val="789D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2000"/>
                      <a:gd name="connsiteY0" fmla="*/ 666000 h 1332000"/>
                      <a:gd name="connsiteX1" fmla="*/ 666000 w 1332000"/>
                      <a:gd name="connsiteY1" fmla="*/ 0 h 1332000"/>
                      <a:gd name="connsiteX2" fmla="*/ 1332000 w 1332000"/>
                      <a:gd name="connsiteY2" fmla="*/ 666000 h 1332000"/>
                      <a:gd name="connsiteX3" fmla="*/ 666000 w 1332000"/>
                      <a:gd name="connsiteY3" fmla="*/ 1332000 h 1332000"/>
                      <a:gd name="connsiteX4" fmla="*/ 0 w 1332000"/>
                      <a:gd name="connsiteY4" fmla="*/ 666000 h 13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000" h="1332000" extrusionOk="0">
                        <a:moveTo>
                          <a:pt x="0" y="666000"/>
                        </a:moveTo>
                        <a:cubicBezTo>
                          <a:pt x="-53366" y="265261"/>
                          <a:pt x="227381" y="26571"/>
                          <a:pt x="666000" y="0"/>
                        </a:cubicBezTo>
                        <a:cubicBezTo>
                          <a:pt x="1043965" y="2135"/>
                          <a:pt x="1280488" y="299816"/>
                          <a:pt x="1332000" y="666000"/>
                        </a:cubicBezTo>
                        <a:cubicBezTo>
                          <a:pt x="1306551" y="1058674"/>
                          <a:pt x="1018188" y="1418414"/>
                          <a:pt x="666000" y="1332000"/>
                        </a:cubicBezTo>
                        <a:cubicBezTo>
                          <a:pt x="215863" y="1286964"/>
                          <a:pt x="10544" y="1038860"/>
                          <a:pt x="0" y="66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7C6F6-C2C9-8A4C-BEFC-CF0F0E22C5D7}"/>
              </a:ext>
            </a:extLst>
          </p:cNvPr>
          <p:cNvSpPr txBox="1"/>
          <p:nvPr/>
        </p:nvSpPr>
        <p:spPr>
          <a:xfrm>
            <a:off x="2934860" y="-510999"/>
            <a:ext cx="9225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1"/>
                </a:solidFill>
              </a:rPr>
              <a:t>Challenges of Environmental and Operational Variability (EOV) in SHM</a:t>
            </a:r>
            <a:endParaRPr lang="en-IT" sz="2200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126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30BC6-D480-819C-C063-B447CA5D3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C64AB531-E9A3-C58B-E4F2-272685C606E0}"/>
              </a:ext>
            </a:extLst>
          </p:cNvPr>
          <p:cNvSpPr txBox="1"/>
          <p:nvPr/>
        </p:nvSpPr>
        <p:spPr>
          <a:xfrm>
            <a:off x="2712532" y="9683030"/>
            <a:ext cx="3614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i="0" u="none" strike="noStrike" baseline="0">
                <a:solidFill>
                  <a:srgbClr val="33809A"/>
                </a:solidFill>
                <a:latin typeface="+mj-lt"/>
              </a:rPr>
              <a:t>Advisor: Prof. Alberto Corigliano</a:t>
            </a:r>
          </a:p>
          <a:p>
            <a:pPr algn="l"/>
            <a:r>
              <a:rPr lang="en-GB" sz="1800" b="1" i="0" u="none" strike="noStrike" baseline="0">
                <a:solidFill>
                  <a:srgbClr val="33809A"/>
                </a:solidFill>
                <a:latin typeface="+mj-lt"/>
              </a:rPr>
              <a:t>Co-advisors: Prof. Alireza Entezami</a:t>
            </a:r>
            <a:endParaRPr lang="en-GB" b="1">
              <a:latin typeface="+mj-lt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4DAB58B-CD4F-8376-FF08-81037BB7E21E}"/>
              </a:ext>
            </a:extLst>
          </p:cNvPr>
          <p:cNvSpPr txBox="1"/>
          <p:nvPr/>
        </p:nvSpPr>
        <p:spPr>
          <a:xfrm>
            <a:off x="9393242" y="9685500"/>
            <a:ext cx="258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u="none" strike="noStrike" baseline="0">
                <a:solidFill>
                  <a:srgbClr val="33809A"/>
                </a:solidFill>
                <a:latin typeface="+mj-lt"/>
              </a:rPr>
              <a:t>Academic Year: 2023-24</a:t>
            </a:r>
            <a:endParaRPr lang="en-GB" b="1">
              <a:latin typeface="+mj-lt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8C714368-06D8-3AC5-A5E0-E4024793CFE0}"/>
              </a:ext>
            </a:extLst>
          </p:cNvPr>
          <p:cNvSpPr/>
          <p:nvPr/>
        </p:nvSpPr>
        <p:spPr>
          <a:xfrm>
            <a:off x="0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0" eaLnBrk="1" latinLnBrk="0" hangingPunct="1"/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57F3BFD6-0594-0639-8547-9CE5CFFE3251}"/>
              </a:ext>
            </a:extLst>
          </p:cNvPr>
          <p:cNvSpPr/>
          <p:nvPr/>
        </p:nvSpPr>
        <p:spPr>
          <a:xfrm rot="1800000">
            <a:off x="1897503" y="504975"/>
            <a:ext cx="1190394" cy="1038349"/>
          </a:xfrm>
          <a:custGeom>
            <a:avLst/>
            <a:gdLst>
              <a:gd name="connsiteX0" fmla="*/ 0 w 1402961"/>
              <a:gd name="connsiteY0" fmla="*/ 0 h 1216683"/>
              <a:gd name="connsiteX1" fmla="*/ 1402961 w 1402961"/>
              <a:gd name="connsiteY1" fmla="*/ 810000 h 1216683"/>
              <a:gd name="connsiteX2" fmla="*/ 698566 w 1402961"/>
              <a:gd name="connsiteY2" fmla="*/ 1216683 h 1216683"/>
              <a:gd name="connsiteX3" fmla="*/ 671665 w 1402961"/>
              <a:gd name="connsiteY3" fmla="*/ 1167121 h 1216683"/>
              <a:gd name="connsiteX4" fmla="*/ 0 w 1402961"/>
              <a:gd name="connsiteY4" fmla="*/ 81000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0" y="0"/>
                </a:moveTo>
                <a:cubicBezTo>
                  <a:pt x="578770" y="0"/>
                  <a:pt x="1113576" y="308771"/>
                  <a:pt x="1402961" y="810000"/>
                </a:cubicBezTo>
                <a:lnTo>
                  <a:pt x="698566" y="1216683"/>
                </a:lnTo>
                <a:lnTo>
                  <a:pt x="671665" y="1167121"/>
                </a:lnTo>
                <a:cubicBezTo>
                  <a:pt x="526102" y="951660"/>
                  <a:pt x="279595" y="810000"/>
                  <a:pt x="0" y="8100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541020" rIns="952839" bIns="314198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3782750A-8E4C-7286-A306-9D36106BD590}"/>
              </a:ext>
            </a:extLst>
          </p:cNvPr>
          <p:cNvSpPr/>
          <p:nvPr/>
        </p:nvSpPr>
        <p:spPr>
          <a:xfrm rot="1800000">
            <a:off x="2000157" y="1337474"/>
            <a:ext cx="781824" cy="1382551"/>
          </a:xfrm>
          <a:custGeom>
            <a:avLst/>
            <a:gdLst>
              <a:gd name="connsiteX0" fmla="*/ 704395 w 921433"/>
              <a:gd name="connsiteY0" fmla="*/ 0 h 1620000"/>
              <a:gd name="connsiteX1" fmla="*/ 704395 w 921433"/>
              <a:gd name="connsiteY1" fmla="*/ 1620000 h 1620000"/>
              <a:gd name="connsiteX2" fmla="*/ 0 w 921433"/>
              <a:gd name="connsiteY2" fmla="*/ 1213317 h 1620000"/>
              <a:gd name="connsiteX3" fmla="*/ 47780 w 921433"/>
              <a:gd name="connsiteY3" fmla="*/ 1125289 h 1620000"/>
              <a:gd name="connsiteX4" fmla="*/ 111434 w 921433"/>
              <a:gd name="connsiteY4" fmla="*/ 810000 h 1620000"/>
              <a:gd name="connsiteX5" fmla="*/ 47780 w 921433"/>
              <a:gd name="connsiteY5" fmla="*/ 494711 h 1620000"/>
              <a:gd name="connsiteX6" fmla="*/ 0 w 921433"/>
              <a:gd name="connsiteY6" fmla="*/ 406683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33" h="1620000">
                <a:moveTo>
                  <a:pt x="704395" y="0"/>
                </a:moveTo>
                <a:cubicBezTo>
                  <a:pt x="993780" y="501230"/>
                  <a:pt x="993780" y="1118771"/>
                  <a:pt x="704395" y="1620000"/>
                </a:cubicBezTo>
                <a:lnTo>
                  <a:pt x="0" y="1213317"/>
                </a:lnTo>
                <a:lnTo>
                  <a:pt x="47780" y="1125289"/>
                </a:lnTo>
                <a:cubicBezTo>
                  <a:pt x="88769" y="1028382"/>
                  <a:pt x="111434" y="921838"/>
                  <a:pt x="111434" y="810000"/>
                </a:cubicBezTo>
                <a:cubicBezTo>
                  <a:pt x="111434" y="698162"/>
                  <a:pt x="88769" y="591619"/>
                  <a:pt x="47780" y="494711"/>
                </a:cubicBezTo>
                <a:lnTo>
                  <a:pt x="0" y="40668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0344" tIns="1869863" rIns="114215" bIns="1869864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300" kern="120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9024C690-125F-4427-95C8-89EE4FB024E9}"/>
              </a:ext>
            </a:extLst>
          </p:cNvPr>
          <p:cNvSpPr/>
          <p:nvPr/>
        </p:nvSpPr>
        <p:spPr>
          <a:xfrm rot="1800000">
            <a:off x="976678" y="2099891"/>
            <a:ext cx="1190394" cy="1038349"/>
          </a:xfrm>
          <a:custGeom>
            <a:avLst/>
            <a:gdLst>
              <a:gd name="connsiteX0" fmla="*/ 698566 w 1402961"/>
              <a:gd name="connsiteY0" fmla="*/ 0 h 1216683"/>
              <a:gd name="connsiteX1" fmla="*/ 1402961 w 1402961"/>
              <a:gd name="connsiteY1" fmla="*/ 406683 h 1216683"/>
              <a:gd name="connsiteX2" fmla="*/ 0 w 1402961"/>
              <a:gd name="connsiteY2" fmla="*/ 1216683 h 1216683"/>
              <a:gd name="connsiteX3" fmla="*/ 0 w 1402961"/>
              <a:gd name="connsiteY3" fmla="*/ 406683 h 1216683"/>
              <a:gd name="connsiteX4" fmla="*/ 671665 w 1402961"/>
              <a:gd name="connsiteY4" fmla="*/ 49562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698566" y="0"/>
                </a:moveTo>
                <a:lnTo>
                  <a:pt x="1402961" y="406683"/>
                </a:lnTo>
                <a:cubicBezTo>
                  <a:pt x="1113576" y="907913"/>
                  <a:pt x="578770" y="1216683"/>
                  <a:pt x="0" y="1216683"/>
                </a:cubicBezTo>
                <a:lnTo>
                  <a:pt x="0" y="406683"/>
                </a:lnTo>
                <a:cubicBezTo>
                  <a:pt x="279595" y="406683"/>
                  <a:pt x="526102" y="265023"/>
                  <a:pt x="671665" y="495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3141980" rIns="952839" bIns="541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D18F833C-EA85-4357-2775-FE917C3E0BBE}"/>
              </a:ext>
            </a:extLst>
          </p:cNvPr>
          <p:cNvSpPr/>
          <p:nvPr/>
        </p:nvSpPr>
        <p:spPr>
          <a:xfrm rot="1800000">
            <a:off x="-122831" y="1465090"/>
            <a:ext cx="1190394" cy="1038349"/>
          </a:xfrm>
          <a:custGeom>
            <a:avLst/>
            <a:gdLst>
              <a:gd name="connsiteX0" fmla="*/ 704395 w 1402961"/>
              <a:gd name="connsiteY0" fmla="*/ 0 h 1216683"/>
              <a:gd name="connsiteX1" fmla="*/ 731296 w 1402961"/>
              <a:gd name="connsiteY1" fmla="*/ 49562 h 1216683"/>
              <a:gd name="connsiteX2" fmla="*/ 1402961 w 1402961"/>
              <a:gd name="connsiteY2" fmla="*/ 406683 h 1216683"/>
              <a:gd name="connsiteX3" fmla="*/ 1402961 w 1402961"/>
              <a:gd name="connsiteY3" fmla="*/ 1216683 h 1216683"/>
              <a:gd name="connsiteX4" fmla="*/ 0 w 1402961"/>
              <a:gd name="connsiteY4" fmla="*/ 406683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704395" y="0"/>
                </a:moveTo>
                <a:lnTo>
                  <a:pt x="731296" y="49562"/>
                </a:lnTo>
                <a:cubicBezTo>
                  <a:pt x="876859" y="265023"/>
                  <a:pt x="1123367" y="406683"/>
                  <a:pt x="1402961" y="406683"/>
                </a:cubicBezTo>
                <a:lnTo>
                  <a:pt x="1402961" y="1216683"/>
                </a:lnTo>
                <a:cubicBezTo>
                  <a:pt x="824191" y="1216683"/>
                  <a:pt x="289385" y="907913"/>
                  <a:pt x="0" y="40668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3162300" rIns="2398268" bIns="56134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20EAEC96-B27E-4DC6-4338-8CFB5CBF2162}"/>
              </a:ext>
            </a:extLst>
          </p:cNvPr>
          <p:cNvSpPr/>
          <p:nvPr/>
        </p:nvSpPr>
        <p:spPr>
          <a:xfrm rot="1800000">
            <a:off x="183083" y="288386"/>
            <a:ext cx="781825" cy="1382551"/>
          </a:xfrm>
          <a:custGeom>
            <a:avLst/>
            <a:gdLst>
              <a:gd name="connsiteX0" fmla="*/ 217039 w 921434"/>
              <a:gd name="connsiteY0" fmla="*/ 0 h 1620000"/>
              <a:gd name="connsiteX1" fmla="*/ 921434 w 921434"/>
              <a:gd name="connsiteY1" fmla="*/ 406683 h 1620000"/>
              <a:gd name="connsiteX2" fmla="*/ 873654 w 921434"/>
              <a:gd name="connsiteY2" fmla="*/ 494711 h 1620000"/>
              <a:gd name="connsiteX3" fmla="*/ 810000 w 921434"/>
              <a:gd name="connsiteY3" fmla="*/ 810000 h 1620000"/>
              <a:gd name="connsiteX4" fmla="*/ 873654 w 921434"/>
              <a:gd name="connsiteY4" fmla="*/ 1125289 h 1620000"/>
              <a:gd name="connsiteX5" fmla="*/ 921434 w 921434"/>
              <a:gd name="connsiteY5" fmla="*/ 1213317 h 1620000"/>
              <a:gd name="connsiteX6" fmla="*/ 217039 w 921434"/>
              <a:gd name="connsiteY6" fmla="*/ 1620000 h 1620000"/>
              <a:gd name="connsiteX7" fmla="*/ 217039 w 921434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" h="1620000">
                <a:moveTo>
                  <a:pt x="217039" y="0"/>
                </a:moveTo>
                <a:lnTo>
                  <a:pt x="921434" y="406683"/>
                </a:lnTo>
                <a:lnTo>
                  <a:pt x="873654" y="494711"/>
                </a:lnTo>
                <a:cubicBezTo>
                  <a:pt x="832666" y="591619"/>
                  <a:pt x="810000" y="698162"/>
                  <a:pt x="810000" y="810000"/>
                </a:cubicBezTo>
                <a:cubicBezTo>
                  <a:pt x="810000" y="921838"/>
                  <a:pt x="832666" y="1028382"/>
                  <a:pt x="873654" y="1125289"/>
                </a:cubicBezTo>
                <a:lnTo>
                  <a:pt x="921434" y="1213317"/>
                </a:lnTo>
                <a:lnTo>
                  <a:pt x="217039" y="1620000"/>
                </a:lnTo>
                <a:cubicBezTo>
                  <a:pt x="-72347" y="1118771"/>
                  <a:pt x="-72347" y="501230"/>
                  <a:pt x="21703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93" tIns="1885103" rIns="3174746" bIns="188510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500" kern="120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279C04B3-7ED6-86D6-4CAB-BD2BE1D8B2CB}"/>
              </a:ext>
            </a:extLst>
          </p:cNvPr>
          <p:cNvSpPr/>
          <p:nvPr/>
        </p:nvSpPr>
        <p:spPr>
          <a:xfrm rot="1800000">
            <a:off x="797995" y="-129827"/>
            <a:ext cx="1190394" cy="1038349"/>
          </a:xfrm>
          <a:custGeom>
            <a:avLst/>
            <a:gdLst>
              <a:gd name="connsiteX0" fmla="*/ 1402961 w 1402961"/>
              <a:gd name="connsiteY0" fmla="*/ 0 h 1216683"/>
              <a:gd name="connsiteX1" fmla="*/ 1402961 w 1402961"/>
              <a:gd name="connsiteY1" fmla="*/ 810000 h 1216683"/>
              <a:gd name="connsiteX2" fmla="*/ 731296 w 1402961"/>
              <a:gd name="connsiteY2" fmla="*/ 1167121 h 1216683"/>
              <a:gd name="connsiteX3" fmla="*/ 704395 w 1402961"/>
              <a:gd name="connsiteY3" fmla="*/ 1216683 h 1216683"/>
              <a:gd name="connsiteX4" fmla="*/ 0 w 1402961"/>
              <a:gd name="connsiteY4" fmla="*/ 810000 h 1216683"/>
              <a:gd name="connsiteX5" fmla="*/ 1402961 w 1402961"/>
              <a:gd name="connsiteY5" fmla="*/ 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961" h="1216683">
                <a:moveTo>
                  <a:pt x="1402961" y="0"/>
                </a:moveTo>
                <a:lnTo>
                  <a:pt x="1402961" y="810000"/>
                </a:lnTo>
                <a:cubicBezTo>
                  <a:pt x="1123367" y="810000"/>
                  <a:pt x="876859" y="951660"/>
                  <a:pt x="731296" y="1167121"/>
                </a:cubicBezTo>
                <a:lnTo>
                  <a:pt x="704395" y="1216683"/>
                </a:lnTo>
                <a:lnTo>
                  <a:pt x="0" y="810000"/>
                </a:lnTo>
                <a:cubicBezTo>
                  <a:pt x="289386" y="308771"/>
                  <a:pt x="824191" y="0"/>
                  <a:pt x="140296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561340" rIns="2398268" bIns="316230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B7F555-C00B-1B36-8387-2C3F8791814A}"/>
              </a:ext>
            </a:extLst>
          </p:cNvPr>
          <p:cNvCxnSpPr/>
          <p:nvPr/>
        </p:nvCxnSpPr>
        <p:spPr>
          <a:xfrm>
            <a:off x="166255" y="3739003"/>
            <a:ext cx="199660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551A79-83DB-A5E7-778E-C6AF20820800}"/>
              </a:ext>
            </a:extLst>
          </p:cNvPr>
          <p:cNvGrpSpPr/>
          <p:nvPr/>
        </p:nvGrpSpPr>
        <p:grpSpPr>
          <a:xfrm rot="1800000">
            <a:off x="239191" y="350058"/>
            <a:ext cx="2497161" cy="2276682"/>
            <a:chOff x="239191" y="350058"/>
            <a:chExt cx="2497161" cy="2276682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BEEE5921-A2B2-1647-43B5-950B5DB9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000000">
              <a:off x="745194" y="394717"/>
              <a:ext cx="360000" cy="360000"/>
            </a:xfrm>
            <a:prstGeom prst="rect">
              <a:avLst/>
            </a:prstGeom>
          </p:spPr>
        </p:pic>
        <p:pic>
          <p:nvPicPr>
            <p:cNvPr id="26" name="Graphic 25" descr="Teacher with solid fill">
              <a:extLst>
                <a:ext uri="{FF2B5EF4-FFF2-40B4-BE49-F238E27FC236}">
                  <a16:creationId xmlns:a16="http://schemas.microsoft.com/office/drawing/2014/main" id="{A518E7D0-FC35-313D-8D89-DE2FEE6A9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-1800000">
              <a:off x="1864827" y="2266740"/>
              <a:ext cx="360000" cy="360000"/>
            </a:xfrm>
            <a:prstGeom prst="rect">
              <a:avLst/>
            </a:prstGeom>
          </p:spPr>
        </p:pic>
        <p:pic>
          <p:nvPicPr>
            <p:cNvPr id="27" name="Graphic 26" descr="Target with solid fill">
              <a:extLst>
                <a:ext uri="{FF2B5EF4-FFF2-40B4-BE49-F238E27FC236}">
                  <a16:creationId xmlns:a16="http://schemas.microsoft.com/office/drawing/2014/main" id="{0A1543FF-35E6-99B7-F2E4-B4F092CD3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00000">
              <a:off x="744552" y="2256461"/>
              <a:ext cx="360000" cy="360000"/>
            </a:xfrm>
            <a:prstGeom prst="rect">
              <a:avLst/>
            </a:prstGeom>
          </p:spPr>
        </p:pic>
        <p:pic>
          <p:nvPicPr>
            <p:cNvPr id="28" name="Graphic 27" descr="Bridge scene with solid fill">
              <a:extLst>
                <a:ext uri="{FF2B5EF4-FFF2-40B4-BE49-F238E27FC236}">
                  <a16:creationId xmlns:a16="http://schemas.microsoft.com/office/drawing/2014/main" id="{8D847F3D-0AFF-9D27-CE4D-BE434043F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2376352" y="1318308"/>
              <a:ext cx="360000" cy="360000"/>
            </a:xfrm>
            <a:prstGeom prst="rect">
              <a:avLst/>
            </a:prstGeom>
          </p:spPr>
        </p:pic>
        <p:pic>
          <p:nvPicPr>
            <p:cNvPr id="29" name="Graphic 28" descr="Siren with solid fill">
              <a:extLst>
                <a:ext uri="{FF2B5EF4-FFF2-40B4-BE49-F238E27FC236}">
                  <a16:creationId xmlns:a16="http://schemas.microsoft.com/office/drawing/2014/main" id="{FA0C9C94-3465-FEFB-963A-8E0CADBFF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400000">
              <a:off x="239191" y="1347521"/>
              <a:ext cx="360000" cy="360000"/>
            </a:xfrm>
            <a:prstGeom prst="rect">
              <a:avLst/>
            </a:prstGeom>
          </p:spPr>
        </p:pic>
        <p:pic>
          <p:nvPicPr>
            <p:cNvPr id="30" name="Graphic 29" descr="Continuous Improvement with solid fill">
              <a:extLst>
                <a:ext uri="{FF2B5EF4-FFF2-40B4-BE49-F238E27FC236}">
                  <a16:creationId xmlns:a16="http://schemas.microsoft.com/office/drawing/2014/main" id="{2BDCFF0E-EA8F-B760-3395-D367CDD61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-9000000">
              <a:off x="1833263" y="350058"/>
              <a:ext cx="396000" cy="396000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3363949-D633-FAC7-EE82-20BA60751209}"/>
              </a:ext>
            </a:extLst>
          </p:cNvPr>
          <p:cNvSpPr/>
          <p:nvPr/>
        </p:nvSpPr>
        <p:spPr>
          <a:xfrm>
            <a:off x="5701407" y="1963931"/>
            <a:ext cx="1887375" cy="758510"/>
          </a:xfrm>
          <a:custGeom>
            <a:avLst/>
            <a:gdLst>
              <a:gd name="connsiteX0" fmla="*/ 0 w 2205495"/>
              <a:gd name="connsiteY0" fmla="*/ 0 h 758510"/>
              <a:gd name="connsiteX1" fmla="*/ 2205495 w 2205495"/>
              <a:gd name="connsiteY1" fmla="*/ 0 h 758510"/>
              <a:gd name="connsiteX2" fmla="*/ 2205495 w 2205495"/>
              <a:gd name="connsiteY2" fmla="*/ 758510 h 758510"/>
              <a:gd name="connsiteX3" fmla="*/ 0 w 2205495"/>
              <a:gd name="connsiteY3" fmla="*/ 758510 h 758510"/>
              <a:gd name="connsiteX4" fmla="*/ 0 w 2205495"/>
              <a:gd name="connsiteY4" fmla="*/ 0 h 75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495" h="758510">
                <a:moveTo>
                  <a:pt x="0" y="0"/>
                </a:moveTo>
                <a:lnTo>
                  <a:pt x="2205495" y="0"/>
                </a:lnTo>
                <a:lnTo>
                  <a:pt x="2205495" y="758510"/>
                </a:lnTo>
                <a:lnTo>
                  <a:pt x="0" y="758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Gaussian Mixture Method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567AC68-3EDC-53A0-2EAE-31F7666FE74B}"/>
              </a:ext>
            </a:extLst>
          </p:cNvPr>
          <p:cNvSpPr/>
          <p:nvPr/>
        </p:nvSpPr>
        <p:spPr>
          <a:xfrm>
            <a:off x="6830262" y="3550617"/>
            <a:ext cx="2447960" cy="758510"/>
          </a:xfrm>
          <a:custGeom>
            <a:avLst/>
            <a:gdLst>
              <a:gd name="connsiteX0" fmla="*/ 0 w 975119"/>
              <a:gd name="connsiteY0" fmla="*/ 0 h 758510"/>
              <a:gd name="connsiteX1" fmla="*/ 975119 w 975119"/>
              <a:gd name="connsiteY1" fmla="*/ 0 h 758510"/>
              <a:gd name="connsiteX2" fmla="*/ 975119 w 975119"/>
              <a:gd name="connsiteY2" fmla="*/ 758510 h 758510"/>
              <a:gd name="connsiteX3" fmla="*/ 0 w 975119"/>
              <a:gd name="connsiteY3" fmla="*/ 758510 h 758510"/>
              <a:gd name="connsiteX4" fmla="*/ 0 w 975119"/>
              <a:gd name="connsiteY4" fmla="*/ 0 h 75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119" h="758510">
                <a:moveTo>
                  <a:pt x="0" y="0"/>
                </a:moveTo>
                <a:lnTo>
                  <a:pt x="975119" y="0"/>
                </a:lnTo>
                <a:lnTo>
                  <a:pt x="975119" y="758510"/>
                </a:lnTo>
                <a:lnTo>
                  <a:pt x="0" y="758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kern="1200" dirty="0"/>
              <a:t>Linear Principal  Component 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A1AB83-9F1A-371C-9D90-489E35146D96}"/>
              </a:ext>
            </a:extLst>
          </p:cNvPr>
          <p:cNvSpPr txBox="1"/>
          <p:nvPr/>
        </p:nvSpPr>
        <p:spPr>
          <a:xfrm>
            <a:off x="3139580" y="388161"/>
            <a:ext cx="73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none" strike="noStrike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Proposed Methodologies for SHM</a:t>
            </a:r>
            <a:endParaRPr lang="en-IT" sz="2800" b="1" dirty="0">
              <a:solidFill>
                <a:schemeClr val="accent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EBCD0A-ACAF-2A16-00AF-5D89AEA8E410}"/>
              </a:ext>
            </a:extLst>
          </p:cNvPr>
          <p:cNvSpPr txBox="1"/>
          <p:nvPr/>
        </p:nvSpPr>
        <p:spPr>
          <a:xfrm>
            <a:off x="59349" y="3929872"/>
            <a:ext cx="163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What is SHM?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159050-98FC-25A4-CB1A-FC2BF8404B41}"/>
              </a:ext>
            </a:extLst>
          </p:cNvPr>
          <p:cNvSpPr txBox="1"/>
          <p:nvPr/>
        </p:nvSpPr>
        <p:spPr>
          <a:xfrm>
            <a:off x="59349" y="491406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Problems Definition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8E604A-81ED-9A5B-6B08-9BC4A23BB5D7}"/>
              </a:ext>
            </a:extLst>
          </p:cNvPr>
          <p:cNvSpPr txBox="1"/>
          <p:nvPr/>
        </p:nvSpPr>
        <p:spPr>
          <a:xfrm>
            <a:off x="59349" y="589825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Proposed Methods</a:t>
            </a:r>
            <a:endParaRPr lang="en-GB" b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4B272E-E22F-3E49-5051-1D23B6FCB747}"/>
              </a:ext>
            </a:extLst>
          </p:cNvPr>
          <p:cNvSpPr txBox="1"/>
          <p:nvPr/>
        </p:nvSpPr>
        <p:spPr>
          <a:xfrm>
            <a:off x="59349" y="5406160"/>
            <a:ext cx="20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Importance of ML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C281C5-3AF3-A4EB-2791-25BCF7AEFFF0}"/>
              </a:ext>
            </a:extLst>
          </p:cNvPr>
          <p:cNvSpPr txBox="1"/>
          <p:nvPr/>
        </p:nvSpPr>
        <p:spPr>
          <a:xfrm>
            <a:off x="59349" y="4421968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914400" rtl="1" eaLnBrk="1" latinLnBrk="0" hangingPunct="1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Why SHM?</a:t>
            </a:r>
            <a:endParaRPr lang="en-GB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Arrow: Bent-Up 55">
            <a:extLst>
              <a:ext uri="{FF2B5EF4-FFF2-40B4-BE49-F238E27FC236}">
                <a16:creationId xmlns:a16="http://schemas.microsoft.com/office/drawing/2014/main" id="{0F19ED08-16D5-1CEA-CD0D-27DA750A59C0}"/>
              </a:ext>
            </a:extLst>
          </p:cNvPr>
          <p:cNvSpPr/>
          <p:nvPr/>
        </p:nvSpPr>
        <p:spPr>
          <a:xfrm rot="5400000">
            <a:off x="3571627" y="3203055"/>
            <a:ext cx="910042" cy="63113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2540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C992F7B-0309-4A02-83F8-F77F93C45BBA}"/>
              </a:ext>
            </a:extLst>
          </p:cNvPr>
          <p:cNvSpPr/>
          <p:nvPr/>
        </p:nvSpPr>
        <p:spPr>
          <a:xfrm>
            <a:off x="3374864" y="1758517"/>
            <a:ext cx="2089856" cy="1151024"/>
          </a:xfrm>
          <a:custGeom>
            <a:avLst/>
            <a:gdLst>
              <a:gd name="connsiteX0" fmla="*/ 0 w 839494"/>
              <a:gd name="connsiteY0" fmla="*/ 95154 h 570812"/>
              <a:gd name="connsiteX1" fmla="*/ 95154 w 839494"/>
              <a:gd name="connsiteY1" fmla="*/ 0 h 570812"/>
              <a:gd name="connsiteX2" fmla="*/ 744340 w 839494"/>
              <a:gd name="connsiteY2" fmla="*/ 0 h 570812"/>
              <a:gd name="connsiteX3" fmla="*/ 839494 w 839494"/>
              <a:gd name="connsiteY3" fmla="*/ 95154 h 570812"/>
              <a:gd name="connsiteX4" fmla="*/ 839494 w 839494"/>
              <a:gd name="connsiteY4" fmla="*/ 475658 h 570812"/>
              <a:gd name="connsiteX5" fmla="*/ 744340 w 839494"/>
              <a:gd name="connsiteY5" fmla="*/ 570812 h 570812"/>
              <a:gd name="connsiteX6" fmla="*/ 95154 w 839494"/>
              <a:gd name="connsiteY6" fmla="*/ 570812 h 570812"/>
              <a:gd name="connsiteX7" fmla="*/ 0 w 839494"/>
              <a:gd name="connsiteY7" fmla="*/ 475658 h 570812"/>
              <a:gd name="connsiteX8" fmla="*/ 0 w 839494"/>
              <a:gd name="connsiteY8" fmla="*/ 95154 h 57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494" h="570812">
                <a:moveTo>
                  <a:pt x="0" y="95154"/>
                </a:moveTo>
                <a:cubicBezTo>
                  <a:pt x="0" y="42602"/>
                  <a:pt x="42602" y="0"/>
                  <a:pt x="95154" y="0"/>
                </a:cubicBezTo>
                <a:lnTo>
                  <a:pt x="744340" y="0"/>
                </a:lnTo>
                <a:cubicBezTo>
                  <a:pt x="796892" y="0"/>
                  <a:pt x="839494" y="42602"/>
                  <a:pt x="839494" y="95154"/>
                </a:cubicBezTo>
                <a:lnTo>
                  <a:pt x="839494" y="475658"/>
                </a:lnTo>
                <a:cubicBezTo>
                  <a:pt x="839494" y="528210"/>
                  <a:pt x="796892" y="570812"/>
                  <a:pt x="744340" y="570812"/>
                </a:cubicBezTo>
                <a:lnTo>
                  <a:pt x="95154" y="570812"/>
                </a:lnTo>
                <a:cubicBezTo>
                  <a:pt x="42602" y="570812"/>
                  <a:pt x="0" y="528210"/>
                  <a:pt x="0" y="475658"/>
                </a:cubicBezTo>
                <a:lnTo>
                  <a:pt x="0" y="9515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160" tIns="62160" rIns="62160" bIns="6216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 kern="1200" dirty="0"/>
              <a:t>Clustering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4E5E6F7-162C-474E-C068-9C62B397CF38}"/>
              </a:ext>
            </a:extLst>
          </p:cNvPr>
          <p:cNvSpPr/>
          <p:nvPr/>
        </p:nvSpPr>
        <p:spPr>
          <a:xfrm>
            <a:off x="4498215" y="3293851"/>
            <a:ext cx="2088852" cy="1152000"/>
          </a:xfrm>
          <a:custGeom>
            <a:avLst/>
            <a:gdLst>
              <a:gd name="connsiteX0" fmla="*/ 0 w 857083"/>
              <a:gd name="connsiteY0" fmla="*/ 89908 h 539341"/>
              <a:gd name="connsiteX1" fmla="*/ 89908 w 857083"/>
              <a:gd name="connsiteY1" fmla="*/ 0 h 539341"/>
              <a:gd name="connsiteX2" fmla="*/ 767175 w 857083"/>
              <a:gd name="connsiteY2" fmla="*/ 0 h 539341"/>
              <a:gd name="connsiteX3" fmla="*/ 857083 w 857083"/>
              <a:gd name="connsiteY3" fmla="*/ 89908 h 539341"/>
              <a:gd name="connsiteX4" fmla="*/ 857083 w 857083"/>
              <a:gd name="connsiteY4" fmla="*/ 449433 h 539341"/>
              <a:gd name="connsiteX5" fmla="*/ 767175 w 857083"/>
              <a:gd name="connsiteY5" fmla="*/ 539341 h 539341"/>
              <a:gd name="connsiteX6" fmla="*/ 89908 w 857083"/>
              <a:gd name="connsiteY6" fmla="*/ 539341 h 539341"/>
              <a:gd name="connsiteX7" fmla="*/ 0 w 857083"/>
              <a:gd name="connsiteY7" fmla="*/ 449433 h 539341"/>
              <a:gd name="connsiteX8" fmla="*/ 0 w 857083"/>
              <a:gd name="connsiteY8" fmla="*/ 89908 h 53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83" h="539341">
                <a:moveTo>
                  <a:pt x="0" y="89908"/>
                </a:moveTo>
                <a:cubicBezTo>
                  <a:pt x="0" y="40253"/>
                  <a:pt x="40253" y="0"/>
                  <a:pt x="89908" y="0"/>
                </a:cubicBezTo>
                <a:lnTo>
                  <a:pt x="767175" y="0"/>
                </a:lnTo>
                <a:cubicBezTo>
                  <a:pt x="816830" y="0"/>
                  <a:pt x="857083" y="40253"/>
                  <a:pt x="857083" y="89908"/>
                </a:cubicBezTo>
                <a:lnTo>
                  <a:pt x="857083" y="449433"/>
                </a:lnTo>
                <a:cubicBezTo>
                  <a:pt x="857083" y="499088"/>
                  <a:pt x="816830" y="539341"/>
                  <a:pt x="767175" y="539341"/>
                </a:cubicBezTo>
                <a:lnTo>
                  <a:pt x="89908" y="539341"/>
                </a:lnTo>
                <a:cubicBezTo>
                  <a:pt x="40253" y="539341"/>
                  <a:pt x="0" y="499088"/>
                  <a:pt x="0" y="449433"/>
                </a:cubicBezTo>
                <a:lnTo>
                  <a:pt x="0" y="8990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81866"/>
              <a:satOff val="-18964"/>
              <a:lumOff val="12740"/>
              <a:alphaOff val="0"/>
            </a:schemeClr>
          </a:fillRef>
          <a:effectRef idx="2">
            <a:schemeClr val="accent1">
              <a:shade val="80000"/>
              <a:hueOff val="181866"/>
              <a:satOff val="-18964"/>
              <a:lumOff val="1274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23" tIns="60623" rIns="60623" bIns="60623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 kern="1200" dirty="0"/>
              <a:t>Feature Normalization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D65B8DC-8121-659D-2A9B-7EEF2D4EBFE0}"/>
              </a:ext>
            </a:extLst>
          </p:cNvPr>
          <p:cNvSpPr/>
          <p:nvPr/>
        </p:nvSpPr>
        <p:spPr>
          <a:xfrm>
            <a:off x="5620562" y="4830160"/>
            <a:ext cx="2088852" cy="1152000"/>
          </a:xfrm>
          <a:custGeom>
            <a:avLst/>
            <a:gdLst>
              <a:gd name="connsiteX0" fmla="*/ 0 w 860522"/>
              <a:gd name="connsiteY0" fmla="*/ 90155 h 540819"/>
              <a:gd name="connsiteX1" fmla="*/ 90155 w 860522"/>
              <a:gd name="connsiteY1" fmla="*/ 0 h 540819"/>
              <a:gd name="connsiteX2" fmla="*/ 770367 w 860522"/>
              <a:gd name="connsiteY2" fmla="*/ 0 h 540819"/>
              <a:gd name="connsiteX3" fmla="*/ 860522 w 860522"/>
              <a:gd name="connsiteY3" fmla="*/ 90155 h 540819"/>
              <a:gd name="connsiteX4" fmla="*/ 860522 w 860522"/>
              <a:gd name="connsiteY4" fmla="*/ 450664 h 540819"/>
              <a:gd name="connsiteX5" fmla="*/ 770367 w 860522"/>
              <a:gd name="connsiteY5" fmla="*/ 540819 h 540819"/>
              <a:gd name="connsiteX6" fmla="*/ 90155 w 860522"/>
              <a:gd name="connsiteY6" fmla="*/ 540819 h 540819"/>
              <a:gd name="connsiteX7" fmla="*/ 0 w 860522"/>
              <a:gd name="connsiteY7" fmla="*/ 450664 h 540819"/>
              <a:gd name="connsiteX8" fmla="*/ 0 w 860522"/>
              <a:gd name="connsiteY8" fmla="*/ 90155 h 54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522" h="540819">
                <a:moveTo>
                  <a:pt x="0" y="90155"/>
                </a:moveTo>
                <a:cubicBezTo>
                  <a:pt x="0" y="40364"/>
                  <a:pt x="40364" y="0"/>
                  <a:pt x="90155" y="0"/>
                </a:cubicBezTo>
                <a:lnTo>
                  <a:pt x="770367" y="0"/>
                </a:lnTo>
                <a:cubicBezTo>
                  <a:pt x="820158" y="0"/>
                  <a:pt x="860522" y="40364"/>
                  <a:pt x="860522" y="90155"/>
                </a:cubicBezTo>
                <a:lnTo>
                  <a:pt x="860522" y="450664"/>
                </a:lnTo>
                <a:cubicBezTo>
                  <a:pt x="860522" y="500455"/>
                  <a:pt x="820158" y="540819"/>
                  <a:pt x="770367" y="540819"/>
                </a:cubicBezTo>
                <a:lnTo>
                  <a:pt x="90155" y="540819"/>
                </a:lnTo>
                <a:cubicBezTo>
                  <a:pt x="40364" y="540819"/>
                  <a:pt x="0" y="500455"/>
                  <a:pt x="0" y="450664"/>
                </a:cubicBezTo>
                <a:lnTo>
                  <a:pt x="0" y="9015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63732"/>
              <a:satOff val="-37928"/>
              <a:lumOff val="25481"/>
              <a:alphaOff val="0"/>
            </a:schemeClr>
          </a:fillRef>
          <a:effectRef idx="2">
            <a:schemeClr val="accent1">
              <a:shade val="80000"/>
              <a:hueOff val="363732"/>
              <a:satOff val="-37928"/>
              <a:lumOff val="254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95" tIns="60695" rIns="60695" bIns="6069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 kern="1200" dirty="0"/>
              <a:t>Anomaly Detection</a:t>
            </a:r>
          </a:p>
        </p:txBody>
      </p:sp>
      <p:sp>
        <p:nvSpPr>
          <p:cNvPr id="60" name="Arrow: Bent-Up 59">
            <a:extLst>
              <a:ext uri="{FF2B5EF4-FFF2-40B4-BE49-F238E27FC236}">
                <a16:creationId xmlns:a16="http://schemas.microsoft.com/office/drawing/2014/main" id="{960ACFF4-B83B-628C-7275-0B2D9E7C3151}"/>
              </a:ext>
            </a:extLst>
          </p:cNvPr>
          <p:cNvSpPr/>
          <p:nvPr/>
        </p:nvSpPr>
        <p:spPr>
          <a:xfrm rot="5400000">
            <a:off x="4687625" y="4672545"/>
            <a:ext cx="910042" cy="63113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2540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528F93F-9931-98E4-505A-88DCB5004B06}"/>
              </a:ext>
            </a:extLst>
          </p:cNvPr>
          <p:cNvSpPr txBox="1"/>
          <p:nvPr/>
        </p:nvSpPr>
        <p:spPr>
          <a:xfrm>
            <a:off x="350471" y="3303109"/>
            <a:ext cx="155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Introduction:</a:t>
            </a:r>
            <a:endParaRPr lang="en-GB" b="1"/>
          </a:p>
        </p:txBody>
      </p:sp>
      <p:sp>
        <p:nvSpPr>
          <p:cNvPr id="2" name="Freeform: Shape 41">
            <a:extLst>
              <a:ext uri="{FF2B5EF4-FFF2-40B4-BE49-F238E27FC236}">
                <a16:creationId xmlns:a16="http://schemas.microsoft.com/office/drawing/2014/main" id="{F3E406FE-56B0-588B-B44F-953A158E3F4A}"/>
              </a:ext>
            </a:extLst>
          </p:cNvPr>
          <p:cNvSpPr/>
          <p:nvPr/>
        </p:nvSpPr>
        <p:spPr>
          <a:xfrm>
            <a:off x="7952609" y="5026905"/>
            <a:ext cx="2348965" cy="758510"/>
          </a:xfrm>
          <a:custGeom>
            <a:avLst/>
            <a:gdLst>
              <a:gd name="connsiteX0" fmla="*/ 0 w 975119"/>
              <a:gd name="connsiteY0" fmla="*/ 0 h 758510"/>
              <a:gd name="connsiteX1" fmla="*/ 975119 w 975119"/>
              <a:gd name="connsiteY1" fmla="*/ 0 h 758510"/>
              <a:gd name="connsiteX2" fmla="*/ 975119 w 975119"/>
              <a:gd name="connsiteY2" fmla="*/ 758510 h 758510"/>
              <a:gd name="connsiteX3" fmla="*/ 0 w 975119"/>
              <a:gd name="connsiteY3" fmla="*/ 758510 h 758510"/>
              <a:gd name="connsiteX4" fmla="*/ 0 w 975119"/>
              <a:gd name="connsiteY4" fmla="*/ 0 h 75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119" h="758510">
                <a:moveTo>
                  <a:pt x="0" y="0"/>
                </a:moveTo>
                <a:lnTo>
                  <a:pt x="975119" y="0"/>
                </a:lnTo>
                <a:lnTo>
                  <a:pt x="975119" y="758510"/>
                </a:lnTo>
                <a:lnTo>
                  <a:pt x="0" y="758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57150" lvl="1" indent="-571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Helvetica" pitchFamily="2" charset="0"/>
              </a:rPr>
              <a:t>Mahalanobis</a:t>
            </a:r>
            <a:r>
              <a:rPr lang="en-GB" sz="2000" dirty="0">
                <a:solidFill>
                  <a:schemeClr val="tx1"/>
                </a:solidFill>
                <a:latin typeface="Helvetica" pitchFamily="2" charset="0"/>
              </a:rPr>
              <a:t> Squared Distance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C06D0-BDE9-C010-1AA5-CE22DA739439}"/>
              </a:ext>
            </a:extLst>
          </p:cNvPr>
          <p:cNvSpPr txBox="1"/>
          <p:nvPr/>
        </p:nvSpPr>
        <p:spPr>
          <a:xfrm>
            <a:off x="11576761" y="6473052"/>
            <a:ext cx="7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7/12</a:t>
            </a:r>
            <a:endParaRPr lang="en-IT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B1A41-BDA4-C9FA-DF95-0D38B35EE231}"/>
              </a:ext>
            </a:extLst>
          </p:cNvPr>
          <p:cNvSpPr txBox="1"/>
          <p:nvPr/>
        </p:nvSpPr>
        <p:spPr>
          <a:xfrm>
            <a:off x="3133829" y="-639498"/>
            <a:ext cx="73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>
                <a:solidFill>
                  <a:schemeClr val="accent1"/>
                </a:solidFill>
              </a:rPr>
              <a:t>Machine Learning Approaches for SHM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646C71-A2D8-F6FA-AC17-47508A9ADE5F}"/>
              </a:ext>
            </a:extLst>
          </p:cNvPr>
          <p:cNvSpPr txBox="1"/>
          <p:nvPr/>
        </p:nvSpPr>
        <p:spPr>
          <a:xfrm>
            <a:off x="3020312" y="-789478"/>
            <a:ext cx="73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>
                <a:solidFill>
                  <a:schemeClr val="accent1"/>
                </a:solidFill>
              </a:rPr>
              <a:t>KW51 Railway Bridge: </a:t>
            </a:r>
            <a:endParaRPr lang="en-GB" sz="2800" dirty="0">
              <a:solidFill>
                <a:schemeClr val="accent1"/>
              </a:solidFill>
              <a:effectLst/>
              <a:latin typeface="Helvetica" pitchFamily="2" charset="0"/>
            </a:endParaRPr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87675D3-A2A3-2933-CC58-20C9CCB4E9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4"/>
          <a:stretch>
            <a:fillRect/>
          </a:stretch>
        </p:blipFill>
        <p:spPr>
          <a:xfrm>
            <a:off x="1096321" y="981001"/>
            <a:ext cx="783190" cy="1046412"/>
          </a:xfrm>
          <a:prstGeom prst="flowChartAlternateProcess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754405-0775-B255-B377-3988E1D98724}"/>
              </a:ext>
            </a:extLst>
          </p:cNvPr>
          <p:cNvSpPr/>
          <p:nvPr/>
        </p:nvSpPr>
        <p:spPr>
          <a:xfrm>
            <a:off x="821916" y="838207"/>
            <a:ext cx="1332000" cy="1332000"/>
          </a:xfrm>
          <a:prstGeom prst="ellipse">
            <a:avLst/>
          </a:prstGeom>
          <a:noFill/>
          <a:ln w="85725" cmpd="tri">
            <a:solidFill>
              <a:srgbClr val="789D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2000"/>
                      <a:gd name="connsiteY0" fmla="*/ 666000 h 1332000"/>
                      <a:gd name="connsiteX1" fmla="*/ 666000 w 1332000"/>
                      <a:gd name="connsiteY1" fmla="*/ 0 h 1332000"/>
                      <a:gd name="connsiteX2" fmla="*/ 1332000 w 1332000"/>
                      <a:gd name="connsiteY2" fmla="*/ 666000 h 1332000"/>
                      <a:gd name="connsiteX3" fmla="*/ 666000 w 1332000"/>
                      <a:gd name="connsiteY3" fmla="*/ 1332000 h 1332000"/>
                      <a:gd name="connsiteX4" fmla="*/ 0 w 1332000"/>
                      <a:gd name="connsiteY4" fmla="*/ 666000 h 13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000" h="1332000" extrusionOk="0">
                        <a:moveTo>
                          <a:pt x="0" y="666000"/>
                        </a:moveTo>
                        <a:cubicBezTo>
                          <a:pt x="-53366" y="265261"/>
                          <a:pt x="227381" y="26571"/>
                          <a:pt x="666000" y="0"/>
                        </a:cubicBezTo>
                        <a:cubicBezTo>
                          <a:pt x="1043965" y="2135"/>
                          <a:pt x="1280488" y="299816"/>
                          <a:pt x="1332000" y="666000"/>
                        </a:cubicBezTo>
                        <a:cubicBezTo>
                          <a:pt x="1306551" y="1058674"/>
                          <a:pt x="1018188" y="1418414"/>
                          <a:pt x="666000" y="1332000"/>
                        </a:cubicBezTo>
                        <a:cubicBezTo>
                          <a:pt x="215863" y="1286964"/>
                          <a:pt x="10544" y="1038860"/>
                          <a:pt x="0" y="66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618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56" grpId="0" animBg="1"/>
      <p:bldP spid="57" grpId="0" animBg="1"/>
      <p:bldP spid="58" grpId="0" animBg="1"/>
      <p:bldP spid="59" grpId="0" animBg="1"/>
      <p:bldP spid="6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068F-1EF0-8A0E-5E99-A973E44FB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bridge and a car&#10;&#10;Description automatically generated">
            <a:extLst>
              <a:ext uri="{FF2B5EF4-FFF2-40B4-BE49-F238E27FC236}">
                <a16:creationId xmlns:a16="http://schemas.microsoft.com/office/drawing/2014/main" id="{CAE80694-0E33-FD19-F70A-504140C1C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5"/>
          <a:stretch/>
        </p:blipFill>
        <p:spPr>
          <a:xfrm>
            <a:off x="5378820" y="4490968"/>
            <a:ext cx="6581006" cy="2307958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247672-8FCE-5810-4B66-330F09733D83}"/>
              </a:ext>
            </a:extLst>
          </p:cNvPr>
          <p:cNvSpPr/>
          <p:nvPr/>
        </p:nvSpPr>
        <p:spPr>
          <a:xfrm>
            <a:off x="0" y="0"/>
            <a:ext cx="3142138" cy="6858000"/>
          </a:xfrm>
          <a:custGeom>
            <a:avLst/>
            <a:gdLst>
              <a:gd name="connsiteX0" fmla="*/ 0 w 3142138"/>
              <a:gd name="connsiteY0" fmla="*/ 0 h 6858000"/>
              <a:gd name="connsiteX1" fmla="*/ 928649 w 3142138"/>
              <a:gd name="connsiteY1" fmla="*/ 0 h 6858000"/>
              <a:gd name="connsiteX2" fmla="*/ 2115628 w 3142138"/>
              <a:gd name="connsiteY2" fmla="*/ 0 h 6858000"/>
              <a:gd name="connsiteX3" fmla="*/ 2328530 w 3142138"/>
              <a:gd name="connsiteY3" fmla="*/ 0 h 6858000"/>
              <a:gd name="connsiteX4" fmla="*/ 2328530 w 3142138"/>
              <a:gd name="connsiteY4" fmla="*/ 100510 h 6858000"/>
              <a:gd name="connsiteX5" fmla="*/ 2427895 w 3142138"/>
              <a:gd name="connsiteY5" fmla="*/ 160876 h 6858000"/>
              <a:gd name="connsiteX6" fmla="*/ 3142138 w 3142138"/>
              <a:gd name="connsiteY6" fmla="*/ 1504205 h 6858000"/>
              <a:gd name="connsiteX7" fmla="*/ 2427895 w 3142138"/>
              <a:gd name="connsiteY7" fmla="*/ 2847535 h 6858000"/>
              <a:gd name="connsiteX8" fmla="*/ 2328530 w 3142138"/>
              <a:gd name="connsiteY8" fmla="*/ 2907900 h 6858000"/>
              <a:gd name="connsiteX9" fmla="*/ 2328530 w 3142138"/>
              <a:gd name="connsiteY9" fmla="*/ 6858000 h 6858000"/>
              <a:gd name="connsiteX10" fmla="*/ 0 w 3142138"/>
              <a:gd name="connsiteY10" fmla="*/ 6858000 h 6858000"/>
              <a:gd name="connsiteX11" fmla="*/ 0 w 3142138"/>
              <a:gd name="connsiteY11" fmla="*/ 3646967 h 6858000"/>
              <a:gd name="connsiteX12" fmla="*/ 0 w 3142138"/>
              <a:gd name="connsiteY12" fmla="*/ 2054331 h 6858000"/>
              <a:gd name="connsiteX13" fmla="*/ 0 w 3142138"/>
              <a:gd name="connsiteY13" fmla="*/ 954080 h 6858000"/>
              <a:gd name="connsiteX14" fmla="*/ 0 w 3142138"/>
              <a:gd name="connsiteY14" fmla="*/ 64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2138" h="6858000">
                <a:moveTo>
                  <a:pt x="0" y="0"/>
                </a:moveTo>
                <a:lnTo>
                  <a:pt x="928649" y="0"/>
                </a:lnTo>
                <a:lnTo>
                  <a:pt x="2115628" y="0"/>
                </a:lnTo>
                <a:lnTo>
                  <a:pt x="2328530" y="0"/>
                </a:lnTo>
                <a:lnTo>
                  <a:pt x="2328530" y="100510"/>
                </a:lnTo>
                <a:lnTo>
                  <a:pt x="2427895" y="160876"/>
                </a:lnTo>
                <a:cubicBezTo>
                  <a:pt x="2858818" y="452002"/>
                  <a:pt x="3142138" y="945017"/>
                  <a:pt x="3142138" y="1504205"/>
                </a:cubicBezTo>
                <a:cubicBezTo>
                  <a:pt x="3142138" y="2063393"/>
                  <a:pt x="2858818" y="2556409"/>
                  <a:pt x="2427895" y="2847535"/>
                </a:cubicBezTo>
                <a:lnTo>
                  <a:pt x="2328530" y="2907900"/>
                </a:lnTo>
                <a:lnTo>
                  <a:pt x="2328530" y="6858000"/>
                </a:lnTo>
                <a:lnTo>
                  <a:pt x="0" y="6858000"/>
                </a:lnTo>
                <a:lnTo>
                  <a:pt x="0" y="3646967"/>
                </a:lnTo>
                <a:lnTo>
                  <a:pt x="0" y="2054331"/>
                </a:lnTo>
                <a:lnTo>
                  <a:pt x="0" y="954080"/>
                </a:lnTo>
                <a:lnTo>
                  <a:pt x="0" y="642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B82E1F-EBE0-E45E-C183-721868C6F170}"/>
              </a:ext>
            </a:extLst>
          </p:cNvPr>
          <p:cNvCxnSpPr/>
          <p:nvPr/>
        </p:nvCxnSpPr>
        <p:spPr>
          <a:xfrm>
            <a:off x="166255" y="3739003"/>
            <a:ext cx="199660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E70C881-AA4C-919E-C649-BB23B352D012}"/>
              </a:ext>
            </a:extLst>
          </p:cNvPr>
          <p:cNvSpPr txBox="1"/>
          <p:nvPr/>
        </p:nvSpPr>
        <p:spPr>
          <a:xfrm>
            <a:off x="59349" y="3933070"/>
            <a:ext cx="127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Z24 Bridge</a:t>
            </a:r>
            <a:endParaRPr lang="en-GB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7B8BFF4-669F-F3EC-E10C-3C76178AE4D3}"/>
              </a:ext>
            </a:extLst>
          </p:cNvPr>
          <p:cNvSpPr/>
          <p:nvPr/>
        </p:nvSpPr>
        <p:spPr>
          <a:xfrm rot="5400000">
            <a:off x="1808161" y="1619834"/>
            <a:ext cx="1190394" cy="1038349"/>
          </a:xfrm>
          <a:custGeom>
            <a:avLst/>
            <a:gdLst>
              <a:gd name="connsiteX0" fmla="*/ 0 w 1402961"/>
              <a:gd name="connsiteY0" fmla="*/ 0 h 1216683"/>
              <a:gd name="connsiteX1" fmla="*/ 1402961 w 1402961"/>
              <a:gd name="connsiteY1" fmla="*/ 810000 h 1216683"/>
              <a:gd name="connsiteX2" fmla="*/ 698566 w 1402961"/>
              <a:gd name="connsiteY2" fmla="*/ 1216683 h 1216683"/>
              <a:gd name="connsiteX3" fmla="*/ 671665 w 1402961"/>
              <a:gd name="connsiteY3" fmla="*/ 1167121 h 1216683"/>
              <a:gd name="connsiteX4" fmla="*/ 0 w 1402961"/>
              <a:gd name="connsiteY4" fmla="*/ 81000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0" y="0"/>
                </a:moveTo>
                <a:cubicBezTo>
                  <a:pt x="578770" y="0"/>
                  <a:pt x="1113576" y="308771"/>
                  <a:pt x="1402961" y="810000"/>
                </a:cubicBezTo>
                <a:lnTo>
                  <a:pt x="698566" y="1216683"/>
                </a:lnTo>
                <a:lnTo>
                  <a:pt x="671665" y="1167121"/>
                </a:lnTo>
                <a:cubicBezTo>
                  <a:pt x="526102" y="951660"/>
                  <a:pt x="279595" y="810000"/>
                  <a:pt x="0" y="8100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541020" rIns="952839" bIns="314198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CD2970B-213D-C8F7-F407-AADBE3EE7CD6}"/>
              </a:ext>
            </a:extLst>
          </p:cNvPr>
          <p:cNvSpPr/>
          <p:nvPr/>
        </p:nvSpPr>
        <p:spPr>
          <a:xfrm rot="5400000">
            <a:off x="1091621" y="1862018"/>
            <a:ext cx="781824" cy="1382551"/>
          </a:xfrm>
          <a:custGeom>
            <a:avLst/>
            <a:gdLst>
              <a:gd name="connsiteX0" fmla="*/ 704395 w 921433"/>
              <a:gd name="connsiteY0" fmla="*/ 0 h 1620000"/>
              <a:gd name="connsiteX1" fmla="*/ 704395 w 921433"/>
              <a:gd name="connsiteY1" fmla="*/ 1620000 h 1620000"/>
              <a:gd name="connsiteX2" fmla="*/ 0 w 921433"/>
              <a:gd name="connsiteY2" fmla="*/ 1213317 h 1620000"/>
              <a:gd name="connsiteX3" fmla="*/ 47780 w 921433"/>
              <a:gd name="connsiteY3" fmla="*/ 1125289 h 1620000"/>
              <a:gd name="connsiteX4" fmla="*/ 111434 w 921433"/>
              <a:gd name="connsiteY4" fmla="*/ 810000 h 1620000"/>
              <a:gd name="connsiteX5" fmla="*/ 47780 w 921433"/>
              <a:gd name="connsiteY5" fmla="*/ 494711 h 1620000"/>
              <a:gd name="connsiteX6" fmla="*/ 0 w 921433"/>
              <a:gd name="connsiteY6" fmla="*/ 406683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33" h="1620000">
                <a:moveTo>
                  <a:pt x="704395" y="0"/>
                </a:moveTo>
                <a:cubicBezTo>
                  <a:pt x="993780" y="501230"/>
                  <a:pt x="993780" y="1118771"/>
                  <a:pt x="704395" y="1620000"/>
                </a:cubicBezTo>
                <a:lnTo>
                  <a:pt x="0" y="1213317"/>
                </a:lnTo>
                <a:lnTo>
                  <a:pt x="47780" y="1125289"/>
                </a:lnTo>
                <a:cubicBezTo>
                  <a:pt x="88769" y="1028382"/>
                  <a:pt x="111434" y="921838"/>
                  <a:pt x="111434" y="810000"/>
                </a:cubicBezTo>
                <a:cubicBezTo>
                  <a:pt x="111434" y="698162"/>
                  <a:pt x="88769" y="591619"/>
                  <a:pt x="47780" y="494711"/>
                </a:cubicBezTo>
                <a:lnTo>
                  <a:pt x="0" y="4066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0344" tIns="1869863" rIns="114215" bIns="1869864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3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D3100C5-001E-5466-D029-E6F08354958F}"/>
              </a:ext>
            </a:extLst>
          </p:cNvPr>
          <p:cNvSpPr/>
          <p:nvPr/>
        </p:nvSpPr>
        <p:spPr>
          <a:xfrm rot="5400000">
            <a:off x="-33489" y="1619834"/>
            <a:ext cx="1190394" cy="1038349"/>
          </a:xfrm>
          <a:custGeom>
            <a:avLst/>
            <a:gdLst>
              <a:gd name="connsiteX0" fmla="*/ 698566 w 1402961"/>
              <a:gd name="connsiteY0" fmla="*/ 0 h 1216683"/>
              <a:gd name="connsiteX1" fmla="*/ 1402961 w 1402961"/>
              <a:gd name="connsiteY1" fmla="*/ 406683 h 1216683"/>
              <a:gd name="connsiteX2" fmla="*/ 0 w 1402961"/>
              <a:gd name="connsiteY2" fmla="*/ 1216683 h 1216683"/>
              <a:gd name="connsiteX3" fmla="*/ 0 w 1402961"/>
              <a:gd name="connsiteY3" fmla="*/ 406683 h 1216683"/>
              <a:gd name="connsiteX4" fmla="*/ 671665 w 1402961"/>
              <a:gd name="connsiteY4" fmla="*/ 49562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698566" y="0"/>
                </a:moveTo>
                <a:lnTo>
                  <a:pt x="1402961" y="406683"/>
                </a:lnTo>
                <a:cubicBezTo>
                  <a:pt x="1113576" y="907913"/>
                  <a:pt x="578770" y="1216683"/>
                  <a:pt x="0" y="1216683"/>
                </a:cubicBezTo>
                <a:lnTo>
                  <a:pt x="0" y="406683"/>
                </a:lnTo>
                <a:cubicBezTo>
                  <a:pt x="279595" y="406683"/>
                  <a:pt x="526102" y="265023"/>
                  <a:pt x="671665" y="4956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7948" tIns="3141980" rIns="952839" bIns="541020" numCol="1" spcCol="1270" anchor="ctr" anchorCtr="0">
            <a:noAutofit/>
          </a:bodyPr>
          <a:lstStyle/>
          <a:p>
            <a:pPr marL="0" lvl="0" indent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4200" kern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6B78E3-F0D4-2286-5FF0-1A5263C611A9}"/>
              </a:ext>
            </a:extLst>
          </p:cNvPr>
          <p:cNvSpPr/>
          <p:nvPr/>
        </p:nvSpPr>
        <p:spPr>
          <a:xfrm rot="5400000">
            <a:off x="-33490" y="350231"/>
            <a:ext cx="1190394" cy="1038349"/>
          </a:xfrm>
          <a:custGeom>
            <a:avLst/>
            <a:gdLst>
              <a:gd name="connsiteX0" fmla="*/ 704395 w 1402961"/>
              <a:gd name="connsiteY0" fmla="*/ 0 h 1216683"/>
              <a:gd name="connsiteX1" fmla="*/ 731296 w 1402961"/>
              <a:gd name="connsiteY1" fmla="*/ 49562 h 1216683"/>
              <a:gd name="connsiteX2" fmla="*/ 1402961 w 1402961"/>
              <a:gd name="connsiteY2" fmla="*/ 406683 h 1216683"/>
              <a:gd name="connsiteX3" fmla="*/ 1402961 w 1402961"/>
              <a:gd name="connsiteY3" fmla="*/ 1216683 h 1216683"/>
              <a:gd name="connsiteX4" fmla="*/ 0 w 1402961"/>
              <a:gd name="connsiteY4" fmla="*/ 406683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61" h="1216683">
                <a:moveTo>
                  <a:pt x="704395" y="0"/>
                </a:moveTo>
                <a:lnTo>
                  <a:pt x="731296" y="49562"/>
                </a:lnTo>
                <a:cubicBezTo>
                  <a:pt x="876859" y="265023"/>
                  <a:pt x="1123367" y="406683"/>
                  <a:pt x="1402961" y="406683"/>
                </a:cubicBezTo>
                <a:lnTo>
                  <a:pt x="1402961" y="1216683"/>
                </a:lnTo>
                <a:cubicBezTo>
                  <a:pt x="824191" y="1216683"/>
                  <a:pt x="289385" y="907913"/>
                  <a:pt x="0" y="40668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3162300" rIns="2398268" bIns="56134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994FE26-F7AF-0FC5-9D06-0D90D1230FC9}"/>
              </a:ext>
            </a:extLst>
          </p:cNvPr>
          <p:cNvSpPr/>
          <p:nvPr/>
        </p:nvSpPr>
        <p:spPr>
          <a:xfrm rot="5400000">
            <a:off x="1091621" y="-236158"/>
            <a:ext cx="781825" cy="1382551"/>
          </a:xfrm>
          <a:custGeom>
            <a:avLst/>
            <a:gdLst>
              <a:gd name="connsiteX0" fmla="*/ 217039 w 921434"/>
              <a:gd name="connsiteY0" fmla="*/ 0 h 1620000"/>
              <a:gd name="connsiteX1" fmla="*/ 921434 w 921434"/>
              <a:gd name="connsiteY1" fmla="*/ 406683 h 1620000"/>
              <a:gd name="connsiteX2" fmla="*/ 873654 w 921434"/>
              <a:gd name="connsiteY2" fmla="*/ 494711 h 1620000"/>
              <a:gd name="connsiteX3" fmla="*/ 810000 w 921434"/>
              <a:gd name="connsiteY3" fmla="*/ 810000 h 1620000"/>
              <a:gd name="connsiteX4" fmla="*/ 873654 w 921434"/>
              <a:gd name="connsiteY4" fmla="*/ 1125289 h 1620000"/>
              <a:gd name="connsiteX5" fmla="*/ 921434 w 921434"/>
              <a:gd name="connsiteY5" fmla="*/ 1213317 h 1620000"/>
              <a:gd name="connsiteX6" fmla="*/ 217039 w 921434"/>
              <a:gd name="connsiteY6" fmla="*/ 1620000 h 1620000"/>
              <a:gd name="connsiteX7" fmla="*/ 217039 w 921434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434" h="1620000">
                <a:moveTo>
                  <a:pt x="217039" y="0"/>
                </a:moveTo>
                <a:lnTo>
                  <a:pt x="921434" y="406683"/>
                </a:lnTo>
                <a:lnTo>
                  <a:pt x="873654" y="494711"/>
                </a:lnTo>
                <a:cubicBezTo>
                  <a:pt x="832666" y="591619"/>
                  <a:pt x="810000" y="698162"/>
                  <a:pt x="810000" y="810000"/>
                </a:cubicBezTo>
                <a:cubicBezTo>
                  <a:pt x="810000" y="921838"/>
                  <a:pt x="832666" y="1028382"/>
                  <a:pt x="873654" y="1125289"/>
                </a:cubicBezTo>
                <a:lnTo>
                  <a:pt x="921434" y="1213317"/>
                </a:lnTo>
                <a:lnTo>
                  <a:pt x="217039" y="1620000"/>
                </a:lnTo>
                <a:cubicBezTo>
                  <a:pt x="-72347" y="1118771"/>
                  <a:pt x="-72347" y="501230"/>
                  <a:pt x="21703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93" tIns="1885103" rIns="3174746" bIns="1885104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5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5B88673-C5A3-4B71-6240-602D7C256A9F}"/>
              </a:ext>
            </a:extLst>
          </p:cNvPr>
          <p:cNvSpPr/>
          <p:nvPr/>
        </p:nvSpPr>
        <p:spPr>
          <a:xfrm rot="5400000">
            <a:off x="1808162" y="350231"/>
            <a:ext cx="1190394" cy="1038349"/>
          </a:xfrm>
          <a:custGeom>
            <a:avLst/>
            <a:gdLst>
              <a:gd name="connsiteX0" fmla="*/ 1402961 w 1402961"/>
              <a:gd name="connsiteY0" fmla="*/ 0 h 1216683"/>
              <a:gd name="connsiteX1" fmla="*/ 1402961 w 1402961"/>
              <a:gd name="connsiteY1" fmla="*/ 810000 h 1216683"/>
              <a:gd name="connsiteX2" fmla="*/ 731296 w 1402961"/>
              <a:gd name="connsiteY2" fmla="*/ 1167121 h 1216683"/>
              <a:gd name="connsiteX3" fmla="*/ 704395 w 1402961"/>
              <a:gd name="connsiteY3" fmla="*/ 1216683 h 1216683"/>
              <a:gd name="connsiteX4" fmla="*/ 0 w 1402961"/>
              <a:gd name="connsiteY4" fmla="*/ 810000 h 1216683"/>
              <a:gd name="connsiteX5" fmla="*/ 1402961 w 1402961"/>
              <a:gd name="connsiteY5" fmla="*/ 0 h 121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961" h="1216683">
                <a:moveTo>
                  <a:pt x="1402961" y="0"/>
                </a:moveTo>
                <a:lnTo>
                  <a:pt x="1402961" y="810000"/>
                </a:lnTo>
                <a:cubicBezTo>
                  <a:pt x="1123367" y="810000"/>
                  <a:pt x="876859" y="951660"/>
                  <a:pt x="731296" y="1167121"/>
                </a:cubicBezTo>
                <a:lnTo>
                  <a:pt x="704395" y="1216683"/>
                </a:lnTo>
                <a:lnTo>
                  <a:pt x="0" y="810000"/>
                </a:lnTo>
                <a:cubicBezTo>
                  <a:pt x="289386" y="308771"/>
                  <a:pt x="824191" y="0"/>
                  <a:pt x="140296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889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3159" tIns="561340" rIns="2398268" bIns="3162300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800" kern="12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93D1A9-E338-9795-4652-B9015E919DC1}"/>
              </a:ext>
            </a:extLst>
          </p:cNvPr>
          <p:cNvGrpSpPr/>
          <p:nvPr/>
        </p:nvGrpSpPr>
        <p:grpSpPr>
          <a:xfrm rot="5400000">
            <a:off x="239191" y="350058"/>
            <a:ext cx="2497161" cy="2276682"/>
            <a:chOff x="239191" y="350058"/>
            <a:chExt cx="2497161" cy="2276682"/>
          </a:xfrm>
        </p:grpSpPr>
        <p:pic>
          <p:nvPicPr>
            <p:cNvPr id="23" name="Graphic 22" descr="Badge Tick1 with solid fill">
              <a:extLst>
                <a:ext uri="{FF2B5EF4-FFF2-40B4-BE49-F238E27FC236}">
                  <a16:creationId xmlns:a16="http://schemas.microsoft.com/office/drawing/2014/main" id="{7002FC8B-6782-3134-1A7D-DB9BE0899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000000">
              <a:off x="745194" y="394717"/>
              <a:ext cx="360000" cy="360000"/>
            </a:xfrm>
            <a:prstGeom prst="rect">
              <a:avLst/>
            </a:prstGeom>
          </p:spPr>
        </p:pic>
        <p:pic>
          <p:nvPicPr>
            <p:cNvPr id="31" name="Graphic 30" descr="Teacher with solid fill">
              <a:extLst>
                <a:ext uri="{FF2B5EF4-FFF2-40B4-BE49-F238E27FC236}">
                  <a16:creationId xmlns:a16="http://schemas.microsoft.com/office/drawing/2014/main" id="{FC8BC157-ED86-5A2D-C4D3-E6F8C682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-1800000">
              <a:off x="1864827" y="2266740"/>
              <a:ext cx="360000" cy="360000"/>
            </a:xfrm>
            <a:prstGeom prst="rect">
              <a:avLst/>
            </a:prstGeom>
          </p:spPr>
        </p:pic>
        <p:pic>
          <p:nvPicPr>
            <p:cNvPr id="32" name="Graphic 31" descr="Target with solid fill">
              <a:extLst>
                <a:ext uri="{FF2B5EF4-FFF2-40B4-BE49-F238E27FC236}">
                  <a16:creationId xmlns:a16="http://schemas.microsoft.com/office/drawing/2014/main" id="{14AA3DE1-D498-DAC2-A761-A59C81799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00000">
              <a:off x="744552" y="2256461"/>
              <a:ext cx="360000" cy="360000"/>
            </a:xfrm>
            <a:prstGeom prst="rect">
              <a:avLst/>
            </a:prstGeom>
          </p:spPr>
        </p:pic>
        <p:pic>
          <p:nvPicPr>
            <p:cNvPr id="33" name="Graphic 32" descr="Bridge scene with solid fill">
              <a:extLst>
                <a:ext uri="{FF2B5EF4-FFF2-40B4-BE49-F238E27FC236}">
                  <a16:creationId xmlns:a16="http://schemas.microsoft.com/office/drawing/2014/main" id="{2BBF2D67-6737-E15B-ACCB-91C50FB94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2376352" y="1318308"/>
              <a:ext cx="360000" cy="360000"/>
            </a:xfrm>
            <a:prstGeom prst="rect">
              <a:avLst/>
            </a:prstGeom>
          </p:spPr>
        </p:pic>
        <p:pic>
          <p:nvPicPr>
            <p:cNvPr id="34" name="Graphic 33" descr="Siren with solid fill">
              <a:extLst>
                <a:ext uri="{FF2B5EF4-FFF2-40B4-BE49-F238E27FC236}">
                  <a16:creationId xmlns:a16="http://schemas.microsoft.com/office/drawing/2014/main" id="{946D5248-8B18-D08C-7072-908E1515D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400000">
              <a:off x="239191" y="1347521"/>
              <a:ext cx="360000" cy="360000"/>
            </a:xfrm>
            <a:prstGeom prst="rect">
              <a:avLst/>
            </a:prstGeom>
          </p:spPr>
        </p:pic>
        <p:pic>
          <p:nvPicPr>
            <p:cNvPr id="35" name="Graphic 34" descr="Continuous Improvement with solid fill">
              <a:extLst>
                <a:ext uri="{FF2B5EF4-FFF2-40B4-BE49-F238E27FC236}">
                  <a16:creationId xmlns:a16="http://schemas.microsoft.com/office/drawing/2014/main" id="{C28E9DE4-11AB-4E8E-4C7F-231CEDD97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-9000000">
              <a:off x="1833263" y="350058"/>
              <a:ext cx="396000" cy="39600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7510D22-F7AA-8234-37AD-FAF13BA36D4B}"/>
              </a:ext>
            </a:extLst>
          </p:cNvPr>
          <p:cNvSpPr txBox="1"/>
          <p:nvPr/>
        </p:nvSpPr>
        <p:spPr>
          <a:xfrm>
            <a:off x="2914296" y="388161"/>
            <a:ext cx="734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 dirty="0">
                <a:solidFill>
                  <a:schemeClr val="accent1"/>
                </a:solidFill>
              </a:rPr>
              <a:t>Z24 Reinforced </a:t>
            </a:r>
            <a:r>
              <a:rPr lang="en-GB" sz="2400" b="1" dirty="0">
                <a:solidFill>
                  <a:schemeClr val="accent1"/>
                </a:solidFill>
              </a:rPr>
              <a:t>C</a:t>
            </a:r>
            <a:r>
              <a:rPr lang="en-IT" sz="2400" b="1" dirty="0">
                <a:solidFill>
                  <a:schemeClr val="accent1"/>
                </a:solidFill>
              </a:rPr>
              <a:t>oncrete Bridge: </a:t>
            </a:r>
            <a:endParaRPr lang="en-GB" sz="2400" dirty="0">
              <a:solidFill>
                <a:schemeClr val="accent1"/>
              </a:solidFill>
              <a:effectLst/>
              <a:latin typeface="Helvetica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FA9A54-EA2D-0312-192C-420E07C73647}"/>
              </a:ext>
            </a:extLst>
          </p:cNvPr>
          <p:cNvSpPr txBox="1"/>
          <p:nvPr/>
        </p:nvSpPr>
        <p:spPr>
          <a:xfrm>
            <a:off x="3128628" y="1123101"/>
            <a:ext cx="31421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T" dirty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T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  <a:latin typeface="Source Sans Pro" panose="020B0503030403020204" pitchFamily="34" charset="0"/>
              </a:rPr>
              <a:t>main span: 30 m </a:t>
            </a:r>
          </a:p>
          <a:p>
            <a:pPr marL="285750" indent="-285750">
              <a:buFont typeface="Wingdings" pitchFamily="2" charset="2"/>
              <a:buChar char="q"/>
            </a:pPr>
            <a:endParaRPr lang="en-GB" dirty="0">
              <a:solidFill>
                <a:schemeClr val="accent1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dirty="0">
                <a:solidFill>
                  <a:schemeClr val="accent1"/>
                </a:solidFill>
                <a:latin typeface="Source Sans Pro" panose="020B0503030403020204" pitchFamily="34" charset="0"/>
              </a:rPr>
              <a:t>two side spans: 14 m</a:t>
            </a:r>
            <a:endParaRPr lang="en-IT" dirty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IT" dirty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T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Located in Switzerland, between </a:t>
            </a:r>
            <a:r>
              <a:rPr lang="en-GB" dirty="0" err="1">
                <a:solidFill>
                  <a:schemeClr val="accent1"/>
                </a:solidFill>
              </a:rPr>
              <a:t>Koppigen</a:t>
            </a:r>
            <a:r>
              <a:rPr lang="en-GB" dirty="0">
                <a:solidFill>
                  <a:schemeClr val="accent1"/>
                </a:solidFill>
              </a:rPr>
              <a:t> and </a:t>
            </a:r>
            <a:r>
              <a:rPr lang="en-GB" dirty="0" err="1">
                <a:solidFill>
                  <a:schemeClr val="accent1"/>
                </a:solidFill>
              </a:rPr>
              <a:t>Utzenstorf</a:t>
            </a:r>
            <a:endParaRPr lang="en-GB" dirty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IT" dirty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T" dirty="0">
                <a:solidFill>
                  <a:schemeClr val="accent1"/>
                </a:solidFill>
              </a:rPr>
              <a:t> Equipped with vibration and enviro</a:t>
            </a:r>
            <a:r>
              <a:rPr lang="en-GB" dirty="0">
                <a:solidFill>
                  <a:schemeClr val="accent1"/>
                </a:solidFill>
              </a:rPr>
              <a:t>nmen</a:t>
            </a:r>
            <a:r>
              <a:rPr lang="en-IT" dirty="0">
                <a:solidFill>
                  <a:schemeClr val="accent1"/>
                </a:solidFill>
              </a:rPr>
              <a:t>tal sensors</a:t>
            </a:r>
          </a:p>
          <a:p>
            <a:pPr marL="285750" indent="-285750">
              <a:buFont typeface="Wingdings" pitchFamily="2" charset="2"/>
              <a:buChar char="q"/>
            </a:pPr>
            <a:endParaRPr lang="en-IT" dirty="0">
              <a:solidFill>
                <a:schemeClr val="accent1"/>
              </a:solidFill>
            </a:endParaRPr>
          </a:p>
          <a:p>
            <a:endParaRPr lang="en-IT" dirty="0">
              <a:solidFill>
                <a:schemeClr val="accent1"/>
              </a:solidFill>
            </a:endParaRPr>
          </a:p>
        </p:txBody>
      </p:sp>
      <p:pic>
        <p:nvPicPr>
          <p:cNvPr id="40" name="Picture 39" descr="A diagram of a bridge and a car&#10;&#10;Description automatically generated">
            <a:extLst>
              <a:ext uri="{FF2B5EF4-FFF2-40B4-BE49-F238E27FC236}">
                <a16:creationId xmlns:a16="http://schemas.microsoft.com/office/drawing/2014/main" id="{27280E8E-57AD-3D18-85FA-306861B91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9" t="992" r="3906" b="56761"/>
          <a:stretch/>
        </p:blipFill>
        <p:spPr>
          <a:xfrm>
            <a:off x="8016264" y="2503598"/>
            <a:ext cx="3120596" cy="211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 descr="A diagram of a bridge and a car&#10;&#10;Description automatically generated">
            <a:extLst>
              <a:ext uri="{FF2B5EF4-FFF2-40B4-BE49-F238E27FC236}">
                <a16:creationId xmlns:a16="http://schemas.microsoft.com/office/drawing/2014/main" id="{B7BA18BD-3FC3-637D-7A86-D52788756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992" r="52696" b="56761"/>
          <a:stretch/>
        </p:blipFill>
        <p:spPr>
          <a:xfrm>
            <a:off x="8016262" y="388161"/>
            <a:ext cx="3120598" cy="211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4BC1793-2AF8-807B-7EEE-67F08A5FFD3A}"/>
              </a:ext>
            </a:extLst>
          </p:cNvPr>
          <p:cNvSpPr txBox="1"/>
          <p:nvPr/>
        </p:nvSpPr>
        <p:spPr>
          <a:xfrm>
            <a:off x="427376" y="3266329"/>
            <a:ext cx="143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Case Study:</a:t>
            </a:r>
            <a:endParaRPr lang="en-GB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E950D-3601-4FF0-4D7B-62AA308E337C}"/>
              </a:ext>
            </a:extLst>
          </p:cNvPr>
          <p:cNvSpPr txBox="1"/>
          <p:nvPr/>
        </p:nvSpPr>
        <p:spPr>
          <a:xfrm>
            <a:off x="11481225" y="6473052"/>
            <a:ext cx="7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8/12</a:t>
            </a:r>
            <a:endParaRPr lang="en-IT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8A2F4-49EC-8D71-6A8D-328BB5D6688E}"/>
              </a:ext>
            </a:extLst>
          </p:cNvPr>
          <p:cNvSpPr txBox="1"/>
          <p:nvPr/>
        </p:nvSpPr>
        <p:spPr>
          <a:xfrm>
            <a:off x="2420471" y="5432612"/>
            <a:ext cx="329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solidFill>
                  <a:schemeClr val="accent1"/>
                </a:solidFill>
              </a:rPr>
              <a:t>Dynamic data collected during 1997–1998 were used in this assessment.</a:t>
            </a:r>
          </a:p>
          <a:p>
            <a:endParaRPr lang="en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76C87-2A87-3CE4-80DB-197DC336707A}"/>
              </a:ext>
            </a:extLst>
          </p:cNvPr>
          <p:cNvSpPr txBox="1"/>
          <p:nvPr/>
        </p:nvSpPr>
        <p:spPr>
          <a:xfrm>
            <a:off x="3020312" y="-734058"/>
            <a:ext cx="73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b="1" dirty="0">
                <a:solidFill>
                  <a:schemeClr val="accent1"/>
                </a:solidFill>
              </a:rPr>
              <a:t>KW51 Railway Bridge: </a:t>
            </a:r>
            <a:endParaRPr lang="en-GB" sz="2800" dirty="0">
              <a:solidFill>
                <a:schemeClr val="accent1"/>
              </a:solidFill>
              <a:effectLst/>
              <a:latin typeface="Helvetica" pitchFamily="2" charset="0"/>
            </a:endParaRPr>
          </a:p>
        </p:txBody>
      </p:sp>
      <p:pic>
        <p:nvPicPr>
          <p:cNvPr id="5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FF8EEA4B-9EEF-3645-FF1B-7A01FE1E8C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4"/>
          <a:stretch>
            <a:fillRect/>
          </a:stretch>
        </p:blipFill>
        <p:spPr>
          <a:xfrm>
            <a:off x="1096321" y="981001"/>
            <a:ext cx="783190" cy="1046412"/>
          </a:xfrm>
          <a:prstGeom prst="flowChartAlternateProcess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E6BBF5-DC96-1836-EA7B-F572756A838E}"/>
              </a:ext>
            </a:extLst>
          </p:cNvPr>
          <p:cNvSpPr/>
          <p:nvPr/>
        </p:nvSpPr>
        <p:spPr>
          <a:xfrm>
            <a:off x="821916" y="838207"/>
            <a:ext cx="1332000" cy="1332000"/>
          </a:xfrm>
          <a:prstGeom prst="ellipse">
            <a:avLst/>
          </a:prstGeom>
          <a:noFill/>
          <a:ln w="85725" cmpd="tri">
            <a:solidFill>
              <a:srgbClr val="789DBC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2000"/>
                      <a:gd name="connsiteY0" fmla="*/ 666000 h 1332000"/>
                      <a:gd name="connsiteX1" fmla="*/ 666000 w 1332000"/>
                      <a:gd name="connsiteY1" fmla="*/ 0 h 1332000"/>
                      <a:gd name="connsiteX2" fmla="*/ 1332000 w 1332000"/>
                      <a:gd name="connsiteY2" fmla="*/ 666000 h 1332000"/>
                      <a:gd name="connsiteX3" fmla="*/ 666000 w 1332000"/>
                      <a:gd name="connsiteY3" fmla="*/ 1332000 h 1332000"/>
                      <a:gd name="connsiteX4" fmla="*/ 0 w 1332000"/>
                      <a:gd name="connsiteY4" fmla="*/ 666000 h 133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000" h="1332000" extrusionOk="0">
                        <a:moveTo>
                          <a:pt x="0" y="666000"/>
                        </a:moveTo>
                        <a:cubicBezTo>
                          <a:pt x="-53366" y="265261"/>
                          <a:pt x="227381" y="26571"/>
                          <a:pt x="666000" y="0"/>
                        </a:cubicBezTo>
                        <a:cubicBezTo>
                          <a:pt x="1043965" y="2135"/>
                          <a:pt x="1280488" y="299816"/>
                          <a:pt x="1332000" y="666000"/>
                        </a:cubicBezTo>
                        <a:cubicBezTo>
                          <a:pt x="1306551" y="1058674"/>
                          <a:pt x="1018188" y="1418414"/>
                          <a:pt x="666000" y="1332000"/>
                        </a:cubicBezTo>
                        <a:cubicBezTo>
                          <a:pt x="215863" y="1286964"/>
                          <a:pt x="10544" y="1038860"/>
                          <a:pt x="0" y="66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78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|1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wrap="square" rtlCol="0" anchor="ctr">
        <a:noAutofit/>
      </a:bodyPr>
      <a:lstStyle>
        <a:defPPr marL="0" algn="ctr" defTabSz="914400" rtl="1" eaLnBrk="1" latinLnBrk="0" hangingPunct="1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20149</TotalTime>
  <Words>1082</Words>
  <Application>Microsoft Macintosh PowerPoint</Application>
  <PresentationFormat>Widescreen</PresentationFormat>
  <Paragraphs>268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-webkit-standard</vt:lpstr>
      <vt:lpstr>Aptos</vt:lpstr>
      <vt:lpstr>Aptos Display</vt:lpstr>
      <vt:lpstr>Arial</vt:lpstr>
      <vt:lpstr>Cambria Math</vt:lpstr>
      <vt:lpstr>Courier New</vt:lpstr>
      <vt:lpstr>Helvetica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Seyedmohammadmahdi Biparvayekhiabani</dc:creator>
  <cp:lastModifiedBy>Microsoft Office User</cp:lastModifiedBy>
  <cp:revision>41</cp:revision>
  <dcterms:created xsi:type="dcterms:W3CDTF">2024-11-15T17:53:42Z</dcterms:created>
  <dcterms:modified xsi:type="dcterms:W3CDTF">2025-06-10T23:52:58Z</dcterms:modified>
</cp:coreProperties>
</file>