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98" r:id="rId7"/>
    <p:sldId id="297" r:id="rId8"/>
    <p:sldId id="299" r:id="rId9"/>
    <p:sldId id="300" r:id="rId10"/>
    <p:sldId id="301" r:id="rId11"/>
    <p:sldId id="305" r:id="rId12"/>
    <p:sldId id="302" r:id="rId13"/>
    <p:sldId id="303" r:id="rId14"/>
    <p:sldId id="304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8" autoAdjust="0"/>
    <p:restoredTop sz="95640" autoAdjust="0"/>
  </p:normalViewPr>
  <p:slideViewPr>
    <p:cSldViewPr snapToGrid="0">
      <p:cViewPr varScale="1">
        <p:scale>
          <a:sx n="113" d="100"/>
          <a:sy n="113" d="100"/>
        </p:scale>
        <p:origin x="208" y="200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C6E6-0D24-A72E-2AB5-E7890B69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723FD-757F-C4C6-AE0C-0936D7376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908D1-7F7C-48E6-DCD5-F7C26FE68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BB0E-B763-787B-86F0-3EE6171ED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8DE9-0969-5458-2CDC-C5B7C89F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A17D-0587-63EB-806D-5D5D790DE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A763C-06F4-D3A2-ECED-FA37EF3AD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1FCF-2068-534C-4F2B-A05459D54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3A42-CA0C-719B-D30F-563F3651D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D90D2-A42C-5AAB-C86B-5F3BCD63E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659C5-4D23-7B73-1740-4E411A84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88D6-6625-7338-3AE8-7034A3E70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9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61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39229"/>
            <a:ext cx="8519532" cy="1620926"/>
          </a:xfrm>
        </p:spPr>
        <p:txBody>
          <a:bodyPr/>
          <a:lstStyle/>
          <a:p>
            <a:pPr hangingPunct="0"/>
            <a:r>
              <a:rPr lang="en-US" sz="2800" dirty="0"/>
              <a:t>Dynamic Monitoring of Bridge Structures under Seasonal Temperature Variability by Reconstruction Error-based Density Clustering for Anomaly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BF3B9-A165-2098-2A75-357F22E032E8}"/>
              </a:ext>
            </a:extLst>
          </p:cNvPr>
          <p:cNvSpPr txBox="1"/>
          <p:nvPr/>
        </p:nvSpPr>
        <p:spPr>
          <a:xfrm>
            <a:off x="0" y="3413180"/>
            <a:ext cx="82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Author: Mohammad Omidi</a:t>
            </a:r>
            <a:r>
              <a:rPr lang="en-US" baseline="30000" dirty="0"/>
              <a:t>1,2</a:t>
            </a:r>
            <a:r>
              <a:rPr lang="en-US" dirty="0"/>
              <a:t>, Alireza Entezami</a:t>
            </a:r>
            <a:r>
              <a:rPr lang="en-US" baseline="30000" dirty="0"/>
              <a:t>2</a:t>
            </a:r>
            <a:r>
              <a:rPr lang="en-US" dirty="0"/>
              <a:t>, Alberto Corigliano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0380563C-E6C9-B34B-18A8-5C72E0C9C600}"/>
              </a:ext>
            </a:extLst>
          </p:cNvPr>
          <p:cNvSpPr txBox="1"/>
          <p:nvPr/>
        </p:nvSpPr>
        <p:spPr>
          <a:xfrm>
            <a:off x="3038003" y="0"/>
            <a:ext cx="1014943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2</a:t>
            </a:r>
            <a:r>
              <a:rPr lang="en-US" sz="2000" b="1" i="0" baseline="30000" dirty="0">
                <a:solidFill>
                  <a:srgbClr val="32333C"/>
                </a:solidFill>
                <a:effectLst/>
                <a:latin typeface="Encode Sans"/>
              </a:rPr>
              <a:t>nd</a:t>
            </a: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 Olympiad in Engineering Science – </a:t>
            </a:r>
            <a:r>
              <a:rPr lang="en-US" sz="2000" b="1" dirty="0"/>
              <a:t>OES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1B8BB-7749-A028-3F97-252056407609}"/>
              </a:ext>
            </a:extLst>
          </p:cNvPr>
          <p:cNvSpPr txBox="1"/>
          <p:nvPr/>
        </p:nvSpPr>
        <p:spPr>
          <a:xfrm>
            <a:off x="0" y="3946815"/>
            <a:ext cx="1174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i="1" dirty="0"/>
              <a:t>1</a:t>
            </a:r>
            <a:r>
              <a:rPr lang="en-US" dirty="0"/>
              <a:t> Department of Thermal and Fluid Engineering, University of Twente, Netherlands </a:t>
            </a:r>
          </a:p>
          <a:p>
            <a:pPr rtl="1"/>
            <a:r>
              <a:rPr lang="en-US" i="1" dirty="0"/>
              <a:t>2</a:t>
            </a:r>
            <a:r>
              <a:rPr lang="en-US" dirty="0"/>
              <a:t> Department of civil and environmental engineering, </a:t>
            </a:r>
            <a:r>
              <a:rPr lang="en-US" dirty="0" err="1"/>
              <a:t>Politecnico</a:t>
            </a:r>
            <a:r>
              <a:rPr lang="en-US" dirty="0"/>
              <a:t> di Milano, Milan, Italy</a:t>
            </a:r>
          </a:p>
          <a:p>
            <a:pPr rtl="1"/>
            <a:endParaRPr lang="en-GB" dirty="0">
              <a:solidFill>
                <a:srgbClr val="00206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Templates and downloads: UT logo, powerpoint, posters, etc (Sjablonen in UT  huisstijl) | Service Portal | University of Twente">
            <a:extLst>
              <a:ext uri="{FF2B5EF4-FFF2-40B4-BE49-F238E27FC236}">
                <a16:creationId xmlns:a16="http://schemas.microsoft.com/office/drawing/2014/main" id="{F1AD0218-FE06-4C0C-AED6-68EEAE72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72" y="4969737"/>
            <a:ext cx="2718418" cy="13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tecnico Milano - Global Alliance For Sustainable Energy">
            <a:extLst>
              <a:ext uri="{FF2B5EF4-FFF2-40B4-BE49-F238E27FC236}">
                <a16:creationId xmlns:a16="http://schemas.microsoft.com/office/drawing/2014/main" id="{9D973352-2474-D08A-49BD-33492920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00" y="4705249"/>
            <a:ext cx="3854914" cy="18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15BD-6B1B-35D1-21D3-F3D65271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2573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b="0" dirty="0"/>
              <a:t>Results: Effective Anomaly Detection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97587-D13D-2CAF-B0DA-8A1E6835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191252"/>
            <a:ext cx="4663440" cy="333283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on reconstruction errors: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normal from anomalous/damaged states.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 very low false alarm rate (&lt;0.1%).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identifies damage, even under environmental variability.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5CD4C-42D2-084C-5293-CAAD85EAA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2049131"/>
            <a:ext cx="4663440" cy="328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5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A2E1-A5DB-1250-1FB3-01241B12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636A-D329-C12C-5A16-59D63B1B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REDCAN achieves highly accurate, robust anomaly detection for bridges.</a:t>
            </a: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Outperforms traditional and single-model approaches under challenging environmental conditions.</a:t>
            </a: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Threshold-free, robust to severe environmental variability.</a:t>
            </a: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classification: simple label interpretation.</a:t>
            </a: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REDCAN provides a powerful, automated, and reliable tool for real-world bridge health monitoring—effectively separating damage from environmental noise and paving the way for smarter, safer infrastructure management.</a:t>
            </a:r>
          </a:p>
        </p:txBody>
      </p:sp>
    </p:spTree>
    <p:extLst>
      <p:ext uri="{BB962C8B-B14F-4D97-AF65-F5344CB8AC3E}">
        <p14:creationId xmlns:p14="http://schemas.microsoft.com/office/powerpoint/2010/main" val="397798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678" y="587085"/>
            <a:ext cx="9682644" cy="3262811"/>
          </a:xfrm>
        </p:spPr>
        <p:txBody>
          <a:bodyPr/>
          <a:lstStyle/>
          <a:p>
            <a:r>
              <a:rPr lang="en-US" sz="4400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646771"/>
            <a:ext cx="9779183" cy="1199665"/>
          </a:xfrm>
        </p:spPr>
        <p:txBody>
          <a:bodyPr/>
          <a:lstStyle/>
          <a:p>
            <a:r>
              <a:rPr lang="en-US" b="0" dirty="0"/>
              <a:t>Motivation and Problem Statement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safety of bridges under variable environmental &amp; operational conditions is critical.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frequencies: sensitive indicators of structural change.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challenge: Distinguishing real structural anomalies from environmental effects (e.g., seasonal temperature variations).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damage detection faces issues: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False alarms (unnecessary interventions)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Missed detections (safety risk)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F1AD-F6A0-04B3-396B-2B4E7C89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8F4E-F7CE-17D8-3BA0-90A8B89C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b="0" dirty="0"/>
              <a:t>Existing Methods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654-33AD-89F7-E4C9-E49FD0CD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285750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SHM Approaches: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Physics-based: struggle under environmental variability.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Data-driven: often require thresholds, are sensitive to noise.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robust, threshold-free techniques.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model approaches miss complex patterns.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Achieve robust anomaly detection, minimizing both false alarms and missed detections.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3198-D9D6-53B7-8539-06312A0F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E21-75B4-C706-1F6C-6F4354BB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b="0" dirty="0"/>
              <a:t>Proposed Solution – REDCAN Framework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66F7-9DD0-A4AC-B9F2-CB0DB5BD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77" y="1972862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285750">
              <a:buFont typeface="Wingdings" pitchFamily="2" charset="2"/>
              <a:buChar char="Ø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 Error-based Density Clustering for Anomaly Detection</a:t>
            </a:r>
          </a:p>
          <a:p>
            <a:pPr marL="742950" indent="-285750">
              <a:buFont typeface="Wingdings" pitchFamily="2" charset="2"/>
              <a:buChar char="Ø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Combines deep autoencoder with DBSCAN clustering.</a:t>
            </a:r>
          </a:p>
          <a:p>
            <a:pPr marL="457200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Two main stages: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Feature Normalization: Autoencoder reconstructs modal frequencies, errors highlight deviations.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Clustering: DBSCAN clusters errors, separating normal from anomalous states.</a:t>
            </a:r>
          </a:p>
          <a:p>
            <a:pPr lvl="1"/>
            <a:endParaRPr lang="en-US" dirty="0"/>
          </a:p>
        </p:txBody>
      </p:sp>
      <p:pic>
        <p:nvPicPr>
          <p:cNvPr id="2050" name="Picture 2" descr="Block diagram of REDCAN workflow with no background and wider layout">
            <a:extLst>
              <a:ext uri="{FF2B5EF4-FFF2-40B4-BE49-F238E27FC236}">
                <a16:creationId xmlns:a16="http://schemas.microsoft.com/office/drawing/2014/main" id="{615982D6-9204-B260-19AC-29880468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98" y="4374979"/>
            <a:ext cx="4024544" cy="2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8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B62B-FE60-366D-9539-DA35E3DD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062-CEC0-5ED7-59D3-94E97EF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07" y="-321726"/>
            <a:ext cx="10549916" cy="1744415"/>
          </a:xfrm>
        </p:spPr>
        <p:txBody>
          <a:bodyPr/>
          <a:lstStyle/>
          <a:p>
            <a:r>
              <a:rPr lang="en-US" sz="4000" b="0" dirty="0"/>
              <a:t>Deep Autoencoder – Feature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1F7E-93F9-8A17-E78F-A83E9ACA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16" y="2039770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28575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neural networks learns compressed data representation.</a:t>
            </a:r>
          </a:p>
          <a:p>
            <a:pPr marL="742950" indent="-28575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to reconstruct normal modal frequency behavior.</a:t>
            </a:r>
          </a:p>
          <a:p>
            <a:pPr marL="742950" indent="-285750"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 Reconstruction error for each data point (measures deviation).</a:t>
            </a:r>
          </a:p>
        </p:txBody>
      </p:sp>
      <p:pic>
        <p:nvPicPr>
          <p:cNvPr id="4" name="Picture 3" descr="A diagram of a code&#10;&#10;AI-generated content may be incorrect.">
            <a:extLst>
              <a:ext uri="{FF2B5EF4-FFF2-40B4-BE49-F238E27FC236}">
                <a16:creationId xmlns:a16="http://schemas.microsoft.com/office/drawing/2014/main" id="{38D6A6BD-5C78-B30E-5521-BF1CBAEB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07" y="3733560"/>
            <a:ext cx="3668440" cy="29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729A-4A38-BF9D-B118-55BE7890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Density-Based Clustering (DBSCAN)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B1A8-D0CE-2438-0A61-8897367F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clusters data based on local density, not distance to center.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Auto-tuned into two clusters: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 (label 1)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Anomaly/Damage (label -1)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preset thresholds or number of clusters.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in reconstruction error → detected anomaly.</a:t>
            </a:r>
          </a:p>
          <a:p>
            <a:endParaRPr lang="en-US" dirty="0"/>
          </a:p>
        </p:txBody>
      </p:sp>
      <p:pic>
        <p:nvPicPr>
          <p:cNvPr id="3074" name="Picture 2" descr="Schematic of DBSCAN clustering in error-space with Normal and Anomaly/Damage clusters.">
            <a:extLst>
              <a:ext uri="{FF2B5EF4-FFF2-40B4-BE49-F238E27FC236}">
                <a16:creationId xmlns:a16="http://schemas.microsoft.com/office/drawing/2014/main" id="{8D93F825-D690-44ED-6623-53D49216A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r="218" b="42347"/>
          <a:stretch>
            <a:fillRect/>
          </a:stretch>
        </p:blipFill>
        <p:spPr bwMode="auto">
          <a:xfrm>
            <a:off x="1158864" y="4160557"/>
            <a:ext cx="4245182" cy="24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9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4733-7C7A-28CC-7539-CC26662F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Experimental Validation – Z24 Bridge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A9D0-2519-B515-81EA-F97C9470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Z24 bridge (Switzerland): benchmark for SHM validation.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D20D6-3E17-5916-A6C3-71D3D7CFD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7" y="2690448"/>
            <a:ext cx="5959087" cy="325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7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C273-3362-303A-A68F-9B5B9E16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b="0" dirty="0"/>
              <a:t>Experimental Validation – Z24 Bridge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0299-497C-B79A-01DC-E9E7D9D5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391273"/>
            <a:ext cx="4663440" cy="333283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Long-term modal frequencies under varying temperature and known damage events.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Environmental Factor: Temperature (esp. freezing events → frequency spikes).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75C46-F3E3-66AA-EA9E-7879AC596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33" y="2235156"/>
            <a:ext cx="5455027" cy="291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07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F5B3-6425-4F1A-A9A5-6AE98342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b="0"/>
              <a:t>Results: Reconstruction Errors</a:t>
            </a:r>
            <a:br>
              <a:rPr lang="en-US" b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A74B-D8C9-FF86-0B84-A8439B09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202403"/>
            <a:ext cx="4663440" cy="333283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frequencies affected by temperature (sharp spikes during freezing events).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Autoencoder reduces temperature effect, but outliers (due to anomalies or large temp changes) persist as reconstruction errors.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80957-D3AB-B22A-EA96-5F7D17623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2049131"/>
            <a:ext cx="4663440" cy="328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5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C2367F-4C62-EE4B-88A4-A52F4FC9B3F9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52C7A-8834-4F18-859F-7167A187E138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Macintosh PowerPoint</Application>
  <PresentationFormat>Widescreen</PresentationFormat>
  <Paragraphs>70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Encode Sans</vt:lpstr>
      <vt:lpstr>Tenorite</vt:lpstr>
      <vt:lpstr>Times New Roman</vt:lpstr>
      <vt:lpstr>Univers</vt:lpstr>
      <vt:lpstr>Wingdings</vt:lpstr>
      <vt:lpstr>Custom</vt:lpstr>
      <vt:lpstr>Dynamic Monitoring of Bridge Structures under Seasonal Temperature Variability by Reconstruction Error-based Density Clustering for Anomaly Detection</vt:lpstr>
      <vt:lpstr>Motivation and Problem Statement </vt:lpstr>
      <vt:lpstr>Existing Methods </vt:lpstr>
      <vt:lpstr>Proposed Solution – REDCAN Framework </vt:lpstr>
      <vt:lpstr>Deep Autoencoder – Feature Normalization</vt:lpstr>
      <vt:lpstr>Density-Based Clustering (DBSCAN) </vt:lpstr>
      <vt:lpstr>Experimental Validation – Z24 Bridge </vt:lpstr>
      <vt:lpstr>Experimental Validation – Z24 Bridge</vt:lpstr>
      <vt:lpstr>Results: Reconstruction Errors </vt:lpstr>
      <vt:lpstr>Results: Effective Anomaly Detection </vt:lpstr>
      <vt:lpstr>Conclusions 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2023-12-12T16:04:07Z</dcterms:created>
  <dcterms:modified xsi:type="dcterms:W3CDTF">2025-06-10T21:46:55Z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