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sdx" ContentType="application/vnd.ms-visio.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2" r:id="rId3"/>
  </p:sldMasterIdLst>
  <p:notesMasterIdLst>
    <p:notesMasterId r:id="rId13"/>
  </p:notesMasterIdLst>
  <p:sldIdLst>
    <p:sldId id="302" r:id="rId4"/>
    <p:sldId id="290" r:id="rId5"/>
    <p:sldId id="259" r:id="rId6"/>
    <p:sldId id="301" r:id="rId7"/>
    <p:sldId id="300" r:id="rId8"/>
    <p:sldId id="293" r:id="rId9"/>
    <p:sldId id="296" r:id="rId10"/>
    <p:sldId id="297" r:id="rId11"/>
    <p:sldId id="280" r:id="rId12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Manrope" panose="02010600030101010101" charset="0"/>
      <p:regular r:id="rId15"/>
      <p:bold r:id="rId16"/>
    </p:embeddedFont>
  </p:embeddedFontLst>
  <p:custDataLst>
    <p:tags r:id="rId17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1F3"/>
    <a:srgbClr val="554A98"/>
    <a:srgbClr val="EDEEF6"/>
    <a:srgbClr val="DCD2F2"/>
    <a:srgbClr val="D1E6B4"/>
    <a:srgbClr val="ADD8E6"/>
    <a:srgbClr val="FFC6C6"/>
    <a:srgbClr val="A8E2E6"/>
    <a:srgbClr val="9CCBEE"/>
    <a:srgbClr val="C5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10" autoAdjust="0"/>
    <p:restoredTop sz="95090" autoAdjust="0"/>
  </p:normalViewPr>
  <p:slideViewPr>
    <p:cSldViewPr snapToGrid="0" showGuides="1">
      <p:cViewPr varScale="1">
        <p:scale>
          <a:sx n="82" d="100"/>
          <a:sy n="82" d="100"/>
        </p:scale>
        <p:origin x="619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2F874-A982-4EC3-BD4B-BD59E32C66C1}" type="datetimeFigureOut">
              <a:rPr lang="it-IT" smtClean="0"/>
              <a:t>05/06/2025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62F2E-6FDF-4A6B-AB76-08EC33B12539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Research status → research topic (Enhancing Structural Monitoring in Civil Engineering through Machine Learning and Statistical Techniques)</a:t>
            </a:r>
            <a:r>
              <a:rPr lang="zh-CN" altLang="en-US" dirty="0"/>
              <a:t> </a:t>
            </a:r>
            <a:r>
              <a:rPr lang="en-US" altLang="zh-CN" dirty="0"/>
              <a:t>→ 3 key points (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addressed, Key focus, Emphasis</a:t>
            </a:r>
            <a:r>
              <a:rPr lang="en-US" altLang="zh-CN" dirty="0"/>
              <a:t>)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3</a:t>
            </a:fld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B045C-4293-D8D7-C85F-AE61337B3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90F41E7-83A1-FC0B-5CAB-B11BEECCC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8905FA5-914F-AAEC-A80C-83CB41C16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Research status → research topic (Enhancing Structural Monitoring in Civil Engineering through Machine Learning and Statistical Techniques)</a:t>
            </a:r>
            <a:r>
              <a:rPr lang="zh-CN" altLang="en-US" dirty="0"/>
              <a:t> </a:t>
            </a:r>
            <a:r>
              <a:rPr lang="en-US" altLang="zh-CN" dirty="0"/>
              <a:t>→ 3 key points (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addressed, Key focus, Emphasis</a:t>
            </a:r>
            <a:r>
              <a:rPr lang="en-US" altLang="zh-CN" dirty="0"/>
              <a:t>)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883A6C-4E5D-AF39-B0A2-672A7B7CB8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795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6C286-F3D8-B64D-5291-14DEA714F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9EE4B0-8346-B78B-97D2-E37EBD9885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437862E-3D76-7BE5-DE36-049DAF1E0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 A brief explanation of AP clustering leads to the parameter P</a:t>
            </a:r>
          </a:p>
          <a:p>
            <a:r>
              <a:rPr lang="en-US" altLang="zh-CN" dirty="0"/>
              <a:t>2. Cutting from parameter P, a brief explanation of FOA was used.</a:t>
            </a:r>
          </a:p>
          <a:p>
            <a:r>
              <a:rPr lang="en-US" altLang="zh-CN" dirty="0"/>
              <a:t>3. Conclude with a sentence summarizing and highlighting the content and focus of the section (innovative).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82DFD0-8FB6-B438-96A1-19404DE8E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7198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 A brief explanation of AP clustering leads to the parameter P</a:t>
            </a:r>
          </a:p>
          <a:p>
            <a:r>
              <a:rPr lang="en-US" altLang="zh-CN" dirty="0"/>
              <a:t>2. Cutting from parameter P, a brief explanation of FOA was used.</a:t>
            </a:r>
          </a:p>
          <a:p>
            <a:r>
              <a:rPr lang="en-US" altLang="zh-CN" dirty="0"/>
              <a:t>3. Conclude with a sentence summarizing and highlighting the content and focus of the section (innovative).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6</a:t>
            </a:fld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8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AA70-24B6-4035-AF1B-ADC4A7EC3E48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5" hasCustomPrompt="1"/>
          </p:nvPr>
        </p:nvSpPr>
        <p:spPr>
          <a:xfrm>
            <a:off x="3216276" y="2060575"/>
            <a:ext cx="8640762" cy="4429125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400" b="1">
                <a:solidFill>
                  <a:schemeClr val="tx2"/>
                </a:solidFill>
              </a:defRPr>
            </a:lvl1pPr>
            <a:lvl2pPr marL="360045" indent="0">
              <a:buFont typeface="+mj-lt"/>
              <a:buNone/>
              <a:defRPr sz="1400"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AEDD-3EAE-4E2A-9BF1-5113D28571E3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3216275" y="2060575"/>
            <a:ext cx="8640762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testo 6"/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060575"/>
            <a:ext cx="2601668" cy="4429125"/>
          </a:xfrm>
        </p:spPr>
        <p:txBody>
          <a:bodyPr/>
          <a:lstStyle>
            <a:lvl1pPr marL="342900" indent="-342900">
              <a:buAutoNum type="arabicPeriod"/>
              <a:defRPr b="1"/>
            </a:lvl1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/>
              <a:t>ipsum</a:t>
            </a:r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Ogge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5C027-DF9C-4B11-A370-B5E6B7CA0F42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11"/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11522076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tes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73CA-ED9B-4FE3-8B6D-0F82BCDEF4B3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4"/>
          </p:nvPr>
        </p:nvSpPr>
        <p:spPr>
          <a:xfrm>
            <a:off x="3216275" y="2060575"/>
            <a:ext cx="8640763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4982-4BDA-4AFA-A0A9-17B72D936178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5"/>
          </p:nvPr>
        </p:nvSpPr>
        <p:spPr>
          <a:xfrm>
            <a:off x="3216275" y="2060575"/>
            <a:ext cx="8640762" cy="3997325"/>
          </a:xfrm>
          <a:noFill/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6"/>
          </p:nvPr>
        </p:nvSpPr>
        <p:spPr>
          <a:xfrm>
            <a:off x="3216275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sfondo colore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dirty="0"/>
              <a:t>Inserire testo / oggetto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8D21-BC82-483D-8473-77CF20CEB9B9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11"/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/>
          <p:cNvSpPr>
            <a:spLocks noGrp="1"/>
          </p:cNvSpPr>
          <p:nvPr>
            <p:ph type="pic" sz="quarter" idx="13"/>
          </p:nvPr>
        </p:nvSpPr>
        <p:spPr>
          <a:xfrm>
            <a:off x="5720316" y="0"/>
            <a:ext cx="6471684" cy="6489700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5034479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9ED9-DE43-478D-BC78-764BDB1B7E86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5106987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immagine 7"/>
          <p:cNvSpPr>
            <a:spLocks noGrp="1"/>
          </p:cNvSpPr>
          <p:nvPr>
            <p:ph type="pic" sz="quarter" idx="13"/>
          </p:nvPr>
        </p:nvSpPr>
        <p:spPr>
          <a:xfrm>
            <a:off x="886120" y="812652"/>
            <a:ext cx="4355183" cy="5677048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835192" y="812652"/>
            <a:ext cx="6021846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6688E-329B-4957-901B-5ACEB83E8E17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4" hasCustomPrompt="1"/>
          </p:nvPr>
        </p:nvSpPr>
        <p:spPr>
          <a:xfrm>
            <a:off x="5835192" y="2060575"/>
            <a:ext cx="6021846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669645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2521-5CBC-49AE-89DF-CD0823EE4A53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2060575"/>
            <a:ext cx="6696458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/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3" name="Segnaposto contenuto 10"/>
          <p:cNvSpPr>
            <a:spLocks noGrp="1"/>
          </p:cNvSpPr>
          <p:nvPr>
            <p:ph sz="quarter" idx="17"/>
          </p:nvPr>
        </p:nvSpPr>
        <p:spPr>
          <a:xfrm>
            <a:off x="7331075" y="800100"/>
            <a:ext cx="4525963" cy="5407025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669645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C1E9-1B7E-4B9F-825D-C547FAB1CE90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334962" y="2060575"/>
            <a:ext cx="6696457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/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4" name="Segnaposto testo 11"/>
          <p:cNvSpPr>
            <a:spLocks noGrp="1"/>
          </p:cNvSpPr>
          <p:nvPr>
            <p:ph type="body" sz="quarter" idx="18"/>
          </p:nvPr>
        </p:nvSpPr>
        <p:spPr>
          <a:xfrm>
            <a:off x="7331074" y="313810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8" name="Segnaposto contenuto 10"/>
          <p:cNvSpPr>
            <a:spLocks noGrp="1"/>
          </p:cNvSpPr>
          <p:nvPr>
            <p:ph sz="quarter" idx="19"/>
          </p:nvPr>
        </p:nvSpPr>
        <p:spPr>
          <a:xfrm>
            <a:off x="7331075" y="3867807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9" name="Segnaposto contenuto 10"/>
          <p:cNvSpPr>
            <a:spLocks noGrp="1"/>
          </p:cNvSpPr>
          <p:nvPr>
            <p:ph sz="quarter" idx="20"/>
          </p:nvPr>
        </p:nvSpPr>
        <p:spPr>
          <a:xfrm>
            <a:off x="7331075" y="799291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637C-BA24-47E8-BA38-C7287B796156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334963" y="2060576"/>
            <a:ext cx="8640000" cy="761756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334963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9" name="Segnaposto testo 11"/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0" name="Segnaposto contenuto 2"/>
          <p:cNvSpPr>
            <a:spLocks noGrp="1"/>
          </p:cNvSpPr>
          <p:nvPr>
            <p:ph idx="17"/>
          </p:nvPr>
        </p:nvSpPr>
        <p:spPr>
          <a:xfrm>
            <a:off x="6463201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1" name="Segnaposto testo 11"/>
          <p:cNvSpPr>
            <a:spLocks noGrp="1"/>
          </p:cNvSpPr>
          <p:nvPr>
            <p:ph type="body" sz="quarter" idx="18"/>
          </p:nvPr>
        </p:nvSpPr>
        <p:spPr>
          <a:xfrm>
            <a:off x="6463200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Indice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5762C-A10A-4C95-8872-EE6596E77686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054988"/>
            <a:ext cx="1890652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4" hasCustomPrompt="1"/>
          </p:nvPr>
        </p:nvSpPr>
        <p:spPr>
          <a:xfrm>
            <a:off x="249865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0" name="Segnaposto testo 7"/>
          <p:cNvSpPr>
            <a:spLocks noGrp="1"/>
          </p:cNvSpPr>
          <p:nvPr>
            <p:ph type="body" sz="quarter" idx="15" hasCustomPrompt="1"/>
          </p:nvPr>
        </p:nvSpPr>
        <p:spPr>
          <a:xfrm>
            <a:off x="466234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1" name="Segnaposto testo 7"/>
          <p:cNvSpPr>
            <a:spLocks noGrp="1"/>
          </p:cNvSpPr>
          <p:nvPr>
            <p:ph type="body" sz="quarter" idx="16" hasCustomPrompt="1"/>
          </p:nvPr>
        </p:nvSpPr>
        <p:spPr>
          <a:xfrm>
            <a:off x="682603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2" name="Segnaposto testo 7"/>
          <p:cNvSpPr>
            <a:spLocks noGrp="1"/>
          </p:cNvSpPr>
          <p:nvPr>
            <p:ph type="body" sz="quarter" idx="17" hasCustomPrompt="1"/>
          </p:nvPr>
        </p:nvSpPr>
        <p:spPr>
          <a:xfrm>
            <a:off x="898972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  <a:br>
              <a:rPr lang="it-IT" dirty="0"/>
            </a:br>
            <a:endParaRPr lang="it-IT" dirty="0"/>
          </a:p>
        </p:txBody>
      </p:sp>
      <p:sp>
        <p:nvSpPr>
          <p:cNvPr id="13" name="Segnaposto testo 7"/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18" name="Segnaposto testo 7"/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191706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01</a:t>
            </a:r>
          </a:p>
        </p:txBody>
      </p:sp>
      <p:sp>
        <p:nvSpPr>
          <p:cNvPr id="19" name="Segnaposto testo 7"/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324033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02</a:t>
            </a:r>
          </a:p>
        </p:txBody>
      </p:sp>
      <p:sp>
        <p:nvSpPr>
          <p:cNvPr id="20" name="Segnaposto testo 7"/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4515027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03</a:t>
            </a:r>
          </a:p>
        </p:txBody>
      </p:sp>
      <p:sp>
        <p:nvSpPr>
          <p:cNvPr id="21" name="Segnaposto testo 7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66747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04</a:t>
            </a:r>
          </a:p>
        </p:txBody>
      </p:sp>
      <p:sp>
        <p:nvSpPr>
          <p:cNvPr id="22" name="Segnaposto testo 7"/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88464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05</a:t>
            </a:r>
          </a:p>
        </p:txBody>
      </p:sp>
      <p:sp>
        <p:nvSpPr>
          <p:cNvPr id="23" name="Segnaposto testo 7"/>
          <p:cNvSpPr>
            <a:spLocks noGrp="1"/>
          </p:cNvSpPr>
          <p:nvPr>
            <p:ph type="body" sz="quarter" idx="28" hasCustomPrompt="1"/>
          </p:nvPr>
        </p:nvSpPr>
        <p:spPr>
          <a:xfrm>
            <a:off x="249865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4" name="Segnaposto testo 7"/>
          <p:cNvSpPr>
            <a:spLocks noGrp="1"/>
          </p:cNvSpPr>
          <p:nvPr>
            <p:ph type="body" sz="quarter" idx="29" hasCustomPrompt="1"/>
          </p:nvPr>
        </p:nvSpPr>
        <p:spPr>
          <a:xfrm>
            <a:off x="466234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5" name="Segnaposto testo 7"/>
          <p:cNvSpPr>
            <a:spLocks noGrp="1"/>
          </p:cNvSpPr>
          <p:nvPr>
            <p:ph type="body" sz="quarter" idx="30" hasCustomPrompt="1"/>
          </p:nvPr>
        </p:nvSpPr>
        <p:spPr>
          <a:xfrm>
            <a:off x="682603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6" name="Segnaposto testo 7"/>
          <p:cNvSpPr>
            <a:spLocks noGrp="1"/>
          </p:cNvSpPr>
          <p:nvPr>
            <p:ph type="body" sz="quarter" idx="31" hasCustomPrompt="1"/>
          </p:nvPr>
        </p:nvSpPr>
        <p:spPr>
          <a:xfrm>
            <a:off x="898972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/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/>
          <p:cNvSpPr/>
          <p:nvPr userDrawn="1"/>
        </p:nvSpPr>
        <p:spPr>
          <a:xfrm>
            <a:off x="315427" y="709127"/>
            <a:ext cx="5780573" cy="578057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 userDrawn="1"/>
        </p:nvSpPr>
        <p:spPr>
          <a:xfrm>
            <a:off x="6096000" y="709127"/>
            <a:ext cx="5780573" cy="578057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05FF6-7A1F-45D2-AF15-B6421030D6D6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1504950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6"/>
          <p:cNvSpPr>
            <a:spLocks noGrp="1"/>
          </p:cNvSpPr>
          <p:nvPr>
            <p:ph type="body" sz="quarter" idx="14"/>
          </p:nvPr>
        </p:nvSpPr>
        <p:spPr>
          <a:xfrm>
            <a:off x="7279792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5" hasCustomPrompt="1"/>
          </p:nvPr>
        </p:nvSpPr>
        <p:spPr>
          <a:xfrm>
            <a:off x="1504950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16" name="Segnaposto testo 9"/>
          <p:cNvSpPr>
            <a:spLocks noGrp="1"/>
          </p:cNvSpPr>
          <p:nvPr>
            <p:ph type="body" sz="quarter" idx="16" hasCustomPrompt="1"/>
          </p:nvPr>
        </p:nvSpPr>
        <p:spPr>
          <a:xfrm>
            <a:off x="7279792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923D-0963-4D59-BDE5-B2408F96BB19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5" name="Connettore diritto 14"/>
          <p:cNvCxnSpPr/>
          <p:nvPr userDrawn="1"/>
        </p:nvCxnSpPr>
        <p:spPr>
          <a:xfrm>
            <a:off x="4176734" y="0"/>
            <a:ext cx="0" cy="6858000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/>
          <p:cNvSpPr/>
          <p:nvPr userDrawn="1"/>
        </p:nvSpPr>
        <p:spPr>
          <a:xfrm>
            <a:off x="315425" y="2637317"/>
            <a:ext cx="3846583" cy="384658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/>
          <p:cNvSpPr/>
          <p:nvPr userDrawn="1"/>
        </p:nvSpPr>
        <p:spPr>
          <a:xfrm>
            <a:off x="8017486" y="2637317"/>
            <a:ext cx="3846583" cy="384658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/>
          <p:cNvSpPr/>
          <p:nvPr userDrawn="1"/>
        </p:nvSpPr>
        <p:spPr>
          <a:xfrm>
            <a:off x="4175247" y="2637317"/>
            <a:ext cx="3846583" cy="384658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9" name="Connettore diritto 28"/>
          <p:cNvCxnSpPr/>
          <p:nvPr userDrawn="1"/>
        </p:nvCxnSpPr>
        <p:spPr>
          <a:xfrm>
            <a:off x="8027765" y="0"/>
            <a:ext cx="0" cy="6858000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egnaposto testo 6"/>
          <p:cNvSpPr>
            <a:spLocks noGrp="1"/>
          </p:cNvSpPr>
          <p:nvPr>
            <p:ph type="body" sz="quarter" idx="16"/>
          </p:nvPr>
        </p:nvSpPr>
        <p:spPr>
          <a:xfrm>
            <a:off x="4551535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1" name="Segnaposto testo 9"/>
          <p:cNvSpPr>
            <a:spLocks noGrp="1"/>
          </p:cNvSpPr>
          <p:nvPr>
            <p:ph type="body" sz="quarter" idx="17" hasCustomPrompt="1"/>
          </p:nvPr>
        </p:nvSpPr>
        <p:spPr>
          <a:xfrm>
            <a:off x="4551558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32" name="Segnaposto testo 6"/>
          <p:cNvSpPr>
            <a:spLocks noGrp="1"/>
          </p:cNvSpPr>
          <p:nvPr>
            <p:ph type="body" sz="quarter" idx="18"/>
          </p:nvPr>
        </p:nvSpPr>
        <p:spPr>
          <a:xfrm>
            <a:off x="8376189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3" name="Segnaposto testo 9"/>
          <p:cNvSpPr>
            <a:spLocks noGrp="1"/>
          </p:cNvSpPr>
          <p:nvPr>
            <p:ph type="body" sz="quarter" idx="19" hasCustomPrompt="1"/>
          </p:nvPr>
        </p:nvSpPr>
        <p:spPr>
          <a:xfrm>
            <a:off x="8376212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4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12AA-1E59-4325-A275-7DB71C29CFDB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1" name="Connettore diritto 10"/>
          <p:cNvCxnSpPr/>
          <p:nvPr userDrawn="1"/>
        </p:nvCxnSpPr>
        <p:spPr>
          <a:xfrm>
            <a:off x="6096000" y="-24549"/>
            <a:ext cx="0" cy="6882549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/>
          <p:cNvSpPr/>
          <p:nvPr userDrawn="1"/>
        </p:nvSpPr>
        <p:spPr>
          <a:xfrm>
            <a:off x="339511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/>
          <p:cNvCxnSpPr/>
          <p:nvPr userDrawn="1"/>
        </p:nvCxnSpPr>
        <p:spPr>
          <a:xfrm>
            <a:off x="3216275" y="-24549"/>
            <a:ext cx="0" cy="6882549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/>
          <p:cNvCxnSpPr/>
          <p:nvPr userDrawn="1"/>
        </p:nvCxnSpPr>
        <p:spPr>
          <a:xfrm>
            <a:off x="8969803" y="-24549"/>
            <a:ext cx="0" cy="6882549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gnaposto testo 6"/>
          <p:cNvSpPr>
            <a:spLocks noGrp="1"/>
          </p:cNvSpPr>
          <p:nvPr userDrawn="1">
            <p:ph type="body" sz="quarter" idx="16"/>
          </p:nvPr>
        </p:nvSpPr>
        <p:spPr>
          <a:xfrm>
            <a:off x="3414561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2" name="Segnaposto testo 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414584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3" name="Segnaposto testo 6"/>
          <p:cNvSpPr>
            <a:spLocks noGrp="1"/>
          </p:cNvSpPr>
          <p:nvPr userDrawn="1">
            <p:ph type="body" sz="quarter" idx="18"/>
          </p:nvPr>
        </p:nvSpPr>
        <p:spPr>
          <a:xfrm>
            <a:off x="6250229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4" name="Segnaposto testo 9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50252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5" name="Segnaposto testo 6"/>
          <p:cNvSpPr>
            <a:spLocks noGrp="1"/>
          </p:cNvSpPr>
          <p:nvPr userDrawn="1">
            <p:ph type="body" sz="quarter" idx="20"/>
          </p:nvPr>
        </p:nvSpPr>
        <p:spPr>
          <a:xfrm>
            <a:off x="9157816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6" name="Segnaposto testo 9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157839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7" name="Ovale 26"/>
          <p:cNvSpPr/>
          <p:nvPr userDrawn="1"/>
        </p:nvSpPr>
        <p:spPr>
          <a:xfrm>
            <a:off x="3223388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/>
          <p:cNvSpPr/>
          <p:nvPr userDrawn="1"/>
        </p:nvSpPr>
        <p:spPr>
          <a:xfrm>
            <a:off x="6089680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/>
          <p:cNvSpPr/>
          <p:nvPr userDrawn="1"/>
        </p:nvSpPr>
        <p:spPr>
          <a:xfrm>
            <a:off x="8964764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4963" y="1325365"/>
            <a:ext cx="11522075" cy="4222679"/>
          </a:xfrm>
        </p:spPr>
        <p:txBody>
          <a:bodyPr anchor="ctr"/>
          <a:lstStyle>
            <a:lvl1pPr>
              <a:defRPr sz="4000" b="0"/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4C53-8377-48FC-BE86-D95163EC1529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9" name="Ovale 8"/>
          <p:cNvSpPr/>
          <p:nvPr userDrawn="1"/>
        </p:nvSpPr>
        <p:spPr>
          <a:xfrm>
            <a:off x="-1366766" y="1325366"/>
            <a:ext cx="4222679" cy="4222679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/>
          <p:cNvCxnSpPr/>
          <p:nvPr userDrawn="1"/>
        </p:nvCxnSpPr>
        <p:spPr>
          <a:xfrm>
            <a:off x="0" y="1325366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 userDrawn="1"/>
        </p:nvCxnSpPr>
        <p:spPr>
          <a:xfrm>
            <a:off x="0" y="5548045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63771" y="1775639"/>
            <a:ext cx="10664455" cy="2317896"/>
          </a:xfrm>
          <a:ln>
            <a:noFill/>
          </a:ln>
        </p:spPr>
        <p:txBody>
          <a:bodyPr anchor="b"/>
          <a:lstStyle>
            <a:lvl1pPr algn="ctr"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6CA4DD-889D-4656-8CC7-0948554D4610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9" name="Ovale 8"/>
          <p:cNvSpPr/>
          <p:nvPr userDrawn="1"/>
        </p:nvSpPr>
        <p:spPr>
          <a:xfrm>
            <a:off x="3233122" y="757946"/>
            <a:ext cx="5725755" cy="5725755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/>
              </a:solidFill>
            </a:endParaRPr>
          </a:p>
        </p:txBody>
      </p:sp>
      <p:cxnSp>
        <p:nvCxnSpPr>
          <p:cNvPr id="10" name="Connettore diritto 9"/>
          <p:cNvCxnSpPr/>
          <p:nvPr userDrawn="1"/>
        </p:nvCxnSpPr>
        <p:spPr>
          <a:xfrm>
            <a:off x="0" y="729943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 userDrawn="1"/>
        </p:nvCxnSpPr>
        <p:spPr>
          <a:xfrm>
            <a:off x="0" y="6483710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63588" y="4536830"/>
            <a:ext cx="10664825" cy="60190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ma / Titolo / Docente  |  00. 00. 0000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3" name="Titolo 5"/>
          <p:cNvSpPr>
            <a:spLocks noGrp="1"/>
          </p:cNvSpPr>
          <p:nvPr>
            <p:ph type="title" hasCustomPrompt="1"/>
          </p:nvPr>
        </p:nvSpPr>
        <p:spPr>
          <a:xfrm>
            <a:off x="603287" y="2853390"/>
            <a:ext cx="10986218" cy="2324100"/>
          </a:xfrm>
        </p:spPr>
        <p:txBody>
          <a:bodyPr lIns="0" tIns="360000" rIns="0" bIns="0" anchor="t"/>
          <a:lstStyle>
            <a:lvl1pPr>
              <a:defRPr lang="it-IT" dirty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" name="Cerchio"/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0"/>
            <a:endParaRPr sz="1600" b="0" i="0" dirty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6" name="Cerchio"/>
          <p:cNvSpPr/>
          <p:nvPr userDrawn="1"/>
        </p:nvSpPr>
        <p:spPr>
          <a:xfrm>
            <a:off x="7559558" y="2853390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/>
          <p:cNvCxnSpPr/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lemento grafico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8879"/>
            <a:ext cx="5643000" cy="68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e 35"/>
          <p:cNvSpPr/>
          <p:nvPr userDrawn="1"/>
        </p:nvSpPr>
        <p:spPr>
          <a:xfrm>
            <a:off x="2609" y="-5451948"/>
            <a:ext cx="10887979" cy="10887270"/>
          </a:xfrm>
          <a:prstGeom prst="ellipse">
            <a:avLst/>
          </a:prstGeom>
          <a:gradFill flip="none" rotWithShape="1">
            <a:gsLst>
              <a:gs pos="8000">
                <a:schemeClr val="tx1">
                  <a:lumMod val="0"/>
                  <a:lumOff val="100000"/>
                  <a:alpha val="31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38" name="Ovale 37"/>
          <p:cNvSpPr/>
          <p:nvPr userDrawn="1"/>
        </p:nvSpPr>
        <p:spPr>
          <a:xfrm rot="19314398">
            <a:off x="2609" y="5451681"/>
            <a:ext cx="10887979" cy="10887270"/>
          </a:xfrm>
          <a:prstGeom prst="ellipse">
            <a:avLst/>
          </a:prstGeom>
          <a:gradFill flip="none" rotWithShape="1">
            <a:gsLst>
              <a:gs pos="8000">
                <a:schemeClr val="tx1">
                  <a:lumMod val="0"/>
                  <a:lumOff val="100000"/>
                  <a:alpha val="31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900" dirty="0">
              <a:latin typeface="Manrope" pitchFamily="2" charset="0"/>
            </a:endParaRPr>
          </a:p>
        </p:txBody>
      </p:sp>
      <p:sp>
        <p:nvSpPr>
          <p:cNvPr id="10" name="Linea"/>
          <p:cNvSpPr/>
          <p:nvPr userDrawn="1"/>
        </p:nvSpPr>
        <p:spPr>
          <a:xfrm rot="10800000" flipH="1">
            <a:off x="10895557" y="1057"/>
            <a:ext cx="1" cy="6855889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11" name="Linea"/>
          <p:cNvSpPr/>
          <p:nvPr userDrawn="1"/>
        </p:nvSpPr>
        <p:spPr>
          <a:xfrm rot="10800000">
            <a:off x="-3064" y="5436688"/>
            <a:ext cx="12198128" cy="1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24" name="Titolo 5"/>
          <p:cNvSpPr>
            <a:spLocks noGrp="1"/>
          </p:cNvSpPr>
          <p:nvPr>
            <p:ph type="title" hasCustomPrompt="1"/>
          </p:nvPr>
        </p:nvSpPr>
        <p:spPr>
          <a:xfrm>
            <a:off x="593376" y="2970949"/>
            <a:ext cx="10297220" cy="1979441"/>
          </a:xfrm>
          <a:prstGeom prst="rect">
            <a:avLst/>
          </a:prstGeom>
        </p:spPr>
        <p:txBody>
          <a:bodyPr lIns="0" tIns="360000" rIns="0" bIns="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25" name="Tema / Titolo / Docente  |  00. 00. 0000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/>
              <a:t>00. 00. 0000  |  Relatore</a:t>
            </a:r>
          </a:p>
        </p:txBody>
      </p:sp>
      <p:pic>
        <p:nvPicPr>
          <p:cNvPr id="9" name="Elemento grafico 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8879"/>
            <a:ext cx="5643000" cy="68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"/>
          <p:cNvSpPr/>
          <p:nvPr userDrawn="1"/>
        </p:nvSpPr>
        <p:spPr>
          <a:xfrm>
            <a:off x="-13900" y="5890078"/>
            <a:ext cx="12220596" cy="97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>
            <a:lvl1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52" name="Titolo 5"/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10986218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3" name="Tema / Titolo / Docente  |  00. 00. 0000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31" name="Cerchio"/>
          <p:cNvSpPr/>
          <p:nvPr userDrawn="1"/>
        </p:nvSpPr>
        <p:spPr>
          <a:xfrm rot="10800000">
            <a:off x="7559558" y="-2130267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chemeClr val="accent2"/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32" name="Cerchio"/>
          <p:cNvSpPr/>
          <p:nvPr userDrawn="1"/>
        </p:nvSpPr>
        <p:spPr>
          <a:xfrm>
            <a:off x="7559560" y="1879907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chemeClr val="accent2"/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0"/>
            <a:endParaRPr sz="1600" b="0" i="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33" name="Connettore diritto 32"/>
          <p:cNvCxnSpPr/>
          <p:nvPr userDrawn="1"/>
        </p:nvCxnSpPr>
        <p:spPr>
          <a:xfrm>
            <a:off x="11569992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/>
          <p:cNvCxnSpPr/>
          <p:nvPr userDrawn="1"/>
        </p:nvCxnSpPr>
        <p:spPr>
          <a:xfrm>
            <a:off x="7559558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/>
          <p:cNvCxnSpPr/>
          <p:nvPr userDrawn="1"/>
        </p:nvCxnSpPr>
        <p:spPr>
          <a:xfrm>
            <a:off x="0" y="1879907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Raggruppa"/>
          <p:cNvGrpSpPr/>
          <p:nvPr userDrawn="1"/>
        </p:nvGrpSpPr>
        <p:grpSpPr>
          <a:xfrm>
            <a:off x="5959800" y="6112429"/>
            <a:ext cx="774301" cy="512711"/>
            <a:chOff x="55030" y="-1"/>
            <a:chExt cx="1548497" cy="1025419"/>
          </a:xfrm>
        </p:grpSpPr>
        <p:sp>
          <p:nvSpPr>
            <p:cNvPr id="29" name="Dicitura 01"/>
            <p:cNvSpPr txBox="1"/>
            <p:nvPr/>
          </p:nvSpPr>
          <p:spPr>
            <a:xfrm>
              <a:off x="55030" y="102541"/>
              <a:ext cx="1391313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01</a:t>
              </a:r>
            </a:p>
          </p:txBody>
        </p:sp>
        <p:sp>
          <p:nvSpPr>
            <p:cNvPr id="30" name="Linea"/>
            <p:cNvSpPr/>
            <p:nvPr/>
          </p:nvSpPr>
          <p:spPr>
            <a:xfrm flipV="1">
              <a:off x="1603526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40" dirty="0">
                <a:latin typeface="Manrope" pitchFamily="2" charset="0"/>
              </a:endParaRPr>
            </a:p>
          </p:txBody>
        </p:sp>
      </p:grpSp>
      <p:grpSp>
        <p:nvGrpSpPr>
          <p:cNvPr id="51" name="Raggruppa"/>
          <p:cNvGrpSpPr/>
          <p:nvPr userDrawn="1"/>
        </p:nvGrpSpPr>
        <p:grpSpPr>
          <a:xfrm>
            <a:off x="9572232" y="6112429"/>
            <a:ext cx="790072" cy="512711"/>
            <a:chOff x="70058" y="-1"/>
            <a:chExt cx="1580036" cy="1025419"/>
          </a:xfrm>
        </p:grpSpPr>
        <p:sp>
          <p:nvSpPr>
            <p:cNvPr id="56" name="Dicitura 02"/>
            <p:cNvSpPr txBox="1"/>
            <p:nvPr/>
          </p:nvSpPr>
          <p:spPr>
            <a:xfrm>
              <a:off x="70058" y="102541"/>
              <a:ext cx="1426577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02</a:t>
              </a:r>
            </a:p>
          </p:txBody>
        </p:sp>
        <p:sp>
          <p:nvSpPr>
            <p:cNvPr id="57" name="Linea"/>
            <p:cNvSpPr/>
            <p:nvPr/>
          </p:nvSpPr>
          <p:spPr>
            <a:xfrm flipV="1">
              <a:off x="1650093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40" dirty="0">
                <a:latin typeface="Manrope" pitchFamily="2" charset="0"/>
              </a:endParaRPr>
            </a:p>
          </p:txBody>
        </p:sp>
      </p:grpSp>
      <p:grpSp>
        <p:nvGrpSpPr>
          <p:cNvPr id="58" name="Raggruppa"/>
          <p:cNvGrpSpPr/>
          <p:nvPr userDrawn="1"/>
        </p:nvGrpSpPr>
        <p:grpSpPr>
          <a:xfrm>
            <a:off x="10609988" y="6152538"/>
            <a:ext cx="979517" cy="453158"/>
            <a:chOff x="60711" y="0"/>
            <a:chExt cx="1958904" cy="906313"/>
          </a:xfrm>
        </p:grpSpPr>
        <p:sp>
          <p:nvSpPr>
            <p:cNvPr id="59" name="Logo"/>
            <p:cNvSpPr txBox="1"/>
            <p:nvPr/>
          </p:nvSpPr>
          <p:spPr>
            <a:xfrm>
              <a:off x="996967" y="135122"/>
              <a:ext cx="1022648" cy="636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5D5D5"/>
                  </a:solidFill>
                </a:defRPr>
              </a:lvl1pPr>
            </a:lstStyle>
            <a:p>
              <a:r>
                <a:rPr sz="1400" dirty="0">
                  <a:latin typeface="Manrope" pitchFamily="2" charset="0"/>
                </a:rPr>
                <a:t>Logo</a:t>
              </a:r>
            </a:p>
          </p:txBody>
        </p:sp>
        <p:sp>
          <p:nvSpPr>
            <p:cNvPr id="60" name="Poligono"/>
            <p:cNvSpPr/>
            <p:nvPr/>
          </p:nvSpPr>
          <p:spPr>
            <a:xfrm>
              <a:off x="60711" y="0"/>
              <a:ext cx="784891" cy="90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Raggruppa"/>
          <p:cNvGrpSpPr/>
          <p:nvPr userDrawn="1"/>
        </p:nvGrpSpPr>
        <p:grpSpPr>
          <a:xfrm>
            <a:off x="6983179" y="6125021"/>
            <a:ext cx="2345580" cy="508191"/>
            <a:chOff x="-1" y="0"/>
            <a:chExt cx="4690853" cy="1016381"/>
          </a:xfrm>
        </p:grpSpPr>
        <p:grpSp>
          <p:nvGrpSpPr>
            <p:cNvPr id="62" name="Raggruppa"/>
            <p:cNvGrpSpPr/>
            <p:nvPr/>
          </p:nvGrpSpPr>
          <p:grpSpPr>
            <a:xfrm>
              <a:off x="-1" y="0"/>
              <a:ext cx="2032314" cy="1016381"/>
              <a:chOff x="0" y="0"/>
              <a:chExt cx="2032313" cy="1016380"/>
            </a:xfrm>
          </p:grpSpPr>
          <p:sp>
            <p:nvSpPr>
              <p:cNvPr id="66" name="Logo"/>
              <p:cNvSpPr txBox="1"/>
              <p:nvPr/>
            </p:nvSpPr>
            <p:spPr>
              <a:xfrm>
                <a:off x="1009665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67" name="Triangolo"/>
              <p:cNvSpPr/>
              <p:nvPr/>
            </p:nvSpPr>
            <p:spPr>
              <a:xfrm>
                <a:off x="0" y="0"/>
                <a:ext cx="1016380" cy="101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3" name="Raggruppa"/>
            <p:cNvGrpSpPr/>
            <p:nvPr/>
          </p:nvGrpSpPr>
          <p:grpSpPr>
            <a:xfrm>
              <a:off x="2519023" y="0"/>
              <a:ext cx="2171829" cy="1016381"/>
              <a:chOff x="0" y="0"/>
              <a:chExt cx="2171826" cy="1016380"/>
            </a:xfrm>
          </p:grpSpPr>
          <p:sp>
            <p:nvSpPr>
              <p:cNvPr id="64" name="Logo"/>
              <p:cNvSpPr txBox="1"/>
              <p:nvPr/>
            </p:nvSpPr>
            <p:spPr>
              <a:xfrm>
                <a:off x="1149178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65" name="Rettangolo arrotondato"/>
              <p:cNvSpPr/>
              <p:nvPr/>
            </p:nvSpPr>
            <p:spPr>
              <a:xfrm>
                <a:off x="0" y="0"/>
                <a:ext cx="1016380" cy="1016380"/>
              </a:xfrm>
              <a:prstGeom prst="roundRect">
                <a:avLst>
                  <a:gd name="adj" fmla="val 9826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0">
                  <a:defRPr sz="32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8" name="Elemento grafico 6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726" y="6134792"/>
            <a:ext cx="4455000" cy="54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e 26"/>
          <p:cNvSpPr/>
          <p:nvPr userDrawn="1"/>
        </p:nvSpPr>
        <p:spPr>
          <a:xfrm>
            <a:off x="2609" y="1424519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45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9" name="Linea"/>
          <p:cNvSpPr/>
          <p:nvPr userDrawn="1"/>
        </p:nvSpPr>
        <p:spPr>
          <a:xfrm>
            <a:off x="0" y="1416971"/>
            <a:ext cx="12192795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40" dirty="0">
              <a:latin typeface="Manrope" pitchFamily="2" charset="0"/>
            </a:endParaRPr>
          </a:p>
        </p:txBody>
      </p:sp>
      <p:sp>
        <p:nvSpPr>
          <p:cNvPr id="30" name="Linea"/>
          <p:cNvSpPr/>
          <p:nvPr userDrawn="1"/>
        </p:nvSpPr>
        <p:spPr>
          <a:xfrm rot="10800000" flipH="1">
            <a:off x="10895557" y="-1590"/>
            <a:ext cx="1" cy="6855889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51" name="Ovale 50"/>
          <p:cNvSpPr/>
          <p:nvPr userDrawn="1"/>
        </p:nvSpPr>
        <p:spPr>
          <a:xfrm>
            <a:off x="2609" y="-9484154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45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34" name="t"/>
          <p:cNvSpPr/>
          <p:nvPr userDrawn="1"/>
        </p:nvSpPr>
        <p:spPr>
          <a:xfrm>
            <a:off x="-13900" y="5890078"/>
            <a:ext cx="12220596" cy="97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>
            <a:lvl1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5" name="Raggruppa"/>
          <p:cNvGrpSpPr/>
          <p:nvPr userDrawn="1"/>
        </p:nvGrpSpPr>
        <p:grpSpPr>
          <a:xfrm>
            <a:off x="5959800" y="6112429"/>
            <a:ext cx="774301" cy="512711"/>
            <a:chOff x="55030" y="-1"/>
            <a:chExt cx="1548497" cy="1025419"/>
          </a:xfrm>
        </p:grpSpPr>
        <p:sp>
          <p:nvSpPr>
            <p:cNvPr id="36" name="Dicitura 01"/>
            <p:cNvSpPr txBox="1"/>
            <p:nvPr/>
          </p:nvSpPr>
          <p:spPr>
            <a:xfrm>
              <a:off x="55030" y="102541"/>
              <a:ext cx="1391313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01</a:t>
              </a:r>
            </a:p>
          </p:txBody>
        </p:sp>
        <p:sp>
          <p:nvSpPr>
            <p:cNvPr id="37" name="Linea"/>
            <p:cNvSpPr/>
            <p:nvPr/>
          </p:nvSpPr>
          <p:spPr>
            <a:xfrm flipV="1">
              <a:off x="1603526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40" dirty="0">
                <a:latin typeface="Manrope" pitchFamily="2" charset="0"/>
              </a:endParaRPr>
            </a:p>
          </p:txBody>
        </p:sp>
      </p:grpSp>
      <p:grpSp>
        <p:nvGrpSpPr>
          <p:cNvPr id="38" name="Raggruppa"/>
          <p:cNvGrpSpPr/>
          <p:nvPr userDrawn="1"/>
        </p:nvGrpSpPr>
        <p:grpSpPr>
          <a:xfrm>
            <a:off x="9572232" y="6112429"/>
            <a:ext cx="790072" cy="512711"/>
            <a:chOff x="70058" y="-1"/>
            <a:chExt cx="1580036" cy="1025419"/>
          </a:xfrm>
        </p:grpSpPr>
        <p:sp>
          <p:nvSpPr>
            <p:cNvPr id="39" name="Dicitura 02"/>
            <p:cNvSpPr txBox="1"/>
            <p:nvPr/>
          </p:nvSpPr>
          <p:spPr>
            <a:xfrm>
              <a:off x="70058" y="102541"/>
              <a:ext cx="1426577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02</a:t>
              </a:r>
            </a:p>
          </p:txBody>
        </p:sp>
        <p:sp>
          <p:nvSpPr>
            <p:cNvPr id="40" name="Linea"/>
            <p:cNvSpPr/>
            <p:nvPr/>
          </p:nvSpPr>
          <p:spPr>
            <a:xfrm flipV="1">
              <a:off x="1650093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40" dirty="0">
                <a:latin typeface="Manrope" pitchFamily="2" charset="0"/>
              </a:endParaRPr>
            </a:p>
          </p:txBody>
        </p:sp>
      </p:grpSp>
      <p:grpSp>
        <p:nvGrpSpPr>
          <p:cNvPr id="41" name="Raggruppa"/>
          <p:cNvGrpSpPr/>
          <p:nvPr userDrawn="1"/>
        </p:nvGrpSpPr>
        <p:grpSpPr>
          <a:xfrm>
            <a:off x="10609988" y="6152538"/>
            <a:ext cx="979517" cy="453158"/>
            <a:chOff x="60711" y="0"/>
            <a:chExt cx="1958904" cy="906313"/>
          </a:xfrm>
        </p:grpSpPr>
        <p:sp>
          <p:nvSpPr>
            <p:cNvPr id="42" name="Logo"/>
            <p:cNvSpPr txBox="1"/>
            <p:nvPr/>
          </p:nvSpPr>
          <p:spPr>
            <a:xfrm>
              <a:off x="996967" y="135122"/>
              <a:ext cx="1022648" cy="636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5D5D5"/>
                  </a:solidFill>
                </a:defRPr>
              </a:lvl1pPr>
            </a:lstStyle>
            <a:p>
              <a:r>
                <a:rPr sz="1400" dirty="0">
                  <a:latin typeface="Manrope" pitchFamily="2" charset="0"/>
                </a:rPr>
                <a:t>Logo</a:t>
              </a:r>
            </a:p>
          </p:txBody>
        </p:sp>
        <p:sp>
          <p:nvSpPr>
            <p:cNvPr id="43" name="Poligono"/>
            <p:cNvSpPr/>
            <p:nvPr/>
          </p:nvSpPr>
          <p:spPr>
            <a:xfrm>
              <a:off x="60711" y="0"/>
              <a:ext cx="784891" cy="90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Raggruppa"/>
          <p:cNvGrpSpPr/>
          <p:nvPr userDrawn="1"/>
        </p:nvGrpSpPr>
        <p:grpSpPr>
          <a:xfrm>
            <a:off x="6983179" y="6125021"/>
            <a:ext cx="2345580" cy="508191"/>
            <a:chOff x="-1" y="0"/>
            <a:chExt cx="4690853" cy="1016381"/>
          </a:xfrm>
        </p:grpSpPr>
        <p:grpSp>
          <p:nvGrpSpPr>
            <p:cNvPr id="45" name="Raggruppa"/>
            <p:cNvGrpSpPr/>
            <p:nvPr/>
          </p:nvGrpSpPr>
          <p:grpSpPr>
            <a:xfrm>
              <a:off x="-1" y="0"/>
              <a:ext cx="2032314" cy="1016381"/>
              <a:chOff x="0" y="0"/>
              <a:chExt cx="2032313" cy="1016380"/>
            </a:xfrm>
          </p:grpSpPr>
          <p:sp>
            <p:nvSpPr>
              <p:cNvPr id="49" name="Logo"/>
              <p:cNvSpPr txBox="1"/>
              <p:nvPr/>
            </p:nvSpPr>
            <p:spPr>
              <a:xfrm>
                <a:off x="1009665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50" name="Triangolo"/>
              <p:cNvSpPr/>
              <p:nvPr/>
            </p:nvSpPr>
            <p:spPr>
              <a:xfrm>
                <a:off x="0" y="0"/>
                <a:ext cx="1016380" cy="101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Raggruppa"/>
            <p:cNvGrpSpPr/>
            <p:nvPr/>
          </p:nvGrpSpPr>
          <p:grpSpPr>
            <a:xfrm>
              <a:off x="2519023" y="0"/>
              <a:ext cx="2171829" cy="1016381"/>
              <a:chOff x="0" y="0"/>
              <a:chExt cx="2171826" cy="1016380"/>
            </a:xfrm>
          </p:grpSpPr>
          <p:sp>
            <p:nvSpPr>
              <p:cNvPr id="47" name="Logo"/>
              <p:cNvSpPr txBox="1"/>
              <p:nvPr/>
            </p:nvSpPr>
            <p:spPr>
              <a:xfrm>
                <a:off x="1149178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48" name="Rettangolo arrotondato"/>
              <p:cNvSpPr/>
              <p:nvPr/>
            </p:nvSpPr>
            <p:spPr>
              <a:xfrm>
                <a:off x="0" y="0"/>
                <a:ext cx="1016380" cy="1016380"/>
              </a:xfrm>
              <a:prstGeom prst="roundRect">
                <a:avLst>
                  <a:gd name="adj" fmla="val 9826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0">
                  <a:defRPr sz="32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2" name="Titolo 5"/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10986218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3" name="Tema / Titolo / Docente  |  00. 00. 0000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/>
              <a:t>00. 00. 0000  |  Relatore</a:t>
            </a:r>
          </a:p>
        </p:txBody>
      </p:sp>
      <p:pic>
        <p:nvPicPr>
          <p:cNvPr id="26" name="Elemento grafico 2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726" y="6134792"/>
            <a:ext cx="4455000" cy="54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a"/>
          <p:cNvSpPr/>
          <p:nvPr userDrawn="1"/>
        </p:nvSpPr>
        <p:spPr>
          <a:xfrm>
            <a:off x="0" y="3429000"/>
            <a:ext cx="12192795" cy="0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40" dirty="0">
              <a:latin typeface="Manrope" pitchFamily="2" charset="0"/>
            </a:endParaRPr>
          </a:p>
        </p:txBody>
      </p:sp>
      <p:sp>
        <p:nvSpPr>
          <p:cNvPr id="12" name="Linea"/>
          <p:cNvSpPr/>
          <p:nvPr userDrawn="1"/>
        </p:nvSpPr>
        <p:spPr>
          <a:xfrm flipV="1">
            <a:off x="7572657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40" dirty="0">
              <a:latin typeface="Manrope" pitchFamily="2" charset="0"/>
            </a:endParaRPr>
          </a:p>
        </p:txBody>
      </p:sp>
      <p:sp>
        <p:nvSpPr>
          <p:cNvPr id="13" name="Linea"/>
          <p:cNvSpPr/>
          <p:nvPr userDrawn="1"/>
        </p:nvSpPr>
        <p:spPr>
          <a:xfrm flipV="1">
            <a:off x="11583089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40" dirty="0">
              <a:latin typeface="Manrope" pitchFamily="2" charset="0"/>
            </a:endParaRPr>
          </a:p>
        </p:txBody>
      </p:sp>
      <p:sp>
        <p:nvSpPr>
          <p:cNvPr id="14" name="Tema / Titolo / Docente  |  00. 00. 0000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7" name="Titolo 5"/>
          <p:cNvSpPr>
            <a:spLocks noGrp="1"/>
          </p:cNvSpPr>
          <p:nvPr>
            <p:ph type="title" hasCustomPrompt="1"/>
          </p:nvPr>
        </p:nvSpPr>
        <p:spPr>
          <a:xfrm>
            <a:off x="603287" y="3429000"/>
            <a:ext cx="6953096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21" name="Cerchio"/>
          <p:cNvSpPr/>
          <p:nvPr userDrawn="1"/>
        </p:nvSpPr>
        <p:spPr>
          <a:xfrm rot="5400000">
            <a:off x="7572787" y="-581302"/>
            <a:ext cx="4010172" cy="4010432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chemeClr val="accent1">
                  <a:alpha val="96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0"/>
            <a:endParaRPr sz="160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22" name="Cerchio"/>
          <p:cNvSpPr/>
          <p:nvPr userDrawn="1"/>
        </p:nvSpPr>
        <p:spPr>
          <a:xfrm rot="16200000">
            <a:off x="7572787" y="3428871"/>
            <a:ext cx="4010172" cy="4010432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chemeClr val="accent1">
                  <a:alpha val="96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0"/>
            <a:endParaRPr sz="160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10" name="Elemento grafico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8879"/>
            <a:ext cx="5643000" cy="68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e 10"/>
          <p:cNvSpPr/>
          <p:nvPr userDrawn="1"/>
        </p:nvSpPr>
        <p:spPr>
          <a:xfrm rot="6083929">
            <a:off x="1311375" y="1414011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AAABBF-07DF-42F8-A6A4-551AAE76E113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6" name="Ovale 5"/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/>
          <p:cNvCxnSpPr/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/>
          <p:cNvSpPr>
            <a:spLocks noGrp="1"/>
          </p:cNvSpPr>
          <p:nvPr>
            <p:ph type="body" sz="quarter" idx="13" hasCustomPrompt="1"/>
          </p:nvPr>
        </p:nvSpPr>
        <p:spPr>
          <a:xfrm>
            <a:off x="8765931" y="3961597"/>
            <a:ext cx="3091107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tudente-6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6" r="20219" b="21157"/>
          <a:stretch>
            <a:fillRect/>
          </a:stretch>
        </p:blipFill>
        <p:spPr>
          <a:xfrm flipH="1">
            <a:off x="1" y="-15446"/>
            <a:ext cx="12202569" cy="6873447"/>
          </a:xfrm>
          <a:prstGeom prst="rect">
            <a:avLst/>
          </a:prstGeom>
        </p:spPr>
      </p:pic>
      <p:sp>
        <p:nvSpPr>
          <p:cNvPr id="12" name="Rettangolo"/>
          <p:cNvSpPr/>
          <p:nvPr userDrawn="1"/>
        </p:nvSpPr>
        <p:spPr>
          <a:xfrm>
            <a:off x="-20346" y="19466"/>
            <a:ext cx="1221234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72000">
                <a:schemeClr val="accent1"/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a"/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tx2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40" dirty="0">
              <a:latin typeface="Manrope" pitchFamily="2" charset="0"/>
            </a:endParaRPr>
          </a:p>
        </p:txBody>
      </p:sp>
      <p:sp>
        <p:nvSpPr>
          <p:cNvPr id="17" name="Linea"/>
          <p:cNvSpPr/>
          <p:nvPr userDrawn="1"/>
        </p:nvSpPr>
        <p:spPr>
          <a:xfrm flipV="1">
            <a:off x="10715224" y="15448"/>
            <a:ext cx="0" cy="6876000"/>
          </a:xfrm>
          <a:prstGeom prst="line">
            <a:avLst/>
          </a:prstGeom>
          <a:ln w="6350">
            <a:solidFill>
              <a:schemeClr val="tx2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40" dirty="0">
              <a:latin typeface="Manrope" pitchFamily="2" charset="0"/>
            </a:endParaRPr>
          </a:p>
        </p:txBody>
      </p:sp>
      <p:sp>
        <p:nvSpPr>
          <p:cNvPr id="10" name="Ovale 9"/>
          <p:cNvSpPr/>
          <p:nvPr userDrawn="1"/>
        </p:nvSpPr>
        <p:spPr>
          <a:xfrm rot="18900000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chemeClr val="accent3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0"/>
            <a:endParaRPr lang="it-IT" sz="160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15" name="Tema / Titolo / Docente  |  00. 00. 0000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/>
          <p:cNvSpPr>
            <a:spLocks noGrp="1"/>
          </p:cNvSpPr>
          <p:nvPr>
            <p:ph type="title" hasCustomPrompt="1"/>
          </p:nvPr>
        </p:nvSpPr>
        <p:spPr>
          <a:xfrm>
            <a:off x="593376" y="3448466"/>
            <a:ext cx="6953096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/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1" name="Elemento grafico 10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59" y="558879"/>
            <a:ext cx="5643000" cy="68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ente-6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" t="2094" r="38926" b="50000"/>
          <a:stretch>
            <a:fillRect/>
          </a:stretch>
        </p:blipFill>
        <p:spPr>
          <a:xfrm>
            <a:off x="1" y="-15446"/>
            <a:ext cx="12202569" cy="6873447"/>
          </a:xfrm>
          <a:prstGeom prst="rect">
            <a:avLst/>
          </a:prstGeom>
        </p:spPr>
      </p:pic>
      <p:sp>
        <p:nvSpPr>
          <p:cNvPr id="13" name="Rettangolo"/>
          <p:cNvSpPr/>
          <p:nvPr userDrawn="1"/>
        </p:nvSpPr>
        <p:spPr>
          <a:xfrm>
            <a:off x="0" y="0"/>
            <a:ext cx="1221234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36000">
                <a:schemeClr val="accent1">
                  <a:alpha val="40000"/>
                </a:schemeClr>
              </a:gs>
              <a:gs pos="72000">
                <a:schemeClr val="accent1"/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a"/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40" dirty="0">
              <a:latin typeface="Manrope" pitchFamily="2" charset="0"/>
            </a:endParaRPr>
          </a:p>
        </p:txBody>
      </p:sp>
      <p:sp>
        <p:nvSpPr>
          <p:cNvPr id="17" name="Linea"/>
          <p:cNvSpPr/>
          <p:nvPr userDrawn="1"/>
        </p:nvSpPr>
        <p:spPr>
          <a:xfrm flipV="1">
            <a:off x="10715224" y="-34429"/>
            <a:ext cx="0" cy="702000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40" dirty="0">
              <a:latin typeface="Manrope" pitchFamily="2" charset="0"/>
            </a:endParaRPr>
          </a:p>
        </p:txBody>
      </p:sp>
      <p:sp>
        <p:nvSpPr>
          <p:cNvPr id="10" name="Ovale 9"/>
          <p:cNvSpPr/>
          <p:nvPr userDrawn="1"/>
        </p:nvSpPr>
        <p:spPr>
          <a:xfrm rot="20927104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9000">
                <a:schemeClr val="bg1">
                  <a:alpha val="40000"/>
                </a:schemeClr>
              </a:gs>
              <a:gs pos="80000">
                <a:schemeClr val="bg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15" name="Tema / Titolo / Docente  |  00. 00. 0000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/>
          <p:cNvSpPr>
            <a:spLocks noGrp="1"/>
          </p:cNvSpPr>
          <p:nvPr>
            <p:ph type="title" hasCustomPrompt="1"/>
          </p:nvPr>
        </p:nvSpPr>
        <p:spPr>
          <a:xfrm>
            <a:off x="593376" y="3448466"/>
            <a:ext cx="6953096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/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1" name="Elemento grafico 10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59" y="558879"/>
            <a:ext cx="5643000" cy="68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ina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6"/>
          <p:cNvSpPr>
            <a:spLocks noGrp="1"/>
          </p:cNvSpPr>
          <p:nvPr>
            <p:ph type="body" sz="quarter" idx="23" hasCustomPrompt="1"/>
          </p:nvPr>
        </p:nvSpPr>
        <p:spPr>
          <a:xfrm>
            <a:off x="600075" y="5392132"/>
            <a:ext cx="3866418" cy="856291"/>
          </a:xfrm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Via</a:t>
            </a:r>
          </a:p>
          <a:p>
            <a:pPr lvl="0"/>
            <a:r>
              <a:rPr lang="it-IT" dirty="0"/>
              <a:t>T</a:t>
            </a:r>
          </a:p>
          <a:p>
            <a:pPr lvl="0"/>
            <a:r>
              <a:rPr lang="it-IT" dirty="0"/>
              <a:t>@ </a:t>
            </a:r>
          </a:p>
          <a:p>
            <a:pPr lvl="0"/>
            <a:r>
              <a:rPr lang="it-IT" dirty="0" err="1"/>
              <a:t>wwww</a:t>
            </a:r>
            <a:r>
              <a:rPr lang="it-IT" dirty="0"/>
              <a:t>.</a:t>
            </a:r>
          </a:p>
        </p:txBody>
      </p:sp>
      <p:sp>
        <p:nvSpPr>
          <p:cNvPr id="14" name="Cerchio"/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0"/>
            <a:endParaRPr sz="1600" b="0" i="0" dirty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15" name="Cerchio"/>
          <p:cNvSpPr/>
          <p:nvPr userDrawn="1"/>
        </p:nvSpPr>
        <p:spPr>
          <a:xfrm>
            <a:off x="7559558" y="2853390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17" name="Connettore diritto 16"/>
          <p:cNvCxnSpPr/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/>
          <p:cNvCxnSpPr/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/>
          <p:cNvCxnSpPr/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 userDrawn="1"/>
        </p:nvSpPr>
        <p:spPr>
          <a:xfrm>
            <a:off x="516329" y="4858475"/>
            <a:ext cx="393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Contatti</a:t>
            </a:r>
          </a:p>
        </p:txBody>
      </p:sp>
      <p:pic>
        <p:nvPicPr>
          <p:cNvPr id="11" name="Elemento grafico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8879"/>
            <a:ext cx="5643000" cy="68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ice_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Indice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5762C-A10A-4C95-8872-EE6596E77686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1CFA815-ACBE-4524-9331-D296F8E0F9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054988"/>
            <a:ext cx="1890652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75158ADB-01E3-4A38-A321-CD450AEEE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865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C2B0DC0F-1C21-45C1-8F2A-00A6E1341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34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76250419-1EAD-4278-97B7-1BA8F0752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603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DCD9C49F-F44E-4E82-864B-742438DCAE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972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  <a:br>
              <a:rPr lang="it-IT" dirty="0"/>
            </a:br>
            <a:endParaRPr lang="it-IT" dirty="0"/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7F91CD7E-BBFD-483F-A271-EC1D28C8A8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50290743-6926-46ED-BE46-501A4F78CC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191706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01</a:t>
            </a:r>
          </a:p>
        </p:txBody>
      </p:sp>
      <p:sp>
        <p:nvSpPr>
          <p:cNvPr id="19" name="Segnaposto testo 7">
            <a:extLst>
              <a:ext uri="{FF2B5EF4-FFF2-40B4-BE49-F238E27FC236}">
                <a16:creationId xmlns:a16="http://schemas.microsoft.com/office/drawing/2014/main" id="{9AA91E9E-F4C5-4318-8BFC-5E627DF7F5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324033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02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D6F57CB6-9F04-49B6-939C-D13BA7FB0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4515027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03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C01B50D-1661-4131-BCDF-441CC22144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66747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04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2D503613-5D8F-4B95-8EB3-1396314910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88464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05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D6AE53A6-5645-44EC-B619-20693E3FE5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9865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26F8B43E-3092-43FC-A7B0-45C3ACC71E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6234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5" name="Segnaposto testo 7">
            <a:extLst>
              <a:ext uri="{FF2B5EF4-FFF2-40B4-BE49-F238E27FC236}">
                <a16:creationId xmlns:a16="http://schemas.microsoft.com/office/drawing/2014/main" id="{96EAA45D-80FC-4DF6-AC23-808A2DB73D4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2603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95E95A4E-A14D-4872-961D-4BFE57914A6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8972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7395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AA70-24B6-4035-AF1B-ADC4A7EC3E48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AF746B8-16B5-4251-938A-CD03C89D3C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6276" y="2060575"/>
            <a:ext cx="8640762" cy="4429125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400" b="1">
                <a:solidFill>
                  <a:schemeClr val="tx2"/>
                </a:solidFill>
              </a:defRPr>
            </a:lvl1pPr>
            <a:lvl2pPr marL="360000" indent="0">
              <a:buFont typeface="+mj-lt"/>
              <a:buNone/>
              <a:defRPr sz="1400"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8760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Indice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5762C-A10A-4C95-8872-EE6596E77686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1CFA815-ACBE-4524-9331-D296F8E0F9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054988"/>
            <a:ext cx="1890652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75158ADB-01E3-4A38-A321-CD450AEEE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865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C2B0DC0F-1C21-45C1-8F2A-00A6E1341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34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76250419-1EAD-4278-97B7-1BA8F0752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603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DCD9C49F-F44E-4E82-864B-742438DCAE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972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  <a:br>
              <a:rPr lang="it-IT" dirty="0"/>
            </a:br>
            <a:endParaRPr lang="it-IT" dirty="0"/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7F91CD7E-BBFD-483F-A271-EC1D28C8A8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50290743-6926-46ED-BE46-501A4F78CC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191706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01</a:t>
            </a:r>
          </a:p>
        </p:txBody>
      </p:sp>
      <p:sp>
        <p:nvSpPr>
          <p:cNvPr id="19" name="Segnaposto testo 7">
            <a:extLst>
              <a:ext uri="{FF2B5EF4-FFF2-40B4-BE49-F238E27FC236}">
                <a16:creationId xmlns:a16="http://schemas.microsoft.com/office/drawing/2014/main" id="{9AA91E9E-F4C5-4318-8BFC-5E627DF7F5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324033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02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D6F57CB6-9F04-49B6-939C-D13BA7FB0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4515027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03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C01B50D-1661-4131-BCDF-441CC22144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66747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04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2D503613-5D8F-4B95-8EB3-1396314910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88464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05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D6AE53A6-5645-44EC-B619-20693E3FE5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9865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26F8B43E-3092-43FC-A7B0-45C3ACC71E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6234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5" name="Segnaposto testo 7">
            <a:extLst>
              <a:ext uri="{FF2B5EF4-FFF2-40B4-BE49-F238E27FC236}">
                <a16:creationId xmlns:a16="http://schemas.microsoft.com/office/drawing/2014/main" id="{96EAA45D-80FC-4DF6-AC23-808A2DB73D4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2603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95E95A4E-A14D-4872-961D-4BFE57914A6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8972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5034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e 10">
            <a:extLst>
              <a:ext uri="{FF2B5EF4-FFF2-40B4-BE49-F238E27FC236}">
                <a16:creationId xmlns:a16="http://schemas.microsoft.com/office/drawing/2014/main" id="{35E14663-8764-4DCE-B9CB-7C9A4CEA9BB5}"/>
              </a:ext>
            </a:extLst>
          </p:cNvPr>
          <p:cNvSpPr/>
          <p:nvPr userDrawn="1"/>
        </p:nvSpPr>
        <p:spPr>
          <a:xfrm rot="6083929">
            <a:off x="1311375" y="1414011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AAABBF-07DF-42F8-A6A4-551AAE76E113}" type="datetime1">
              <a:rPr lang="it-IT" smtClean="0"/>
              <a:pPr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5931" y="3961597"/>
            <a:ext cx="3091107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8384675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52C95C-45A5-457A-A7AD-B87A83D86046}" type="datetime1">
              <a:rPr lang="it-IT" smtClean="0"/>
              <a:pPr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2985" y="3961597"/>
            <a:ext cx="2924053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8563550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8426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7C53B2-1D4D-4136-ABB1-B76F0377233F}" type="datetime1">
              <a:rPr lang="it-IT" smtClean="0"/>
              <a:pPr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808" y="3961597"/>
            <a:ext cx="3636230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4131225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9">
            <a:extLst>
              <a:ext uri="{FF2B5EF4-FFF2-40B4-BE49-F238E27FC236}">
                <a16:creationId xmlns:a16="http://schemas.microsoft.com/office/drawing/2014/main" id="{29206C3E-8262-4BAC-A209-F4327335E1F0}"/>
              </a:ext>
            </a:extLst>
          </p:cNvPr>
          <p:cNvSpPr/>
          <p:nvPr userDrawn="1"/>
        </p:nvSpPr>
        <p:spPr>
          <a:xfrm rot="11483929">
            <a:off x="1293786" y="-5274490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E4786A85-B23B-420C-9463-CF262A126A21}"/>
              </a:ext>
            </a:extLst>
          </p:cNvPr>
          <p:cNvSpPr/>
          <p:nvPr userDrawn="1"/>
        </p:nvSpPr>
        <p:spPr>
          <a:xfrm rot="11483929">
            <a:off x="652366" y="5545716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80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52C95C-45A5-457A-A7AD-B87A83D86046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6" name="Ovale 5"/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/>
          <p:cNvCxnSpPr/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/>
          <p:cNvSpPr>
            <a:spLocks noGrp="1"/>
          </p:cNvSpPr>
          <p:nvPr>
            <p:ph type="body" sz="quarter" idx="13" hasCustomPrompt="1"/>
          </p:nvPr>
        </p:nvSpPr>
        <p:spPr>
          <a:xfrm>
            <a:off x="8932985" y="3961597"/>
            <a:ext cx="2924053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186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7975-FB07-417F-9C09-53150D85BA7B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8640000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64759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AE38-1C14-44C8-AC2F-1FBA568A967B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A91EDD17-1F39-46F2-A6AE-0DA93D9DE7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3549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4303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AEDD-3EAE-4E2A-9BF1-5113D28571E3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6275" y="2060575"/>
            <a:ext cx="8640762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E3A4E093-361F-4C37-B47B-B067A8415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060575"/>
            <a:ext cx="2601668" cy="4429125"/>
          </a:xfrm>
        </p:spPr>
        <p:txBody>
          <a:bodyPr/>
          <a:lstStyle>
            <a:lvl1pPr marL="342900" indent="-342900">
              <a:buAutoNum type="arabicPeriod"/>
              <a:defRPr b="1"/>
            </a:lvl1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/>
              <a:t>ipsum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6812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Ogge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5C027-DF9C-4B11-A370-B5E6B7CA0F42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6924BD38-C241-45AE-9D16-9EE806C407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11522076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4603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tes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73CA-ED9B-4FE3-8B6D-0F82BCDEF4B3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1C0D3E2E-2AFC-47C5-ADBC-3E40FCEC1C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6275" y="2060575"/>
            <a:ext cx="8640763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4268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4982-4BDA-4AFA-A0A9-17B72D936178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B8341C8-2CFC-44BF-90C6-72E69DB888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6275" y="2060575"/>
            <a:ext cx="8640762" cy="3997325"/>
          </a:xfrm>
          <a:noFill/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B32F2C4-840A-465D-B8D3-9DE2BF3FC6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6275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78321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sfondo colore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dirty="0"/>
              <a:t>Inserire testo / oggetto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8D21-BC82-483D-8473-77CF20CEB9B9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8E2D0317-6708-4FD8-83CC-23BC5CFD3B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08385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0316" y="0"/>
            <a:ext cx="6471684" cy="6489700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5034479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9ED9-DE43-478D-BC78-764BDB1B7E86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5106987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70786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F578AB8-DC96-4BF4-9F97-D7DA508CF3E9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120" y="812652"/>
            <a:ext cx="4355183" cy="5677048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192" y="812652"/>
            <a:ext cx="6021846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6688E-329B-4957-901B-5ACEB83E8E17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BEA68D2-13D7-4E83-8B67-3B7D4B3EBF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35192" y="2060575"/>
            <a:ext cx="6021846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674194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8426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7C53B2-1D4D-4136-ABB1-B76F0377233F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6" name="Ovale 5"/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/>
          <p:cNvCxnSpPr/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/>
          <p:cNvSpPr>
            <a:spLocks noGrp="1"/>
          </p:cNvSpPr>
          <p:nvPr>
            <p:ph type="body" sz="quarter" idx="13" hasCustomPrompt="1"/>
          </p:nvPr>
        </p:nvSpPr>
        <p:spPr>
          <a:xfrm>
            <a:off x="8220808" y="3961597"/>
            <a:ext cx="3636230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669645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2521-5CBC-49AE-89DF-CD0823EE4A53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6696458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3" name="Segnaposto contenuto 10">
            <a:extLst>
              <a:ext uri="{FF2B5EF4-FFF2-40B4-BE49-F238E27FC236}">
                <a16:creationId xmlns:a16="http://schemas.microsoft.com/office/drawing/2014/main" id="{981C075B-AD13-4CF1-8E6F-EFDE96C167B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31075" y="800100"/>
            <a:ext cx="4525963" cy="5407025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4750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669645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C1E9-1B7E-4B9F-825D-C547FAB1CE90}" type="datetime1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2" y="2060575"/>
            <a:ext cx="6696457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4" name="Segnaposto testo 11">
            <a:extLst>
              <a:ext uri="{FF2B5EF4-FFF2-40B4-BE49-F238E27FC236}">
                <a16:creationId xmlns:a16="http://schemas.microsoft.com/office/drawing/2014/main" id="{347D0FBD-1472-468C-84DA-540ADCCDF1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31074" y="313810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8" name="Segnaposto contenuto 10">
            <a:extLst>
              <a:ext uri="{FF2B5EF4-FFF2-40B4-BE49-F238E27FC236}">
                <a16:creationId xmlns:a16="http://schemas.microsoft.com/office/drawing/2014/main" id="{AE654BE7-A245-475E-B2C5-2D5C0EA5B87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331075" y="3867807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9" name="Segnaposto contenuto 10">
            <a:extLst>
              <a:ext uri="{FF2B5EF4-FFF2-40B4-BE49-F238E27FC236}">
                <a16:creationId xmlns:a16="http://schemas.microsoft.com/office/drawing/2014/main" id="{C7FD40C7-9A42-4239-BA55-CFB8D43C528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31075" y="799291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91804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637C-BA24-47E8-BA38-C7287B796156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6"/>
            <a:ext cx="8640000" cy="761756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48807E7-406F-46DA-A7FF-0C9752585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833CAB92-1558-4E15-91D9-6F44CDF88B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B0E56354-394B-4187-9F9C-3EC0AFE56EF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463201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FA2B0198-8A91-4620-9797-8C5B2DBFE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3200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85866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AA8E8E9-CF16-408F-8D84-BC8F1DE0AE3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15427" y="709127"/>
            <a:ext cx="5780573" cy="578057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313FBE5-F1C4-4411-B0A7-486C895AF990}"/>
              </a:ext>
            </a:extLst>
          </p:cNvPr>
          <p:cNvSpPr/>
          <p:nvPr userDrawn="1"/>
        </p:nvSpPr>
        <p:spPr>
          <a:xfrm>
            <a:off x="6096000" y="709127"/>
            <a:ext cx="5780573" cy="578057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05FF6-7A1F-45D2-AF15-B6421030D6D6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4950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58D49EF2-5E35-412C-A5DD-2A6A604FC3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9792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950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16" name="Segnaposto testo 9">
            <a:extLst>
              <a:ext uri="{FF2B5EF4-FFF2-40B4-BE49-F238E27FC236}">
                <a16:creationId xmlns:a16="http://schemas.microsoft.com/office/drawing/2014/main" id="{8BDCC8A1-442C-4890-928F-754837D401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79792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42745868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923D-0963-4D59-BDE5-B2408F96BB19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66F22CF-5ACC-4388-97EC-12C4EE01108C}"/>
              </a:ext>
            </a:extLst>
          </p:cNvPr>
          <p:cNvCxnSpPr>
            <a:cxnSpLocks/>
          </p:cNvCxnSpPr>
          <p:nvPr userDrawn="1"/>
        </p:nvCxnSpPr>
        <p:spPr>
          <a:xfrm>
            <a:off x="4176734" y="0"/>
            <a:ext cx="0" cy="6858000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15425" y="2637317"/>
            <a:ext cx="3846583" cy="384658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D84D0C32-E3D9-4D1A-A1D4-7F677E11FBAC}"/>
              </a:ext>
            </a:extLst>
          </p:cNvPr>
          <p:cNvSpPr/>
          <p:nvPr userDrawn="1"/>
        </p:nvSpPr>
        <p:spPr>
          <a:xfrm>
            <a:off x="8017486" y="2637317"/>
            <a:ext cx="3846583" cy="384658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20D1A14F-932F-4BEF-AF0D-4A0850EA5900}"/>
              </a:ext>
            </a:extLst>
          </p:cNvPr>
          <p:cNvSpPr/>
          <p:nvPr userDrawn="1"/>
        </p:nvSpPr>
        <p:spPr>
          <a:xfrm>
            <a:off x="4175247" y="2637317"/>
            <a:ext cx="3846583" cy="384658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175274AF-A160-4234-871A-D8C5B0DF011E}"/>
              </a:ext>
            </a:extLst>
          </p:cNvPr>
          <p:cNvCxnSpPr>
            <a:cxnSpLocks/>
          </p:cNvCxnSpPr>
          <p:nvPr userDrawn="1"/>
        </p:nvCxnSpPr>
        <p:spPr>
          <a:xfrm>
            <a:off x="8027765" y="0"/>
            <a:ext cx="0" cy="6858000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egnaposto testo 6">
            <a:extLst>
              <a:ext uri="{FF2B5EF4-FFF2-40B4-BE49-F238E27FC236}">
                <a16:creationId xmlns:a16="http://schemas.microsoft.com/office/drawing/2014/main" id="{0C5DB749-C07B-4557-8B31-C5C44DDA99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1535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1" name="Segnaposto testo 9">
            <a:extLst>
              <a:ext uri="{FF2B5EF4-FFF2-40B4-BE49-F238E27FC236}">
                <a16:creationId xmlns:a16="http://schemas.microsoft.com/office/drawing/2014/main" id="{642D4EEC-FAC4-4C46-BB9F-3BA54588E4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1558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32" name="Segnaposto testo 6">
            <a:extLst>
              <a:ext uri="{FF2B5EF4-FFF2-40B4-BE49-F238E27FC236}">
                <a16:creationId xmlns:a16="http://schemas.microsoft.com/office/drawing/2014/main" id="{8310C023-87FF-43B4-9428-3E2652BDB8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6189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3" name="Segnaposto testo 9">
            <a:extLst>
              <a:ext uri="{FF2B5EF4-FFF2-40B4-BE49-F238E27FC236}">
                <a16:creationId xmlns:a16="http://schemas.microsoft.com/office/drawing/2014/main" id="{0FB8C8B8-D4F7-4669-8F3B-F456A7ECF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76212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4256883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4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12AA-1E59-4325-A275-7DB71C29CFDB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AA8E8E9-CF16-408F-8D84-BC8F1DE0AE3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24549"/>
            <a:ext cx="0" cy="6882549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39511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66F22CF-5ACC-4388-97EC-12C4EE01108C}"/>
              </a:ext>
            </a:extLst>
          </p:cNvPr>
          <p:cNvCxnSpPr>
            <a:cxnSpLocks/>
          </p:cNvCxnSpPr>
          <p:nvPr userDrawn="1"/>
        </p:nvCxnSpPr>
        <p:spPr>
          <a:xfrm>
            <a:off x="3216275" y="-24549"/>
            <a:ext cx="0" cy="6882549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9EF945E3-FEE2-40A3-82CD-7811BFD88746}"/>
              </a:ext>
            </a:extLst>
          </p:cNvPr>
          <p:cNvCxnSpPr>
            <a:cxnSpLocks/>
          </p:cNvCxnSpPr>
          <p:nvPr userDrawn="1"/>
        </p:nvCxnSpPr>
        <p:spPr>
          <a:xfrm>
            <a:off x="8969803" y="-24549"/>
            <a:ext cx="0" cy="6882549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gnaposto testo 6">
            <a:extLst>
              <a:ext uri="{FF2B5EF4-FFF2-40B4-BE49-F238E27FC236}">
                <a16:creationId xmlns:a16="http://schemas.microsoft.com/office/drawing/2014/main" id="{4DA14660-E3DE-4786-8628-2BDB623B542F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3414561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2" name="Segnaposto testo 9">
            <a:extLst>
              <a:ext uri="{FF2B5EF4-FFF2-40B4-BE49-F238E27FC236}">
                <a16:creationId xmlns:a16="http://schemas.microsoft.com/office/drawing/2014/main" id="{38062A0A-3D00-4F2E-A78C-520C7A8814B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414584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3FA3924C-C133-43D4-9617-6E7333D996FB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6250229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4" name="Segnaposto testo 9">
            <a:extLst>
              <a:ext uri="{FF2B5EF4-FFF2-40B4-BE49-F238E27FC236}">
                <a16:creationId xmlns:a16="http://schemas.microsoft.com/office/drawing/2014/main" id="{4F293ED1-7D64-49B8-81A0-5F5FB11E3592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50252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5" name="Segnaposto testo 6">
            <a:extLst>
              <a:ext uri="{FF2B5EF4-FFF2-40B4-BE49-F238E27FC236}">
                <a16:creationId xmlns:a16="http://schemas.microsoft.com/office/drawing/2014/main" id="{34980872-E501-48A5-8B13-B7016BEEE02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9157816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6" name="Segnaposto testo 9">
            <a:extLst>
              <a:ext uri="{FF2B5EF4-FFF2-40B4-BE49-F238E27FC236}">
                <a16:creationId xmlns:a16="http://schemas.microsoft.com/office/drawing/2014/main" id="{7359F283-E0AA-4871-A428-A58C8F3F0AA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157839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101D1BE9-9067-430D-A318-4BC1405F006A}"/>
              </a:ext>
            </a:extLst>
          </p:cNvPr>
          <p:cNvSpPr/>
          <p:nvPr userDrawn="1"/>
        </p:nvSpPr>
        <p:spPr>
          <a:xfrm>
            <a:off x="3223388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F88114C5-1930-4807-8B76-4565A5FFB9B5}"/>
              </a:ext>
            </a:extLst>
          </p:cNvPr>
          <p:cNvSpPr/>
          <p:nvPr userDrawn="1"/>
        </p:nvSpPr>
        <p:spPr>
          <a:xfrm>
            <a:off x="6089680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E2D6333A-9B81-4325-A926-22F5E403D75F}"/>
              </a:ext>
            </a:extLst>
          </p:cNvPr>
          <p:cNvSpPr/>
          <p:nvPr userDrawn="1"/>
        </p:nvSpPr>
        <p:spPr>
          <a:xfrm>
            <a:off x="8964764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8344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325365"/>
            <a:ext cx="11522075" cy="4222679"/>
          </a:xfrm>
        </p:spPr>
        <p:txBody>
          <a:bodyPr anchor="ctr"/>
          <a:lstStyle>
            <a:lvl1pPr>
              <a:defRPr sz="4000" b="0"/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4C53-8377-48FC-BE86-D95163EC1529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-1366766" y="1325366"/>
            <a:ext cx="4222679" cy="4222679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1325366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5548045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362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771" y="1775639"/>
            <a:ext cx="10664455" cy="2317896"/>
          </a:xfrm>
          <a:ln>
            <a:noFill/>
          </a:ln>
        </p:spPr>
        <p:txBody>
          <a:bodyPr anchor="b"/>
          <a:lstStyle>
            <a:lvl1pPr algn="ctr"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6CA4DD-889D-4656-8CC7-0948554D4610}" type="datetime1">
              <a:rPr lang="it-IT" smtClean="0"/>
              <a:pPr/>
              <a:t>05/06/2025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3233122" y="757946"/>
            <a:ext cx="5725755" cy="5725755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/>
              </a:solidFill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729943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6483710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FA801A9-B23D-4656-8AFA-3E413EDFA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588" y="4536830"/>
            <a:ext cx="10664825" cy="60190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8315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9"/>
          <p:cNvSpPr/>
          <p:nvPr userDrawn="1"/>
        </p:nvSpPr>
        <p:spPr>
          <a:xfrm rot="11483929">
            <a:off x="1293786" y="-5274490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/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/>
          <p:cNvCxnSpPr/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/>
          <p:cNvSpPr/>
          <p:nvPr userDrawn="1"/>
        </p:nvSpPr>
        <p:spPr>
          <a:xfrm rot="11483929">
            <a:off x="652366" y="5545716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/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/>
          <p:cNvCxnSpPr/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7975-FB07-417F-9C09-53150D85BA7B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8640000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AE38-1C14-44C8-AC2F-1FBA568A967B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0" name="Segnaposto testo 6"/>
          <p:cNvSpPr>
            <a:spLocks noGrp="1"/>
          </p:cNvSpPr>
          <p:nvPr>
            <p:ph type="body" sz="quarter" idx="14"/>
          </p:nvPr>
        </p:nvSpPr>
        <p:spPr>
          <a:xfrm>
            <a:off x="6253549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334964" y="39688"/>
            <a:ext cx="238329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00D2692-4D03-42F5-A685-582C3BF9476A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216275" y="39688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814538" y="39688"/>
            <a:ext cx="10425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707" r:id="rId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0DE2DC-DBA6-437E-BB4E-13D6007AE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4" y="39688"/>
            <a:ext cx="238329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00D2692-4D03-42F5-A685-582C3BF9476A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393C94-ABEE-455B-B13B-0EB6402D3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6275" y="39688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960919-4893-43E8-BAF3-C8C59F419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4538" y="39688"/>
            <a:ext cx="10425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621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>
          <p15:clr>
            <a:srgbClr val="F26B43"/>
          </p15:clr>
        </p15:guide>
        <p15:guide id="2" pos="211">
          <p15:clr>
            <a:srgbClr val="F26B43"/>
          </p15:clr>
        </p15:guide>
        <p15:guide id="3" pos="2026">
          <p15:clr>
            <a:srgbClr val="F26B43"/>
          </p15:clr>
        </p15:guide>
        <p15:guide id="4" pos="1799">
          <p15:clr>
            <a:srgbClr val="F26B43"/>
          </p15:clr>
        </p15:guide>
        <p15:guide id="5" orient="horz" pos="1298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255">
          <p15:clr>
            <a:srgbClr val="F26B43"/>
          </p15:clr>
        </p15:guide>
        <p15:guide id="8" orient="horz" pos="981">
          <p15:clr>
            <a:srgbClr val="F26B43"/>
          </p15:clr>
        </p15:guide>
        <p15:guide id="9" orient="horz" pos="504">
          <p15:clr>
            <a:srgbClr val="F26B43"/>
          </p15:clr>
        </p15:guide>
        <p15:guide id="10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Visio___.vsdx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Visio___1.vsdx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Relationship Id="rId9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package" Target="../embeddings/Microsoft_Visio___2.vsdx"/><Relationship Id="rId5" Type="http://schemas.openxmlformats.org/officeDocument/2006/relationships/image" Target="../media/image13.emf"/><Relationship Id="rId10" Type="http://schemas.openxmlformats.org/officeDocument/2006/relationships/image" Target="../media/image17.png"/><Relationship Id="rId4" Type="http://schemas.openxmlformats.org/officeDocument/2006/relationships/package" Target="../embeddings/Microsoft_Visio___2.vsdx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AA645-9FF5-5BFB-A423-E47B93FC7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建筑的设计&#10;&#10;AI 生成的内容可能不正确。">
            <a:extLst>
              <a:ext uri="{FF2B5EF4-FFF2-40B4-BE49-F238E27FC236}">
                <a16:creationId xmlns:a16="http://schemas.microsoft.com/office/drawing/2014/main" id="{ACD7B168-6E53-D426-0279-3CA8EAE8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" y="0"/>
            <a:ext cx="12198778" cy="685800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905FDE-6FFF-EFE3-306E-EDF743A81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538" y="39688"/>
            <a:ext cx="10425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5D4FD88-1546-18CF-58F1-8313C5BB5772}"/>
              </a:ext>
            </a:extLst>
          </p:cNvPr>
          <p:cNvSpPr/>
          <p:nvPr/>
        </p:nvSpPr>
        <p:spPr>
          <a:xfrm>
            <a:off x="0" y="0"/>
            <a:ext cx="12191671" cy="6858000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69000">
                <a:srgbClr val="FFFFFF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itolo 2">
            <a:extLst>
              <a:ext uri="{FF2B5EF4-FFF2-40B4-BE49-F238E27FC236}">
                <a16:creationId xmlns:a16="http://schemas.microsoft.com/office/drawing/2014/main" id="{FEAB3882-D04F-8FF4-2BE6-AE074E5B2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56" y="1744828"/>
            <a:ext cx="11762356" cy="1225732"/>
          </a:xfrm>
        </p:spPr>
        <p:txBody>
          <a:bodyPr/>
          <a:lstStyle/>
          <a:p>
            <a:pPr algn="l"/>
            <a:r>
              <a:rPr lang="en-US" sz="4000" b="1" i="0" dirty="0">
                <a:solidFill>
                  <a:schemeClr val="accent5">
                    <a:lumMod val="50000"/>
                  </a:schemeClr>
                </a:solidFill>
                <a:effectLst/>
                <a:latin typeface="Encode Sans"/>
              </a:rPr>
              <a:t>Unsupervised Damage Detection in Bridges Using Outlier-Contaminated Vibration Data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920E4CE-8CF5-5640-BA11-6906B41A1B40}"/>
              </a:ext>
            </a:extLst>
          </p:cNvPr>
          <p:cNvSpPr txBox="1"/>
          <p:nvPr/>
        </p:nvSpPr>
        <p:spPr>
          <a:xfrm>
            <a:off x="311457" y="3597255"/>
            <a:ext cx="11118544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it-IT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</a:t>
            </a:r>
            <a:r>
              <a:rPr lang="en-US" altLang="zh-CN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it-IT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Wen Gao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it-IT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Supervisor: </a:t>
            </a:r>
            <a:r>
              <a:rPr lang="en-US" altLang="it-IT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Prof. Alireza Entezami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it-IT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Affiliation: </a:t>
            </a:r>
            <a:r>
              <a:rPr lang="en-US" altLang="zh-CN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and Environmental Engineering, Politecnico di Milano, Milan, Italy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it-IT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Date: 12/06/2025 </a:t>
            </a:r>
            <a:endParaRPr lang="en-US" altLang="it-IT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2714BA0-DB5C-BBBB-339A-722D1E3E9B49}"/>
              </a:ext>
            </a:extLst>
          </p:cNvPr>
          <p:cNvSpPr txBox="1"/>
          <p:nvPr/>
        </p:nvSpPr>
        <p:spPr>
          <a:xfrm>
            <a:off x="311456" y="610100"/>
            <a:ext cx="10149432" cy="35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b="1" i="0" dirty="0">
                <a:solidFill>
                  <a:srgbClr val="32333C"/>
                </a:solidFill>
                <a:effectLst/>
                <a:latin typeface="Encode Sans"/>
              </a:rPr>
              <a:t>2nd Olympiad in Engineering Science – </a:t>
            </a:r>
            <a:r>
              <a:rPr lang="en-US" sz="2000" b="1" dirty="0"/>
              <a:t>OES 2025</a:t>
            </a:r>
          </a:p>
        </p:txBody>
      </p:sp>
      <p:pic>
        <p:nvPicPr>
          <p:cNvPr id="13" name="图片 12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F53480C2-7548-912A-B18D-A763A488F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6" y="5609677"/>
            <a:ext cx="2381582" cy="1076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6D7707C-3E53-9659-45AE-CDFCDAEE2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165" y="5609677"/>
            <a:ext cx="2942630" cy="10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68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5188E2-6BAE-4664-BB29-8EF9380EB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</p:spPr>
        <p:txBody>
          <a:bodyPr/>
          <a:lstStyle/>
          <a:p>
            <a:r>
              <a:rPr lang="en-US" noProof="0" dirty="0"/>
              <a:t>Contents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C7DCA3C-1619-4B86-9806-D597393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4" y="39688"/>
            <a:ext cx="6336537" cy="365125"/>
          </a:xfrm>
        </p:spPr>
        <p:txBody>
          <a:bodyPr/>
          <a:lstStyle/>
          <a:p>
            <a:pPr algn="ctr"/>
            <a:r>
              <a:rPr lang="en-US" dirty="0"/>
              <a:t>Unsupervised Damage Detection in Bridges Using Outlier-Contaminated Vibration Data</a:t>
            </a:r>
            <a:r>
              <a:rPr lang="it-IT" dirty="0"/>
              <a:t> – Wen Gao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2A2D0FD-B051-48A0-93B5-6A57326A2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538" y="39688"/>
            <a:ext cx="10425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C329410B-3C90-4D6B-86BA-F8ACF7495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941" y="3054988"/>
            <a:ext cx="3138884" cy="332803"/>
          </a:xfrm>
        </p:spPr>
        <p:txBody>
          <a:bodyPr>
            <a:noAutofit/>
          </a:bodyPr>
          <a:lstStyle/>
          <a:p>
            <a:r>
              <a:rPr lang="en-US" noProof="0" dirty="0"/>
              <a:t>Research Background and Themes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6D9870DE-C812-4555-80E4-7AE44C70A6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4932" y="3054988"/>
            <a:ext cx="1890653" cy="332803"/>
          </a:xfrm>
        </p:spPr>
        <p:txBody>
          <a:bodyPr>
            <a:normAutofit/>
          </a:bodyPr>
          <a:lstStyle/>
          <a:p>
            <a:r>
              <a:rPr lang="en-US" noProof="0" dirty="0"/>
              <a:t>Methodology</a:t>
            </a:r>
          </a:p>
          <a:p>
            <a:endParaRPr lang="en-US" noProof="0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14567687-E1FB-461E-AA74-E2EDE8678E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910" y="3054988"/>
            <a:ext cx="2639608" cy="332803"/>
          </a:xfrm>
        </p:spPr>
        <p:txBody>
          <a:bodyPr>
            <a:noAutofit/>
          </a:bodyPr>
          <a:lstStyle/>
          <a:p>
            <a:r>
              <a:rPr lang="en-US" noProof="0" dirty="0"/>
              <a:t>Application and Achievement </a:t>
            </a:r>
          </a:p>
          <a:p>
            <a:endParaRPr lang="en-US" noProof="0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26B13018-96DA-49B6-82A3-51D4F73673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4940" y="3736780"/>
            <a:ext cx="3281760" cy="1343220"/>
          </a:xfrm>
        </p:spPr>
        <p:txBody>
          <a:bodyPr vert="horz" lIns="0" tIns="0" rIns="0" bIns="0" rtlCol="0">
            <a:normAutofit/>
          </a:bodyPr>
          <a:lstStyle/>
          <a:p>
            <a:pPr marL="285750" indent="-285750" defTabSz="720000">
              <a:buChar char="•"/>
            </a:pPr>
            <a:r>
              <a:rPr lang="en-US" altLang="zh-CN" dirty="0"/>
              <a:t>Importance and challenges of SHM</a:t>
            </a:r>
          </a:p>
          <a:p>
            <a:pPr marL="285750" indent="-285750" defTabSz="720000">
              <a:buChar char="•"/>
            </a:pPr>
            <a:r>
              <a:rPr lang="en-US" dirty="0"/>
              <a:t>Research themes and objectives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24B6477F-52E4-4CB6-9615-6B6C2313DF5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16200000">
            <a:off x="651685" y="2115912"/>
            <a:ext cx="776376" cy="665702"/>
          </a:xfrm>
        </p:spPr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F1C60E62-88AE-4D98-BC7C-06BA71DE385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rot="16200000">
            <a:off x="4560313" y="2115912"/>
            <a:ext cx="776376" cy="665702"/>
          </a:xfrm>
        </p:spPr>
        <p:txBody>
          <a:bodyPr/>
          <a:lstStyle/>
          <a:p>
            <a:r>
              <a:rPr lang="en-US" noProof="0" dirty="0"/>
              <a:t>02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C50E0F8E-19D4-4157-9C83-43DEC2DCDF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16200000">
            <a:off x="8275595" y="2115912"/>
            <a:ext cx="776376" cy="665702"/>
          </a:xfrm>
        </p:spPr>
        <p:txBody>
          <a:bodyPr/>
          <a:lstStyle/>
          <a:p>
            <a:r>
              <a:rPr lang="en-US" noProof="0" dirty="0"/>
              <a:t>03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ED534C6-CBE1-423A-B921-31834D4393B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34931" y="3736780"/>
            <a:ext cx="2698138" cy="776377"/>
          </a:xfrm>
        </p:spPr>
        <p:txBody>
          <a:bodyPr>
            <a:normAutofit/>
          </a:bodyPr>
          <a:lstStyle/>
          <a:p>
            <a:pPr marL="285750" indent="-285750" defTabSz="720000">
              <a:buFont typeface="Arial" panose="020B0604020202020204" pitchFamily="34" charset="0"/>
              <a:buChar char="•"/>
            </a:pPr>
            <a:r>
              <a:rPr lang="en-US" noProof="0" dirty="0"/>
              <a:t> Feature reconstruction</a:t>
            </a:r>
          </a:p>
          <a:p>
            <a:pPr marL="285750" indent="-285750" defTabSz="720000">
              <a:buFont typeface="Arial" panose="020B0604020202020204" pitchFamily="34" charset="0"/>
              <a:buChar char="•"/>
            </a:pPr>
            <a:r>
              <a:rPr lang="en-US" noProof="0" dirty="0"/>
              <a:t>Anomaly detection</a:t>
            </a:r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19F4B322-B8F5-465E-B0CE-CD1D7F4B56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22910" y="3736780"/>
            <a:ext cx="2639608" cy="828870"/>
          </a:xfrm>
        </p:spPr>
        <p:txBody>
          <a:bodyPr vert="horz" lIns="0" tIns="0" rIns="0" bIns="0" rtlCol="0">
            <a:normAutofit/>
          </a:bodyPr>
          <a:lstStyle/>
          <a:p>
            <a:pPr marL="285750" indent="-285750" defTabSz="720000">
              <a:buChar char="•"/>
            </a:pPr>
            <a:r>
              <a:rPr lang="en-US" dirty="0"/>
              <a:t>Applied Case</a:t>
            </a:r>
          </a:p>
          <a:p>
            <a:pPr marL="285750" indent="-285750" defTabSz="720000">
              <a:buChar char="•"/>
            </a:pPr>
            <a:r>
              <a:rPr lang="en-US" dirty="0"/>
              <a:t>Application </a:t>
            </a:r>
            <a:r>
              <a:rPr lang="en-US" altLang="zh-CN" dirty="0"/>
              <a:t>r</a:t>
            </a:r>
            <a:r>
              <a:rPr lang="en-US" dirty="0"/>
              <a:t>esults</a:t>
            </a:r>
          </a:p>
          <a:p>
            <a:pPr marL="285750" indent="-285750" defTabSz="720000">
              <a:buChar char="•"/>
            </a:pPr>
            <a:endParaRPr lang="en-US" dirty="0"/>
          </a:p>
          <a:p>
            <a:pPr marL="285750" indent="-285750" defTabSz="720000"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80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964" y="531849"/>
            <a:ext cx="11260136" cy="365126"/>
          </a:xfrm>
        </p:spPr>
        <p:txBody>
          <a:bodyPr/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Research Background and Themes </a:t>
            </a:r>
            <a:r>
              <a:rPr lang="en-US" altLang="zh-CN" dirty="0"/>
              <a:t>——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dirty="0"/>
              <a:t>Importance and challenges of SHM</a:t>
            </a:r>
            <a:br>
              <a:rPr lang="en-US" altLang="zh-CN" dirty="0"/>
            </a:b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37F19-DAD1-4151-8E5E-136AE907C18E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3</a:t>
            </a:fld>
            <a:endParaRPr lang="it-IT" dirty="0"/>
          </a:p>
        </p:txBody>
      </p:sp>
      <p:sp>
        <p:nvSpPr>
          <p:cNvPr id="18" name="文本框 17"/>
          <p:cNvSpPr txBox="1"/>
          <p:nvPr/>
        </p:nvSpPr>
        <p:spPr>
          <a:xfrm>
            <a:off x="257080" y="4002213"/>
            <a:ext cx="6194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285750" indent="-285750">
              <a:buFont typeface="Wingdings" panose="05000000000000000000" pitchFamily="2" charset="2"/>
              <a:buChar char="l"/>
              <a:defRPr sz="2000">
                <a:latin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/>
              <a:t>Data challenges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1BA64D3-72AE-CD9C-5C80-EB3DE4864D83}"/>
              </a:ext>
            </a:extLst>
          </p:cNvPr>
          <p:cNvSpPr/>
          <p:nvPr/>
        </p:nvSpPr>
        <p:spPr>
          <a:xfrm>
            <a:off x="257080" y="4447811"/>
            <a:ext cx="10376000" cy="423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FF0000"/>
                </a:solidFill>
              </a:rPr>
              <a:t>Massive, high-dimensional, nonlinear </a:t>
            </a:r>
            <a:r>
              <a:rPr lang="en-US" altLang="zh-CN" sz="1600" b="1" dirty="0">
                <a:solidFill>
                  <a:schemeClr val="tx2"/>
                </a:solidFill>
              </a:rPr>
              <a:t>vibration monitoring data</a:t>
            </a:r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D0B5198-07AC-FED0-E484-7CEF8C6161AF}"/>
              </a:ext>
            </a:extLst>
          </p:cNvPr>
          <p:cNvSpPr/>
          <p:nvPr/>
        </p:nvSpPr>
        <p:spPr>
          <a:xfrm>
            <a:off x="257080" y="6007369"/>
            <a:ext cx="9820370" cy="423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chemeClr val="tx2"/>
                </a:solidFill>
              </a:rPr>
              <a:t>Existing methods are </a:t>
            </a:r>
            <a:r>
              <a:rPr lang="en-US" altLang="zh-CN" sz="1600" b="1" dirty="0">
                <a:solidFill>
                  <a:srgbClr val="FF0000"/>
                </a:solidFill>
              </a:rPr>
              <a:t>sensitive to minor damage and ambient noise </a:t>
            </a:r>
            <a:r>
              <a:rPr lang="en-US" altLang="zh-CN" sz="1600" b="1" dirty="0">
                <a:solidFill>
                  <a:schemeClr val="tx2"/>
                </a:solidFill>
              </a:rPr>
              <a:t>and have </a:t>
            </a:r>
            <a:r>
              <a:rPr lang="en-US" altLang="zh-CN" sz="1600" b="1" dirty="0">
                <a:solidFill>
                  <a:srgbClr val="FF0000"/>
                </a:solidFill>
              </a:rPr>
              <a:t>poor robustness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CD3E045-0661-D952-80D5-FE8F5F4E5379}"/>
              </a:ext>
            </a:extLst>
          </p:cNvPr>
          <p:cNvSpPr/>
          <p:nvPr/>
        </p:nvSpPr>
        <p:spPr>
          <a:xfrm>
            <a:off x="257080" y="5240419"/>
            <a:ext cx="10422435" cy="423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chemeClr val="tx2"/>
                </a:solidFill>
              </a:rPr>
              <a:t>Natural fluctuations in modal parameters due to </a:t>
            </a:r>
            <a:r>
              <a:rPr lang="en-US" altLang="zh-CN" sz="1600" b="1" dirty="0">
                <a:solidFill>
                  <a:srgbClr val="FF0000"/>
                </a:solidFill>
              </a:rPr>
              <a:t>environmental factors </a:t>
            </a:r>
            <a:r>
              <a:rPr lang="en-US" altLang="zh-CN" sz="1600" b="1" dirty="0">
                <a:solidFill>
                  <a:schemeClr val="tx2"/>
                </a:solidFill>
              </a:rPr>
              <a:t>(temperature, wind, traffic)</a:t>
            </a:r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4E11E7CA-1CC5-23DB-4CB1-1E3DF1584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4" y="39688"/>
            <a:ext cx="6336537" cy="365125"/>
          </a:xfrm>
        </p:spPr>
        <p:txBody>
          <a:bodyPr/>
          <a:lstStyle/>
          <a:p>
            <a:pPr algn="ctr"/>
            <a:r>
              <a:rPr lang="en-US" dirty="0"/>
              <a:t>Unsupervised Damage Detection in Bridges Using Outlier-Contaminated Vibration Data</a:t>
            </a:r>
            <a:r>
              <a:rPr lang="it-IT" dirty="0"/>
              <a:t> – Wen Gao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D33A5D5-2C5C-10E5-A651-5AE7A27D5DBF}"/>
              </a:ext>
            </a:extLst>
          </p:cNvPr>
          <p:cNvSpPr txBox="1"/>
          <p:nvPr/>
        </p:nvSpPr>
        <p:spPr>
          <a:xfrm>
            <a:off x="7683498" y="1361641"/>
            <a:ext cx="4140200" cy="584775"/>
          </a:xfrm>
          <a:prstGeom prst="rect">
            <a:avLst/>
          </a:prstGeom>
          <a:solidFill>
            <a:srgbClr val="EDEEF6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Aging bridge structures, increasing loads, environmental erosion</a:t>
            </a:r>
          </a:p>
        </p:txBody>
      </p:sp>
      <p:sp>
        <p:nvSpPr>
          <p:cNvPr id="32" name="箭头: 下 31">
            <a:extLst>
              <a:ext uri="{FF2B5EF4-FFF2-40B4-BE49-F238E27FC236}">
                <a16:creationId xmlns:a16="http://schemas.microsoft.com/office/drawing/2014/main" id="{D728FA54-7469-9B7B-A65B-607C596A5111}"/>
              </a:ext>
            </a:extLst>
          </p:cNvPr>
          <p:cNvSpPr/>
          <p:nvPr/>
        </p:nvSpPr>
        <p:spPr>
          <a:xfrm>
            <a:off x="9671049" y="2059431"/>
            <a:ext cx="165100" cy="27878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7885CD9-DC26-71EC-D82E-BCF67A2ABB38}"/>
              </a:ext>
            </a:extLst>
          </p:cNvPr>
          <p:cNvSpPr txBox="1"/>
          <p:nvPr/>
        </p:nvSpPr>
        <p:spPr>
          <a:xfrm>
            <a:off x="8932066" y="2451452"/>
            <a:ext cx="1643063" cy="338554"/>
          </a:xfrm>
          <a:prstGeom prst="rect">
            <a:avLst/>
          </a:prstGeom>
          <a:solidFill>
            <a:srgbClr val="EDEEF6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just">
              <a:defRPr sz="1600"/>
            </a:lvl1pPr>
          </a:lstStyle>
          <a:p>
            <a:r>
              <a:rPr lang="en-US" dirty="0"/>
              <a:t>Safety hazards</a:t>
            </a:r>
          </a:p>
        </p:txBody>
      </p:sp>
      <p:sp>
        <p:nvSpPr>
          <p:cNvPr id="34" name="箭头: 下 33">
            <a:extLst>
              <a:ext uri="{FF2B5EF4-FFF2-40B4-BE49-F238E27FC236}">
                <a16:creationId xmlns:a16="http://schemas.microsoft.com/office/drawing/2014/main" id="{719BCA21-9A20-5E5E-230F-D36A17464A4E}"/>
              </a:ext>
            </a:extLst>
          </p:cNvPr>
          <p:cNvSpPr/>
          <p:nvPr/>
        </p:nvSpPr>
        <p:spPr>
          <a:xfrm>
            <a:off x="9671049" y="2903132"/>
            <a:ext cx="165100" cy="27878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966AFFA-9085-03EC-BFF8-60FF7C2C6720}"/>
              </a:ext>
            </a:extLst>
          </p:cNvPr>
          <p:cNvSpPr txBox="1"/>
          <p:nvPr/>
        </p:nvSpPr>
        <p:spPr>
          <a:xfrm>
            <a:off x="7566023" y="3295042"/>
            <a:ext cx="4375151" cy="338554"/>
          </a:xfrm>
          <a:prstGeom prst="rect">
            <a:avLst/>
          </a:prstGeom>
          <a:solidFill>
            <a:srgbClr val="EDEEF6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Urgent need for structural health monitoring 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D3437DD6-293C-124C-3179-10AAF6ADF755}"/>
              </a:ext>
            </a:extLst>
          </p:cNvPr>
          <p:cNvGrpSpPr/>
          <p:nvPr/>
        </p:nvGrpSpPr>
        <p:grpSpPr>
          <a:xfrm>
            <a:off x="266184" y="914368"/>
            <a:ext cx="7017110" cy="2759730"/>
            <a:chOff x="266184" y="914368"/>
            <a:chExt cx="7017110" cy="2759730"/>
          </a:xfrm>
        </p:grpSpPr>
        <p:sp>
          <p:nvSpPr>
            <p:cNvPr id="17" name="文本框 16"/>
            <p:cNvSpPr txBox="1"/>
            <p:nvPr/>
          </p:nvSpPr>
          <p:spPr>
            <a:xfrm>
              <a:off x="266184" y="914368"/>
              <a:ext cx="3848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en-US" altLang="zh-CN" sz="2000" b="1" dirty="0">
                  <a:latin typeface="+mn-ea"/>
                  <a:cs typeface="Times New Roman" panose="02020603050405020304" pitchFamily="18" charset="0"/>
                </a:rPr>
                <a:t>Core issues</a:t>
              </a:r>
              <a:endParaRPr lang="zh-CN" altLang="en-US" sz="2000" b="1" dirty="0">
                <a:latin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12652ECB-09E7-B009-2F3F-887B855205BD}"/>
                </a:ext>
              </a:extLst>
            </p:cNvPr>
            <p:cNvGrpSpPr/>
            <p:nvPr/>
          </p:nvGrpSpPr>
          <p:grpSpPr>
            <a:xfrm>
              <a:off x="328614" y="1363982"/>
              <a:ext cx="6954680" cy="2310116"/>
              <a:chOff x="328614" y="1363982"/>
              <a:chExt cx="6954680" cy="2310116"/>
            </a:xfrm>
          </p:grpSpPr>
          <p:pic>
            <p:nvPicPr>
              <p:cNvPr id="8" name="图片 7" descr="建筑外的招牌&#10;&#10;AI 生成的内容可能不正确。">
                <a:extLst>
                  <a:ext uri="{FF2B5EF4-FFF2-40B4-BE49-F238E27FC236}">
                    <a16:creationId xmlns:a16="http://schemas.microsoft.com/office/drawing/2014/main" id="{B196A7E6-6490-DD53-CBFB-947B251A1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89924" y="1363982"/>
                <a:ext cx="3404422" cy="226961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96BA72F-559E-6075-E3FC-B4D976114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964" y="1363982"/>
                <a:ext cx="1479088" cy="221863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87252772-D046-7D7D-C8C8-7C5BBEED28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70218" y="1363982"/>
                <a:ext cx="1513076" cy="226961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007AC74-5AA5-730B-6339-8AC6EF92497D}"/>
                  </a:ext>
                </a:extLst>
              </p:cNvPr>
              <p:cNvSpPr txBox="1"/>
              <p:nvPr/>
            </p:nvSpPr>
            <p:spPr>
              <a:xfrm>
                <a:off x="5744818" y="3397099"/>
                <a:ext cx="15130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0" dirty="0">
                    <a:solidFill>
                      <a:srgbClr val="FFC000"/>
                    </a:solidFill>
                    <a:effectLst/>
                  </a:rPr>
                  <a:t>Structural aging</a:t>
                </a:r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DB344B94-DA16-BE03-1512-EC0909122B29}"/>
                  </a:ext>
                </a:extLst>
              </p:cNvPr>
              <p:cNvSpPr txBox="1"/>
              <p:nvPr/>
            </p:nvSpPr>
            <p:spPr>
              <a:xfrm>
                <a:off x="328614" y="3198303"/>
                <a:ext cx="13552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C000"/>
                    </a:solidFill>
                  </a:rPr>
                  <a:t>Environmental </a:t>
                </a:r>
              </a:p>
              <a:p>
                <a:r>
                  <a:rPr lang="en-US" sz="1200" b="1" dirty="0">
                    <a:solidFill>
                      <a:srgbClr val="FFC000"/>
                    </a:solidFill>
                  </a:rPr>
                  <a:t>erosion</a:t>
                </a: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A3FB570B-EDF7-ABA9-87CE-B6E59C9253D6}"/>
                  </a:ext>
                </a:extLst>
              </p:cNvPr>
              <p:cNvSpPr txBox="1"/>
              <p:nvPr/>
            </p:nvSpPr>
            <p:spPr>
              <a:xfrm>
                <a:off x="2075703" y="3395669"/>
                <a:ext cx="16656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C000"/>
                    </a:solidFill>
                  </a:rPr>
                  <a:t>L</a:t>
                </a:r>
                <a:r>
                  <a:rPr lang="en-US" altLang="zh-CN" sz="1200" b="1" dirty="0">
                    <a:solidFill>
                      <a:srgbClr val="FFC000"/>
                    </a:solidFill>
                  </a:rPr>
                  <a:t>oading</a:t>
                </a:r>
                <a:r>
                  <a:rPr lang="en-US" altLang="zh-CN" sz="1200" b="1" i="0" dirty="0">
                    <a:solidFill>
                      <a:srgbClr val="FFC000"/>
                    </a:solidFill>
                    <a:effectLst/>
                  </a:rPr>
                  <a:t> increase</a:t>
                </a:r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  <p:bldP spid="14" grpId="0"/>
      <p:bldP spid="25" grpId="0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B3C7B-CC7F-21C9-49C0-AB8EFC20B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893329-DF42-0773-B888-FCE7E58A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531849"/>
            <a:ext cx="11260136" cy="365126"/>
          </a:xfrm>
        </p:spPr>
        <p:txBody>
          <a:bodyPr/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Research Background and Themes </a:t>
            </a:r>
            <a:r>
              <a:rPr lang="en-US" altLang="zh-CN" dirty="0"/>
              <a:t>——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dirty="0"/>
              <a:t>Research themes and objectives</a:t>
            </a:r>
            <a:br>
              <a:rPr lang="en-US" altLang="zh-CN" dirty="0"/>
            </a:br>
            <a:br>
              <a:rPr lang="en-US" altLang="zh-CN" dirty="0"/>
            </a:b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B534B9B-034C-4E18-09AA-E45E3353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37F19-DAD1-4151-8E5E-136AE907C18E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4B6F3A8-F8AB-FBA0-34AD-B1C9B594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4</a:t>
            </a:fld>
            <a:endParaRPr lang="it-IT" dirty="0"/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48F723E5-E938-901F-11EE-7AC2E8EEA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4" y="39688"/>
            <a:ext cx="6336537" cy="365125"/>
          </a:xfrm>
        </p:spPr>
        <p:txBody>
          <a:bodyPr/>
          <a:lstStyle/>
          <a:p>
            <a:pPr algn="ctr"/>
            <a:r>
              <a:rPr lang="en-US" dirty="0"/>
              <a:t>Unsupervised Damage Detection in Bridges Using Outlier-Contaminated Vibration Data</a:t>
            </a:r>
            <a:r>
              <a:rPr lang="it-IT" dirty="0"/>
              <a:t> – Wen Gao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25CD49E-86D6-CCA6-96B3-102BE652A5DD}"/>
              </a:ext>
            </a:extLst>
          </p:cNvPr>
          <p:cNvGrpSpPr/>
          <p:nvPr/>
        </p:nvGrpSpPr>
        <p:grpSpPr>
          <a:xfrm>
            <a:off x="257079" y="940963"/>
            <a:ext cx="6971981" cy="1349870"/>
            <a:chOff x="257079" y="940963"/>
            <a:chExt cx="6971981" cy="1349870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E57F42E-6613-1D33-1CFE-378E4758AD94}"/>
                </a:ext>
              </a:extLst>
            </p:cNvPr>
            <p:cNvSpPr txBox="1"/>
            <p:nvPr/>
          </p:nvSpPr>
          <p:spPr>
            <a:xfrm>
              <a:off x="257079" y="940963"/>
              <a:ext cx="69719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285750" indent="-285750">
                <a:buFont typeface="Wingdings" panose="05000000000000000000" pitchFamily="2" charset="2"/>
                <a:buChar char="l"/>
                <a:defRPr sz="2000">
                  <a:latin typeface="+mn-ea"/>
                  <a:cs typeface="Times New Roman" panose="02020603050405020304" pitchFamily="18" charset="0"/>
                </a:defRPr>
              </a:lvl1pPr>
            </a:lstStyle>
            <a:p>
              <a:pPr algn="just"/>
              <a:r>
                <a:rPr lang="en-US" altLang="zh-CN" b="1" dirty="0"/>
                <a:t>Themes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5021F15-7070-3E86-DC2D-D6E910019E9E}"/>
                </a:ext>
              </a:extLst>
            </p:cNvPr>
            <p:cNvSpPr txBox="1"/>
            <p:nvPr/>
          </p:nvSpPr>
          <p:spPr>
            <a:xfrm>
              <a:off x="543340" y="1459836"/>
              <a:ext cx="6685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1600" b="1" dirty="0"/>
                <a:t>Combining the powerful feature extraction capability of deep learning ( autoencoder) with classical outlier detection (LOF) to achieve </a:t>
              </a:r>
              <a:r>
                <a:rPr lang="en-US" altLang="zh-CN" sz="1600" b="1" dirty="0">
                  <a:solidFill>
                    <a:srgbClr val="FF0000"/>
                  </a:solidFill>
                </a:rPr>
                <a:t>robust modal vibration data anomaly monitoring</a:t>
              </a:r>
              <a:r>
                <a:rPr lang="en-US" altLang="zh-CN" sz="1600" b="1" dirty="0"/>
                <a:t>.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0E2E271C-3273-0D2B-6424-7E18B0C80C0F}"/>
              </a:ext>
            </a:extLst>
          </p:cNvPr>
          <p:cNvGrpSpPr/>
          <p:nvPr/>
        </p:nvGrpSpPr>
        <p:grpSpPr>
          <a:xfrm>
            <a:off x="257078" y="2573627"/>
            <a:ext cx="6971982" cy="3878188"/>
            <a:chOff x="257078" y="2573627"/>
            <a:chExt cx="6971982" cy="3878188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5504120-9478-FC63-F240-902346CDB0A8}"/>
                </a:ext>
              </a:extLst>
            </p:cNvPr>
            <p:cNvSpPr txBox="1"/>
            <p:nvPr/>
          </p:nvSpPr>
          <p:spPr>
            <a:xfrm>
              <a:off x="257078" y="2573627"/>
              <a:ext cx="4295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285750" indent="-285750">
                <a:buFont typeface="Wingdings" panose="05000000000000000000" pitchFamily="2" charset="2"/>
                <a:buChar char="l"/>
                <a:defRPr sz="2000">
                  <a:latin typeface="+mn-ea"/>
                  <a:cs typeface="Times New Roman" panose="02020603050405020304" pitchFamily="18" charset="0"/>
                </a:defRPr>
              </a:lvl1pPr>
            </a:lstStyle>
            <a:p>
              <a:pPr algn="just"/>
              <a:r>
                <a:rPr lang="en-US" altLang="zh-CN" b="1" dirty="0"/>
                <a:t>Objectives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230018A-5C9D-7017-3E8E-50C71B415D41}"/>
                </a:ext>
              </a:extLst>
            </p:cNvPr>
            <p:cNvSpPr txBox="1"/>
            <p:nvPr/>
          </p:nvSpPr>
          <p:spPr>
            <a:xfrm>
              <a:off x="257079" y="3164198"/>
              <a:ext cx="69719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en-US" sz="1600" b="1" dirty="0"/>
                <a:t>Learning an intrinsic feature representation of modal vibration data using a self-encoder to </a:t>
              </a:r>
              <a:r>
                <a:rPr lang="en-US" sz="1600" b="1" dirty="0">
                  <a:solidFill>
                    <a:srgbClr val="FF0000"/>
                  </a:solidFill>
                </a:rPr>
                <a:t>efficiently compress the information</a:t>
              </a:r>
              <a:r>
                <a:rPr lang="en-US" sz="1600" b="1" dirty="0"/>
                <a:t> and </a:t>
              </a:r>
              <a:r>
                <a:rPr lang="en-US" sz="1600" b="1" dirty="0">
                  <a:solidFill>
                    <a:srgbClr val="FF0000"/>
                  </a:solidFill>
                </a:rPr>
                <a:t>separate ambient noise</a:t>
              </a:r>
              <a:endParaRPr lang="en-US" sz="1600" b="1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8DF25AC-DAD5-961D-ADD6-457D1A6DA671}"/>
                </a:ext>
              </a:extLst>
            </p:cNvPr>
            <p:cNvSpPr txBox="1"/>
            <p:nvPr/>
          </p:nvSpPr>
          <p:spPr>
            <a:xfrm>
              <a:off x="257079" y="4392508"/>
              <a:ext cx="69719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en-US" sz="1600" b="1" dirty="0">
                  <a:solidFill>
                    <a:srgbClr val="FF0000"/>
                  </a:solidFill>
                </a:rPr>
                <a:t>Quantify</a:t>
              </a:r>
              <a:r>
                <a:rPr lang="en-US" sz="1600" b="1" dirty="0"/>
                <a:t> the extent to which data points deviate from the normal feature distribution using the feature reconstruction error (L2 paradigm)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B300EC1-6736-DD0F-5144-C6E45FBDDE4D}"/>
                </a:ext>
              </a:extLst>
            </p:cNvPr>
            <p:cNvSpPr txBox="1"/>
            <p:nvPr/>
          </p:nvSpPr>
          <p:spPr>
            <a:xfrm>
              <a:off x="257078" y="5620818"/>
              <a:ext cx="69719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q"/>
              </a:pPr>
              <a:r>
                <a:rPr lang="en-US" sz="1600" b="1" dirty="0">
                  <a:solidFill>
                    <a:srgbClr val="FF0000"/>
                  </a:solidFill>
                </a:rPr>
                <a:t>Identify true structural anomalies</a:t>
              </a:r>
              <a:r>
                <a:rPr lang="en-US" sz="1600" b="1" dirty="0"/>
                <a:t> based on local density using the LOF algorithm to overcome the limitations of the global thresholding method</a:t>
              </a:r>
            </a:p>
          </p:txBody>
        </p:sp>
      </p:grp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C4C8A521-2881-947B-3EAD-C417C9F33D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979939"/>
              </p:ext>
            </p:extLst>
          </p:nvPr>
        </p:nvGraphicFramePr>
        <p:xfrm>
          <a:off x="7687444" y="1203534"/>
          <a:ext cx="3961216" cy="5068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2476521" imgH="3168559" progId="Visio.Drawing.15">
                  <p:embed/>
                </p:oleObj>
              </mc:Choice>
              <mc:Fallback>
                <p:oleObj name="Visio" r:id="rId4" imgW="2476521" imgH="3168559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87444" y="1203534"/>
                        <a:ext cx="3961216" cy="5068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6065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B3918-4E1E-419C-D02C-1D875AFEA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F39B76-EE23-A4A2-0A0A-F3C8517C7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64" y="522324"/>
            <a:ext cx="11522075" cy="4444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altLang="zh-CN" dirty="0"/>
              <a:t>Methodology —— Part 1</a:t>
            </a:r>
            <a:r>
              <a:rPr lang="zh-CN" altLang="en-US" dirty="0"/>
              <a:t>：</a:t>
            </a:r>
            <a:r>
              <a:rPr lang="en-US" altLang="zh-CN" dirty="0"/>
              <a:t>Feature reconstruction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A3987C7-FA42-E261-5777-2619E3F94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4" y="39688"/>
            <a:ext cx="2383298" cy="365125"/>
          </a:xfrm>
        </p:spPr>
        <p:txBody>
          <a:bodyPr/>
          <a:lstStyle/>
          <a:p>
            <a:fld id="{60CF479F-A275-4A39-9076-56D82646D199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5B36CED-67E1-0E67-0B16-A4E66A76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538" y="39688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mtClean="0"/>
              <a:t>5</a:t>
            </a:fld>
            <a:endParaRPr lang="it-IT" dirty="0"/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801DB5BF-CE9C-95C8-4C37-AE262335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4" y="39688"/>
            <a:ext cx="6336537" cy="365125"/>
          </a:xfrm>
        </p:spPr>
        <p:txBody>
          <a:bodyPr/>
          <a:lstStyle/>
          <a:p>
            <a:pPr algn="ctr"/>
            <a:r>
              <a:rPr lang="en-US" dirty="0"/>
              <a:t>Unsupervised Damage Detection in Bridges Using Outlier-Contaminated Vibration Data</a:t>
            </a:r>
            <a:r>
              <a:rPr lang="it-IT" dirty="0"/>
              <a:t> – Wen Gao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917E545-F5F8-9C9B-084F-ADBCCD2021AA}"/>
              </a:ext>
            </a:extLst>
          </p:cNvPr>
          <p:cNvGrpSpPr/>
          <p:nvPr/>
        </p:nvGrpSpPr>
        <p:grpSpPr>
          <a:xfrm>
            <a:off x="276679" y="1139787"/>
            <a:ext cx="4388621" cy="3041649"/>
            <a:chOff x="276679" y="1139787"/>
            <a:chExt cx="4388621" cy="3041649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CBA3632-3CCC-7D6A-0736-F13B961C27BE}"/>
                </a:ext>
              </a:extLst>
            </p:cNvPr>
            <p:cNvSpPr txBox="1"/>
            <p:nvPr/>
          </p:nvSpPr>
          <p:spPr>
            <a:xfrm>
              <a:off x="276679" y="1139787"/>
              <a:ext cx="4388621" cy="646331"/>
            </a:xfrm>
            <a:prstGeom prst="rect">
              <a:avLst/>
            </a:prstGeom>
            <a:solidFill>
              <a:srgbClr val="ADD8E6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</a:t>
              </a:r>
              <a:r>
                <a:rPr lang="en-US" altLang="zh-CN" b="1" dirty="0"/>
                <a:t>tep 1</a:t>
              </a:r>
              <a:r>
                <a:rPr lang="en-US" altLang="zh-CN" dirty="0"/>
                <a:t>:</a:t>
              </a:r>
              <a:r>
                <a:rPr lang="zh-CN" altLang="en-US" dirty="0"/>
                <a:t> </a:t>
              </a:r>
              <a:r>
                <a:rPr lang="en-US" dirty="0"/>
                <a:t>Obtain </a:t>
              </a:r>
              <a:r>
                <a:rPr lang="en-US" b="1" dirty="0"/>
                <a:t>residual data</a:t>
              </a:r>
              <a:r>
                <a:rPr lang="en-US" dirty="0"/>
                <a:t> using an autoencoder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6F04CBFF-C09A-0414-7D47-31802694ACD1}"/>
                    </a:ext>
                  </a:extLst>
                </p:cNvPr>
                <p:cNvSpPr txBox="1"/>
                <p:nvPr/>
              </p:nvSpPr>
              <p:spPr>
                <a:xfrm>
                  <a:off x="698178" y="2108014"/>
                  <a:ext cx="37602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𝐇</m:t>
                      </m:r>
                      <m:r>
                        <a:rPr lang="en-US" altLang="zh-CN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zh-CN" altLang="en-US" b="1" dirty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l-GR" altLang="zh-CN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𝐖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a14:m>
                  <a:r>
                    <a:rPr lang="en-US" altLang="zh-CN" b="1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X +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𝐛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zh-CN" altLang="en-US" b="1" dirty="0">
                    <a:latin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6F04CBFF-C09A-0414-7D47-31802694AC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178" y="2108014"/>
                  <a:ext cx="3760237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1667" b="-2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108565D-DBF4-B17B-00CC-B6BAE238467C}"/>
                </a:ext>
              </a:extLst>
            </p:cNvPr>
            <p:cNvSpPr txBox="1"/>
            <p:nvPr/>
          </p:nvSpPr>
          <p:spPr>
            <a:xfrm>
              <a:off x="282968" y="1793569"/>
              <a:ext cx="2481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Encoder maps:</a:t>
              </a:r>
              <a:endParaRPr lang="zh-CN" altLang="en-US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A164494-DACB-DF9B-8AD1-2F4B75F707E2}"/>
                </a:ext>
              </a:extLst>
            </p:cNvPr>
            <p:cNvSpPr txBox="1"/>
            <p:nvPr/>
          </p:nvSpPr>
          <p:spPr>
            <a:xfrm>
              <a:off x="276679" y="2518551"/>
              <a:ext cx="2640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Decoder reconstructs:</a:t>
              </a:r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8560319-27A5-027F-30EC-50E6071A8B11}"/>
                    </a:ext>
                  </a:extLst>
                </p:cNvPr>
                <p:cNvSpPr txBox="1"/>
                <p:nvPr/>
              </p:nvSpPr>
              <p:spPr>
                <a:xfrm>
                  <a:off x="590870" y="2932658"/>
                  <a:ext cx="3760237" cy="3767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𝐗</m:t>
                          </m:r>
                        </m:e>
                      </m:acc>
                      <m:r>
                        <a:rPr lang="en-US" altLang="zh-CN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zh-CN" altLang="en-US" b="1" dirty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zh-CN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𝝓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𝐖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</m:oMath>
                  </a14:m>
                  <a:r>
                    <a:rPr lang="en-US" altLang="zh-CN" b="1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H +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𝐛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zh-CN" altLang="en-US" b="1" dirty="0">
                    <a:latin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8560319-27A5-027F-30EC-50E6071A8B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870" y="2932658"/>
                  <a:ext cx="3760237" cy="376770"/>
                </a:xfrm>
                <a:prstGeom prst="rect">
                  <a:avLst/>
                </a:prstGeom>
                <a:blipFill>
                  <a:blip r:embed="rId5"/>
                  <a:stretch>
                    <a:fillRect t="-6452" b="-2419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48E034C-0563-DF9C-D059-B9BB8132D798}"/>
                </a:ext>
              </a:extLst>
            </p:cNvPr>
            <p:cNvSpPr txBox="1"/>
            <p:nvPr/>
          </p:nvSpPr>
          <p:spPr>
            <a:xfrm>
              <a:off x="276679" y="3416672"/>
              <a:ext cx="3023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Extract the residual:</a:t>
              </a:r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169F4F7C-C3F2-726F-6FC7-8824F1500AA5}"/>
                    </a:ext>
                  </a:extLst>
                </p:cNvPr>
                <p:cNvSpPr txBox="1"/>
                <p:nvPr/>
              </p:nvSpPr>
              <p:spPr>
                <a:xfrm>
                  <a:off x="591520" y="3804666"/>
                  <a:ext cx="3417405" cy="3767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𝐑</m:t>
                            </m:r>
                          </m:e>
                          <m:sub>
                            <m:r>
                              <a:rPr lang="en-US" altLang="zh-CN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𝐱</m:t>
                            </m:r>
                          </m:sub>
                        </m:sSub>
                        <m:r>
                          <a:rPr lang="en-US" altLang="zh-CN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𝐗</m:t>
                        </m:r>
                        <m:r>
                          <a:rPr lang="en-US" altLang="zh-CN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𝐗</m:t>
                            </m:r>
                          </m:e>
                        </m:acc>
                      </m:oMath>
                    </m:oMathPara>
                  </a14:m>
                  <a:endParaRPr lang="zh-CN" altLang="en-US" b="1" dirty="0">
                    <a:latin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169F4F7C-C3F2-726F-6FC7-8824F1500A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520" y="3804666"/>
                  <a:ext cx="3417405" cy="37677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42DEBBCF-0B15-BD62-D933-2A8B2B47D724}"/>
              </a:ext>
            </a:extLst>
          </p:cNvPr>
          <p:cNvGrpSpPr/>
          <p:nvPr/>
        </p:nvGrpSpPr>
        <p:grpSpPr>
          <a:xfrm>
            <a:off x="276679" y="4686066"/>
            <a:ext cx="4419667" cy="1501117"/>
            <a:chOff x="276679" y="4686066"/>
            <a:chExt cx="4419667" cy="1501117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8C1A2B0-9D6D-AD57-F537-84584B34241C}"/>
                </a:ext>
              </a:extLst>
            </p:cNvPr>
            <p:cNvSpPr txBox="1"/>
            <p:nvPr/>
          </p:nvSpPr>
          <p:spPr>
            <a:xfrm>
              <a:off x="276679" y="4686066"/>
              <a:ext cx="4388621" cy="646331"/>
            </a:xfrm>
            <a:prstGeom prst="rect">
              <a:avLst/>
            </a:prstGeom>
            <a:solidFill>
              <a:srgbClr val="ADD8E6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</a:t>
              </a:r>
              <a:r>
                <a:rPr lang="en-US" altLang="zh-CN" b="1" dirty="0"/>
                <a:t>tep 2</a:t>
              </a:r>
              <a:r>
                <a:rPr lang="en-US" altLang="zh-CN" dirty="0"/>
                <a:t>:</a:t>
              </a:r>
              <a:r>
                <a:rPr lang="zh-CN" altLang="en-US" dirty="0"/>
                <a:t> </a:t>
              </a:r>
              <a:r>
                <a:rPr lang="en-US" dirty="0"/>
                <a:t>Compute the</a:t>
              </a:r>
              <a:r>
                <a:rPr lang="en-US" b="1" dirty="0"/>
                <a:t> norm values</a:t>
              </a:r>
              <a:r>
                <a:rPr lang="en-US" dirty="0"/>
                <a:t> of the residual matrices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819EC3B-753D-BD17-FBD9-9F38B593C7C5}"/>
                </a:ext>
              </a:extLst>
            </p:cNvPr>
            <p:cNvSpPr txBox="1"/>
            <p:nvPr/>
          </p:nvSpPr>
          <p:spPr>
            <a:xfrm>
              <a:off x="276679" y="5336604"/>
              <a:ext cx="3732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Euclidean norm values:</a:t>
              </a:r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B8F0ABC0-EABB-E1CE-524B-CB8FF1A10C8D}"/>
                    </a:ext>
                  </a:extLst>
                </p:cNvPr>
                <p:cNvSpPr txBox="1"/>
                <p:nvPr/>
              </p:nvSpPr>
              <p:spPr>
                <a:xfrm>
                  <a:off x="460248" y="5817851"/>
                  <a:ext cx="42360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  <m:r>
                          <a:rPr lang="en-US" altLang="zh-CN" b="1" i="0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𝐑</m:t>
                                    </m:r>
                                  </m:e>
                                  <m:sub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,:)</m:t>
                                </m:r>
                              </m:e>
                            </m:d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B8F0ABC0-EABB-E1CE-524B-CB8FF1A10C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248" y="5817851"/>
                  <a:ext cx="4236098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6CEDAE67-3BFC-77ED-A7E7-838E0292E03A}"/>
              </a:ext>
            </a:extLst>
          </p:cNvPr>
          <p:cNvSpPr txBox="1"/>
          <p:nvPr/>
        </p:nvSpPr>
        <p:spPr>
          <a:xfrm>
            <a:off x="6847762" y="6426934"/>
            <a:ext cx="4926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/>
              <a:t>Hyperparameter Optimization Flowchart</a:t>
            </a:r>
            <a:endParaRPr lang="zh-CN" altLang="en-US" sz="1600" b="1" i="1" dirty="0"/>
          </a:p>
        </p:txBody>
      </p:sp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9519D71D-FA05-B47B-0E00-623D5EF6D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146199"/>
              </p:ext>
            </p:extLst>
          </p:nvPr>
        </p:nvGraphicFramePr>
        <p:xfrm>
          <a:off x="4903812" y="1246002"/>
          <a:ext cx="7094458" cy="507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8" imgW="4541378" imgH="3246026" progId="Visio.Drawing.15">
                  <p:embed/>
                </p:oleObj>
              </mc:Choice>
              <mc:Fallback>
                <p:oleObj name="Visio" r:id="rId8" imgW="4541378" imgH="3246026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03812" y="1246002"/>
                        <a:ext cx="7094458" cy="5071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720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2664" y="522324"/>
            <a:ext cx="11522075" cy="444481"/>
          </a:xfrm>
        </p:spPr>
        <p:txBody>
          <a:bodyPr/>
          <a:lstStyle/>
          <a:p>
            <a:r>
              <a:rPr lang="en-US" altLang="zh-CN" dirty="0"/>
              <a:t>Methodology —— Part 2</a:t>
            </a:r>
            <a:r>
              <a:rPr lang="zh-CN" altLang="en-US" dirty="0"/>
              <a:t>：</a:t>
            </a:r>
            <a:r>
              <a:rPr lang="en-US" altLang="zh-CN" dirty="0"/>
              <a:t>Anomaly detection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dirty="0"/>
              <a:t>—— Unsupervised learning LOF </a:t>
            </a:r>
            <a:br>
              <a:rPr lang="en-US" altLang="zh-CN" dirty="0"/>
            </a:b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334964" y="39688"/>
            <a:ext cx="2383298" cy="365125"/>
          </a:xfrm>
        </p:spPr>
        <p:txBody>
          <a:bodyPr/>
          <a:lstStyle/>
          <a:p>
            <a:fld id="{60CF479F-A275-4A39-9076-56D82646D199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814538" y="39688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mtClean="0"/>
              <a:t>6</a:t>
            </a:fld>
            <a:endParaRPr lang="it-IT" dirty="0"/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3B984F1E-4863-A6EE-440E-9E22D997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4" y="39688"/>
            <a:ext cx="6336537" cy="365125"/>
          </a:xfrm>
        </p:spPr>
        <p:txBody>
          <a:bodyPr/>
          <a:lstStyle/>
          <a:p>
            <a:pPr algn="ctr"/>
            <a:r>
              <a:rPr lang="en-US" dirty="0"/>
              <a:t>Unsupervised Damage Detection in Bridges Using Outlier-Contaminated Vibration Data</a:t>
            </a:r>
            <a:r>
              <a:rPr lang="it-IT" dirty="0"/>
              <a:t> – Wen Gao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2D28E558-A902-02AF-AF3F-4F2F48E1841A}"/>
              </a:ext>
            </a:extLst>
          </p:cNvPr>
          <p:cNvGrpSpPr/>
          <p:nvPr/>
        </p:nvGrpSpPr>
        <p:grpSpPr>
          <a:xfrm>
            <a:off x="150716" y="981495"/>
            <a:ext cx="5704245" cy="4457030"/>
            <a:chOff x="150716" y="981495"/>
            <a:chExt cx="5704245" cy="4457030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0" name="对象 9">
                  <a:extLst>
                    <a:ext uri="{FF2B5EF4-FFF2-40B4-BE49-F238E27FC236}">
                      <a16:creationId xmlns:a16="http://schemas.microsoft.com/office/drawing/2014/main" id="{2AA0BB78-6A82-4BB2-D268-0345353FC57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68388437"/>
                    </p:ext>
                  </p:extLst>
                </p:nvPr>
              </p:nvGraphicFramePr>
              <p:xfrm>
                <a:off x="150716" y="1758459"/>
                <a:ext cx="5704245" cy="368006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Visio" r:id="rId4" imgW="6294049" imgH="4061350" progId="Visio.Drawing.15">
                        <p:embed/>
                      </p:oleObj>
                    </mc:Choice>
                    <mc:Fallback>
                      <p:oleObj name="Visio" r:id="rId4" imgW="6294049" imgH="4061350" progId="Visio.Drawing.15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50716" y="1758459"/>
                              <a:ext cx="5704245" cy="368006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0" name="对象 9">
                  <a:extLst>
                    <a:ext uri="{FF2B5EF4-FFF2-40B4-BE49-F238E27FC236}">
                      <a16:creationId xmlns:a16="http://schemas.microsoft.com/office/drawing/2014/main" id="{2AA0BB78-6A82-4BB2-D268-0345353FC57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68388437"/>
                    </p:ext>
                  </p:extLst>
                </p:nvPr>
              </p:nvGraphicFramePr>
              <p:xfrm>
                <a:off x="150716" y="1758459"/>
                <a:ext cx="5704245" cy="368006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Visio" r:id="rId6" imgW="6294049" imgH="4061350" progId="Visio.Drawing.15">
                        <p:embed/>
                      </p:oleObj>
                    </mc:Choice>
                    <mc:Fallback>
                      <p:oleObj name="Visio" r:id="rId6" imgW="6294049" imgH="4061350" progId="Visio.Drawing.15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50716" y="1758459"/>
                              <a:ext cx="5704245" cy="368006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D6C06FDF-0DA1-8398-F332-805887108DF5}"/>
                    </a:ext>
                  </a:extLst>
                </p:cNvPr>
                <p:cNvSpPr txBox="1"/>
                <p:nvPr/>
              </p:nvSpPr>
              <p:spPr>
                <a:xfrm>
                  <a:off x="332664" y="981495"/>
                  <a:ext cx="4730876" cy="646331"/>
                </a:xfrm>
                <a:prstGeom prst="rect">
                  <a:avLst/>
                </a:prstGeom>
                <a:solidFill>
                  <a:srgbClr val="ADD8E6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/>
                    <a:t>S</a:t>
                  </a:r>
                  <a:r>
                    <a:rPr lang="en-US" altLang="zh-CN" b="1" dirty="0"/>
                    <a:t>tep 1</a:t>
                  </a:r>
                  <a:r>
                    <a:rPr lang="en-US" altLang="zh-CN" dirty="0"/>
                    <a:t>:</a:t>
                  </a:r>
                  <a:r>
                    <a:rPr lang="zh-CN" altLang="en-US" dirty="0"/>
                    <a:t> </a:t>
                  </a:r>
                  <a:r>
                    <a:rPr lang="en-US" dirty="0"/>
                    <a:t>Calculate the </a:t>
                  </a:r>
                  <a:r>
                    <a:rPr lang="en-US" b="1" dirty="0"/>
                    <a:t>reachability distance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</m:oMath>
                  </a14:m>
                  <a:r>
                    <a:rPr lang="en-US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D6C06FDF-0DA1-8398-F332-805887108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664" y="981495"/>
                  <a:ext cx="4730876" cy="646331"/>
                </a:xfrm>
                <a:prstGeom prst="rect">
                  <a:avLst/>
                </a:prstGeom>
                <a:blipFill>
                  <a:blip r:embed="rId8"/>
                  <a:stretch>
                    <a:fillRect t="-3704" b="-12963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01398476-E788-16B0-1245-165D811C1B2D}"/>
              </a:ext>
            </a:extLst>
          </p:cNvPr>
          <p:cNvGrpSpPr/>
          <p:nvPr/>
        </p:nvGrpSpPr>
        <p:grpSpPr>
          <a:xfrm>
            <a:off x="332664" y="5567045"/>
            <a:ext cx="5340348" cy="1197825"/>
            <a:chOff x="332664" y="5567045"/>
            <a:chExt cx="5340348" cy="1197825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CCF6476-B8C1-81DE-5626-4F87B4B006A5}"/>
                </a:ext>
              </a:extLst>
            </p:cNvPr>
            <p:cNvSpPr txBox="1"/>
            <p:nvPr/>
          </p:nvSpPr>
          <p:spPr>
            <a:xfrm>
              <a:off x="332664" y="5567045"/>
              <a:ext cx="5340348" cy="369332"/>
            </a:xfrm>
            <a:prstGeom prst="rect">
              <a:avLst/>
            </a:prstGeom>
            <a:solidFill>
              <a:srgbClr val="ADD8E6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</a:t>
              </a:r>
              <a:r>
                <a:rPr lang="en-US" altLang="zh-CN" b="1" dirty="0"/>
                <a:t>tep 2</a:t>
              </a:r>
              <a:r>
                <a:rPr lang="en-US" altLang="zh-CN" dirty="0"/>
                <a:t>:</a:t>
              </a:r>
              <a:r>
                <a:rPr lang="zh-CN" altLang="en-US" dirty="0"/>
                <a:t> </a:t>
              </a:r>
              <a:r>
                <a:rPr lang="en-US" dirty="0"/>
                <a:t>Calculate </a:t>
              </a:r>
              <a:r>
                <a:rPr lang="en-US" altLang="zh-CN" dirty="0"/>
                <a:t>the </a:t>
              </a:r>
              <a:r>
                <a:rPr lang="en-US" altLang="zh-CN" b="1" dirty="0"/>
                <a:t>local reachability density</a:t>
              </a:r>
              <a:endParaRPr lang="en-US" b="1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9600A222-DF2D-876C-3DE8-F2259F7D2D0B}"/>
                    </a:ext>
                  </a:extLst>
                </p:cNvPr>
                <p:cNvSpPr txBox="1"/>
                <p:nvPr/>
              </p:nvSpPr>
              <p:spPr>
                <a:xfrm>
                  <a:off x="399604" y="6092891"/>
                  <a:ext cx="4637315" cy="6719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∈</m:t>
                                    </m:r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9"/>
                                      </m:r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altLang="zh-CN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i="1" smtClean="0"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e>
                                    </m:d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nary>
                              </m:num>
                              <m:den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𝑁𝑁</m:t>
                                </m:r>
                              </m:den>
                            </m:f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9600A222-DF2D-876C-3DE8-F2259F7D2D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604" y="6092891"/>
                  <a:ext cx="4637315" cy="67197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85AA437-3E36-3535-EE2D-0EBB937592A2}"/>
              </a:ext>
            </a:extLst>
          </p:cNvPr>
          <p:cNvGrpSpPr/>
          <p:nvPr/>
        </p:nvGrpSpPr>
        <p:grpSpPr>
          <a:xfrm>
            <a:off x="6752338" y="966805"/>
            <a:ext cx="4413505" cy="1763273"/>
            <a:chOff x="6752338" y="966805"/>
            <a:chExt cx="4413505" cy="1763273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CE49051-615F-BF74-8074-A2F8AB5B7EBC}"/>
                </a:ext>
              </a:extLst>
            </p:cNvPr>
            <p:cNvSpPr txBox="1"/>
            <p:nvPr/>
          </p:nvSpPr>
          <p:spPr>
            <a:xfrm>
              <a:off x="7128462" y="966805"/>
              <a:ext cx="3661258" cy="369332"/>
            </a:xfrm>
            <a:prstGeom prst="rect">
              <a:avLst/>
            </a:prstGeom>
            <a:solidFill>
              <a:srgbClr val="ADD8E6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</a:t>
              </a:r>
              <a:r>
                <a:rPr lang="en-US" altLang="zh-CN" b="1" dirty="0"/>
                <a:t>tep 3</a:t>
              </a:r>
              <a:r>
                <a:rPr lang="en-US" altLang="zh-CN" dirty="0"/>
                <a:t>:</a:t>
              </a:r>
              <a:r>
                <a:rPr lang="zh-CN" altLang="en-US" dirty="0"/>
                <a:t> </a:t>
              </a:r>
              <a:r>
                <a:rPr lang="en-US" dirty="0"/>
                <a:t>Calculate </a:t>
              </a:r>
              <a:r>
                <a:rPr lang="en-US" altLang="zh-CN" dirty="0"/>
                <a:t>the </a:t>
              </a:r>
              <a:r>
                <a:rPr lang="en-US" altLang="zh-CN" b="1" dirty="0"/>
                <a:t>LOF score</a:t>
              </a:r>
              <a:endParaRPr lang="en-US" b="1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B9B06CC4-A562-F8DC-DB37-E76C855CD42B}"/>
                    </a:ext>
                  </a:extLst>
                </p:cNvPr>
                <p:cNvSpPr txBox="1"/>
                <p:nvPr/>
              </p:nvSpPr>
              <p:spPr>
                <a:xfrm>
                  <a:off x="6752338" y="1744102"/>
                  <a:ext cx="4413505" cy="9859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𝐿𝑂𝐹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limLoc m:val="subSup"/>
                                <m:supHide m:val="on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9"/>
                                  </m:r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m:rPr>
                                    <m:brk m:alnAt="9"/>
                                  </m:rP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b>
                              <m:sup/>
                              <m:e>
                                <m:f>
                                  <m:f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i="1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den>
                                </m:f>
                              </m:e>
                            </m:nary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B9B06CC4-A562-F8DC-DB37-E76C855CD4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2338" y="1744102"/>
                  <a:ext cx="4413505" cy="98597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73311F1-722F-7581-8C3D-51D9F2A82E55}"/>
              </a:ext>
            </a:extLst>
          </p:cNvPr>
          <p:cNvGrpSpPr/>
          <p:nvPr/>
        </p:nvGrpSpPr>
        <p:grpSpPr>
          <a:xfrm>
            <a:off x="6085199" y="3507375"/>
            <a:ext cx="6106801" cy="2429002"/>
            <a:chOff x="6085199" y="3507375"/>
            <a:chExt cx="6106801" cy="2429002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AD54458C-BA5F-0CF6-7A79-708D7EC0252F}"/>
                </a:ext>
              </a:extLst>
            </p:cNvPr>
            <p:cNvSpPr/>
            <p:nvPr/>
          </p:nvSpPr>
          <p:spPr>
            <a:xfrm>
              <a:off x="6085199" y="5074057"/>
              <a:ext cx="6025658" cy="862320"/>
            </a:xfrm>
            <a:prstGeom prst="roundRect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箭头: 下 21">
              <a:extLst>
                <a:ext uri="{FF2B5EF4-FFF2-40B4-BE49-F238E27FC236}">
                  <a16:creationId xmlns:a16="http://schemas.microsoft.com/office/drawing/2014/main" id="{16C5499C-36F4-C362-EDCE-4CFB92FF3684}"/>
                </a:ext>
              </a:extLst>
            </p:cNvPr>
            <p:cNvSpPr/>
            <p:nvPr/>
          </p:nvSpPr>
          <p:spPr>
            <a:xfrm>
              <a:off x="8662229" y="3507375"/>
              <a:ext cx="593721" cy="86308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AB9F397-F6F2-E95A-B9AA-F863257C3098}"/>
                </a:ext>
              </a:extLst>
            </p:cNvPr>
            <p:cNvSpPr txBox="1"/>
            <p:nvPr/>
          </p:nvSpPr>
          <p:spPr>
            <a:xfrm>
              <a:off x="6085199" y="5301642"/>
              <a:ext cx="30604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LOF score </a:t>
              </a:r>
              <a:r>
                <a:rPr lang="zh-CN" altLang="en-US" sz="2000" b="1" dirty="0">
                  <a:solidFill>
                    <a:srgbClr val="FF0000"/>
                  </a:solidFill>
                </a:rPr>
                <a:t>＞ 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threshold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F484DC-ABBF-74E8-D993-99B4BBA730A9}"/>
                </a:ext>
              </a:extLst>
            </p:cNvPr>
            <p:cNvSpPr txBox="1"/>
            <p:nvPr/>
          </p:nvSpPr>
          <p:spPr>
            <a:xfrm>
              <a:off x="9384675" y="5147754"/>
              <a:ext cx="28073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2000" b="1">
                  <a:solidFill>
                    <a:srgbClr val="FF0000"/>
                  </a:solidFill>
                </a:defRPr>
              </a:lvl1pPr>
            </a:lstStyle>
            <a:p>
              <a:pPr algn="ctr"/>
              <a:r>
                <a:rPr lang="en-US" altLang="zh-CN" dirty="0"/>
                <a:t>potential anomalies (damage)</a:t>
              </a:r>
              <a:endParaRPr lang="zh-CN" altLang="en-US" dirty="0"/>
            </a:p>
          </p:txBody>
        </p:sp>
        <p:sp>
          <p:nvSpPr>
            <p:cNvPr id="31" name="箭头: 右 30">
              <a:extLst>
                <a:ext uri="{FF2B5EF4-FFF2-40B4-BE49-F238E27FC236}">
                  <a16:creationId xmlns:a16="http://schemas.microsoft.com/office/drawing/2014/main" id="{68DC3C47-72B8-E9E2-69B3-F65B9E24D6FE}"/>
                </a:ext>
              </a:extLst>
            </p:cNvPr>
            <p:cNvSpPr/>
            <p:nvPr/>
          </p:nvSpPr>
          <p:spPr>
            <a:xfrm>
              <a:off x="9033671" y="5343203"/>
              <a:ext cx="444557" cy="317241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2665" y="522324"/>
            <a:ext cx="11021136" cy="715926"/>
          </a:xfrm>
        </p:spPr>
        <p:txBody>
          <a:bodyPr/>
          <a:lstStyle/>
          <a:p>
            <a:r>
              <a:rPr lang="en-US" altLang="zh-CN" dirty="0"/>
              <a:t>Application and Achievement </a:t>
            </a:r>
            <a:r>
              <a:rPr lang="en-US" altLang="zh-CN" sz="2200" dirty="0"/>
              <a:t>—— Part 1: Applied Case :</a:t>
            </a:r>
            <a:br>
              <a:rPr lang="en-US" altLang="zh-CN" sz="2200" dirty="0"/>
            </a:br>
            <a:endParaRPr lang="it-IT" sz="2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334964" y="39688"/>
            <a:ext cx="2383298" cy="365125"/>
          </a:xfrm>
        </p:spPr>
        <p:txBody>
          <a:bodyPr/>
          <a:lstStyle/>
          <a:p>
            <a:fld id="{60CF479F-A275-4A39-9076-56D82646D199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814538" y="39688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mtClean="0"/>
              <a:t>7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94B9AAA-A233-3D70-C4CB-A1E19D078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4" y="39688"/>
            <a:ext cx="6336537" cy="365125"/>
          </a:xfrm>
        </p:spPr>
        <p:txBody>
          <a:bodyPr/>
          <a:lstStyle/>
          <a:p>
            <a:pPr algn="ctr"/>
            <a:r>
              <a:rPr lang="en-US" dirty="0"/>
              <a:t>Unsupervised Damage Detection in Bridges Using Outlier-Contaminated Vibration Data</a:t>
            </a:r>
            <a:r>
              <a:rPr lang="it-IT" dirty="0"/>
              <a:t> – Wen Gao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9CDE63E-8601-3D88-11E6-D1FB35CD6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11" y="1706141"/>
            <a:ext cx="8787086" cy="344571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9670765-96AA-0487-9DC8-158E127DB700}"/>
              </a:ext>
            </a:extLst>
          </p:cNvPr>
          <p:cNvSpPr txBox="1"/>
          <p:nvPr/>
        </p:nvSpPr>
        <p:spPr>
          <a:xfrm>
            <a:off x="4213028" y="1171095"/>
            <a:ext cx="2993318" cy="369332"/>
          </a:xfrm>
          <a:prstGeom prst="rect">
            <a:avLst/>
          </a:prstGeom>
          <a:solidFill>
            <a:schemeClr val="accent4">
              <a:lumMod val="9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View of the S101 Bridge</a:t>
            </a:r>
            <a:endParaRPr lang="zh-CN" altLang="en-US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419FE2B-858D-0BCE-83D2-323D2561C5E6}"/>
              </a:ext>
            </a:extLst>
          </p:cNvPr>
          <p:cNvSpPr txBox="1"/>
          <p:nvPr/>
        </p:nvSpPr>
        <p:spPr>
          <a:xfrm>
            <a:off x="1443011" y="5107010"/>
            <a:ext cx="7184571" cy="1711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Structure Overview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Post-tensioned concrete bridge in </a:t>
            </a:r>
            <a:r>
              <a:rPr lang="en-US" altLang="zh-CN" dirty="0" err="1"/>
              <a:t>Reibersdorf</a:t>
            </a:r>
            <a:r>
              <a:rPr lang="en-US" altLang="zh-CN" dirty="0"/>
              <a:t>, Vienna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Main span: 32 m            Side spans: 2x12 m         Width: 6 m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Continuous deck design over piers/abutments (built 1960)</a:t>
            </a:r>
            <a:endParaRPr lang="zh-CN" altLang="en-US" dirty="0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60677D7D-48C0-46FE-36BE-00BB0FB6E5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76" r="7360" b="4096"/>
          <a:stretch/>
        </p:blipFill>
        <p:spPr bwMode="auto">
          <a:xfrm>
            <a:off x="1525668" y="839844"/>
            <a:ext cx="8704429" cy="6018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2664" y="522324"/>
            <a:ext cx="11524373" cy="715926"/>
          </a:xfrm>
        </p:spPr>
        <p:txBody>
          <a:bodyPr/>
          <a:lstStyle/>
          <a:p>
            <a:r>
              <a:rPr lang="en-US" altLang="zh-CN" dirty="0"/>
              <a:t>Application and Achievement </a:t>
            </a:r>
            <a:r>
              <a:rPr lang="en-US" altLang="zh-CN" sz="2200" dirty="0"/>
              <a:t>—— Part 2: Application results</a:t>
            </a:r>
            <a:br>
              <a:rPr lang="en-US" altLang="zh-CN" sz="2200" dirty="0"/>
            </a:br>
            <a:endParaRPr lang="it-IT" sz="2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334964" y="39688"/>
            <a:ext cx="2383298" cy="365125"/>
          </a:xfrm>
        </p:spPr>
        <p:txBody>
          <a:bodyPr/>
          <a:lstStyle/>
          <a:p>
            <a:fld id="{60CF479F-A275-4A39-9076-56D82646D199}" type="datetime1">
              <a:rPr lang="it-IT" smtClean="0"/>
              <a:t>05/06/2025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814538" y="39688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mtClean="0"/>
              <a:t>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0A2F723-AAE7-6B49-E07D-ACD6D304C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4" y="39688"/>
            <a:ext cx="6336537" cy="365125"/>
          </a:xfrm>
        </p:spPr>
        <p:txBody>
          <a:bodyPr/>
          <a:lstStyle/>
          <a:p>
            <a:pPr algn="ctr"/>
            <a:r>
              <a:rPr lang="en-US" dirty="0"/>
              <a:t>Unsupervised Damage Detection in Bridges Using Outlier-Contaminated Vibration Data</a:t>
            </a:r>
            <a:r>
              <a:rPr lang="it-IT" dirty="0"/>
              <a:t> – Wen Gao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4782DBA-B4E1-3F8F-E29B-752FAE1EEB64}"/>
              </a:ext>
            </a:extLst>
          </p:cNvPr>
          <p:cNvGrpSpPr/>
          <p:nvPr/>
        </p:nvGrpSpPr>
        <p:grpSpPr>
          <a:xfrm>
            <a:off x="1" y="972668"/>
            <a:ext cx="12191999" cy="4843011"/>
            <a:chOff x="1" y="972668"/>
            <a:chExt cx="12191999" cy="4843011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AC1C579-2C7B-8371-5130-00FA32B7774A}"/>
                </a:ext>
              </a:extLst>
            </p:cNvPr>
            <p:cNvGrpSpPr/>
            <p:nvPr/>
          </p:nvGrpSpPr>
          <p:grpSpPr>
            <a:xfrm>
              <a:off x="1" y="972668"/>
              <a:ext cx="6344816" cy="4813436"/>
              <a:chOff x="1" y="972668"/>
              <a:chExt cx="6344816" cy="4813436"/>
            </a:xfrm>
          </p:grpSpPr>
          <p:pic>
            <p:nvPicPr>
              <p:cNvPr id="6" name="Picture 6">
                <a:extLst>
                  <a:ext uri="{FF2B5EF4-FFF2-40B4-BE49-F238E27FC236}">
                    <a16:creationId xmlns:a16="http://schemas.microsoft.com/office/drawing/2014/main" id="{F992A69D-5A1C-59BF-37AA-2E40BF2FE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" y="1608083"/>
                <a:ext cx="6344816" cy="4178021"/>
              </a:xfrm>
              <a:prstGeom prst="rect">
                <a:avLst/>
              </a:prstGeom>
            </p:spPr>
          </p:pic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D1E16B2-B379-299F-3894-7BA40D5768D1}"/>
                  </a:ext>
                </a:extLst>
              </p:cNvPr>
              <p:cNvSpPr txBox="1"/>
              <p:nvPr/>
            </p:nvSpPr>
            <p:spPr>
              <a:xfrm>
                <a:off x="708798" y="972668"/>
                <a:ext cx="5014951" cy="646331"/>
              </a:xfrm>
              <a:prstGeom prst="rect">
                <a:avLst/>
              </a:prstGeom>
              <a:solidFill>
                <a:schemeClr val="accent4">
                  <a:lumMod val="9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/>
                  <a:t>Damage detection of the S101 Bridge using the proposed method</a:t>
                </a:r>
                <a:endParaRPr lang="zh-CN" altLang="zh-CN" b="1" dirty="0"/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3D29742-D112-9127-898F-78E4191FD48D}"/>
                </a:ext>
              </a:extLst>
            </p:cNvPr>
            <p:cNvGrpSpPr/>
            <p:nvPr/>
          </p:nvGrpSpPr>
          <p:grpSpPr>
            <a:xfrm>
              <a:off x="5846619" y="972668"/>
              <a:ext cx="6345381" cy="4843011"/>
              <a:chOff x="5870228" y="961752"/>
              <a:chExt cx="6345381" cy="4843011"/>
            </a:xfrm>
          </p:grpSpPr>
          <p:pic>
            <p:nvPicPr>
              <p:cNvPr id="7" name="Picture 8">
                <a:extLst>
                  <a:ext uri="{FF2B5EF4-FFF2-40B4-BE49-F238E27FC236}">
                    <a16:creationId xmlns:a16="http://schemas.microsoft.com/office/drawing/2014/main" id="{960D4C41-6B41-DD7A-872F-BD50D36079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0228" y="1626743"/>
                <a:ext cx="6345381" cy="4178020"/>
              </a:xfrm>
              <a:prstGeom prst="rect">
                <a:avLst/>
              </a:prstGeom>
            </p:spPr>
          </p:pic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752F27-35BA-6C5D-211A-1CC4701A8DBD}"/>
                  </a:ext>
                </a:extLst>
              </p:cNvPr>
              <p:cNvSpPr txBox="1"/>
              <p:nvPr/>
            </p:nvSpPr>
            <p:spPr>
              <a:xfrm>
                <a:off x="6535442" y="961752"/>
                <a:ext cx="5014951" cy="646331"/>
              </a:xfrm>
              <a:prstGeom prst="rect">
                <a:avLst/>
              </a:prstGeom>
              <a:solidFill>
                <a:schemeClr val="accent4">
                  <a:lumMod val="9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/>
                  <a:t>Damage detection of the S101 Bridge using the residual norms of the autoencoder</a:t>
                </a:r>
                <a:endParaRPr lang="zh-CN" altLang="zh-CN" b="1" dirty="0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9CC59172-D8FB-3508-CB7B-E9ECAA11828D}"/>
              </a:ext>
            </a:extLst>
          </p:cNvPr>
          <p:cNvSpPr txBox="1"/>
          <p:nvPr/>
        </p:nvSpPr>
        <p:spPr>
          <a:xfrm>
            <a:off x="708797" y="5694272"/>
            <a:ext cx="10954468" cy="973955"/>
          </a:xfrm>
          <a:prstGeom prst="flowChartAlternateProcess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CONCLUSION: </a:t>
            </a:r>
            <a:r>
              <a:rPr lang="en-US" altLang="zh-CN" dirty="0"/>
              <a:t>The method in this paper can </a:t>
            </a:r>
            <a:r>
              <a:rPr lang="en-US" altLang="zh-CN" b="1" dirty="0">
                <a:solidFill>
                  <a:srgbClr val="FF0000"/>
                </a:solidFill>
              </a:rPr>
              <a:t>effectively identify the non-damage state </a:t>
            </a:r>
            <a:r>
              <a:rPr lang="en-US" altLang="zh-CN" dirty="0"/>
              <a:t>of bridges and significantly </a:t>
            </a:r>
            <a:r>
              <a:rPr lang="en-US" altLang="zh-CN" b="1" dirty="0">
                <a:solidFill>
                  <a:srgbClr val="FF0000"/>
                </a:solidFill>
              </a:rPr>
              <a:t>improve the detectability of damage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07" b="145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763772" y="2848166"/>
            <a:ext cx="10664455" cy="664535"/>
          </a:xfrm>
        </p:spPr>
        <p:txBody>
          <a:bodyPr/>
          <a:lstStyle/>
          <a:p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  <a:r>
              <a:rPr lang="zh-CN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zh-CN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attention!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9</a:t>
            </a:fld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63958" y="5956055"/>
            <a:ext cx="10664825" cy="901945"/>
          </a:xfrm>
        </p:spPr>
        <p:txBody>
          <a:bodyPr/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Wen Gao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Supervisor: </a:t>
            </a:r>
            <a:r>
              <a:rPr lang="en-US" altLang="it-IT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Prof. Alireza Entezami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wen.gao@polimi.it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jU3ZDIwZThmZWJiMDE0MGJhYjBhZDhjMDFhN2JhMTc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.4|4.3|5.3|9.8|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.4|4.3|5.3|9.8|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15.1|4.2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15.1|4.2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3.5|15.2"/>
</p:tagLst>
</file>

<file path=ppt/theme/theme1.xml><?xml version="1.0" encoding="utf-8"?>
<a:theme xmlns:a="http://schemas.openxmlformats.org/drawingml/2006/main" name="Interni">
  <a:themeElements>
    <a:clrScheme name="Personalizzato 4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8292CB"/>
      </a:accent1>
      <a:accent2>
        <a:srgbClr val="B4BDDF"/>
      </a:accent2>
      <a:accent3>
        <a:srgbClr val="CDD3EA"/>
      </a:accent3>
      <a:accent4>
        <a:srgbClr val="E5E9F4"/>
      </a:accent4>
      <a:accent5>
        <a:srgbClr val="495FB0"/>
      </a:accent5>
      <a:accent6>
        <a:srgbClr val="F3F3F3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">
  <a:themeElements>
    <a:clrScheme name="Personalizzato 4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8292CB"/>
      </a:accent1>
      <a:accent2>
        <a:srgbClr val="B4BDDF"/>
      </a:accent2>
      <a:accent3>
        <a:srgbClr val="CDD3EA"/>
      </a:accent3>
      <a:accent4>
        <a:srgbClr val="E5E9F4"/>
      </a:accent4>
      <a:accent5>
        <a:srgbClr val="495FB0"/>
      </a:accent5>
      <a:accent6>
        <a:srgbClr val="F3F3F3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Interni">
  <a:themeElements>
    <a:clrScheme name="Personalizzato 4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8292CB"/>
      </a:accent1>
      <a:accent2>
        <a:srgbClr val="B4BDDF"/>
      </a:accent2>
      <a:accent3>
        <a:srgbClr val="CDD3EA"/>
      </a:accent3>
      <a:accent4>
        <a:srgbClr val="E5E9F4"/>
      </a:accent4>
      <a:accent5>
        <a:srgbClr val="495FB0"/>
      </a:accent5>
      <a:accent6>
        <a:srgbClr val="F3F3F3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ppt_manrope_2024_regular</Template>
  <TotalTime>402</TotalTime>
  <Words>776</Words>
  <Application>Microsoft Office PowerPoint</Application>
  <PresentationFormat>宽屏</PresentationFormat>
  <Paragraphs>109</Paragraphs>
  <Slides>9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Calibri</vt:lpstr>
      <vt:lpstr>Encode Sans</vt:lpstr>
      <vt:lpstr>Wingdings</vt:lpstr>
      <vt:lpstr>Cambria Math</vt:lpstr>
      <vt:lpstr>Manrope</vt:lpstr>
      <vt:lpstr>Times New Roman</vt:lpstr>
      <vt:lpstr>Arial</vt:lpstr>
      <vt:lpstr>Interni</vt:lpstr>
      <vt:lpstr>Cover</vt:lpstr>
      <vt:lpstr>1_Interni</vt:lpstr>
      <vt:lpstr>Visio</vt:lpstr>
      <vt:lpstr>Unsupervised Damage Detection in Bridges Using Outlier-Contaminated Vibration Data</vt:lpstr>
      <vt:lpstr>Contents </vt:lpstr>
      <vt:lpstr>Research Background and Themes —— Importance and challenges of SHM </vt:lpstr>
      <vt:lpstr>Research Background and Themes —— Research themes and objectives  </vt:lpstr>
      <vt:lpstr>Methodology —— Part 1：Feature reconstruction</vt:lpstr>
      <vt:lpstr>Methodology —— Part 2：Anomaly detection —— Unsupervised learning LOF  </vt:lpstr>
      <vt:lpstr>Application and Achievement —— Part 1: Applied Case : </vt:lpstr>
      <vt:lpstr>Application and Achievement —— Part 2: Application results 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Camilla Ghironi</dc:creator>
  <cp:lastModifiedBy>Wen Gao</cp:lastModifiedBy>
  <cp:revision>296</cp:revision>
  <dcterms:created xsi:type="dcterms:W3CDTF">2024-06-28T15:03:00Z</dcterms:created>
  <dcterms:modified xsi:type="dcterms:W3CDTF">2025-06-05T14:35:02Z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111DCB3693FB4986851F486184565C84_12</vt:lpwstr>
  </property>
  <property fmtid="{D5CDD505-2E9C-101B-9397-08002B2CF9AE}" pid="3" name="KSOProductBuildVer">
    <vt:lpwstr>2052-12.1.0.18608</vt:lpwstr>
  </property>
</Properties>
</file>