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5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6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33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7263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8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08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28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91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2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0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0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0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9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9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4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7CE1-B645-41C7-9178-2390CB1ACAC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9DAAD-A267-4AEB-BF2F-951B6552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5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181E-9CF7-C467-9063-ED0BD6CED4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3000" b="1" kern="1400" spc="-5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Experimental Investigation of Smartphone MEMS Accelerometers Under Simulated Temperature and Humidity Changes for Long-Term SHM Programs</a:t>
            </a:r>
            <a:endParaRPr lang="en-US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04968-8C21-657F-8580-5B3723484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8272759" cy="1117687"/>
          </a:xfrm>
        </p:spPr>
        <p:txBody>
          <a:bodyPr/>
          <a:lstStyle/>
          <a:p>
            <a:pPr algn="l" rtl="1"/>
            <a:r>
              <a:rPr lang="en-GB" b="1" dirty="0">
                <a:solidFill>
                  <a:srgbClr val="002060"/>
                </a:solidFill>
                <a:latin typeface="Univers" panose="020B0503020202020204" pitchFamily="34" charset="0"/>
                <a:cs typeface="Arial" panose="020B0604020202020204" pitchFamily="34" charset="0"/>
              </a:rPr>
              <a:t>Author</a:t>
            </a:r>
            <a:r>
              <a:rPr lang="en-GB" dirty="0">
                <a:solidFill>
                  <a:srgbClr val="002060"/>
                </a:solidFill>
                <a:latin typeface="Univers" panose="020B0503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002060"/>
                </a:solidFill>
                <a:latin typeface="Univers" panose="020B0503020202020204" pitchFamily="34" charset="0"/>
                <a:cs typeface="Arial" panose="020B0604020202020204" pitchFamily="34" charset="0"/>
              </a:rPr>
              <a:t>Alireza Entezami</a:t>
            </a:r>
            <a:endParaRPr lang="fa-IR" dirty="0">
              <a:solidFill>
                <a:srgbClr val="002060"/>
              </a:solidFill>
              <a:latin typeface="Univers" panose="020B0503020202020204" pitchFamily="34" charset="0"/>
              <a:cs typeface="Arial" panose="020B0604020202020204" pitchFamily="34" charset="0"/>
            </a:endParaRPr>
          </a:p>
          <a:p>
            <a:pPr algn="l" rtl="1"/>
            <a:r>
              <a:rPr lang="en-US" sz="1650" dirty="0"/>
              <a:t>Department of civil and environmental engineering, </a:t>
            </a:r>
            <a:r>
              <a:rPr lang="en-US" sz="1650" dirty="0" err="1"/>
              <a:t>Politecnico</a:t>
            </a:r>
            <a:r>
              <a:rPr lang="en-US" sz="1650" dirty="0"/>
              <a:t> di Milano, Milan, Italy</a:t>
            </a:r>
          </a:p>
          <a:p>
            <a:pPr algn="l" rtl="1"/>
            <a:endParaRPr lang="en-GB" dirty="0">
              <a:solidFill>
                <a:srgbClr val="002060"/>
              </a:solidFill>
              <a:latin typeface="Univers" panose="020B0503020202020204" pitchFamily="34" charset="0"/>
              <a:cs typeface="Arial" panose="020B0604020202020204" pitchFamily="34" charset="0"/>
            </a:endParaRPr>
          </a:p>
          <a:p>
            <a:pPr marL="0" indent="0" algn="l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AA438-B1AD-F2AE-89A1-4BF9432CB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5"/>
          <a:stretch>
            <a:fillRect/>
          </a:stretch>
        </p:blipFill>
        <p:spPr>
          <a:xfrm>
            <a:off x="2212592" y="5511726"/>
            <a:ext cx="1274780" cy="1274780"/>
          </a:xfrm>
          <a:custGeom>
            <a:avLst/>
            <a:gdLst/>
            <a:ahLst/>
            <a:cxnLst/>
            <a:rect l="l" t="t" r="r" b="b"/>
            <a:pathLst>
              <a:path w="2593464" h="2593464">
                <a:moveTo>
                  <a:pt x="1296732" y="0"/>
                </a:moveTo>
                <a:cubicBezTo>
                  <a:pt x="2012897" y="0"/>
                  <a:pt x="2593464" y="580567"/>
                  <a:pt x="2593464" y="1296732"/>
                </a:cubicBezTo>
                <a:cubicBezTo>
                  <a:pt x="2593464" y="2012897"/>
                  <a:pt x="2012897" y="2593464"/>
                  <a:pt x="1296732" y="2593464"/>
                </a:cubicBezTo>
                <a:cubicBezTo>
                  <a:pt x="580567" y="2593464"/>
                  <a:pt x="0" y="2012897"/>
                  <a:pt x="0" y="1296732"/>
                </a:cubicBezTo>
                <a:cubicBezTo>
                  <a:pt x="0" y="580567"/>
                  <a:pt x="580567" y="0"/>
                  <a:pt x="1296732" y="0"/>
                </a:cubicBezTo>
                <a:close/>
              </a:path>
            </a:pathLst>
          </a:custGeom>
        </p:spPr>
      </p:pic>
      <p:pic>
        <p:nvPicPr>
          <p:cNvPr id="5" name="Picture 4" descr="A blue background with white text&#10;&#10;AI-generated content may be incorrect.">
            <a:extLst>
              <a:ext uri="{FF2B5EF4-FFF2-40B4-BE49-F238E27FC236}">
                <a16:creationId xmlns:a16="http://schemas.microsoft.com/office/drawing/2014/main" id="{45AA7C5B-EE75-8045-E54D-5799FA4767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5"/>
          <a:stretch>
            <a:fillRect/>
          </a:stretch>
        </p:blipFill>
        <p:spPr>
          <a:xfrm>
            <a:off x="5199829" y="5511726"/>
            <a:ext cx="1274780" cy="1274780"/>
          </a:xfrm>
          <a:custGeom>
            <a:avLst/>
            <a:gdLst/>
            <a:ahLst/>
            <a:cxnLst/>
            <a:rect l="l" t="t" r="r" b="b"/>
            <a:pathLst>
              <a:path w="2593464" h="2593464">
                <a:moveTo>
                  <a:pt x="1296732" y="0"/>
                </a:moveTo>
                <a:cubicBezTo>
                  <a:pt x="2012897" y="0"/>
                  <a:pt x="2593464" y="580567"/>
                  <a:pt x="2593464" y="1296732"/>
                </a:cubicBezTo>
                <a:cubicBezTo>
                  <a:pt x="2593464" y="2012897"/>
                  <a:pt x="2012897" y="2593464"/>
                  <a:pt x="1296732" y="2593464"/>
                </a:cubicBezTo>
                <a:cubicBezTo>
                  <a:pt x="580567" y="2593464"/>
                  <a:pt x="0" y="2012897"/>
                  <a:pt x="0" y="1296732"/>
                </a:cubicBezTo>
                <a:cubicBezTo>
                  <a:pt x="0" y="580567"/>
                  <a:pt x="580567" y="0"/>
                  <a:pt x="1296732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CD134E-F963-938C-384C-BA4E7CBEAA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0" r="342" b="-5"/>
          <a:stretch>
            <a:fillRect/>
          </a:stretch>
        </p:blipFill>
        <p:spPr>
          <a:xfrm>
            <a:off x="8187066" y="5511726"/>
            <a:ext cx="1274780" cy="1274780"/>
          </a:xfrm>
          <a:custGeom>
            <a:avLst/>
            <a:gdLst/>
            <a:ahLst/>
            <a:cxnLst/>
            <a:rect l="l" t="t" r="r" b="b"/>
            <a:pathLst>
              <a:path w="2593464" h="2593464">
                <a:moveTo>
                  <a:pt x="1296732" y="0"/>
                </a:moveTo>
                <a:cubicBezTo>
                  <a:pt x="2012897" y="0"/>
                  <a:pt x="2593464" y="580567"/>
                  <a:pt x="2593464" y="1296732"/>
                </a:cubicBezTo>
                <a:cubicBezTo>
                  <a:pt x="2593464" y="2012897"/>
                  <a:pt x="2012897" y="2593464"/>
                  <a:pt x="1296732" y="2593464"/>
                </a:cubicBezTo>
                <a:cubicBezTo>
                  <a:pt x="580567" y="2593464"/>
                  <a:pt x="0" y="2012897"/>
                  <a:pt x="0" y="1296732"/>
                </a:cubicBezTo>
                <a:cubicBezTo>
                  <a:pt x="0" y="580567"/>
                  <a:pt x="580567" y="0"/>
                  <a:pt x="1296732" y="0"/>
                </a:cubicBezTo>
                <a:close/>
              </a:path>
            </a:pathLst>
          </a:custGeom>
        </p:spPr>
      </p:pic>
      <p:sp>
        <p:nvSpPr>
          <p:cNvPr id="7" name="文本框 11">
            <a:extLst>
              <a:ext uri="{FF2B5EF4-FFF2-40B4-BE49-F238E27FC236}">
                <a16:creationId xmlns:a16="http://schemas.microsoft.com/office/drawing/2014/main" id="{07FF475A-0704-8169-7B72-35066ACB87C3}"/>
              </a:ext>
            </a:extLst>
          </p:cNvPr>
          <p:cNvSpPr txBox="1"/>
          <p:nvPr/>
        </p:nvSpPr>
        <p:spPr>
          <a:xfrm>
            <a:off x="116384" y="85844"/>
            <a:ext cx="10149432" cy="35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b="1" i="0" dirty="0">
                <a:solidFill>
                  <a:srgbClr val="32333C"/>
                </a:solidFill>
                <a:effectLst/>
                <a:latin typeface="Encode Sans"/>
              </a:rPr>
              <a:t>2</a:t>
            </a:r>
            <a:r>
              <a:rPr lang="en-US" sz="2000" b="1" i="0" baseline="30000" dirty="0">
                <a:solidFill>
                  <a:srgbClr val="32333C"/>
                </a:solidFill>
                <a:effectLst/>
                <a:latin typeface="Encode Sans"/>
              </a:rPr>
              <a:t>nd</a:t>
            </a:r>
            <a:r>
              <a:rPr lang="en-US" sz="2000" b="1" i="0" dirty="0">
                <a:solidFill>
                  <a:srgbClr val="32333C"/>
                </a:solidFill>
                <a:effectLst/>
                <a:latin typeface="Encode Sans"/>
              </a:rPr>
              <a:t> Olympiad in Engineering Science – </a:t>
            </a:r>
            <a:r>
              <a:rPr lang="en-US" sz="2000" b="1" dirty="0"/>
              <a:t>OES 2025</a:t>
            </a:r>
          </a:p>
        </p:txBody>
      </p:sp>
    </p:spTree>
    <p:extLst>
      <p:ext uri="{BB962C8B-B14F-4D97-AF65-F5344CB8AC3E}">
        <p14:creationId xmlns:p14="http://schemas.microsoft.com/office/powerpoint/2010/main" val="1093416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13483D-28A7-0B25-3893-10A159FFF2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26" y="2032753"/>
            <a:ext cx="4572000" cy="16250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CA62666-BB24-F829-459C-2D52ED1948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5" y="3566825"/>
            <a:ext cx="4572000" cy="16250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372E6F-DE5F-AB57-DE1B-220C674D52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316" y="5100897"/>
            <a:ext cx="4572000" cy="1625080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77F449A1-C4BD-4B75-F151-04136C075509}"/>
              </a:ext>
            </a:extLst>
          </p:cNvPr>
          <p:cNvSpPr/>
          <p:nvPr/>
        </p:nvSpPr>
        <p:spPr>
          <a:xfrm>
            <a:off x="5330425" y="2602406"/>
            <a:ext cx="476250" cy="485775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03CBA6-1EB9-AD77-5F21-57ABEDDD358A}"/>
              </a:ext>
            </a:extLst>
          </p:cNvPr>
          <p:cNvSpPr txBox="1"/>
          <p:nvPr/>
        </p:nvSpPr>
        <p:spPr>
          <a:xfrm>
            <a:off x="5854685" y="2660627"/>
            <a:ext cx="301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IF-Based Outlier Detection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027AC4E-C839-4B3F-E5A3-B32C492CEB5F}"/>
              </a:ext>
            </a:extLst>
          </p:cNvPr>
          <p:cNvSpPr/>
          <p:nvPr/>
        </p:nvSpPr>
        <p:spPr>
          <a:xfrm>
            <a:off x="8220500" y="4136477"/>
            <a:ext cx="476250" cy="485775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2251B1-1D21-548E-E378-6FEF874C756F}"/>
              </a:ext>
            </a:extLst>
          </p:cNvPr>
          <p:cNvSpPr txBox="1"/>
          <p:nvPr/>
        </p:nvSpPr>
        <p:spPr>
          <a:xfrm>
            <a:off x="8816619" y="4225477"/>
            <a:ext cx="2955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RRCF-Based Outlier Detection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456DF50-914B-16BF-F3FA-242F394266FB}"/>
              </a:ext>
            </a:extLst>
          </p:cNvPr>
          <p:cNvSpPr/>
          <p:nvPr/>
        </p:nvSpPr>
        <p:spPr>
          <a:xfrm rot="10800000">
            <a:off x="6159258" y="5714058"/>
            <a:ext cx="476250" cy="485775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6D3577-59F2-462F-1925-009E3497BAB4}"/>
              </a:ext>
            </a:extLst>
          </p:cNvPr>
          <p:cNvSpPr txBox="1"/>
          <p:nvPr/>
        </p:nvSpPr>
        <p:spPr>
          <a:xfrm>
            <a:off x="2411367" y="5782605"/>
            <a:ext cx="3747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>
                <a:solidFill>
                  <a:schemeClr val="bg1"/>
                </a:solidFill>
              </a:rPr>
              <a:t>OC-SVM-Based Outlier Detection</a:t>
            </a:r>
          </a:p>
        </p:txBody>
      </p:sp>
    </p:spTree>
    <p:extLst>
      <p:ext uri="{BB962C8B-B14F-4D97-AF65-F5344CB8AC3E}">
        <p14:creationId xmlns:p14="http://schemas.microsoft.com/office/powerpoint/2010/main" val="567075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3C5D0-696E-2712-8BBA-9440EEA13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9E8F-85CE-E97C-47A2-8232760B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73472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258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Smartphone sensing is an emerging tool in SHM, especially for large-scale civil structures.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Built-in sensors of sensors such as accelerometers, gyroscopes, and GPS enable vibration and vision-based monitoring of civil structures, particularly bridges.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Smartphones support real-time wireless data transmission via IoT connectivity.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For vibration-based monitoring, tri-axial capacitive MEMS accelerometers record vibrations in lateral, longitudinal, and vertical directions.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Despite moderate sensitivity (1–3 mg), smartphone accelerometers are effective for high-amplitude vibrations.</a:t>
            </a:r>
          </a:p>
          <a:p>
            <a:pPr algn="just">
              <a:lnSpc>
                <a:spcPts val="2800"/>
              </a:lnSpc>
            </a:pPr>
            <a:endParaRPr lang="en-US" sz="2000" dirty="0">
              <a:solidFill>
                <a:schemeClr val="bg1"/>
              </a:solidFill>
              <a:effectLst/>
            </a:endParaRPr>
          </a:p>
          <a:p>
            <a:pPr algn="just">
              <a:lnSpc>
                <a:spcPts val="28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299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258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Capacitive MEMS accelerometers are sensitive to temperature and humidity.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Temperature can cause thermal stress, misalignment, and bias drift (zero-point errors).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Humidity can lead to internal corrosion and capacitance changes, affecting sensor output.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Environmental factors also alter structural material properties, causing overlap in sensor and structural responses.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This can lead to misinterpretation of data and false assessment of structural conditions.</a:t>
            </a:r>
          </a:p>
          <a:p>
            <a:pPr algn="just">
              <a:lnSpc>
                <a:spcPts val="28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457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258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Unsupervised anomaly detection models can identify environmentally induced sensor anomalies.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Unsupervised anomaly detectors are generally developed from statistical and artificial neural network models.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These models isolate true structural behavior without requiring prior environmental data.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Structural behavior isolation enhances SHM reliability by filtering noise and improving response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276589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and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258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This research conducts a lab-scale experimental program to assess the impact of extreme environmental conditions on smartphone MEMS accelerometer performance. 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A smartphone and a digital temperature/humidity recorder are used to collect tri-axial acceleration time histories and temperature and humidity data.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Three unsupervised outlier detectors are suggested to detect outliers caused by environmental conditions.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These models include Isolation Forest (IF), Robust Random Cut Forest (RRCF), and One-Class Support Vector Machine (OC-SVM).</a:t>
            </a:r>
          </a:p>
        </p:txBody>
      </p:sp>
    </p:spTree>
    <p:extLst>
      <p:ext uri="{BB962C8B-B14F-4D97-AF65-F5344CB8AC3E}">
        <p14:creationId xmlns:p14="http://schemas.microsoft.com/office/powerpoint/2010/main" val="175227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Program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C60936E-0C51-FF99-2BFD-93CD4C43E5A7}"/>
              </a:ext>
            </a:extLst>
          </p:cNvPr>
          <p:cNvGrpSpPr/>
          <p:nvPr/>
        </p:nvGrpSpPr>
        <p:grpSpPr>
          <a:xfrm>
            <a:off x="2442506" y="2164044"/>
            <a:ext cx="2239487" cy="4484132"/>
            <a:chOff x="3164643" y="2257425"/>
            <a:chExt cx="2239487" cy="448413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198013F-DCD3-C996-B5EE-AA3AA920B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643" y="2257425"/>
              <a:ext cx="2239487" cy="41148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0" dist="5000" dir="5400000" sy="-100000" algn="bl" rotWithShape="0"/>
            </a:effectLst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9D5FE6-B9A3-C15E-F199-08224D01F2D4}"/>
                </a:ext>
              </a:extLst>
            </p:cNvPr>
            <p:cNvSpPr txBox="1"/>
            <p:nvPr/>
          </p:nvSpPr>
          <p:spPr>
            <a:xfrm>
              <a:off x="3512861" y="6372225"/>
              <a:ext cx="1543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Smartphone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AB6760A-E7CE-449D-F3F5-A0BA2F5E47EB}"/>
              </a:ext>
            </a:extLst>
          </p:cNvPr>
          <p:cNvGrpSpPr/>
          <p:nvPr/>
        </p:nvGrpSpPr>
        <p:grpSpPr>
          <a:xfrm>
            <a:off x="5410520" y="2164044"/>
            <a:ext cx="3371848" cy="4500402"/>
            <a:chOff x="6741161" y="2180314"/>
            <a:chExt cx="3371848" cy="450040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C3770F1-CEB7-9311-4391-31CE4A873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8144" y="2180314"/>
              <a:ext cx="2777883" cy="41148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0" dist="5000" dir="5400000" sy="-100000" algn="bl" rotWithShape="0"/>
            </a:effec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602D041-B4B2-F37A-FBB0-5C84D4576522}"/>
                </a:ext>
              </a:extLst>
            </p:cNvPr>
            <p:cNvSpPr txBox="1"/>
            <p:nvPr/>
          </p:nvSpPr>
          <p:spPr>
            <a:xfrm>
              <a:off x="6741161" y="6311384"/>
              <a:ext cx="3371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Temperature/Humidity Sensor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289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258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The experimental program is performed under the total of 40 test measurements in controlled lab conditions.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Each test includes synchronized recording of acceleration, temperature, and humidity.</a:t>
            </a:r>
          </a:p>
          <a:p>
            <a:pPr marL="457200" indent="-4572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Test scenarios span five environmental categories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EBAA7A-5A70-E53F-0B1F-33AE61E01EA5}"/>
              </a:ext>
            </a:extLst>
          </p:cNvPr>
          <p:cNvGraphicFramePr>
            <a:graphicFrameLocks noGrp="1"/>
          </p:cNvGraphicFramePr>
          <p:nvPr/>
        </p:nvGraphicFramePr>
        <p:xfrm>
          <a:off x="1624012" y="4505325"/>
          <a:ext cx="8943976" cy="222885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071388">
                  <a:extLst>
                    <a:ext uri="{9D8B030D-6E8A-4147-A177-3AD203B41FA5}">
                      <a16:colId xmlns:a16="http://schemas.microsoft.com/office/drawing/2014/main" val="2078073226"/>
                    </a:ext>
                  </a:extLst>
                </a:gridCol>
                <a:gridCol w="1084544">
                  <a:extLst>
                    <a:ext uri="{9D8B030D-6E8A-4147-A177-3AD203B41FA5}">
                      <a16:colId xmlns:a16="http://schemas.microsoft.com/office/drawing/2014/main" val="2145557647"/>
                    </a:ext>
                  </a:extLst>
                </a:gridCol>
                <a:gridCol w="1173754">
                  <a:extLst>
                    <a:ext uri="{9D8B030D-6E8A-4147-A177-3AD203B41FA5}">
                      <a16:colId xmlns:a16="http://schemas.microsoft.com/office/drawing/2014/main" val="307628538"/>
                    </a:ext>
                  </a:extLst>
                </a:gridCol>
                <a:gridCol w="1175026">
                  <a:extLst>
                    <a:ext uri="{9D8B030D-6E8A-4147-A177-3AD203B41FA5}">
                      <a16:colId xmlns:a16="http://schemas.microsoft.com/office/drawing/2014/main" val="3179084735"/>
                    </a:ext>
                  </a:extLst>
                </a:gridCol>
                <a:gridCol w="1175026">
                  <a:extLst>
                    <a:ext uri="{9D8B030D-6E8A-4147-A177-3AD203B41FA5}">
                      <a16:colId xmlns:a16="http://schemas.microsoft.com/office/drawing/2014/main" val="2627753207"/>
                    </a:ext>
                  </a:extLst>
                </a:gridCol>
                <a:gridCol w="1264238">
                  <a:extLst>
                    <a:ext uri="{9D8B030D-6E8A-4147-A177-3AD203B41FA5}">
                      <a16:colId xmlns:a16="http://schemas.microsoft.com/office/drawing/2014/main" val="2696923803"/>
                    </a:ext>
                  </a:extLst>
                </a:gridCol>
              </a:tblGrid>
              <a:tr h="281538">
                <a:tc rowSpan="2"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</a:rPr>
                        <a:t>Test conditions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Temperature (</a:t>
                      </a:r>
                      <a:r>
                        <a:rPr lang="en-US" sz="1600" baseline="30000">
                          <a:effectLst/>
                        </a:rPr>
                        <a:t>⸰</a:t>
                      </a:r>
                      <a:r>
                        <a:rPr lang="en-US" sz="1600">
                          <a:effectLst/>
                        </a:rPr>
                        <a:t>C)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Humidity (%)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Test no.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1216770"/>
                  </a:ext>
                </a:extLst>
              </a:tr>
              <a:tr h="281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Min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Max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Min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Max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7659"/>
                  </a:ext>
                </a:extLst>
              </a:tr>
              <a:tr h="333155"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Extremely cold and dry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-8.7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-23.4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38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43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1 – 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5999268"/>
                  </a:ext>
                </a:extLst>
              </a:tr>
              <a:tr h="333155"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Cold and moderately humid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2.1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8.4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32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58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</a:rPr>
                        <a:t>11 – 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27550546"/>
                  </a:ext>
                </a:extLst>
              </a:tr>
              <a:tr h="333155"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Extremely hot and humid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22.2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29.7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21 – 26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9218265"/>
                  </a:ext>
                </a:extLst>
              </a:tr>
              <a:tr h="333155"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Mild and dry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20.6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21.2 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33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35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27 – 30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32266674"/>
                  </a:ext>
                </a:extLst>
              </a:tr>
              <a:tr h="333155"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Extremely warm and dry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27.6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41.0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l" hangingPunct="0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</a:rPr>
                        <a:t>31 – 40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5846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16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730504" cy="42258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Temperature is the dominant factor influencing sensor response.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Extreme cold (Tests 8–10, down to –23.4°C) and extreme heat (Test 35, up to 41°C) cause significant spikes in RMS values.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RMS values of the vertical acceleration (z-axis) exhibit highest variability, especially under cold and hot extremes.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RMS values of the lateral acceleration (x-axis) show spikes at Tests 10 and 36 (cold and warm extremes).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RMS values of the longitudinal acceleration (y-axis) indicate smaller changes but spikes at the extreme warm condition.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Humidity causes moderate fluctuations, but effects are less significant than temperature.</a:t>
            </a:r>
          </a:p>
        </p:txBody>
      </p:sp>
    </p:spTree>
    <p:extLst>
      <p:ext uri="{BB962C8B-B14F-4D97-AF65-F5344CB8AC3E}">
        <p14:creationId xmlns:p14="http://schemas.microsoft.com/office/powerpoint/2010/main" val="1149912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6588-A551-1F24-69C1-35A9264B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1C10-F88A-3FC5-D429-BA10D837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79723"/>
            <a:ext cx="9730504" cy="44163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Three unsupervised outlier detection models (i.e., IF, RRCF, OC-SVM) were applied to detect temperature-induced sensor anomalies.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These models detect outliers in smartphone accelerometer data using RMS acceleration data across all tests, leading to a matrix of 40 observations from three variables. 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 All models detected key anomalies at: Test 10 (extremely cold, –23.4°C) and Test 36 (extremely hot, 41°C).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IF and RRCF showed some false detections, likely due to noise in lateral/longitudinal axes.</a:t>
            </a:r>
          </a:p>
          <a:p>
            <a:pPr marL="457200" indent="-457200" algn="just">
              <a:lnSpc>
                <a:spcPts val="25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effectLst/>
              </a:rPr>
              <a:t>OCSVM outperformed the others by accurately identifying true outliers with fewer false positives. It is more robust when vertical RMS dominates temperature-related effects</a:t>
            </a:r>
          </a:p>
        </p:txBody>
      </p:sp>
    </p:spTree>
    <p:extLst>
      <p:ext uri="{BB962C8B-B14F-4D97-AF65-F5344CB8AC3E}">
        <p14:creationId xmlns:p14="http://schemas.microsoft.com/office/powerpoint/2010/main" val="36746963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321</TotalTime>
  <Words>707</Words>
  <Application>Microsoft Macintosh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Encode Sans</vt:lpstr>
      <vt:lpstr>Times New Roman</vt:lpstr>
      <vt:lpstr>Trebuchet MS</vt:lpstr>
      <vt:lpstr>Univers</vt:lpstr>
      <vt:lpstr>Wingdings</vt:lpstr>
      <vt:lpstr>Berlin</vt:lpstr>
      <vt:lpstr>Experimental Investigation of Smartphone MEMS Accelerometers Under Simulated Temperature and Humidity Changes for Long-Term SHM Programs</vt:lpstr>
      <vt:lpstr>Introduction</vt:lpstr>
      <vt:lpstr>Challenges</vt:lpstr>
      <vt:lpstr>Possible Solutions</vt:lpstr>
      <vt:lpstr>Aim and Scope</vt:lpstr>
      <vt:lpstr>Experimental Program</vt:lpstr>
      <vt:lpstr>Experimental Program</vt:lpstr>
      <vt:lpstr>Results</vt:lpstr>
      <vt:lpstr>Results</vt:lpstr>
      <vt:lpstr>Results</vt:lpstr>
      <vt:lpstr>Thanks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Investigation of Smartphone MEMS Accelerometers Under Simulated Temperature and Humidity Changes for Long-Term SHM Programs</dc:title>
  <dc:creator>PC</dc:creator>
  <cp:lastModifiedBy>Alireza Entezami</cp:lastModifiedBy>
  <cp:revision>16</cp:revision>
  <dcterms:created xsi:type="dcterms:W3CDTF">2025-06-09T10:36:55Z</dcterms:created>
  <dcterms:modified xsi:type="dcterms:W3CDTF">2025-06-10T10:39:52Z</dcterms:modified>
</cp:coreProperties>
</file>