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16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98" r:id="rId7"/>
    <p:sldId id="309" r:id="rId8"/>
    <p:sldId id="297" r:id="rId9"/>
    <p:sldId id="310" r:id="rId10"/>
    <p:sldId id="299" r:id="rId11"/>
    <p:sldId id="300" r:id="rId12"/>
    <p:sldId id="306" r:id="rId13"/>
    <p:sldId id="301" r:id="rId14"/>
    <p:sldId id="305" r:id="rId15"/>
    <p:sldId id="304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1" autoAdjust="0"/>
    <p:restoredTop sz="95640" autoAdjust="0"/>
  </p:normalViewPr>
  <p:slideViewPr>
    <p:cSldViewPr snapToGrid="0">
      <p:cViewPr varScale="1">
        <p:scale>
          <a:sx n="105" d="100"/>
          <a:sy n="105" d="100"/>
        </p:scale>
        <p:origin x="192" y="384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C6E6-0D24-A72E-2AB5-E7890B69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723FD-757F-C4C6-AE0C-0936D7376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908D1-7F7C-48E6-DCD5-F7C26FE68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BB0E-B763-787B-86F0-3EE6171ED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8DE9-0969-5458-2CDC-C5B7C89F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A17D-0587-63EB-806D-5D5D790DE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A763C-06F4-D3A2-ECED-FA37EF3AD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1FCF-2068-534C-4F2B-A05459D54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3A42-CA0C-719B-D30F-563F3651D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D90D2-A42C-5AAB-C86B-5F3BCD63E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659C5-4D23-7B73-1740-4E411A84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88D6-6625-7338-3AE8-7034A3E70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9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88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71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788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134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9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33077-78EC-7DF4-BF19-90D317B9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CD28A7-0D2B-AED1-6F3B-4AE5F1828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42A51C-912B-CCA9-06D7-C7008AF4F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BDFF025-3C9C-4EE0-BA21-82ABED671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851435-1806-4487-A416-DCEEE6CB4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08A2709-190B-1F57-99CB-071141B1F893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D583A8F-3ED8-6FE3-48C8-268E1FAA65E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25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9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597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02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45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645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00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60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3671" r:id="rId14"/>
    <p:sldLayoutId id="214748366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39229"/>
            <a:ext cx="8519532" cy="1620926"/>
          </a:xfrm>
        </p:spPr>
        <p:txBody>
          <a:bodyPr/>
          <a:lstStyle/>
          <a:p>
            <a:pPr hangingPunct="0"/>
            <a:r>
              <a:rPr lang="en-US" sz="3200" dirty="0"/>
              <a:t>A Numerical Investigation into Freezing Impacts on the Dynamic Behavior of Bridges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BF3B9-A165-2098-2A75-357F22E032E8}"/>
              </a:ext>
            </a:extLst>
          </p:cNvPr>
          <p:cNvSpPr txBox="1"/>
          <p:nvPr/>
        </p:nvSpPr>
        <p:spPr>
          <a:xfrm>
            <a:off x="0" y="3413180"/>
            <a:ext cx="82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Author: Mohammad Omidi</a:t>
            </a:r>
            <a:r>
              <a:rPr lang="en-US" baseline="30000" dirty="0"/>
              <a:t>1,2</a:t>
            </a:r>
            <a:r>
              <a:rPr lang="en-US" dirty="0"/>
              <a:t>, Alireza Entezami</a:t>
            </a:r>
            <a:r>
              <a:rPr lang="en-US" baseline="30000" dirty="0"/>
              <a:t>2</a:t>
            </a:r>
            <a:r>
              <a:rPr lang="en-US" dirty="0"/>
              <a:t>, Alberto Corigliano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0380563C-E6C9-B34B-18A8-5C72E0C9C600}"/>
              </a:ext>
            </a:extLst>
          </p:cNvPr>
          <p:cNvSpPr txBox="1"/>
          <p:nvPr/>
        </p:nvSpPr>
        <p:spPr>
          <a:xfrm>
            <a:off x="3038003" y="0"/>
            <a:ext cx="1014943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2</a:t>
            </a:r>
            <a:r>
              <a:rPr lang="en-US" sz="2000" b="1" i="0" baseline="30000" dirty="0">
                <a:solidFill>
                  <a:srgbClr val="32333C"/>
                </a:solidFill>
                <a:effectLst/>
                <a:latin typeface="Encode Sans"/>
              </a:rPr>
              <a:t>nd</a:t>
            </a: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 Olympiad in Engineering Science – </a:t>
            </a:r>
            <a:r>
              <a:rPr lang="en-US" sz="2000" b="1" dirty="0"/>
              <a:t>OES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1B8BB-7749-A028-3F97-252056407609}"/>
              </a:ext>
            </a:extLst>
          </p:cNvPr>
          <p:cNvSpPr txBox="1"/>
          <p:nvPr/>
        </p:nvSpPr>
        <p:spPr>
          <a:xfrm>
            <a:off x="0" y="3946815"/>
            <a:ext cx="11742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i="1" dirty="0"/>
              <a:t>1</a:t>
            </a:r>
            <a:r>
              <a:rPr lang="en-US" dirty="0"/>
              <a:t> Department of Thermal and Fluid Engineering, University of Twente, Netherlands </a:t>
            </a:r>
          </a:p>
          <a:p>
            <a:pPr rtl="1"/>
            <a:r>
              <a:rPr lang="en-US" i="1" dirty="0"/>
              <a:t>2</a:t>
            </a:r>
            <a:r>
              <a:rPr lang="en-US" dirty="0"/>
              <a:t> Department of civil and environmental engineering, </a:t>
            </a:r>
            <a:r>
              <a:rPr lang="en-US" dirty="0" err="1"/>
              <a:t>Politecnico</a:t>
            </a:r>
            <a:r>
              <a:rPr lang="en-US" dirty="0"/>
              <a:t> di Milano, Milan, Italy</a:t>
            </a:r>
          </a:p>
          <a:p>
            <a:pPr rtl="1"/>
            <a:endParaRPr lang="en-GB" dirty="0">
              <a:solidFill>
                <a:srgbClr val="002060"/>
              </a:solidFill>
              <a:latin typeface="Univers" panose="020B0503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Templates and downloads: UT logo, powerpoint, posters, etc (Sjablonen in UT  huisstijl) | Service Portal | University of Twente">
            <a:extLst>
              <a:ext uri="{FF2B5EF4-FFF2-40B4-BE49-F238E27FC236}">
                <a16:creationId xmlns:a16="http://schemas.microsoft.com/office/drawing/2014/main" id="{F1AD0218-FE06-4C0C-AED6-68EEAE72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72" y="4969737"/>
            <a:ext cx="2718418" cy="13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tecnico Milano - Global Alliance For Sustainable Energy">
            <a:extLst>
              <a:ext uri="{FF2B5EF4-FFF2-40B4-BE49-F238E27FC236}">
                <a16:creationId xmlns:a16="http://schemas.microsoft.com/office/drawing/2014/main" id="{9D973352-2474-D08A-49BD-33492920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00" y="4705249"/>
            <a:ext cx="3854914" cy="18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4733-7C7A-28CC-7539-CC26662F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23139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Impact on Mode Shapes</a:t>
            </a:r>
            <a:br>
              <a:rPr lang="en-US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A9D0-2519-B515-81EA-F97C9470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03376"/>
            <a:ext cx="10515600" cy="3056541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frequencies, the fundamental mode shapes remained almost identical across the entire temperature range.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 The Modal Assurance Criterion (MAC) was used to compare the mode shapes at the extreme minimum (-18°C) and maximum (41°C) temperatures.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FCF0-BF40-E11B-F9FD-E7D562194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5" r="5987" b="6909"/>
          <a:stretch/>
        </p:blipFill>
        <p:spPr bwMode="auto">
          <a:xfrm>
            <a:off x="533400" y="2334768"/>
            <a:ext cx="5011614" cy="319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86714-994D-4064-8EB7-71DCA1BF67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7" r="3854" b="6005"/>
          <a:stretch/>
        </p:blipFill>
        <p:spPr bwMode="auto">
          <a:xfrm>
            <a:off x="6032858" y="2334768"/>
            <a:ext cx="5168542" cy="319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87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C273-3362-303A-A68F-9B5B9E16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b="0" dirty="0"/>
              <a:t>Results:</a:t>
            </a:r>
            <a:r>
              <a:rPr lang="en-US" dirty="0"/>
              <a:t> </a:t>
            </a:r>
            <a:r>
              <a:rPr lang="en-US" b="0" dirty="0"/>
              <a:t>Impact on Mode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0299-497C-B79A-01DC-E9E7D9D5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280016"/>
            <a:ext cx="4663440" cy="3332832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Finding: The self-MAC values for the first four modes were all above 0.98, confirming that the spatial deformation patterns of the bridge are robust and largely unaffected by uniform temperature changes.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D32D3-A374-D40A-6820-8387FF83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80" y="2023984"/>
            <a:ext cx="3982949" cy="3332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07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A2E1-A5DB-1250-1FB3-01241B12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Conclusions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636A-D329-C12C-5A16-59D63B1B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numerical model successfully replicated the dynamic behavior of a bridge under seasonal temperature variations, especially freezing.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 1: Freezing significantly increases concrete stiffness and, consequently, modal frequencies. This underscores the risk of misinterpreting SHM data, where such shifts could be mistaken for structural changes.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 2: Mode shapes demonstrated high stability despite large temperature fluctuations, suggesting they may be a more reliable indicator for damage detection in climates with extreme temperature swings.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Implication: Accounting for thermal effects is critical for developing reliable SHM systems to avoid false alarms and ensure the accurate assessment of bridge health in cold regions .</a:t>
            </a:r>
          </a:p>
        </p:txBody>
      </p:sp>
    </p:spTree>
    <p:extLst>
      <p:ext uri="{BB962C8B-B14F-4D97-AF65-F5344CB8AC3E}">
        <p14:creationId xmlns:p14="http://schemas.microsoft.com/office/powerpoint/2010/main" val="397798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Accept">
            <a:extLst>
              <a:ext uri="{FF2B5EF4-FFF2-40B4-BE49-F238E27FC236}">
                <a16:creationId xmlns:a16="http://schemas.microsoft.com/office/drawing/2014/main" id="{0F95033E-5BFA-8170-46C8-9319B2E9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Thanks for your attention!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48" y="650459"/>
            <a:ext cx="9779183" cy="119966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Motivation and Problem Statement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9" y="1856203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temperature changes cause materials like steel and concrete to expand and contract, altering a bridge's structural properties 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Monitoring: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changes affect modal frequencies, which are key indicators in Structural Health Monitoring (SHM). Temperature effects can mimic or mask the signs of actual structural damage 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Freezing Problem: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cold climates, water freezing within concrete pores causes a temporary increase in stiffness. This "freezing-induced stiffening" complicates damage detection further 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Aim: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numerically model the effects of freezing on a bridge's dynamic behavior to help distinguish environmental effects from structural damage 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F1AD-F6A0-04B3-396B-2B4E7C89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8F4E-F7CE-17D8-3BA0-90A8B89C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6333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Study: The I-40 Bridge</a:t>
            </a:r>
            <a:br>
              <a:rPr lang="en-US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654-33AD-89F7-E4C9-E49FD0CD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 A multi-span steel plate-girder bridge with a composite concrete deck, formerly located over the Rio Grande in New Mexico.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5DE3-65D2-CF41-2017-3EB328277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" y="2808691"/>
            <a:ext cx="6682388" cy="315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4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ECDF-73BD-E7BE-E3CE-DF752CE2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dirty="0"/>
              <a:t>Case Study: The I-40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58F4-F5ED-7539-1FC6-CD14972B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Focus: A three-span section of the bridge was modeled for this study.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Components: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longitudinal steel plate girders.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reinforced concrete deck.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intermediate steel stringers and transverse floor beams.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Properties (at reference temperature):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Steel: Elastic Modulus of 200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Concrete: Elastic Modulus of 24.8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700" dirty="0"/>
          </a:p>
        </p:txBody>
      </p:sp>
      <p:pic>
        <p:nvPicPr>
          <p:cNvPr id="4" name="Picture 3" descr="Diagram of a beam with text and numbers&#10;&#10;Description automatically generated">
            <a:extLst>
              <a:ext uri="{FF2B5EF4-FFF2-40B4-BE49-F238E27FC236}">
                <a16:creationId xmlns:a16="http://schemas.microsoft.com/office/drawing/2014/main" id="{6A1D9556-2D21-BE5F-B9E7-C0C384C9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06" r="16476" b="-1"/>
          <a:stretch>
            <a:fillRect/>
          </a:stretch>
        </p:blipFill>
        <p:spPr>
          <a:xfrm>
            <a:off x="6283235" y="2023984"/>
            <a:ext cx="4663440" cy="3332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1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3198-D9D6-53B7-8539-06312A0F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E21-75B4-C706-1F6C-6F4354BB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80" y="6943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Methodology: Finite Element Model (FEM)</a:t>
            </a:r>
            <a:br>
              <a:rPr lang="en-US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66F7-9DD0-A4AC-B9F2-CB0DB5BD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82361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/>
              <a:t>A detailed Finite Element (FE) model of the I-40 bridge was created in the MATLAB environment.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Model Composition: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/>
              <a:t>Shell Elements (192 total): Used for the concrete deck and girder webs.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/>
              <a:t>3D Beam Elements (280 total): Used for girder flanges, stringers, floor beams, and piers.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The model incorporated fixed supports and spring elements to realistically simulate the boundary conditions and stiffness from adjacent, unmodeled sections of the bridge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C9A79-4E9C-5E06-BAB1-A19E06E6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39" y="4004804"/>
            <a:ext cx="6928977" cy="24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02B4-C369-CBCC-09E3-60D75027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dirty="0"/>
              <a:t>FEM model of the I-40 Bridge</a:t>
            </a:r>
          </a:p>
        </p:txBody>
      </p:sp>
      <p:pic>
        <p:nvPicPr>
          <p:cNvPr id="4" name="Content Placeholder 3" descr="A diagram of a diagram&#10;&#10;AI-generated content may be incorrect.">
            <a:extLst>
              <a:ext uri="{FF2B5EF4-FFF2-40B4-BE49-F238E27FC236}">
                <a16:creationId xmlns:a16="http://schemas.microsoft.com/office/drawing/2014/main" id="{FF21E174-B02D-A624-EEDB-785965D26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93" y="2308856"/>
            <a:ext cx="4663440" cy="276308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61352-5DE3-8854-33CA-EE82F491A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35" y="2614408"/>
            <a:ext cx="4663440" cy="2151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99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B62B-FE60-366D-9539-DA35E3DD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062-CEC0-5ED7-59D3-94E97EF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84" y="0"/>
            <a:ext cx="10549916" cy="1744415"/>
          </a:xfrm>
        </p:spPr>
        <p:txBody>
          <a:bodyPr>
            <a:normAutofit/>
          </a:bodyPr>
          <a:lstStyle/>
          <a:p>
            <a:r>
              <a:rPr lang="en-US" sz="4000" dirty="0"/>
              <a:t>Methodology: Modeling Temperature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B1F7E-93F9-8A17-E78F-A83E9ACAD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100" y="1376500"/>
                <a:ext cx="9779182" cy="4731691"/>
              </a:xfrm>
            </p:spPr>
            <p:txBody>
              <a:bodyPr vert="horz" lIns="91440" tIns="45720" rIns="91440" bIns="45720" rtlCol="0" anchor="t">
                <a:normAutofit fontScale="925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functions were defined to simulate the temperature-dependent behavior of the bridge materials.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Steel (Linear Behavior): The elastic modulus decreases linearly as temperature increases.</a:t>
                </a: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𝐸</m:t>
                          </m:r>
                        </m:e>
                        <m:sub>
                          <m:r>
                            <a:rPr lang="en-US" sz="2000" i="1"/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𝑇</m:t>
                          </m:r>
                        </m:e>
                      </m:d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𝑠</m:t>
                              </m:r>
                            </m:e>
                            <m:sub>
                              <m:r>
                                <a:rPr lang="en-US" sz="2000" i="1"/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1−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𝛼</m:t>
                              </m:r>
                            </m:e>
                            <m:sub>
                              <m:r>
                                <a:rPr lang="en-US" sz="2000" i="1"/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/>
                              </m:ctrlPr>
                            </m:dPr>
                            <m:e>
                              <m:r>
                                <a:rPr lang="en-US" sz="2000" i="1"/>
                                <m:t>𝑇</m:t>
                              </m:r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Concrete (Non-linear Behavior): A quadratic formula captures the non-linear relationship between temperature and stiffness.</a:t>
                </a:r>
              </a:p>
              <a:p>
                <a:pPr marL="45720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𝐸</m:t>
                          </m:r>
                        </m:e>
                        <m:sub>
                          <m:r>
                            <a:rPr lang="en-US" sz="2000" i="1"/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𝑇</m:t>
                          </m:r>
                        </m:e>
                      </m:d>
                      <m:r>
                        <a:rPr lang="en-US" sz="2000" i="1"/>
                        <m:t>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a:rPr lang="en-US" sz="2000" i="1"/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𝑐</m:t>
                              </m:r>
                            </m:e>
                            <m:sub>
                              <m:r>
                                <a:rPr lang="en-US" sz="2000" i="1"/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/>
                          </m:ctrlPr>
                        </m:dPr>
                        <m:e>
                          <m:r>
                            <a:rPr lang="en-US" sz="2000" i="1"/>
                            <m:t>1−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𝛼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/>
                              </m:ctrlPr>
                            </m:dPr>
                            <m:e>
                              <m:r>
                                <a:rPr lang="en-US" sz="2000" i="1"/>
                                <m:t>𝑇</m:t>
                              </m:r>
                              <m:r>
                                <a:rPr lang="en-US" sz="20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/>
                                  </m:ctrlPr>
                                </m:sSubPr>
                                <m:e>
                                  <m:r>
                                    <a:rPr lang="en-US" sz="2000" i="1"/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/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/>
                            <m:t>+</m:t>
                          </m:r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𝛽</m:t>
                              </m:r>
                            </m:e>
                            <m:sub>
                              <m:r>
                                <a:rPr lang="en-US" sz="2000" i="1"/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𝑇</m:t>
                                  </m:r>
                                  <m:r>
                                    <a:rPr lang="en-US" sz="2000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/>
                                      </m:ctrlPr>
                                    </m:sSubPr>
                                    <m:e>
                                      <m:r>
                                        <a:rPr lang="en-US" sz="2000" i="1"/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/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/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Freezing Enhancement: A sigmoid function was added to model the sharp increase in concrete deck stiffness as temperatures drop below freezing (0°C).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1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900" dirty="0"/>
              </a:p>
              <a:p>
                <a:pPr marL="45720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B1F7E-93F9-8A17-E78F-A83E9ACAD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100" y="1376500"/>
                <a:ext cx="9779182" cy="4731691"/>
              </a:xfrm>
              <a:blipFill>
                <a:blip r:embed="rId3"/>
                <a:stretch>
                  <a:fillRect l="-389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729A-4A38-BF9D-B118-55BE7890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18466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sz="2600" dirty="0"/>
              <a:t>Simulation &amp; Analysis</a:t>
            </a:r>
            <a:br>
              <a:rPr lang="en-US" sz="2600" dirty="0"/>
            </a:br>
            <a:br>
              <a:rPr lang="en-US" sz="2600" dirty="0"/>
            </a:br>
            <a:br>
              <a:rPr lang="en-US" sz="2600" b="0" dirty="0"/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B1A8-D0CE-2438-0A61-8897367F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280016"/>
            <a:ext cx="4663440" cy="33328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Data: The model was subjected to a full year of actual temperature data (October 2022–October 2023), with a range from -18°C to 41°C.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 Modal analysis was performed using the Ritz method to extract the modal frequencies and mode shapes of the bridge under varying temperatures.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Focus: The simulation tracked the evolution of the first four distinct vibration modes to observe their sensitivity to thermal changes .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9FAE4-C58C-EF43-E39B-98DD4DB5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1837"/>
            <a:ext cx="5295912" cy="289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29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B83B-7320-2461-601F-A1C648CB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Results: Impact on Modal Frequencies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22B0B9-FEE0-3B90-A097-DC8DA03D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402336" y="1882208"/>
            <a:ext cx="6595853" cy="358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57F2B-9A2B-CF93-F9EA-3CEBFCBD9DDB}"/>
              </a:ext>
            </a:extLst>
          </p:cNvPr>
          <p:cNvSpPr txBox="1"/>
          <p:nvPr/>
        </p:nvSpPr>
        <p:spPr>
          <a:xfrm>
            <a:off x="6758723" y="2133712"/>
            <a:ext cx="4741272" cy="3332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 confirmed that modal frequencies are highly sensitive to temperature.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Freezing Conditions: During winter, freezing temperatures caused a significant increase in the modal frequencies, reflecting the stiffening of the concrete deck.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Conditions: In summer, higher temperatures led to a slight decrease in modal frequencies, indicating reduced structural stiffness.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show strong agreement with data from real-world bridge monitoring studies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6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C2367F-4C62-EE4B-88A4-A52F4FC9B3F9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52C7A-8834-4F18-859F-7167A187E138}">
  <ds:schemaRefs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http://purl.org/dc/terms/"/>
    <ds:schemaRef ds:uri="16c05727-aa75-4e4a-9b5f-8a80a1165891"/>
    <ds:schemaRef ds:uri="http://schemas.microsoft.com/office/infopath/2007/PartnerControls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861</Words>
  <Application>Microsoft Macintosh PowerPoint</Application>
  <PresentationFormat>Widescreen</PresentationFormat>
  <Paragraphs>73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Encode Sans</vt:lpstr>
      <vt:lpstr>Times New Roman</vt:lpstr>
      <vt:lpstr>Univers</vt:lpstr>
      <vt:lpstr>Wingdings</vt:lpstr>
      <vt:lpstr>Office Theme</vt:lpstr>
      <vt:lpstr>A Numerical Investigation into Freezing Impacts on the Dynamic Behavior of Bridges</vt:lpstr>
      <vt:lpstr>Motivation and Problem Statement </vt:lpstr>
      <vt:lpstr>Case Study: The I-40 Bridge  </vt:lpstr>
      <vt:lpstr>Case Study: The I-40 Bridge</vt:lpstr>
      <vt:lpstr>Methodology: Finite Element Model (FEM)  </vt:lpstr>
      <vt:lpstr>FEM model of the I-40 Bridge</vt:lpstr>
      <vt:lpstr>Methodology: Modeling Temperature Effects</vt:lpstr>
      <vt:lpstr>Simulation &amp; Analysis   </vt:lpstr>
      <vt:lpstr>Results: Impact on Modal Frequencies</vt:lpstr>
      <vt:lpstr>Results: Impact on Mode Shapes  </vt:lpstr>
      <vt:lpstr>Results: Impact on Mode Shapes</vt:lpstr>
      <vt:lpstr>Conclusions 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2023-12-12T16:04:07Z</dcterms:created>
  <dcterms:modified xsi:type="dcterms:W3CDTF">2025-06-13T09:26:27Z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