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7" Type="http://schemas.microsoft.com/office/2020/02/relationships/classificationlabels" Target="docMetadata/LabelInfo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4167" r:id="rId4"/>
  </p:sldMasterIdLst>
  <p:notesMasterIdLst>
    <p:notesMasterId r:id="rId18"/>
  </p:notesMasterIdLst>
  <p:handoutMasterIdLst>
    <p:handoutMasterId r:id="rId19"/>
  </p:handoutMasterIdLst>
  <p:sldIdLst>
    <p:sldId id="256" r:id="rId5"/>
    <p:sldId id="257" r:id="rId6"/>
    <p:sldId id="298" r:id="rId7"/>
    <p:sldId id="297" r:id="rId8"/>
    <p:sldId id="299" r:id="rId9"/>
    <p:sldId id="300" r:id="rId10"/>
    <p:sldId id="306" r:id="rId11"/>
    <p:sldId id="301" r:id="rId12"/>
    <p:sldId id="305" r:id="rId13"/>
    <p:sldId id="308" r:id="rId14"/>
    <p:sldId id="307" r:id="rId15"/>
    <p:sldId id="304" r:id="rId16"/>
    <p:sldId id="29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93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65" autoAdjust="0"/>
    <p:restoredTop sz="95640" autoAdjust="0"/>
  </p:normalViewPr>
  <p:slideViewPr>
    <p:cSldViewPr snapToGrid="0">
      <p:cViewPr varScale="1">
        <p:scale>
          <a:sx n="105" d="100"/>
          <a:sy n="105" d="100"/>
        </p:scale>
        <p:origin x="192" y="384"/>
      </p:cViewPr>
      <p:guideLst/>
    </p:cSldViewPr>
  </p:slideViewPr>
  <p:outlineViewPr>
    <p:cViewPr>
      <p:scale>
        <a:sx n="33" d="100"/>
        <a:sy n="33" d="100"/>
      </p:scale>
      <p:origin x="0" y="-576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7325"/>
    </p:cViewPr>
  </p:sorterViewPr>
  <p:notesViewPr>
    <p:cSldViewPr snapToGrid="0">
      <p:cViewPr varScale="1">
        <p:scale>
          <a:sx n="58" d="100"/>
          <a:sy n="58" d="100"/>
        </p:scale>
        <p:origin x="2371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1F04B5-8B9B-D646-8FD1-5230ADCB308E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D6F077D5-FF52-E145-B5D6-A492FEE37478}">
      <dgm:prSet phldrT="[Text]"/>
      <dgm:spPr/>
      <dgm:t>
        <a:bodyPr/>
        <a:lstStyle/>
        <a:p>
          <a:r>
            <a:rPr lang="en-US" dirty="0"/>
            <a:t>Data</a:t>
          </a:r>
        </a:p>
      </dgm:t>
    </dgm:pt>
    <dgm:pt modelId="{1E8DA6F5-52AD-1E40-A04A-D97E18ED8B90}" type="parTrans" cxnId="{AB7B44EA-8088-034C-8B27-DECC018FDD7A}">
      <dgm:prSet/>
      <dgm:spPr/>
      <dgm:t>
        <a:bodyPr/>
        <a:lstStyle/>
        <a:p>
          <a:endParaRPr lang="en-US"/>
        </a:p>
      </dgm:t>
    </dgm:pt>
    <dgm:pt modelId="{3AE2945E-CCB2-914C-9AD2-184BC34F6AB7}" type="sibTrans" cxnId="{AB7B44EA-8088-034C-8B27-DECC018FDD7A}">
      <dgm:prSet/>
      <dgm:spPr/>
      <dgm:t>
        <a:bodyPr/>
        <a:lstStyle/>
        <a:p>
          <a:endParaRPr lang="en-US"/>
        </a:p>
      </dgm:t>
    </dgm:pt>
    <dgm:pt modelId="{7D9EBA07-55E8-5840-B137-8A3E2731C72B}">
      <dgm:prSet phldrT="[Text]"/>
      <dgm:spPr/>
      <dgm:t>
        <a:bodyPr/>
        <a:lstStyle/>
        <a:p>
          <a:r>
            <a:rPr lang="en-US" dirty="0"/>
            <a:t>GMM</a:t>
          </a:r>
        </a:p>
      </dgm:t>
    </dgm:pt>
    <dgm:pt modelId="{1F2B0FF7-619E-9441-8F4A-D04F733C2F0F}" type="parTrans" cxnId="{B1F7FD8A-950C-434F-B979-D1BFCC6F243B}">
      <dgm:prSet/>
      <dgm:spPr/>
      <dgm:t>
        <a:bodyPr/>
        <a:lstStyle/>
        <a:p>
          <a:endParaRPr lang="en-US"/>
        </a:p>
      </dgm:t>
    </dgm:pt>
    <dgm:pt modelId="{18A1FDD7-4005-6B4D-9B5C-4F122E7C1BD2}" type="sibTrans" cxnId="{B1F7FD8A-950C-434F-B979-D1BFCC6F243B}">
      <dgm:prSet/>
      <dgm:spPr/>
      <dgm:t>
        <a:bodyPr/>
        <a:lstStyle/>
        <a:p>
          <a:endParaRPr lang="en-US"/>
        </a:p>
      </dgm:t>
    </dgm:pt>
    <dgm:pt modelId="{C9ADB949-EC09-7741-A99F-058505E19896}">
      <dgm:prSet phldrT="[Text]"/>
      <dgm:spPr/>
      <dgm:t>
        <a:bodyPr/>
        <a:lstStyle/>
        <a:p>
          <a:r>
            <a:rPr lang="en-US" dirty="0"/>
            <a:t>KMC</a:t>
          </a:r>
        </a:p>
      </dgm:t>
    </dgm:pt>
    <dgm:pt modelId="{9505C6D1-BA04-5E43-A0BC-795335D69122}" type="parTrans" cxnId="{CCA923E0-CBB4-3447-8D34-FFAA19DBC28B}">
      <dgm:prSet/>
      <dgm:spPr/>
      <dgm:t>
        <a:bodyPr/>
        <a:lstStyle/>
        <a:p>
          <a:endParaRPr lang="en-US"/>
        </a:p>
      </dgm:t>
    </dgm:pt>
    <dgm:pt modelId="{AEF3DD7F-4F3B-8E47-85A2-6C885E65C91B}" type="sibTrans" cxnId="{CCA923E0-CBB4-3447-8D34-FFAA19DBC28B}">
      <dgm:prSet/>
      <dgm:spPr/>
      <dgm:t>
        <a:bodyPr/>
        <a:lstStyle/>
        <a:p>
          <a:endParaRPr lang="en-US"/>
        </a:p>
      </dgm:t>
    </dgm:pt>
    <dgm:pt modelId="{0A4C9E9B-8BE2-1C40-9C0D-684EC2CF28C0}">
      <dgm:prSet/>
      <dgm:spPr/>
      <dgm:t>
        <a:bodyPr/>
        <a:lstStyle/>
        <a:p>
          <a:r>
            <a:rPr lang="en-US" dirty="0"/>
            <a:t>CDI</a:t>
          </a:r>
        </a:p>
      </dgm:t>
    </dgm:pt>
    <dgm:pt modelId="{60FEF533-30ED-FA4B-9277-ADD80BB437EB}" type="parTrans" cxnId="{8C369399-B117-AF4C-B8A2-AE1F4C1CF291}">
      <dgm:prSet/>
      <dgm:spPr/>
      <dgm:t>
        <a:bodyPr/>
        <a:lstStyle/>
        <a:p>
          <a:endParaRPr lang="en-US"/>
        </a:p>
      </dgm:t>
    </dgm:pt>
    <dgm:pt modelId="{93458742-5A0A-B74C-BD3F-5662ADB7552F}" type="sibTrans" cxnId="{8C369399-B117-AF4C-B8A2-AE1F4C1CF291}">
      <dgm:prSet/>
      <dgm:spPr/>
      <dgm:t>
        <a:bodyPr/>
        <a:lstStyle/>
        <a:p>
          <a:endParaRPr lang="en-US"/>
        </a:p>
      </dgm:t>
    </dgm:pt>
    <dgm:pt modelId="{D0AF0E2F-EA2D-044D-8A05-5831B0A41CB7}">
      <dgm:prSet/>
      <dgm:spPr/>
      <dgm:t>
        <a:bodyPr/>
        <a:lstStyle/>
        <a:p>
          <a:r>
            <a:rPr lang="en-US" dirty="0"/>
            <a:t>GEV Threshold</a:t>
          </a:r>
        </a:p>
      </dgm:t>
    </dgm:pt>
    <dgm:pt modelId="{CF60FE62-EF69-D54C-870B-BE9B414F7686}" type="parTrans" cxnId="{C6B4E485-5621-9346-8C42-47E5CEB5AFFA}">
      <dgm:prSet/>
      <dgm:spPr/>
      <dgm:t>
        <a:bodyPr/>
        <a:lstStyle/>
        <a:p>
          <a:endParaRPr lang="en-US"/>
        </a:p>
      </dgm:t>
    </dgm:pt>
    <dgm:pt modelId="{DD07CAA3-DB19-E248-9694-AC92423D6CBC}" type="sibTrans" cxnId="{C6B4E485-5621-9346-8C42-47E5CEB5AFFA}">
      <dgm:prSet/>
      <dgm:spPr/>
      <dgm:t>
        <a:bodyPr/>
        <a:lstStyle/>
        <a:p>
          <a:endParaRPr lang="en-US"/>
        </a:p>
      </dgm:t>
    </dgm:pt>
    <dgm:pt modelId="{60CFD6A7-BD57-0640-BC37-AB3A74134891}">
      <dgm:prSet/>
      <dgm:spPr/>
      <dgm:t>
        <a:bodyPr/>
        <a:lstStyle/>
        <a:p>
          <a:r>
            <a:rPr lang="en-US" dirty="0"/>
            <a:t>Damage detection</a:t>
          </a:r>
        </a:p>
      </dgm:t>
    </dgm:pt>
    <dgm:pt modelId="{6D569085-640A-AE49-BA50-D265ED9C7322}" type="parTrans" cxnId="{634ADCFD-9CB9-CC4F-B43B-FDBF334B89B9}">
      <dgm:prSet/>
      <dgm:spPr/>
      <dgm:t>
        <a:bodyPr/>
        <a:lstStyle/>
        <a:p>
          <a:endParaRPr lang="en-US"/>
        </a:p>
      </dgm:t>
    </dgm:pt>
    <dgm:pt modelId="{BD28CE04-7BE1-8546-BB40-64A63A64C2C8}" type="sibTrans" cxnId="{634ADCFD-9CB9-CC4F-B43B-FDBF334B89B9}">
      <dgm:prSet/>
      <dgm:spPr/>
      <dgm:t>
        <a:bodyPr/>
        <a:lstStyle/>
        <a:p>
          <a:endParaRPr lang="en-US"/>
        </a:p>
      </dgm:t>
    </dgm:pt>
    <dgm:pt modelId="{6BF23950-6E53-4E42-ACD5-453486AE0764}" type="pres">
      <dgm:prSet presAssocID="{661F04B5-8B9B-D646-8FD1-5230ADCB308E}" presName="Name0" presStyleCnt="0">
        <dgm:presLayoutVars>
          <dgm:dir/>
          <dgm:resizeHandles val="exact"/>
        </dgm:presLayoutVars>
      </dgm:prSet>
      <dgm:spPr/>
    </dgm:pt>
    <dgm:pt modelId="{04206C4D-5EDA-664C-A30C-4BB5C9C2A7D6}" type="pres">
      <dgm:prSet presAssocID="{D6F077D5-FF52-E145-B5D6-A492FEE37478}" presName="node" presStyleLbl="node1" presStyleIdx="0" presStyleCnt="6">
        <dgm:presLayoutVars>
          <dgm:bulletEnabled val="1"/>
        </dgm:presLayoutVars>
      </dgm:prSet>
      <dgm:spPr/>
    </dgm:pt>
    <dgm:pt modelId="{3EC812D5-8EEB-DA42-8468-912535521E62}" type="pres">
      <dgm:prSet presAssocID="{3AE2945E-CCB2-914C-9AD2-184BC34F6AB7}" presName="sibTrans" presStyleLbl="sibTrans2D1" presStyleIdx="0" presStyleCnt="5"/>
      <dgm:spPr/>
    </dgm:pt>
    <dgm:pt modelId="{2AF39D2C-698C-5C42-9FEE-3168C6F62E52}" type="pres">
      <dgm:prSet presAssocID="{3AE2945E-CCB2-914C-9AD2-184BC34F6AB7}" presName="connectorText" presStyleLbl="sibTrans2D1" presStyleIdx="0" presStyleCnt="5"/>
      <dgm:spPr/>
    </dgm:pt>
    <dgm:pt modelId="{86600DC1-BF28-AC40-9B14-CCE25DA5A984}" type="pres">
      <dgm:prSet presAssocID="{7D9EBA07-55E8-5840-B137-8A3E2731C72B}" presName="node" presStyleLbl="node1" presStyleIdx="1" presStyleCnt="6">
        <dgm:presLayoutVars>
          <dgm:bulletEnabled val="1"/>
        </dgm:presLayoutVars>
      </dgm:prSet>
      <dgm:spPr/>
    </dgm:pt>
    <dgm:pt modelId="{A16DF9C0-DE26-D541-9657-00A8B37157D8}" type="pres">
      <dgm:prSet presAssocID="{18A1FDD7-4005-6B4D-9B5C-4F122E7C1BD2}" presName="sibTrans" presStyleLbl="sibTrans2D1" presStyleIdx="1" presStyleCnt="5"/>
      <dgm:spPr/>
    </dgm:pt>
    <dgm:pt modelId="{C309A069-F976-DC48-8D87-679640E5BA58}" type="pres">
      <dgm:prSet presAssocID="{18A1FDD7-4005-6B4D-9B5C-4F122E7C1BD2}" presName="connectorText" presStyleLbl="sibTrans2D1" presStyleIdx="1" presStyleCnt="5"/>
      <dgm:spPr/>
    </dgm:pt>
    <dgm:pt modelId="{6AE0DC91-5D45-894B-8476-67EFBD6EAC2C}" type="pres">
      <dgm:prSet presAssocID="{C9ADB949-EC09-7741-A99F-058505E19896}" presName="node" presStyleLbl="node1" presStyleIdx="2" presStyleCnt="6" custScaleX="99752">
        <dgm:presLayoutVars>
          <dgm:bulletEnabled val="1"/>
        </dgm:presLayoutVars>
      </dgm:prSet>
      <dgm:spPr/>
    </dgm:pt>
    <dgm:pt modelId="{F79F62C5-D5E1-EF42-B690-87DEA1867DA3}" type="pres">
      <dgm:prSet presAssocID="{AEF3DD7F-4F3B-8E47-85A2-6C885E65C91B}" presName="sibTrans" presStyleLbl="sibTrans2D1" presStyleIdx="2" presStyleCnt="5"/>
      <dgm:spPr/>
    </dgm:pt>
    <dgm:pt modelId="{C75DF0CE-38E8-BE44-8BE9-BA6B08E2FC92}" type="pres">
      <dgm:prSet presAssocID="{AEF3DD7F-4F3B-8E47-85A2-6C885E65C91B}" presName="connectorText" presStyleLbl="sibTrans2D1" presStyleIdx="2" presStyleCnt="5"/>
      <dgm:spPr/>
    </dgm:pt>
    <dgm:pt modelId="{8645C962-7357-6D47-AC76-67C334E869F2}" type="pres">
      <dgm:prSet presAssocID="{0A4C9E9B-8BE2-1C40-9C0D-684EC2CF28C0}" presName="node" presStyleLbl="node1" presStyleIdx="3" presStyleCnt="6">
        <dgm:presLayoutVars>
          <dgm:bulletEnabled val="1"/>
        </dgm:presLayoutVars>
      </dgm:prSet>
      <dgm:spPr/>
    </dgm:pt>
    <dgm:pt modelId="{9DB95149-F867-0241-A98D-45AD7255C703}" type="pres">
      <dgm:prSet presAssocID="{93458742-5A0A-B74C-BD3F-5662ADB7552F}" presName="sibTrans" presStyleLbl="sibTrans2D1" presStyleIdx="3" presStyleCnt="5"/>
      <dgm:spPr/>
    </dgm:pt>
    <dgm:pt modelId="{344FA5E1-7CFE-3645-A102-89098224BF38}" type="pres">
      <dgm:prSet presAssocID="{93458742-5A0A-B74C-BD3F-5662ADB7552F}" presName="connectorText" presStyleLbl="sibTrans2D1" presStyleIdx="3" presStyleCnt="5"/>
      <dgm:spPr/>
    </dgm:pt>
    <dgm:pt modelId="{B4D80A33-97DA-7D4B-BAD6-F12A73290DAC}" type="pres">
      <dgm:prSet presAssocID="{D0AF0E2F-EA2D-044D-8A05-5831B0A41CB7}" presName="node" presStyleLbl="node1" presStyleIdx="4" presStyleCnt="6">
        <dgm:presLayoutVars>
          <dgm:bulletEnabled val="1"/>
        </dgm:presLayoutVars>
      </dgm:prSet>
      <dgm:spPr/>
    </dgm:pt>
    <dgm:pt modelId="{0620CCF7-3EE0-E54F-A384-584496B1E23F}" type="pres">
      <dgm:prSet presAssocID="{DD07CAA3-DB19-E248-9694-AC92423D6CBC}" presName="sibTrans" presStyleLbl="sibTrans2D1" presStyleIdx="4" presStyleCnt="5"/>
      <dgm:spPr/>
    </dgm:pt>
    <dgm:pt modelId="{916F5197-C031-9043-87EB-AEBC56ED5683}" type="pres">
      <dgm:prSet presAssocID="{DD07CAA3-DB19-E248-9694-AC92423D6CBC}" presName="connectorText" presStyleLbl="sibTrans2D1" presStyleIdx="4" presStyleCnt="5"/>
      <dgm:spPr/>
    </dgm:pt>
    <dgm:pt modelId="{F19C1852-1A5C-6843-BCB3-36AF8C5D53FC}" type="pres">
      <dgm:prSet presAssocID="{60CFD6A7-BD57-0640-BC37-AB3A74134891}" presName="node" presStyleLbl="node1" presStyleIdx="5" presStyleCnt="6">
        <dgm:presLayoutVars>
          <dgm:bulletEnabled val="1"/>
        </dgm:presLayoutVars>
      </dgm:prSet>
      <dgm:spPr/>
    </dgm:pt>
  </dgm:ptLst>
  <dgm:cxnLst>
    <dgm:cxn modelId="{18EB870D-092F-154E-920D-012012606ACC}" type="presOf" srcId="{93458742-5A0A-B74C-BD3F-5662ADB7552F}" destId="{344FA5E1-7CFE-3645-A102-89098224BF38}" srcOrd="1" destOrd="0" presId="urn:microsoft.com/office/officeart/2005/8/layout/process1"/>
    <dgm:cxn modelId="{341A332C-A9F5-7740-8788-ABA811C49CE2}" type="presOf" srcId="{AEF3DD7F-4F3B-8E47-85A2-6C885E65C91B}" destId="{F79F62C5-D5E1-EF42-B690-87DEA1867DA3}" srcOrd="0" destOrd="0" presId="urn:microsoft.com/office/officeart/2005/8/layout/process1"/>
    <dgm:cxn modelId="{F6CA8A3D-395A-3E4D-B367-F227CF9C8473}" type="presOf" srcId="{7D9EBA07-55E8-5840-B137-8A3E2731C72B}" destId="{86600DC1-BF28-AC40-9B14-CCE25DA5A984}" srcOrd="0" destOrd="0" presId="urn:microsoft.com/office/officeart/2005/8/layout/process1"/>
    <dgm:cxn modelId="{3E83BC4C-011D-834A-A3DF-C60B86ED7B4B}" type="presOf" srcId="{3AE2945E-CCB2-914C-9AD2-184BC34F6AB7}" destId="{3EC812D5-8EEB-DA42-8468-912535521E62}" srcOrd="0" destOrd="0" presId="urn:microsoft.com/office/officeart/2005/8/layout/process1"/>
    <dgm:cxn modelId="{3A9B3252-B2E9-2A45-8983-DE4BC825B384}" type="presOf" srcId="{D0AF0E2F-EA2D-044D-8A05-5831B0A41CB7}" destId="{B4D80A33-97DA-7D4B-BAD6-F12A73290DAC}" srcOrd="0" destOrd="0" presId="urn:microsoft.com/office/officeart/2005/8/layout/process1"/>
    <dgm:cxn modelId="{44965657-C636-BF41-9C04-80530418E7E5}" type="presOf" srcId="{661F04B5-8B9B-D646-8FD1-5230ADCB308E}" destId="{6BF23950-6E53-4E42-ACD5-453486AE0764}" srcOrd="0" destOrd="0" presId="urn:microsoft.com/office/officeart/2005/8/layout/process1"/>
    <dgm:cxn modelId="{6017B461-5153-D042-9AEB-811B3FF23431}" type="presOf" srcId="{3AE2945E-CCB2-914C-9AD2-184BC34F6AB7}" destId="{2AF39D2C-698C-5C42-9FEE-3168C6F62E52}" srcOrd="1" destOrd="0" presId="urn:microsoft.com/office/officeart/2005/8/layout/process1"/>
    <dgm:cxn modelId="{6C1FF468-E29B-D940-BAB4-59DCC67ADC94}" type="presOf" srcId="{DD07CAA3-DB19-E248-9694-AC92423D6CBC}" destId="{0620CCF7-3EE0-E54F-A384-584496B1E23F}" srcOrd="0" destOrd="0" presId="urn:microsoft.com/office/officeart/2005/8/layout/process1"/>
    <dgm:cxn modelId="{0B2D8584-BC0D-B746-83C0-231972130199}" type="presOf" srcId="{18A1FDD7-4005-6B4D-9B5C-4F122E7C1BD2}" destId="{A16DF9C0-DE26-D541-9657-00A8B37157D8}" srcOrd="0" destOrd="0" presId="urn:microsoft.com/office/officeart/2005/8/layout/process1"/>
    <dgm:cxn modelId="{C6B4E485-5621-9346-8C42-47E5CEB5AFFA}" srcId="{661F04B5-8B9B-D646-8FD1-5230ADCB308E}" destId="{D0AF0E2F-EA2D-044D-8A05-5831B0A41CB7}" srcOrd="4" destOrd="0" parTransId="{CF60FE62-EF69-D54C-870B-BE9B414F7686}" sibTransId="{DD07CAA3-DB19-E248-9694-AC92423D6CBC}"/>
    <dgm:cxn modelId="{B1F7FD8A-950C-434F-B979-D1BFCC6F243B}" srcId="{661F04B5-8B9B-D646-8FD1-5230ADCB308E}" destId="{7D9EBA07-55E8-5840-B137-8A3E2731C72B}" srcOrd="1" destOrd="0" parTransId="{1F2B0FF7-619E-9441-8F4A-D04F733C2F0F}" sibTransId="{18A1FDD7-4005-6B4D-9B5C-4F122E7C1BD2}"/>
    <dgm:cxn modelId="{486B788D-8F64-764F-A8A4-9E82E1D021FA}" type="presOf" srcId="{60CFD6A7-BD57-0640-BC37-AB3A74134891}" destId="{F19C1852-1A5C-6843-BCB3-36AF8C5D53FC}" srcOrd="0" destOrd="0" presId="urn:microsoft.com/office/officeart/2005/8/layout/process1"/>
    <dgm:cxn modelId="{8C369399-B117-AF4C-B8A2-AE1F4C1CF291}" srcId="{661F04B5-8B9B-D646-8FD1-5230ADCB308E}" destId="{0A4C9E9B-8BE2-1C40-9C0D-684EC2CF28C0}" srcOrd="3" destOrd="0" parTransId="{60FEF533-30ED-FA4B-9277-ADD80BB437EB}" sibTransId="{93458742-5A0A-B74C-BD3F-5662ADB7552F}"/>
    <dgm:cxn modelId="{AAEC99B9-1F63-4C4B-8FEC-D1C4E8D3AA40}" type="presOf" srcId="{C9ADB949-EC09-7741-A99F-058505E19896}" destId="{6AE0DC91-5D45-894B-8476-67EFBD6EAC2C}" srcOrd="0" destOrd="0" presId="urn:microsoft.com/office/officeart/2005/8/layout/process1"/>
    <dgm:cxn modelId="{40307ABF-3AEB-9241-B438-3923E8E97439}" type="presOf" srcId="{18A1FDD7-4005-6B4D-9B5C-4F122E7C1BD2}" destId="{C309A069-F976-DC48-8D87-679640E5BA58}" srcOrd="1" destOrd="0" presId="urn:microsoft.com/office/officeart/2005/8/layout/process1"/>
    <dgm:cxn modelId="{24F063C3-7311-5C41-8545-5CE50F91A357}" type="presOf" srcId="{DD07CAA3-DB19-E248-9694-AC92423D6CBC}" destId="{916F5197-C031-9043-87EB-AEBC56ED5683}" srcOrd="1" destOrd="0" presId="urn:microsoft.com/office/officeart/2005/8/layout/process1"/>
    <dgm:cxn modelId="{E6E5EBC6-7707-9440-BE6F-F4C8E2706C0D}" type="presOf" srcId="{AEF3DD7F-4F3B-8E47-85A2-6C885E65C91B}" destId="{C75DF0CE-38E8-BE44-8BE9-BA6B08E2FC92}" srcOrd="1" destOrd="0" presId="urn:microsoft.com/office/officeart/2005/8/layout/process1"/>
    <dgm:cxn modelId="{55F080D7-F175-534D-B36C-1F50421C1364}" type="presOf" srcId="{93458742-5A0A-B74C-BD3F-5662ADB7552F}" destId="{9DB95149-F867-0241-A98D-45AD7255C703}" srcOrd="0" destOrd="0" presId="urn:microsoft.com/office/officeart/2005/8/layout/process1"/>
    <dgm:cxn modelId="{C7DA4BDB-DBF9-2D4D-9D7A-53580693CC52}" type="presOf" srcId="{D6F077D5-FF52-E145-B5D6-A492FEE37478}" destId="{04206C4D-5EDA-664C-A30C-4BB5C9C2A7D6}" srcOrd="0" destOrd="0" presId="urn:microsoft.com/office/officeart/2005/8/layout/process1"/>
    <dgm:cxn modelId="{CCA923E0-CBB4-3447-8D34-FFAA19DBC28B}" srcId="{661F04B5-8B9B-D646-8FD1-5230ADCB308E}" destId="{C9ADB949-EC09-7741-A99F-058505E19896}" srcOrd="2" destOrd="0" parTransId="{9505C6D1-BA04-5E43-A0BC-795335D69122}" sibTransId="{AEF3DD7F-4F3B-8E47-85A2-6C885E65C91B}"/>
    <dgm:cxn modelId="{AB7B44EA-8088-034C-8B27-DECC018FDD7A}" srcId="{661F04B5-8B9B-D646-8FD1-5230ADCB308E}" destId="{D6F077D5-FF52-E145-B5D6-A492FEE37478}" srcOrd="0" destOrd="0" parTransId="{1E8DA6F5-52AD-1E40-A04A-D97E18ED8B90}" sibTransId="{3AE2945E-CCB2-914C-9AD2-184BC34F6AB7}"/>
    <dgm:cxn modelId="{FC25C0FD-7EC4-CF41-8F54-AF7BCCEB81F9}" type="presOf" srcId="{0A4C9E9B-8BE2-1C40-9C0D-684EC2CF28C0}" destId="{8645C962-7357-6D47-AC76-67C334E869F2}" srcOrd="0" destOrd="0" presId="urn:microsoft.com/office/officeart/2005/8/layout/process1"/>
    <dgm:cxn modelId="{634ADCFD-9CB9-CC4F-B43B-FDBF334B89B9}" srcId="{661F04B5-8B9B-D646-8FD1-5230ADCB308E}" destId="{60CFD6A7-BD57-0640-BC37-AB3A74134891}" srcOrd="5" destOrd="0" parTransId="{6D569085-640A-AE49-BA50-D265ED9C7322}" sibTransId="{BD28CE04-7BE1-8546-BB40-64A63A64C2C8}"/>
    <dgm:cxn modelId="{F871E3CF-9E1A-C746-A435-9B58B4C96A3C}" type="presParOf" srcId="{6BF23950-6E53-4E42-ACD5-453486AE0764}" destId="{04206C4D-5EDA-664C-A30C-4BB5C9C2A7D6}" srcOrd="0" destOrd="0" presId="urn:microsoft.com/office/officeart/2005/8/layout/process1"/>
    <dgm:cxn modelId="{6E54BDC0-420B-0949-AAD9-A37BE02AAE3D}" type="presParOf" srcId="{6BF23950-6E53-4E42-ACD5-453486AE0764}" destId="{3EC812D5-8EEB-DA42-8468-912535521E62}" srcOrd="1" destOrd="0" presId="urn:microsoft.com/office/officeart/2005/8/layout/process1"/>
    <dgm:cxn modelId="{4EC71D1B-4F08-124B-BDF5-22D70AAFA476}" type="presParOf" srcId="{3EC812D5-8EEB-DA42-8468-912535521E62}" destId="{2AF39D2C-698C-5C42-9FEE-3168C6F62E52}" srcOrd="0" destOrd="0" presId="urn:microsoft.com/office/officeart/2005/8/layout/process1"/>
    <dgm:cxn modelId="{3F72BCC3-B460-534A-8218-0C8D0450A3BA}" type="presParOf" srcId="{6BF23950-6E53-4E42-ACD5-453486AE0764}" destId="{86600DC1-BF28-AC40-9B14-CCE25DA5A984}" srcOrd="2" destOrd="0" presId="urn:microsoft.com/office/officeart/2005/8/layout/process1"/>
    <dgm:cxn modelId="{6F29962E-1BD6-1F48-A684-AF469CDC4D65}" type="presParOf" srcId="{6BF23950-6E53-4E42-ACD5-453486AE0764}" destId="{A16DF9C0-DE26-D541-9657-00A8B37157D8}" srcOrd="3" destOrd="0" presId="urn:microsoft.com/office/officeart/2005/8/layout/process1"/>
    <dgm:cxn modelId="{9218AB60-46C9-4B43-9407-8B87407107AA}" type="presParOf" srcId="{A16DF9C0-DE26-D541-9657-00A8B37157D8}" destId="{C309A069-F976-DC48-8D87-679640E5BA58}" srcOrd="0" destOrd="0" presId="urn:microsoft.com/office/officeart/2005/8/layout/process1"/>
    <dgm:cxn modelId="{9EC4D9B1-0F5C-1442-938F-CFC319803F12}" type="presParOf" srcId="{6BF23950-6E53-4E42-ACD5-453486AE0764}" destId="{6AE0DC91-5D45-894B-8476-67EFBD6EAC2C}" srcOrd="4" destOrd="0" presId="urn:microsoft.com/office/officeart/2005/8/layout/process1"/>
    <dgm:cxn modelId="{E6BFA467-8434-9942-B852-6EEB2776E1EE}" type="presParOf" srcId="{6BF23950-6E53-4E42-ACD5-453486AE0764}" destId="{F79F62C5-D5E1-EF42-B690-87DEA1867DA3}" srcOrd="5" destOrd="0" presId="urn:microsoft.com/office/officeart/2005/8/layout/process1"/>
    <dgm:cxn modelId="{DF8ED398-87FC-144C-972F-9D2BF5B7E22E}" type="presParOf" srcId="{F79F62C5-D5E1-EF42-B690-87DEA1867DA3}" destId="{C75DF0CE-38E8-BE44-8BE9-BA6B08E2FC92}" srcOrd="0" destOrd="0" presId="urn:microsoft.com/office/officeart/2005/8/layout/process1"/>
    <dgm:cxn modelId="{68C19D11-1230-5940-B6DA-67DDE78EE09E}" type="presParOf" srcId="{6BF23950-6E53-4E42-ACD5-453486AE0764}" destId="{8645C962-7357-6D47-AC76-67C334E869F2}" srcOrd="6" destOrd="0" presId="urn:microsoft.com/office/officeart/2005/8/layout/process1"/>
    <dgm:cxn modelId="{E770C1E3-3C28-2848-B7DC-6F00A007F0F1}" type="presParOf" srcId="{6BF23950-6E53-4E42-ACD5-453486AE0764}" destId="{9DB95149-F867-0241-A98D-45AD7255C703}" srcOrd="7" destOrd="0" presId="urn:microsoft.com/office/officeart/2005/8/layout/process1"/>
    <dgm:cxn modelId="{FC134782-646D-8944-B02B-99D2CB1830B6}" type="presParOf" srcId="{9DB95149-F867-0241-A98D-45AD7255C703}" destId="{344FA5E1-7CFE-3645-A102-89098224BF38}" srcOrd="0" destOrd="0" presId="urn:microsoft.com/office/officeart/2005/8/layout/process1"/>
    <dgm:cxn modelId="{BD7A53E7-2EB8-274E-9D59-96E4ED465D5E}" type="presParOf" srcId="{6BF23950-6E53-4E42-ACD5-453486AE0764}" destId="{B4D80A33-97DA-7D4B-BAD6-F12A73290DAC}" srcOrd="8" destOrd="0" presId="urn:microsoft.com/office/officeart/2005/8/layout/process1"/>
    <dgm:cxn modelId="{8C165659-F2EF-4B4C-8366-772D0CAA0B1B}" type="presParOf" srcId="{6BF23950-6E53-4E42-ACD5-453486AE0764}" destId="{0620CCF7-3EE0-E54F-A384-584496B1E23F}" srcOrd="9" destOrd="0" presId="urn:microsoft.com/office/officeart/2005/8/layout/process1"/>
    <dgm:cxn modelId="{8E6BCCEB-983B-4247-9CBE-79B85D03C306}" type="presParOf" srcId="{0620CCF7-3EE0-E54F-A384-584496B1E23F}" destId="{916F5197-C031-9043-87EB-AEBC56ED5683}" srcOrd="0" destOrd="0" presId="urn:microsoft.com/office/officeart/2005/8/layout/process1"/>
    <dgm:cxn modelId="{0097AD4E-1A66-C14F-A77B-DB5F50DAE66D}" type="presParOf" srcId="{6BF23950-6E53-4E42-ACD5-453486AE0764}" destId="{F19C1852-1A5C-6843-BCB3-36AF8C5D53FC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206C4D-5EDA-664C-A30C-4BB5C9C2A7D6}">
      <dsp:nvSpPr>
        <dsp:cNvPr id="0" name=""/>
        <dsp:cNvSpPr/>
      </dsp:nvSpPr>
      <dsp:spPr>
        <a:xfrm>
          <a:off x="1259" y="467404"/>
          <a:ext cx="1016000" cy="609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Data</a:t>
          </a:r>
        </a:p>
      </dsp:txBody>
      <dsp:txXfrm>
        <a:off x="19114" y="485259"/>
        <a:ext cx="980290" cy="573890"/>
      </dsp:txXfrm>
    </dsp:sp>
    <dsp:sp modelId="{3EC812D5-8EEB-DA42-8468-912535521E62}">
      <dsp:nvSpPr>
        <dsp:cNvPr id="0" name=""/>
        <dsp:cNvSpPr/>
      </dsp:nvSpPr>
      <dsp:spPr>
        <a:xfrm>
          <a:off x="1118859" y="646220"/>
          <a:ext cx="215392" cy="2519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1118859" y="696614"/>
        <a:ext cx="150774" cy="151180"/>
      </dsp:txXfrm>
    </dsp:sp>
    <dsp:sp modelId="{86600DC1-BF28-AC40-9B14-CCE25DA5A984}">
      <dsp:nvSpPr>
        <dsp:cNvPr id="0" name=""/>
        <dsp:cNvSpPr/>
      </dsp:nvSpPr>
      <dsp:spPr>
        <a:xfrm>
          <a:off x="1423659" y="467404"/>
          <a:ext cx="1016000" cy="609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GMM</a:t>
          </a:r>
        </a:p>
      </dsp:txBody>
      <dsp:txXfrm>
        <a:off x="1441514" y="485259"/>
        <a:ext cx="980290" cy="573890"/>
      </dsp:txXfrm>
    </dsp:sp>
    <dsp:sp modelId="{A16DF9C0-DE26-D541-9657-00A8B37157D8}">
      <dsp:nvSpPr>
        <dsp:cNvPr id="0" name=""/>
        <dsp:cNvSpPr/>
      </dsp:nvSpPr>
      <dsp:spPr>
        <a:xfrm>
          <a:off x="2541259" y="646220"/>
          <a:ext cx="215392" cy="2519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2541259" y="696614"/>
        <a:ext cx="150774" cy="151180"/>
      </dsp:txXfrm>
    </dsp:sp>
    <dsp:sp modelId="{6AE0DC91-5D45-894B-8476-67EFBD6EAC2C}">
      <dsp:nvSpPr>
        <dsp:cNvPr id="0" name=""/>
        <dsp:cNvSpPr/>
      </dsp:nvSpPr>
      <dsp:spPr>
        <a:xfrm>
          <a:off x="2846059" y="467404"/>
          <a:ext cx="1013480" cy="609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KMC</a:t>
          </a:r>
        </a:p>
      </dsp:txBody>
      <dsp:txXfrm>
        <a:off x="2863914" y="485259"/>
        <a:ext cx="977770" cy="573890"/>
      </dsp:txXfrm>
    </dsp:sp>
    <dsp:sp modelId="{F79F62C5-D5E1-EF42-B690-87DEA1867DA3}">
      <dsp:nvSpPr>
        <dsp:cNvPr id="0" name=""/>
        <dsp:cNvSpPr/>
      </dsp:nvSpPr>
      <dsp:spPr>
        <a:xfrm>
          <a:off x="3961140" y="646220"/>
          <a:ext cx="215392" cy="2519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3961140" y="696614"/>
        <a:ext cx="150774" cy="151180"/>
      </dsp:txXfrm>
    </dsp:sp>
    <dsp:sp modelId="{8645C962-7357-6D47-AC76-67C334E869F2}">
      <dsp:nvSpPr>
        <dsp:cNvPr id="0" name=""/>
        <dsp:cNvSpPr/>
      </dsp:nvSpPr>
      <dsp:spPr>
        <a:xfrm>
          <a:off x="4265940" y="467404"/>
          <a:ext cx="1016000" cy="609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CDI</a:t>
          </a:r>
        </a:p>
      </dsp:txBody>
      <dsp:txXfrm>
        <a:off x="4283795" y="485259"/>
        <a:ext cx="980290" cy="573890"/>
      </dsp:txXfrm>
    </dsp:sp>
    <dsp:sp modelId="{9DB95149-F867-0241-A98D-45AD7255C703}">
      <dsp:nvSpPr>
        <dsp:cNvPr id="0" name=""/>
        <dsp:cNvSpPr/>
      </dsp:nvSpPr>
      <dsp:spPr>
        <a:xfrm>
          <a:off x="5383540" y="646220"/>
          <a:ext cx="215392" cy="2519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5383540" y="696614"/>
        <a:ext cx="150774" cy="151180"/>
      </dsp:txXfrm>
    </dsp:sp>
    <dsp:sp modelId="{B4D80A33-97DA-7D4B-BAD6-F12A73290DAC}">
      <dsp:nvSpPr>
        <dsp:cNvPr id="0" name=""/>
        <dsp:cNvSpPr/>
      </dsp:nvSpPr>
      <dsp:spPr>
        <a:xfrm>
          <a:off x="5688340" y="467404"/>
          <a:ext cx="1016000" cy="609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GEV Threshold</a:t>
          </a:r>
        </a:p>
      </dsp:txBody>
      <dsp:txXfrm>
        <a:off x="5706195" y="485259"/>
        <a:ext cx="980290" cy="573890"/>
      </dsp:txXfrm>
    </dsp:sp>
    <dsp:sp modelId="{0620CCF7-3EE0-E54F-A384-584496B1E23F}">
      <dsp:nvSpPr>
        <dsp:cNvPr id="0" name=""/>
        <dsp:cNvSpPr/>
      </dsp:nvSpPr>
      <dsp:spPr>
        <a:xfrm>
          <a:off x="6805940" y="646220"/>
          <a:ext cx="215392" cy="2519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6805940" y="696614"/>
        <a:ext cx="150774" cy="151180"/>
      </dsp:txXfrm>
    </dsp:sp>
    <dsp:sp modelId="{F19C1852-1A5C-6843-BCB3-36AF8C5D53FC}">
      <dsp:nvSpPr>
        <dsp:cNvPr id="0" name=""/>
        <dsp:cNvSpPr/>
      </dsp:nvSpPr>
      <dsp:spPr>
        <a:xfrm>
          <a:off x="7110740" y="467404"/>
          <a:ext cx="1016000" cy="609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Damage detection</a:t>
          </a:r>
        </a:p>
      </dsp:txBody>
      <dsp:txXfrm>
        <a:off x="7128595" y="485259"/>
        <a:ext cx="980290" cy="573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FB8B65A-D69F-C26C-B67E-036EF77BF1F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2B9064-AE57-427F-E5AF-71DE7D52FE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190EA-5EEC-4300-B6AE-D9734C6C648E}" type="datetimeFigureOut">
              <a:rPr lang="en-US" smtClean="0"/>
              <a:t>6/12/25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86157A-CEB9-B0FC-3A49-BE950AEAD6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819CA0-A57D-42D7-A625-56C22D0FA7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FF3A6F-DEFA-45E0-9496-BEE7C2C6F3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0022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7ADD9-2083-264C-A652-8D52D02F7E72}" type="datetimeFigureOut">
              <a:rPr lang="en-US" smtClean="0"/>
              <a:t>6/12/25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DC217-DF71-1A49-B3EA-559F1F43B0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425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385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247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FCC6E6-0D24-A72E-2AB5-E7890B69D2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9723FD-757F-C4C6-AE0C-0936D7376F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C908D1-7F7C-48E6-DCD5-F7C26FE68E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DDBB0E-B763-787B-86F0-3EE6171ED4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293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2D8DE9-0969-5458-2CDC-C5B7C89F88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1AA17D-0587-63EB-806D-5D5D790DEE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4A763C-06F4-D3A2-ECED-FA37EF3AD2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4F1FCF-2068-534C-4F2B-A05459D548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813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5F3A42-CA0C-719B-D30F-563F3651D5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5D90D2-A42C-5AAB-C86B-5F3BCD63E6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5659C5-4D23-7B73-1740-4E411A84B8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4888D6-6625-7338-3AE8-7034A3E70B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121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95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740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5603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08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77889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18714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07885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C79249-FDC0-364D-A734-AE1DE1605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72000"/>
            <a:ext cx="121920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3537B6D-42A5-F449-2691-321A167F7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-3419"/>
            <a:ext cx="12192000" cy="6861419"/>
            <a:chOff x="0" y="-3419"/>
            <a:chExt cx="12192000" cy="6861419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02465C8-266D-104C-9C49-323DF4A8277E}"/>
                </a:ext>
              </a:extLst>
            </p:cNvPr>
            <p:cNvSpPr/>
            <p:nvPr userDrawn="1"/>
          </p:nvSpPr>
          <p:spPr>
            <a:xfrm>
              <a:off x="583746" y="4960030"/>
              <a:ext cx="1551214" cy="1551214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37979A1C-BF60-B345-A664-2E4F7A3461EB}"/>
                </a:ext>
              </a:extLst>
            </p:cNvPr>
            <p:cNvSpPr/>
            <p:nvPr userDrawn="1"/>
          </p:nvSpPr>
          <p:spPr>
            <a:xfrm>
              <a:off x="1" y="4571999"/>
              <a:ext cx="1118508" cy="1118508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58080B3E-915C-2D4C-8608-596E1BFD6387}"/>
                </a:ext>
              </a:extLst>
            </p:cNvPr>
            <p:cNvSpPr/>
            <p:nvPr userDrawn="1"/>
          </p:nvSpPr>
          <p:spPr>
            <a:xfrm>
              <a:off x="1" y="5739492"/>
              <a:ext cx="1118508" cy="1118508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15FBB50-09C8-B64E-AE57-67C5E70810CB}"/>
                </a:ext>
              </a:extLst>
            </p:cNvPr>
            <p:cNvGrpSpPr/>
            <p:nvPr userDrawn="1"/>
          </p:nvGrpSpPr>
          <p:grpSpPr>
            <a:xfrm>
              <a:off x="8264427" y="-3419"/>
              <a:ext cx="3927573" cy="3165022"/>
              <a:chOff x="9857014" y="13834"/>
              <a:chExt cx="2334986" cy="1881641"/>
            </a:xfrm>
          </p:grpSpPr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EFBF1E52-11FA-DC48-B7AD-75734232FFE8}"/>
                  </a:ext>
                </a:extLst>
              </p:cNvPr>
              <p:cNvSpPr/>
              <p:nvPr userDrawn="1"/>
            </p:nvSpPr>
            <p:spPr>
              <a:xfrm rot="5400000" flipH="1" flipV="1">
                <a:off x="10667433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4850B620-49F5-3748-84AF-682555D52792}"/>
                  </a:ext>
                </a:extLst>
              </p:cNvPr>
              <p:cNvSpPr/>
              <p:nvPr userDrawn="1"/>
            </p:nvSpPr>
            <p:spPr>
              <a:xfrm rot="16200000" flipV="1">
                <a:off x="9499940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C68F289-2744-2F48-893A-3F17911625C8}"/>
                </a:ext>
              </a:extLst>
            </p:cNvPr>
            <p:cNvSpPr/>
            <p:nvPr userDrawn="1"/>
          </p:nvSpPr>
          <p:spPr>
            <a:xfrm>
              <a:off x="0" y="-1"/>
              <a:ext cx="1167493" cy="1167493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9E240E8A-950E-7946-826C-415CB5DACA43}"/>
                </a:ext>
              </a:extLst>
            </p:cNvPr>
            <p:cNvSpPr/>
            <p:nvPr userDrawn="1"/>
          </p:nvSpPr>
          <p:spPr>
            <a:xfrm>
              <a:off x="11024507" y="4580708"/>
              <a:ext cx="1167493" cy="2277292"/>
            </a:xfrm>
            <a:custGeom>
              <a:avLst/>
              <a:gdLst>
                <a:gd name="connsiteX0" fmla="*/ 1167473 w 1167493"/>
                <a:gd name="connsiteY0" fmla="*/ 0 h 2272167"/>
                <a:gd name="connsiteX1" fmla="*/ 1167493 w 1167493"/>
                <a:gd name="connsiteY1" fmla="*/ 0 h 2272167"/>
                <a:gd name="connsiteX2" fmla="*/ 1167493 w 1167493"/>
                <a:gd name="connsiteY2" fmla="*/ 492960 h 2272167"/>
                <a:gd name="connsiteX3" fmla="*/ 1167493 w 1167493"/>
                <a:gd name="connsiteY3" fmla="*/ 720385 h 2272167"/>
                <a:gd name="connsiteX4" fmla="*/ 1167493 w 1167493"/>
                <a:gd name="connsiteY4" fmla="*/ 2272167 h 2272167"/>
                <a:gd name="connsiteX5" fmla="*/ 0 w 1167493"/>
                <a:gd name="connsiteY5" fmla="*/ 2272167 h 2272167"/>
                <a:gd name="connsiteX6" fmla="*/ 0 w 1167493"/>
                <a:gd name="connsiteY6" fmla="*/ 1898074 h 2272167"/>
                <a:gd name="connsiteX7" fmla="*/ 0 w 1167493"/>
                <a:gd name="connsiteY7" fmla="*/ 1271597 h 2272167"/>
                <a:gd name="connsiteX8" fmla="*/ 0 w 1167493"/>
                <a:gd name="connsiteY8" fmla="*/ 1177688 h 2272167"/>
                <a:gd name="connsiteX9" fmla="*/ 1048124 w 1167493"/>
                <a:gd name="connsiteY9" fmla="*/ 6080 h 2272167"/>
                <a:gd name="connsiteX10" fmla="*/ 1167473 w 1167493"/>
                <a:gd name="connsiteY10" fmla="*/ 0 h 2272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67493" h="2272167">
                  <a:moveTo>
                    <a:pt x="1167473" y="0"/>
                  </a:moveTo>
                  <a:lnTo>
                    <a:pt x="1167493" y="0"/>
                  </a:lnTo>
                  <a:lnTo>
                    <a:pt x="1167493" y="492960"/>
                  </a:lnTo>
                  <a:lnTo>
                    <a:pt x="1167493" y="720385"/>
                  </a:lnTo>
                  <a:lnTo>
                    <a:pt x="1167493" y="2272167"/>
                  </a:lnTo>
                  <a:lnTo>
                    <a:pt x="0" y="2272167"/>
                  </a:lnTo>
                  <a:lnTo>
                    <a:pt x="0" y="1898074"/>
                  </a:lnTo>
                  <a:lnTo>
                    <a:pt x="0" y="1271597"/>
                  </a:lnTo>
                  <a:lnTo>
                    <a:pt x="0" y="1177688"/>
                  </a:lnTo>
                  <a:cubicBezTo>
                    <a:pt x="0" y="567919"/>
                    <a:pt x="459408" y="66389"/>
                    <a:pt x="1048124" y="6080"/>
                  </a:cubicBezTo>
                  <a:lnTo>
                    <a:pt x="116747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7493" y="232913"/>
            <a:ext cx="7096933" cy="3830130"/>
          </a:xfrm>
        </p:spPr>
        <p:txBody>
          <a:bodyPr anchor="b">
            <a:noAutofit/>
          </a:bodyPr>
          <a:lstStyle>
            <a:lvl1pPr algn="l">
              <a:defRPr sz="6000" b="1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421343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14DB56B5-5DD7-95E3-52B2-EDC4B3F130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" y="0"/>
            <a:ext cx="12191999" cy="6858000"/>
            <a:chOff x="1" y="0"/>
            <a:chExt cx="12191999" cy="6858000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6A7F6A3F-E1DD-A246-9A6D-5F9B18BA2588}"/>
                </a:ext>
              </a:extLst>
            </p:cNvPr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055FD0FC-C8FF-6741-A364-A29CDC6F9495}"/>
                </a:ext>
              </a:extLst>
            </p:cNvPr>
            <p:cNvSpPr/>
            <p:nvPr userDrawn="1"/>
          </p:nvSpPr>
          <p:spPr>
            <a:xfrm flipH="1">
              <a:off x="8580896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11C9832-A021-954E-A34F-2988D1189AE9}"/>
                </a:ext>
              </a:extLst>
            </p:cNvPr>
            <p:cNvSpPr/>
            <p:nvPr userDrawn="1"/>
          </p:nvSpPr>
          <p:spPr>
            <a:xfrm>
              <a:off x="1" y="0"/>
              <a:ext cx="933856" cy="933856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861BC34-DFBF-2D4F-B463-FCFBC08391FF}"/>
                </a:ext>
              </a:extLst>
            </p:cNvPr>
            <p:cNvGrpSpPr/>
            <p:nvPr userDrawn="1"/>
          </p:nvGrpSpPr>
          <p:grpSpPr>
            <a:xfrm>
              <a:off x="8082092" y="5590903"/>
              <a:ext cx="1572380" cy="1267097"/>
              <a:chOff x="7413403" y="4976359"/>
              <a:chExt cx="2334986" cy="1881641"/>
            </a:xfrm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55C37C19-F268-4A43-A0D4-3B1B38D48952}"/>
                  </a:ext>
                </a:extLst>
              </p:cNvPr>
              <p:cNvSpPr/>
              <p:nvPr userDrawn="1"/>
            </p:nvSpPr>
            <p:spPr>
              <a:xfrm rot="5400000" flipH="1" flipV="1">
                <a:off x="8223822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latin typeface="+mn-lt"/>
                </a:endParaRPr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E4F760E5-9D5D-E44F-AEBF-20CA8DE87D11}"/>
                  </a:ext>
                </a:extLst>
              </p:cNvPr>
              <p:cNvSpPr/>
              <p:nvPr userDrawn="1"/>
            </p:nvSpPr>
            <p:spPr>
              <a:xfrm rot="16200000" flipV="1">
                <a:off x="7056329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latin typeface="+mn-lt"/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136526"/>
            <a:ext cx="9601200" cy="1653371"/>
          </a:xfrm>
        </p:spPr>
        <p:txBody>
          <a:bodyPr anchor="b">
            <a:noAutofit/>
          </a:bodyPr>
          <a:lstStyle>
            <a:lvl1pPr>
              <a:defRPr sz="4200" b="1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7493" y="2023984"/>
            <a:ext cx="4663440" cy="3332832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Font typeface="Arial" panose="020B0604020202020204" pitchFamily="34" charset="0"/>
              <a:buNone/>
              <a:defRPr sz="2000">
                <a:latin typeface="+mn-lt"/>
              </a:defRPr>
            </a:lvl1pPr>
            <a:lvl2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2pPr>
            <a:lvl3pPr marL="566928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3pPr>
            <a:lvl4pPr marL="850392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4pPr>
            <a:lvl5pPr marL="1133856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83235" y="2023984"/>
            <a:ext cx="4663440" cy="3332832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Font typeface="Arial" panose="020B0604020202020204" pitchFamily="34" charset="0"/>
              <a:buNone/>
              <a:defRPr sz="2000">
                <a:latin typeface="+mn-lt"/>
              </a:defRPr>
            </a:lvl1pPr>
            <a:lvl2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2pPr>
            <a:lvl3pPr marL="566928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3pPr>
            <a:lvl4pPr marL="850392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4pPr>
            <a:lvl5pPr marL="1133856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9/8/20XX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092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CEDB282-8288-C81F-52B5-048A3E80C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-1"/>
            <a:ext cx="12208822" cy="6858003"/>
            <a:chOff x="0" y="-1"/>
            <a:chExt cx="12208822" cy="685800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A62587F-7496-384A-AF40-18FC8CF0709D}"/>
                </a:ext>
              </a:extLst>
            </p:cNvPr>
            <p:cNvSpPr/>
            <p:nvPr userDrawn="1"/>
          </p:nvSpPr>
          <p:spPr>
            <a:xfrm>
              <a:off x="0" y="2286002"/>
              <a:ext cx="12208822" cy="457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84DB028B-A475-224B-B675-A15A56CAD0BF}"/>
                </a:ext>
              </a:extLst>
            </p:cNvPr>
            <p:cNvSpPr/>
            <p:nvPr userDrawn="1"/>
          </p:nvSpPr>
          <p:spPr>
            <a:xfrm flipH="1">
              <a:off x="8597718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61C34955-105B-4D4D-B51D-754C5D38A85D}"/>
                </a:ext>
              </a:extLst>
            </p:cNvPr>
            <p:cNvSpPr/>
            <p:nvPr userDrawn="1"/>
          </p:nvSpPr>
          <p:spPr>
            <a:xfrm>
              <a:off x="1" y="0"/>
              <a:ext cx="933856" cy="933856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2734DEB1-EC02-2E42-9292-4ADD115060A5}"/>
                </a:ext>
              </a:extLst>
            </p:cNvPr>
            <p:cNvSpPr/>
            <p:nvPr userDrawn="1"/>
          </p:nvSpPr>
          <p:spPr>
            <a:xfrm rot="5400000" flipH="1" flipV="1">
              <a:off x="10344100" y="438098"/>
              <a:ext cx="2285999" cy="1409801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5E932F0D-7FC3-634B-932C-3625C16C8D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45085"/>
            <a:ext cx="9779183" cy="1600835"/>
          </a:xfrm>
        </p:spPr>
        <p:txBody>
          <a:bodyPr anchor="b">
            <a:noAutofit/>
          </a:bodyPr>
          <a:lstStyle>
            <a:lvl1pPr>
              <a:defRPr sz="4200" b="1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EED44-783E-8705-4119-D7E9F7D4F2B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166087" y="2652713"/>
            <a:ext cx="9780587" cy="3436936"/>
          </a:xfrm>
        </p:spPr>
        <p:txBody>
          <a:bodyPr>
            <a:normAutofit/>
          </a:bodyPr>
          <a:lstStyle>
            <a:lvl1pPr marL="342900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</a:defRPr>
            </a:lvl1pPr>
            <a:lvl2pPr marL="566928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</a:defRPr>
            </a:lvl2pPr>
            <a:lvl3pPr marL="850392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</a:defRPr>
            </a:lvl3pPr>
            <a:lvl4pPr marL="1097280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</a:defRPr>
            </a:lvl4pPr>
            <a:lvl5pPr marL="1371600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5D4F5-F69B-42F6-8A9D-330F696E1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9/8/20XX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9A23A-2238-4904-8692-9F2DAE8B8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9FC35-DDC8-45FB-8ACB-21C15F57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6318" y="6356350"/>
            <a:ext cx="1604682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176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A0E8D4A-B13C-C7EE-5E27-278124A127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" y="1"/>
            <a:ext cx="12191999" cy="6857999"/>
            <a:chOff x="1" y="1"/>
            <a:chExt cx="12191999" cy="6857999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6A7F6A3F-E1DD-A246-9A6D-5F9B18BA2588}"/>
                </a:ext>
              </a:extLst>
            </p:cNvPr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055FD0FC-C8FF-6741-A364-A29CDC6F9495}"/>
                </a:ext>
              </a:extLst>
            </p:cNvPr>
            <p:cNvSpPr/>
            <p:nvPr userDrawn="1"/>
          </p:nvSpPr>
          <p:spPr>
            <a:xfrm rot="5400000" flipH="1">
              <a:off x="1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69008"/>
            <a:ext cx="9779183" cy="1706563"/>
          </a:xfrm>
        </p:spPr>
        <p:txBody>
          <a:bodyPr anchor="b">
            <a:noAutofit/>
          </a:bodyPr>
          <a:lstStyle>
            <a:lvl1pPr>
              <a:defRPr sz="4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26B296A-EB6A-9BE9-E813-B15C46524F4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1167493" y="2023984"/>
            <a:ext cx="4663440" cy="3332832"/>
          </a:xfrm>
        </p:spPr>
        <p:txBody>
          <a:bodyPr>
            <a:normAutofit/>
          </a:bodyPr>
          <a:lstStyle>
            <a:lvl1pPr marL="530352" indent="-530352">
              <a:spcBef>
                <a:spcPts val="1000"/>
              </a:spcBef>
              <a:buFont typeface="+mj-lt"/>
              <a:buAutoNum type="arabicPeriod"/>
              <a:defRPr sz="2000">
                <a:solidFill>
                  <a:schemeClr val="bg1"/>
                </a:solidFill>
                <a:latin typeface="+mn-lt"/>
              </a:defRPr>
            </a:lvl1pPr>
            <a:lvl2pPr marL="1097280" indent="-530352">
              <a:spcBef>
                <a:spcPts val="1000"/>
              </a:spcBef>
              <a:buFont typeface="+mj-lt"/>
              <a:buAutoNum type="alphaLcPeriod"/>
              <a:defRPr sz="2000">
                <a:solidFill>
                  <a:schemeClr val="bg1"/>
                </a:solidFill>
                <a:latin typeface="+mn-lt"/>
              </a:defRPr>
            </a:lvl2pPr>
            <a:lvl3pPr marL="1645920" indent="-530352">
              <a:spcBef>
                <a:spcPts val="1000"/>
              </a:spcBef>
              <a:buFont typeface="+mj-lt"/>
              <a:buAutoNum type="arabicParenR"/>
              <a:defRPr sz="2000">
                <a:solidFill>
                  <a:schemeClr val="bg1"/>
                </a:solidFill>
                <a:latin typeface="+mn-lt"/>
              </a:defRPr>
            </a:lvl3pPr>
            <a:lvl4pPr marL="1920240" indent="-530352">
              <a:spcBef>
                <a:spcPts val="1000"/>
              </a:spcBef>
              <a:buFont typeface="+mj-lt"/>
              <a:buAutoNum type="alphaLcParenR"/>
              <a:defRPr sz="2000">
                <a:solidFill>
                  <a:schemeClr val="bg1"/>
                </a:solidFill>
                <a:latin typeface="+mn-lt"/>
              </a:defRPr>
            </a:lvl4pPr>
            <a:lvl5pPr marL="2560320" indent="-514350">
              <a:spcBef>
                <a:spcPts val="1000"/>
              </a:spcBef>
              <a:buFont typeface="+mj-lt"/>
              <a:buAutoNum type="romanLcPeriod"/>
              <a:defRPr sz="2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435B7D5-E7F8-1267-8942-3C97BE836B9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283235" y="2023984"/>
            <a:ext cx="4663440" cy="3332832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</a:defRPr>
            </a:lvl2pPr>
            <a:lvl3pPr marL="566928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</a:defRPr>
            </a:lvl3pPr>
            <a:lvl4pPr marL="850392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</a:defRPr>
            </a:lvl4pPr>
            <a:lvl5pPr marL="1133856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9/8/20XX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426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2333077-78EC-7DF4-BF19-90D317B91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" y="0"/>
            <a:ext cx="12191999" cy="6858000"/>
            <a:chOff x="1" y="0"/>
            <a:chExt cx="12191999" cy="6858000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4CD28A7-0D2B-AED1-6F3B-4AE5F1828D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B842A51C-912B-CCA9-06D7-C7008AF4FC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8580896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5BDFF025-3C9C-4EE0-BA21-82ABED671E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0"/>
              <a:ext cx="933856" cy="933856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4851435-1806-4487-A416-DCEEE6CB4C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8082092" y="5590903"/>
              <a:ext cx="1572380" cy="1267097"/>
              <a:chOff x="7413403" y="4976359"/>
              <a:chExt cx="2334986" cy="1881641"/>
            </a:xfrm>
          </p:grpSpPr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B08A2709-190B-1F57-99CB-071141B1F893}"/>
                  </a:ext>
                </a:extLst>
              </p:cNvPr>
              <p:cNvSpPr/>
              <p:nvPr userDrawn="1"/>
            </p:nvSpPr>
            <p:spPr>
              <a:xfrm rot="5400000" flipH="1" flipV="1">
                <a:off x="8223822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latin typeface="+mn-lt"/>
                </a:endParaRPr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BD583A8F-3ED8-6FE3-48C8-268E1FAA65E1}"/>
                  </a:ext>
                </a:extLst>
              </p:cNvPr>
              <p:cNvSpPr/>
              <p:nvPr userDrawn="1"/>
            </p:nvSpPr>
            <p:spPr>
              <a:xfrm rot="16200000" flipV="1">
                <a:off x="7056329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latin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46258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32976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05973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99021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08455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16451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42002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46096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182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8" r:id="rId1"/>
    <p:sldLayoutId id="2147484169" r:id="rId2"/>
    <p:sldLayoutId id="2147484170" r:id="rId3"/>
    <p:sldLayoutId id="2147484171" r:id="rId4"/>
    <p:sldLayoutId id="2147484172" r:id="rId5"/>
    <p:sldLayoutId id="2147484173" r:id="rId6"/>
    <p:sldLayoutId id="2147484174" r:id="rId7"/>
    <p:sldLayoutId id="2147484175" r:id="rId8"/>
    <p:sldLayoutId id="2147484176" r:id="rId9"/>
    <p:sldLayoutId id="2147484177" r:id="rId10"/>
    <p:sldLayoutId id="2147484178" r:id="rId11"/>
    <p:sldLayoutId id="2147484179" r:id="rId12"/>
    <p:sldLayoutId id="2147484180" r:id="rId13"/>
    <p:sldLayoutId id="2147483671" r:id="rId14"/>
    <p:sldLayoutId id="2147483669" r:id="rId1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639229"/>
            <a:ext cx="8519532" cy="1620926"/>
          </a:xfrm>
        </p:spPr>
        <p:txBody>
          <a:bodyPr/>
          <a:lstStyle/>
          <a:p>
            <a:pPr hangingPunct="0"/>
            <a:r>
              <a:rPr lang="en-US" sz="3200" dirty="0"/>
              <a:t>Hybrid Clustering-Based Anomaly Detection for Damage Detection in Civil Structures Subjected to Environmental Changes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7BF3B9-A165-2098-2A75-357F22E032E8}"/>
              </a:ext>
            </a:extLst>
          </p:cNvPr>
          <p:cNvSpPr txBox="1"/>
          <p:nvPr/>
        </p:nvSpPr>
        <p:spPr>
          <a:xfrm>
            <a:off x="0" y="3413180"/>
            <a:ext cx="8285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Author: Mohammad Omidi</a:t>
            </a:r>
            <a:r>
              <a:rPr lang="en-US" baseline="30000" dirty="0"/>
              <a:t>1,2</a:t>
            </a:r>
            <a:r>
              <a:rPr lang="en-US" dirty="0"/>
              <a:t>, Alireza Entezami</a:t>
            </a:r>
            <a:r>
              <a:rPr lang="en-US" baseline="30000" dirty="0"/>
              <a:t>2</a:t>
            </a:r>
            <a:r>
              <a:rPr lang="en-US" dirty="0"/>
              <a:t>, Alberto Corigliano</a:t>
            </a:r>
            <a:r>
              <a:rPr lang="en-US" baseline="30000" dirty="0"/>
              <a:t>2</a:t>
            </a:r>
            <a:r>
              <a:rPr lang="en-US" dirty="0"/>
              <a:t> </a:t>
            </a:r>
          </a:p>
        </p:txBody>
      </p:sp>
      <p:sp>
        <p:nvSpPr>
          <p:cNvPr id="4" name="文本框 11">
            <a:extLst>
              <a:ext uri="{FF2B5EF4-FFF2-40B4-BE49-F238E27FC236}">
                <a16:creationId xmlns:a16="http://schemas.microsoft.com/office/drawing/2014/main" id="{0380563C-E6C9-B34B-18A8-5C72E0C9C600}"/>
              </a:ext>
            </a:extLst>
          </p:cNvPr>
          <p:cNvSpPr txBox="1"/>
          <p:nvPr/>
        </p:nvSpPr>
        <p:spPr>
          <a:xfrm>
            <a:off x="3038003" y="0"/>
            <a:ext cx="10149432" cy="352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2000" b="1" i="0" dirty="0">
                <a:solidFill>
                  <a:srgbClr val="32333C"/>
                </a:solidFill>
                <a:effectLst/>
                <a:latin typeface="Encode Sans"/>
              </a:rPr>
              <a:t>2</a:t>
            </a:r>
            <a:r>
              <a:rPr lang="en-US" sz="2000" b="1" i="0" baseline="30000" dirty="0">
                <a:solidFill>
                  <a:srgbClr val="32333C"/>
                </a:solidFill>
                <a:effectLst/>
                <a:latin typeface="Encode Sans"/>
              </a:rPr>
              <a:t>nd</a:t>
            </a:r>
            <a:r>
              <a:rPr lang="en-US" sz="2000" b="1" i="0" dirty="0">
                <a:solidFill>
                  <a:srgbClr val="32333C"/>
                </a:solidFill>
                <a:effectLst/>
                <a:latin typeface="Encode Sans"/>
              </a:rPr>
              <a:t> Olympiad in Engineering Science – </a:t>
            </a:r>
            <a:r>
              <a:rPr lang="en-US" sz="2000" b="1" dirty="0"/>
              <a:t>OES 2025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B1B8BB-7749-A028-3F97-252056407609}"/>
              </a:ext>
            </a:extLst>
          </p:cNvPr>
          <p:cNvSpPr txBox="1"/>
          <p:nvPr/>
        </p:nvSpPr>
        <p:spPr>
          <a:xfrm>
            <a:off x="0" y="3946815"/>
            <a:ext cx="117422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en-US" i="1" dirty="0"/>
              <a:t>1</a:t>
            </a:r>
            <a:r>
              <a:rPr lang="en-US" dirty="0"/>
              <a:t> Department of Thermal and Fluid Engineering, University of Twente, Netherlands </a:t>
            </a:r>
          </a:p>
          <a:p>
            <a:pPr rtl="1"/>
            <a:r>
              <a:rPr lang="en-US" i="1" dirty="0"/>
              <a:t>2</a:t>
            </a:r>
            <a:r>
              <a:rPr lang="en-US" dirty="0"/>
              <a:t> Department of civil and environmental engineering, </a:t>
            </a:r>
            <a:r>
              <a:rPr lang="en-US" dirty="0" err="1"/>
              <a:t>Politecnico</a:t>
            </a:r>
            <a:r>
              <a:rPr lang="en-US" dirty="0"/>
              <a:t> di Milano, Milan, Italy</a:t>
            </a:r>
          </a:p>
          <a:p>
            <a:pPr rtl="1"/>
            <a:endParaRPr lang="en-GB" dirty="0">
              <a:solidFill>
                <a:srgbClr val="002060"/>
              </a:solidFill>
              <a:latin typeface="Univers" panose="020B0503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1026" name="Picture 2" descr="Templates and downloads: UT logo, powerpoint, posters, etc (Sjablonen in UT  huisstijl) | Service Portal | University of Twente">
            <a:extLst>
              <a:ext uri="{FF2B5EF4-FFF2-40B4-BE49-F238E27FC236}">
                <a16:creationId xmlns:a16="http://schemas.microsoft.com/office/drawing/2014/main" id="{F1AD0218-FE06-4C0C-AED6-68EEAE728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772" y="4969737"/>
            <a:ext cx="2718418" cy="135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olitecnico Milano - Global Alliance For Sustainable Energy">
            <a:extLst>
              <a:ext uri="{FF2B5EF4-FFF2-40B4-BE49-F238E27FC236}">
                <a16:creationId xmlns:a16="http://schemas.microsoft.com/office/drawing/2014/main" id="{9D973352-2474-D08A-49BD-334929201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00" y="4705249"/>
            <a:ext cx="3854914" cy="188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E66E2B9-548A-5F7C-4C3A-E486B0E679C2}"/>
              </a:ext>
            </a:extLst>
          </p:cNvPr>
          <p:cNvSpPr/>
          <p:nvPr/>
        </p:nvSpPr>
        <p:spPr>
          <a:xfrm>
            <a:off x="6988629" y="0"/>
            <a:ext cx="520337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4FEC7B-F266-F349-2B74-0E2EF336A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700" y="185511"/>
            <a:ext cx="25908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Process</a:t>
            </a:r>
          </a:p>
        </p:txBody>
      </p:sp>
      <p:pic>
        <p:nvPicPr>
          <p:cNvPr id="12" name="Content Placeholder 4" descr="A picture containing text, diagram, font, line&#10;&#10;Description automatically generated">
            <a:extLst>
              <a:ext uri="{FF2B5EF4-FFF2-40B4-BE49-F238E27FC236}">
                <a16:creationId xmlns:a16="http://schemas.microsoft.com/office/drawing/2014/main" id="{A947CCCE-C117-3EB5-390E-DF3683C77A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816617"/>
            <a:ext cx="3987111" cy="2992397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147AA738-A3DA-32D0-416F-D6D9266BE7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960348"/>
              </p:ext>
            </p:extLst>
          </p:nvPr>
        </p:nvGraphicFramePr>
        <p:xfrm>
          <a:off x="1034951" y="1511074"/>
          <a:ext cx="4756250" cy="4802186"/>
        </p:xfrm>
        <a:graphic>
          <a:graphicData uri="http://schemas.openxmlformats.org/drawingml/2006/table">
            <a:tbl>
              <a:tblPr firstRow="1" bandRow="1" bandCol="1">
                <a:tableStyleId>{69012ECD-51FC-41F1-AA8D-1B2483CD663E}</a:tableStyleId>
              </a:tblPr>
              <a:tblGrid>
                <a:gridCol w="2378125">
                  <a:extLst>
                    <a:ext uri="{9D8B030D-6E8A-4147-A177-3AD203B41FA5}">
                      <a16:colId xmlns:a16="http://schemas.microsoft.com/office/drawing/2014/main" val="1012231231"/>
                    </a:ext>
                  </a:extLst>
                </a:gridCol>
                <a:gridCol w="2378125">
                  <a:extLst>
                    <a:ext uri="{9D8B030D-6E8A-4147-A177-3AD203B41FA5}">
                      <a16:colId xmlns:a16="http://schemas.microsoft.com/office/drawing/2014/main" val="469745538"/>
                    </a:ext>
                  </a:extLst>
                </a:gridCol>
              </a:tblGrid>
              <a:tr h="4156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Stage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Method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07215849"/>
                  </a:ext>
                </a:extLst>
              </a:tr>
              <a:tr h="4156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Data Collection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Vibration monitoring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48188809"/>
                  </a:ext>
                </a:extLst>
              </a:tr>
              <a:tr h="7386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Data Split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75% of NC training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2140189"/>
                  </a:ext>
                </a:extLst>
              </a:tr>
              <a:tr h="4156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Feature Extraction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Modal frequencies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47077354"/>
                  </a:ext>
                </a:extLst>
              </a:tr>
              <a:tr h="4156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Cluster Selection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Gap statistic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88518408"/>
                  </a:ext>
                </a:extLst>
              </a:tr>
              <a:tr h="4156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GMM Pre-Clustering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Soft clustering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65513901"/>
                  </a:ext>
                </a:extLst>
              </a:tr>
              <a:tr h="4156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Enhanced KMC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Clustering based GMM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81070514"/>
                  </a:ext>
                </a:extLst>
              </a:tr>
              <a:tr h="4156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CDI Calculation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Euclidean distance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0638978"/>
                  </a:ext>
                </a:extLst>
              </a:tr>
              <a:tr h="7386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Threshold Estimation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GEV model, 36 blocks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21816644"/>
                  </a:ext>
                </a:extLst>
              </a:tr>
              <a:tr h="4156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Anomaly Detection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CDI vs threshold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1136801"/>
                  </a:ext>
                </a:extLst>
              </a:tr>
            </a:tbl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77AF2BEF-BFBA-57BD-87A4-AFEBC9F7F4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704982"/>
            <a:ext cx="4291911" cy="311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513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50B0F-854C-019C-D484-B4318B807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769" y="-434885"/>
            <a:ext cx="9601200" cy="1653371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F27C0D6-4CC5-39DD-20EA-7730F510B221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0" t="4699" r="5766"/>
          <a:stretch/>
        </p:blipFill>
        <p:spPr bwMode="auto">
          <a:xfrm>
            <a:off x="668215" y="1218486"/>
            <a:ext cx="5988510" cy="47526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441EE2B-1246-179F-C3F1-E61E18BDC4A9}"/>
              </a:ext>
            </a:extLst>
          </p:cNvPr>
          <p:cNvSpPr txBox="1"/>
          <p:nvPr/>
        </p:nvSpPr>
        <p:spPr>
          <a:xfrm>
            <a:off x="6775939" y="1582340"/>
            <a:ext cx="50174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 Condition (NC):</a:t>
            </a:r>
          </a:p>
          <a:p>
            <a:pPr algn="just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samples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All CDI values are below the threshold, indicating correct classification of normal states.</a:t>
            </a: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Testing samples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Most CDI values remain below the threshold; only 6 samples exceed, resulting in a false positive rate of 0.18%.</a:t>
            </a: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Damaged Condition (DC):</a:t>
            </a:r>
          </a:p>
          <a:p>
            <a:pPr algn="just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Testing samples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Most CDI values are above the threshold, correctly indicating damage.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 damaged samples fall below the threshold, leading to a false negative</a:t>
            </a:r>
          </a:p>
        </p:txBody>
      </p:sp>
    </p:spTree>
    <p:extLst>
      <p:ext uri="{BB962C8B-B14F-4D97-AF65-F5344CB8AC3E}">
        <p14:creationId xmlns:p14="http://schemas.microsoft.com/office/powerpoint/2010/main" val="1043512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DA2E1-A5DB-1250-1FB3-01241B129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/>
              <a:t>Conclusions</a:t>
            </a:r>
            <a:br>
              <a:rPr lang="en-US" b="0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5636A-D329-C12C-5A16-59D63B1B7D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HCAD Advantages:</a:t>
            </a:r>
          </a:p>
          <a:p>
            <a:pPr lvl="1">
              <a:lnSpc>
                <a:spcPct val="110000"/>
              </a:lnSpc>
              <a:spcBef>
                <a:spcPts val="1000"/>
              </a:spcBef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Robust to environmental variability.</a:t>
            </a:r>
          </a:p>
          <a:p>
            <a:pPr lvl="1">
              <a:lnSpc>
                <a:spcPct val="110000"/>
              </a:lnSpc>
              <a:spcBef>
                <a:spcPts val="1000"/>
              </a:spcBef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Efficient and unsupervised—no need for labeled damage data.</a:t>
            </a:r>
          </a:p>
          <a:p>
            <a:pPr lvl="1">
              <a:lnSpc>
                <a:spcPct val="110000"/>
              </a:lnSpc>
              <a:spcBef>
                <a:spcPts val="1000"/>
              </a:spcBef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accuracy and low error rates in real-world validation.</a:t>
            </a:r>
          </a:p>
          <a:p>
            <a:pPr marL="457200" lvl="1" indent="0">
              <a:lnSpc>
                <a:spcPct val="110000"/>
              </a:lnSpc>
              <a:spcBef>
                <a:spcPts val="1000"/>
              </a:spcBef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Impact: Enhances reliability of vibration-based SHM for civil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3977989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1C753FD-96EC-101A-B8A4-5F69A189BE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0662" y="4267832"/>
            <a:ext cx="5601338" cy="1297115"/>
          </a:xfrm>
        </p:spPr>
        <p:txBody>
          <a:bodyPr anchor="t">
            <a:normAutofit/>
          </a:bodyPr>
          <a:lstStyle/>
          <a:p>
            <a:pPr algn="l"/>
            <a:r>
              <a:rPr lang="en-US" sz="4000" dirty="0">
                <a:solidFill>
                  <a:schemeClr val="tx2"/>
                </a:solidFill>
              </a:rPr>
              <a:t>Thanks for your attention!</a:t>
            </a:r>
          </a:p>
        </p:txBody>
      </p:sp>
      <p:pic>
        <p:nvPicPr>
          <p:cNvPr id="11" name="Graphic 10" descr="Accept">
            <a:extLst>
              <a:ext uri="{FF2B5EF4-FFF2-40B4-BE49-F238E27FC236}">
                <a16:creationId xmlns:a16="http://schemas.microsoft.com/office/drawing/2014/main" id="{0F95033E-5BFA-8170-46C8-9319B2E9EA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09673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64" y="646771"/>
            <a:ext cx="9779183" cy="1199665"/>
          </a:xfrm>
        </p:spPr>
        <p:txBody>
          <a:bodyPr>
            <a:normAutofit fontScale="90000"/>
          </a:bodyPr>
          <a:lstStyle/>
          <a:p>
            <a:r>
              <a:rPr lang="en-US" b="0" dirty="0"/>
              <a:t>Motivation and Problem Statement</a:t>
            </a:r>
            <a:br>
              <a:rPr lang="en-US" b="0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Ensuring safety of bridges under variable environmental &amp; operational conditions is critical.</a:t>
            </a:r>
          </a:p>
          <a:p>
            <a:pPr marL="457200" indent="-45720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Modal frequencies: sensitive indicators of structural change.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challenge: Distinguishing real structural anomalies from environmental effects (e.g., seasonal temperature variations).</a:t>
            </a:r>
          </a:p>
          <a:p>
            <a:pPr marL="457200" indent="-457200"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Traditional damage detection faces issues: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False alarms (unnecessary interventions)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Missed detections (safety risk)</a:t>
            </a:r>
          </a:p>
        </p:txBody>
      </p:sp>
    </p:spTree>
    <p:extLst>
      <p:ext uri="{BB962C8B-B14F-4D97-AF65-F5344CB8AC3E}">
        <p14:creationId xmlns:p14="http://schemas.microsoft.com/office/powerpoint/2010/main" val="1325608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5CF1AD-F6A0-04B3-396B-2B4E7C8903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38F4E-F7CE-17D8-3BA0-90A8B89C8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/>
              <a:t>Existing Methods</a:t>
            </a:r>
            <a:br>
              <a:rPr lang="en-US" b="0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8E654-33AD-89F7-E4C9-E49FD0CD98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42950" indent="-285750">
              <a:buFont typeface="Wingdings" pitchFamily="2" charset="2"/>
              <a:buChar char="Ø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Traditional SHM Approaches: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Physics-based: struggle under environmental variability.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Data-driven: often require thresholds, are sensitive to noise.</a:t>
            </a:r>
          </a:p>
          <a:p>
            <a:pPr lvl="1"/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285750">
              <a:buFont typeface="Wingdings" pitchFamily="2" charset="2"/>
              <a:buChar char="Ø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Unsupervised Learning: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Needs robust, threshold-free techniques.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 model approaches miss complex patterns.</a:t>
            </a:r>
          </a:p>
          <a:p>
            <a:pPr lvl="1"/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/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Goal: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Achieve robust anomaly detection, minimizing both false alarms and missed detections.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480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BB3198-D9D6-53B7-8539-06312A0FA9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45E21-75B4-C706-1F6C-6F4354BB8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/>
              <a:t>Methodology – HCAD </a:t>
            </a:r>
            <a:br>
              <a:rPr lang="en-US" b="0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B66F7-9DD0-A4AC-B9F2-CB0DB5BD51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382361" cy="336681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Hybrid Clustering-Based Anomaly Detection (HCAD):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Stage 1: Gaussian Mixture Model (GMM) for initial probabilistic clustering.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Stage 2: K-means Clustering (KMC) initialized with GMM centroids for refined clustering.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Stage 3: Damage Indicator, Clustering-aided Damage Indicator (CDI) quantifies deviation from centroids.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Stage 4: Thresholding, Generalized Extreme Value (GEV) model distinguishes anomalies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FA8B67DF-B673-EE1B-9BE7-380E307EE4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6687477"/>
              </p:ext>
            </p:extLst>
          </p:nvPr>
        </p:nvGraphicFramePr>
        <p:xfrm>
          <a:off x="971439" y="4395107"/>
          <a:ext cx="8128000" cy="1544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36586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5DB62B-FE60-366D-9539-DA35E3DDF6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C8062-CEC0-5ED7-59D3-94E97EF27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984" y="0"/>
            <a:ext cx="10549916" cy="1744415"/>
          </a:xfrm>
        </p:spPr>
        <p:txBody>
          <a:bodyPr/>
          <a:lstStyle/>
          <a:p>
            <a:r>
              <a:rPr lang="en-US" dirty="0"/>
              <a:t>GMM-Based Pre-Clustering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B1F7E-93F9-8A17-E78F-A83E9ACAD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816" y="2039770"/>
            <a:ext cx="9779182" cy="336681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Steps: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Assigns membership probabilities to each data point.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Parameters estimated via Expectation-Maximization (EM) algorithm.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Gap statistic used to determine optimal number of clusters</a:t>
            </a:r>
          </a:p>
          <a:p>
            <a:pPr marL="457200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32979FC-B463-A07A-B5E6-5C75460E0881}"/>
                  </a:ext>
                </a:extLst>
              </p:cNvPr>
              <p:cNvSpPr txBox="1"/>
              <p:nvPr/>
            </p:nvSpPr>
            <p:spPr>
              <a:xfrm>
                <a:off x="-832337" y="2867393"/>
                <a:ext cx="6096000" cy="8798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</a:rPr>
                        <m:t>𝒫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</m:d>
                      <m:r>
                        <a:rPr lang="en-US" b="0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𝒩</m:t>
                          </m:r>
                          <m:d>
                            <m:dPr>
                              <m:ctrlPr>
                                <a:rPr lang="en-US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𝐦</m:t>
                                  </m:r>
                                </m:e>
                                <m:sub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𝐒</m:t>
                                  </m:r>
                                </m:e>
                                <m:sub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32979FC-B463-A07A-B5E6-5C75460E08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32337" y="2867393"/>
                <a:ext cx="6096000" cy="879856"/>
              </a:xfrm>
              <a:prstGeom prst="rect">
                <a:avLst/>
              </a:prstGeom>
              <a:blipFill>
                <a:blip r:embed="rId3"/>
                <a:stretch>
                  <a:fillRect t="-95775" b="-142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3B4369E-37D2-ACC6-D9B6-47DD0F00C024}"/>
                  </a:ext>
                </a:extLst>
              </p:cNvPr>
              <p:cNvSpPr txBox="1"/>
              <p:nvPr/>
            </p:nvSpPr>
            <p:spPr>
              <a:xfrm>
                <a:off x="-1157652" y="4042604"/>
                <a:ext cx="6512168" cy="7722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𝒩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𝐦</m:t>
                                  </m:r>
                                </m:e>
                                <m:sub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𝐒</m:t>
                                  </m:r>
                                </m:e>
                                <m:sub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b="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sup>
                            <m:e>
                              <m:sSub>
                                <m:sSubPr>
                                  <m:ctrlPr>
                                    <a:rPr lang="en-US" b="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𝒩</m:t>
                              </m:r>
                              <m:d>
                                <m:dPr>
                                  <m:ctrlPr>
                                    <a:rPr lang="en-US" b="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0">
                                          <a:latin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  <m:sub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b="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0">
                                          <a:latin typeface="Cambria Math" panose="02040503050406030204" pitchFamily="18" charset="0"/>
                                        </a:rPr>
                                        <m:t>𝐦</m:t>
                                      </m:r>
                                    </m:e>
                                    <m:sub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  <m:r>
                                    <a:rPr lang="en-US" b="0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b="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0">
                                          <a:latin typeface="Cambria Math" panose="02040503050406030204" pitchFamily="18" charset="0"/>
                                        </a:rPr>
                                        <m:t>𝐒</m:t>
                                      </m:r>
                                    </m:e>
                                    <m:sub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3B4369E-37D2-ACC6-D9B6-47DD0F00C0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57652" y="4042604"/>
                <a:ext cx="6512168" cy="772263"/>
              </a:xfrm>
              <a:prstGeom prst="rect">
                <a:avLst/>
              </a:prstGeom>
              <a:blipFill>
                <a:blip r:embed="rId4"/>
                <a:stretch>
                  <a:fillRect t="-6452" b="-77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74B740F-032B-601C-370B-B509E52F28FE}"/>
                  </a:ext>
                </a:extLst>
              </p:cNvPr>
              <p:cNvSpPr txBox="1"/>
              <p:nvPr/>
            </p:nvSpPr>
            <p:spPr>
              <a:xfrm>
                <a:off x="4173418" y="4067931"/>
                <a:ext cx="2664068" cy="7216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𝐦</m:t>
                          </m:r>
                        </m:e>
                        <m:sub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74B740F-032B-601C-370B-B509E52F28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3418" y="4067931"/>
                <a:ext cx="2664068" cy="721608"/>
              </a:xfrm>
              <a:prstGeom prst="rect">
                <a:avLst/>
              </a:prstGeom>
              <a:blipFill>
                <a:blip r:embed="rId5"/>
                <a:stretch>
                  <a:fillRect t="-58621" b="-82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4823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0729A-4A38-BF9D-B118-55BE78902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23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KMC-Enhanced Clustering</a:t>
            </a:r>
            <a:br>
              <a:rPr lang="en-US" dirty="0"/>
            </a:br>
            <a:br>
              <a:rPr lang="en-US" b="0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4B1A8-D0CE-2438-0A61-8897367F9A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K-means Clustering: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Uses GMM-derived centroids as initialization points.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Refines clusters by minimizing intra-cluster variance.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Avoids random initialization and additional heuristics for cluster number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A150254-3A44-878D-FBDE-54354C3E4F65}"/>
                  </a:ext>
                </a:extLst>
              </p:cNvPr>
              <p:cNvSpPr txBox="1"/>
              <p:nvPr/>
            </p:nvSpPr>
            <p:spPr>
              <a:xfrm>
                <a:off x="-715107" y="3861547"/>
                <a:ext cx="6096000" cy="8485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𝐜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func>
                                <m:funcPr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b="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>
                                          <a:latin typeface="Cambria Math" panose="02040503050406030204" pitchFamily="18" charset="0"/>
                                        </a:rPr>
                                        <m:t>min</m:t>
                                      </m:r>
                                    </m:e>
                                    <m:lim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b="0" i="0">
                                          <a:latin typeface="Cambria Math" panose="02040503050406030204" pitchFamily="18" charset="0"/>
                                        </a:rPr>
                                        <m:t>∈</m:t>
                                      </m:r>
                                      <m:d>
                                        <m:dPr>
                                          <m:begChr m:val="{"/>
                                          <m:endChr m:val="}"/>
                                          <m:ctrlPr>
                                            <a:rPr lang="en-US" b="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0">
                                              <a:latin typeface="Cambria Math" panose="02040503050406030204" pitchFamily="18" charset="0"/>
                                            </a:rPr>
                                            <m:t>1,2,…,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b="0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lim>
                                  </m:limLow>
                                </m:fName>
                                <m:e>
                                  <m:sSup>
                                    <m:sSupPr>
                                      <m:ctrlPr>
                                        <a:rPr lang="en-US" b="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b="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0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1" i="0">
                                                  <a:latin typeface="Cambria Math" panose="02040503050406030204" pitchFamily="18" charset="0"/>
                                                </a:rPr>
                                                <m:t>𝐱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b="0" i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b="0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1" i="0">
                                                  <a:latin typeface="Cambria Math" panose="02040503050406030204" pitchFamily="18" charset="0"/>
                                                </a:rPr>
                                                <m:t>𝐜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b="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func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A150254-3A44-878D-FBDE-54354C3E4F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15107" y="3861547"/>
                <a:ext cx="6096000" cy="848566"/>
              </a:xfrm>
              <a:prstGeom prst="rect">
                <a:avLst/>
              </a:prstGeom>
              <a:blipFill>
                <a:blip r:embed="rId2"/>
                <a:stretch>
                  <a:fillRect t="-97101" b="-149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C316AE2-36BD-D153-0C79-4EF0964E0BF2}"/>
                  </a:ext>
                </a:extLst>
              </p:cNvPr>
              <p:cNvSpPr txBox="1"/>
              <p:nvPr/>
            </p:nvSpPr>
            <p:spPr>
              <a:xfrm>
                <a:off x="460131" y="4934168"/>
                <a:ext cx="6453554" cy="5093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𝐑</m:t>
                          </m:r>
                        </m:e>
                        <m:sub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: </m:t>
                          </m:r>
                          <m:sSup>
                            <m:sSupPr>
                              <m:ctrlPr>
                                <a:rPr lang="en-US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b="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0">
                                          <a:latin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  <m:sub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0">
                                          <a:latin typeface="Cambria Math" panose="02040503050406030204" pitchFamily="18" charset="0"/>
                                        </a:rPr>
                                        <m:t>𝐜</m:t>
                                      </m:r>
                                    </m:e>
                                    <m:sub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≤</m:t>
                          </m:r>
                          <m:sSup>
                            <m:sSupPr>
                              <m:ctrlPr>
                                <a:rPr lang="en-US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b="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0">
                                          <a:latin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  <m:sub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b="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0">
                                          <a:latin typeface="Cambria Math" panose="02040503050406030204" pitchFamily="18" charset="0"/>
                                        </a:rPr>
                                        <m:t>𝐜</m:t>
                                      </m:r>
                                    </m:e>
                                    <m:sub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0">
                          <a:latin typeface="Cambria Math" panose="02040503050406030204" pitchFamily="18" charset="0"/>
                        </a:rPr>
                        <m:t>,    ∀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b="0" i="0">
                          <a:latin typeface="Cambria Math" panose="02040503050406030204" pitchFamily="18" charset="0"/>
                        </a:rPr>
                        <m:t>=1,…,</m:t>
                      </m:r>
                      <m:sSub>
                        <m:sSubPr>
                          <m:ctrlPr>
                            <a:rPr lang="en-US" b="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C316AE2-36BD-D153-0C79-4EF0964E0B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131" y="4934168"/>
                <a:ext cx="6453554" cy="5093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423879E-7489-C2BF-04E5-AEBCA464899A}"/>
                  </a:ext>
                </a:extLst>
              </p:cNvPr>
              <p:cNvSpPr txBox="1"/>
              <p:nvPr/>
            </p:nvSpPr>
            <p:spPr>
              <a:xfrm>
                <a:off x="-1488831" y="5667593"/>
                <a:ext cx="6453554" cy="8007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  <m:sub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𝐑</m:t>
                              </m:r>
                            </m:e>
                            <m:sub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423879E-7489-C2BF-04E5-AEBCA46489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88831" y="5667593"/>
                <a:ext cx="6453554" cy="800732"/>
              </a:xfrm>
              <a:prstGeom prst="rect">
                <a:avLst/>
              </a:prstGeom>
              <a:blipFill>
                <a:blip r:embed="rId4"/>
                <a:stretch>
                  <a:fillRect t="-117188" b="-15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2290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9B83B-7320-2461-601F-A1C648CB0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Clustering-Aided Damage Indicator (CDI)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40A26-49A7-213D-E564-4549A568A7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CDI Calculation: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Measures Euclidean distance from each sample to its closest KMC centroid.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Phase: CDI values used to fit a GEV-based threshold.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Testing Phase: New samples exceeding threshold flagged as anomalies (potential damage)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5CA6E1F-B589-F875-0369-3B6E40703151}"/>
                  </a:ext>
                </a:extLst>
              </p:cNvPr>
              <p:cNvSpPr txBox="1"/>
              <p:nvPr/>
            </p:nvSpPr>
            <p:spPr>
              <a:xfrm>
                <a:off x="-715108" y="4001294"/>
                <a:ext cx="6096000" cy="5448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𝐶𝐷𝐼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𝑇𝑟</m:t>
                          </m:r>
                        </m:sub>
                        <m:sup>
                          <m:d>
                            <m:d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p>
                      </m:sSubSup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𝐜</m:t>
                                  </m:r>
                                </m:e>
                                <m:sub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b="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b="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0">
                                              <a:latin typeface="Cambria Math" panose="02040503050406030204" pitchFamily="18" charset="0"/>
                                            </a:rPr>
                                            <m:t>𝐱</m:t>
                                          </m:r>
                                        </m:e>
                                        <m:sub>
                                          <m:r>
                                            <a:rPr lang="en-US" b="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b="0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b="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0">
                                              <a:latin typeface="Cambria Math" panose="02040503050406030204" pitchFamily="18" charset="0"/>
                                            </a:rPr>
                                            <m:t>𝐜</m:t>
                                          </m:r>
                                        </m:e>
                                        <m:sub>
                                          <m:r>
                                            <a:rPr lang="en-US" b="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b>
                                  <m:r>
                                    <a:rPr lang="en-US" b="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b="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5CA6E1F-B589-F875-0369-3B6E407031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15108" y="4001294"/>
                <a:ext cx="6096000" cy="5448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B30967A-758C-416A-29EB-1A541A5264FF}"/>
                  </a:ext>
                </a:extLst>
              </p:cNvPr>
              <p:cNvSpPr txBox="1"/>
              <p:nvPr/>
            </p:nvSpPr>
            <p:spPr>
              <a:xfrm>
                <a:off x="-893885" y="4546123"/>
                <a:ext cx="6453554" cy="5448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𝐶𝐷𝐼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𝑇𝑟</m:t>
                          </m:r>
                        </m:sub>
                        <m:sup>
                          <m:d>
                            <m:d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p>
                      </m:sSubSup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𝐜</m:t>
                                  </m:r>
                                </m:e>
                                <m:sub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b="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b="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0">
                                              <a:latin typeface="Cambria Math" panose="02040503050406030204" pitchFamily="18" charset="0"/>
                                            </a:rPr>
                                            <m:t>𝐱</m:t>
                                          </m:r>
                                        </m:e>
                                        <m:sub>
                                          <m:r>
                                            <a:rPr lang="en-US" b="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b="0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b="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0">
                                              <a:latin typeface="Cambria Math" panose="02040503050406030204" pitchFamily="18" charset="0"/>
                                            </a:rPr>
                                            <m:t>𝐜</m:t>
                                          </m:r>
                                        </m:e>
                                        <m:sub>
                                          <m:r>
                                            <a:rPr lang="en-US" b="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b>
                                  <m:r>
                                    <a:rPr lang="en-US" b="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b="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B30967A-758C-416A-29EB-1A541A5264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93885" y="4546123"/>
                <a:ext cx="6453554" cy="5448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0864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B4733-7C7A-28CC-7539-CC26662F3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/>
              <a:t>Experimental Validation – Z24 Bridge</a:t>
            </a:r>
            <a:br>
              <a:rPr lang="en-US" b="0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AA9D0-2519-B515-81EA-F97C9470F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Z24 bridge (Switzerland): benchmark for SHM validation.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Three-span concrete bridge monitored over a year.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FD20D6-3E17-5916-A6C3-71D3D7CFD8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449" y="2549772"/>
            <a:ext cx="5959087" cy="32508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9871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EC273-3362-303A-A68F-9B5B9E162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b="0" dirty="0"/>
              <a:t>Experimental Validation – Z24 Bridge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40299-497C-B79A-01DC-E9E7D9D51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2020" y="2878316"/>
            <a:ext cx="4663440" cy="1852481"/>
          </a:xfrm>
        </p:spPr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Dataset: Long-term modal frequencies under varying temperature and known damage events.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Environmental Factor: Temperature (esp. freezing events → frequency spikes).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875C46-F3E3-66AA-EA9E-7879AC5965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2756"/>
            <a:ext cx="7022020" cy="3746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9076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96B24"/>
      </a:accent1>
      <a:accent2>
        <a:srgbClr val="4EA72E"/>
      </a:accent2>
      <a:accent3>
        <a:srgbClr val="156082"/>
      </a:accent3>
      <a:accent4>
        <a:srgbClr val="0F9ED5"/>
      </a:accent4>
      <a:accent5>
        <a:srgbClr val="A02B93"/>
      </a:accent5>
      <a:accent6>
        <a:srgbClr val="E97132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97E0A228-C590-4D20-B05F-A6BF04A0544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BAC2367F-4C62-EE4B-88A4-A52F4FC9B3F9}">
  <we:reference id="wa200005566" version="3.0.0.3" store="en-US" storeType="OMEX"/>
  <we:alternateReferences>
    <we:reference id="wa200005566" version="3.0.0.3" store="wa200005566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31D3D4E-040D-4F59-9215-B1F04B81B9F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7188B1-CB43-4216-A332-EE7733BC22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CE52C7A-8834-4F18-859F-7167A187E138}">
  <ds:schemaRefs>
    <ds:schemaRef ds:uri="http://schemas.microsoft.com/office/2006/metadata/properties"/>
    <ds:schemaRef ds:uri="71af3243-3dd4-4a8d-8c0d-dd76da1f02a5"/>
    <ds:schemaRef ds:uri="http://www.w3.org/XML/1998/namespace"/>
    <ds:schemaRef ds:uri="http://purl.org/dc/dcmitype/"/>
    <ds:schemaRef ds:uri="http://purl.org/dc/terms/"/>
    <ds:schemaRef ds:uri="16c05727-aa75-4e4a-9b5f-8a80a1165891"/>
    <ds:schemaRef ds:uri="http://schemas.microsoft.com/office/infopath/2007/PartnerControls"/>
    <ds:schemaRef ds:uri="230e9df3-be65-4c73-a93b-d1236ebd677e"/>
    <ds:schemaRef ds:uri="http://schemas.microsoft.com/office/2006/documentManagement/types"/>
    <ds:schemaRef ds:uri="http://schemas.openxmlformats.org/package/2006/metadata/core-properties"/>
    <ds:schemaRef ds:uri="http://schemas.microsoft.com/sharepoint/v3"/>
    <ds:schemaRef ds:uri="http://purl.org/dc/elements/1.1/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648</Words>
  <Application>Microsoft Macintosh PowerPoint</Application>
  <PresentationFormat>Widescreen</PresentationFormat>
  <Paragraphs>115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Cambria Math</vt:lpstr>
      <vt:lpstr>Encode Sans</vt:lpstr>
      <vt:lpstr>Times New Roman</vt:lpstr>
      <vt:lpstr>Univers</vt:lpstr>
      <vt:lpstr>Wingdings</vt:lpstr>
      <vt:lpstr>Office Theme</vt:lpstr>
      <vt:lpstr>Hybrid Clustering-Based Anomaly Detection for Damage Detection in Civil Structures Subjected to Environmental Changes</vt:lpstr>
      <vt:lpstr>Motivation and Problem Statement </vt:lpstr>
      <vt:lpstr>Existing Methods </vt:lpstr>
      <vt:lpstr>Methodology – HCAD  </vt:lpstr>
      <vt:lpstr>GMM-Based Pre-Clustering</vt:lpstr>
      <vt:lpstr>KMC-Enhanced Clustering  </vt:lpstr>
      <vt:lpstr>Clustering-Aided Damage Indicator (CDI) </vt:lpstr>
      <vt:lpstr>Experimental Validation – Z24 Bridge </vt:lpstr>
      <vt:lpstr>Experimental Validation – Z24 Bridge</vt:lpstr>
      <vt:lpstr>Process</vt:lpstr>
      <vt:lpstr>Results</vt:lpstr>
      <vt:lpstr>Conclusions </vt:lpstr>
      <vt:lpstr>Thanks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2023-12-12T16:04:07Z</dcterms:created>
  <dcterms:modified xsi:type="dcterms:W3CDTF">2025-06-12T02:44:39Z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