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5586">
          <p15:clr>
            <a:srgbClr val="A4A3A4"/>
          </p15:clr>
        </p15:guide>
        <p15:guide id="3" pos="5065">
          <p15:clr>
            <a:srgbClr val="A4A3A4"/>
          </p15:clr>
        </p15:guide>
        <p15:guide id="4" pos="4520">
          <p15:clr>
            <a:srgbClr val="A4A3A4"/>
          </p15:clr>
        </p15:guide>
        <p15:guide id="5" pos="39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A8DD82-51D9-4F4B-9FA5-9FD872081FB9}">
  <a:tblStyle styleId="{A2A8DD82-51D9-4F4B-9FA5-9FD872081FB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DCEC6C7-67DC-49FE-B94A-CD38337F5773}"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guide orient="horz" pos="2160"/>
        <p:guide pos="5586"/>
        <p:guide pos="5065"/>
        <p:guide pos="4520"/>
        <p:guide pos="39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61a4588770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361a4588770_0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361a4588770_0_1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1a4588770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61a4588770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361a4588770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61a4588770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361a4588770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361a4588770_0_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61a4588770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361a4588770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361a4588770_0_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61a4588770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361a4588770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361a4588770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61a4588770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361a4588770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361a4588770_0_1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60edb192e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360edb192e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360edb192e6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60edb192e6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360edb192e6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360edb192e6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60edb192e6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360edb192e6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360edb192e6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60edb192e6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360edb192e6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360edb192e6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60edb192e6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360edb192e6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360edb192e6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60edb192e6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360edb192e6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360edb192e6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2.4 billion tons of CO2 from the industry as a whole in 2023, 1.6 of that is from direct production of cement</a:t>
            </a: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61a458877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361a4588770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Cement production levels have remained steady, but are already too high, and with increased urbanization and the need for further development in the energy sector, more concrete will be needed, and concrete is unlikely to be phased out anytime soon. </a:t>
            </a:r>
            <a:endParaRPr/>
          </a:p>
        </p:txBody>
      </p:sp>
      <p:sp>
        <p:nvSpPr>
          <p:cNvPr id="134" name="Google Shape;134;g361a4588770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High temperature processes are very hard to make fully electric, fuel is much easier. </a:t>
            </a: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60edb192e6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High temperature processes are very hard to make fully electric, fuel is much easier. </a:t>
            </a:r>
            <a:endParaRPr/>
          </a:p>
        </p:txBody>
      </p:sp>
      <p:sp>
        <p:nvSpPr>
          <p:cNvPr id="163" name="Google Shape;163;g360edb192e6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61a4588770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361a4588770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Limited supplies of each, fly ash is running out, natural pozzolana is not used as much as the others. existing SCMs are limited in supply, and the key one, Fly ash the mostly wide used one is produced as a byproduct of the dirty use of coal power plants, which there are now far fewer of</a:t>
            </a:r>
            <a:endParaRPr/>
          </a:p>
        </p:txBody>
      </p:sp>
      <p:sp>
        <p:nvSpPr>
          <p:cNvPr id="192" name="Google Shape;192;g361a4588770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61a4588770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361a4588770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361a4588770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61a4588770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61a4588770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361a4588770_0_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accent3"/>
        </a:solidFill>
        <a:effectLst/>
      </p:bgPr>
    </p:bg>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0" y="1432932"/>
            <a:ext cx="1895707" cy="1895707"/>
          </a:xfrm>
          <a:prstGeom prst="rect">
            <a:avLst/>
          </a:prstGeom>
          <a:noFill/>
          <a:ln>
            <a:noFill/>
          </a:ln>
        </p:spPr>
      </p:pic>
      <p:sp>
        <p:nvSpPr>
          <p:cNvPr id="18" name="Google Shape;18;p2"/>
          <p:cNvSpPr txBox="1">
            <a:spLocks noGrp="1"/>
          </p:cNvSpPr>
          <p:nvPr>
            <p:ph type="ctrTitle"/>
          </p:nvPr>
        </p:nvSpPr>
        <p:spPr>
          <a:xfrm>
            <a:off x="2597203" y="2136160"/>
            <a:ext cx="7937608" cy="2497311"/>
          </a:xfrm>
          <a:prstGeom prst="rect">
            <a:avLst/>
          </a:prstGeom>
          <a:noFill/>
          <a:ln>
            <a:noFill/>
          </a:ln>
        </p:spPr>
        <p:txBody>
          <a:bodyPr spcFirstLastPara="1" wrap="square" lIns="0" tIns="0" rIns="0" bIns="0" anchor="t" anchorCtr="0">
            <a:normAutofit/>
          </a:bodyPr>
          <a:lstStyle>
            <a:lvl1pPr lvl="0" algn="l">
              <a:lnSpc>
                <a:spcPct val="93000"/>
              </a:lnSpc>
              <a:spcBef>
                <a:spcPts val="0"/>
              </a:spcBef>
              <a:spcAft>
                <a:spcPts val="0"/>
              </a:spcAft>
              <a:buClr>
                <a:schemeClr val="dk1"/>
              </a:buClr>
              <a:buSzPts val="4600"/>
              <a:buFont typeface="Tahoma"/>
              <a:buNone/>
              <a:defRPr sz="4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597203" y="1414764"/>
            <a:ext cx="7937608" cy="2932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dk1"/>
              </a:buClr>
              <a:buSzPts val="1080"/>
              <a:buFont typeface="Tahoma"/>
              <a:buNone/>
              <a:defRPr sz="1200" b="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15419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4038600" y="6550559"/>
            <a:ext cx="4114800" cy="30744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9039478" y="6550559"/>
            <a:ext cx="1866647" cy="30744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
          <p:cNvSpPr/>
          <p:nvPr/>
        </p:nvSpPr>
        <p:spPr>
          <a:xfrm>
            <a:off x="2597203" y="1828800"/>
            <a:ext cx="7937608" cy="768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Image Slide 3">
  <p:cSld name="Text + Image Slide 3">
    <p:bg>
      <p:bgPr>
        <a:solidFill>
          <a:schemeClr val="dk1"/>
        </a:solidFill>
        <a:effectLst/>
      </p:bgPr>
    </p:bg>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1130060" y="1009620"/>
            <a:ext cx="5132717" cy="120175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2"/>
              </a:buClr>
              <a:buSzPts val="3500"/>
              <a:buFont typeface="Tahoma"/>
              <a:buNone/>
              <a:defRPr sz="35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1"/>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4038600" y="6550559"/>
            <a:ext cx="4114800" cy="30744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9039478" y="6550559"/>
            <a:ext cx="1866647" cy="30744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cxnSp>
        <p:nvCxnSpPr>
          <p:cNvPr id="93" name="Google Shape;93;p11"/>
          <p:cNvCxnSpPr/>
          <p:nvPr/>
        </p:nvCxnSpPr>
        <p:spPr>
          <a:xfrm rot="10800000">
            <a:off x="1130061" y="2375327"/>
            <a:ext cx="5141343" cy="0"/>
          </a:xfrm>
          <a:prstGeom prst="straightConnector1">
            <a:avLst/>
          </a:prstGeom>
          <a:noFill/>
          <a:ln w="19050" cap="flat" cmpd="sng">
            <a:solidFill>
              <a:schemeClr val="lt2"/>
            </a:solidFill>
            <a:prstDash val="solid"/>
            <a:miter lim="800000"/>
            <a:headEnd type="none" w="sm" len="sm"/>
            <a:tailEnd type="none" w="sm" len="sm"/>
          </a:ln>
        </p:spPr>
      </p:cxnSp>
      <p:sp>
        <p:nvSpPr>
          <p:cNvPr id="94" name="Google Shape;94;p11"/>
          <p:cNvSpPr>
            <a:spLocks noGrp="1"/>
          </p:cNvSpPr>
          <p:nvPr>
            <p:ph type="pic" idx="2"/>
          </p:nvPr>
        </p:nvSpPr>
        <p:spPr>
          <a:xfrm>
            <a:off x="6918386" y="428263"/>
            <a:ext cx="4864040" cy="6001474"/>
          </a:xfrm>
          <a:prstGeom prst="rect">
            <a:avLst/>
          </a:prstGeom>
          <a:solidFill>
            <a:schemeClr val="lt1"/>
          </a:solidFill>
          <a:ln>
            <a:noFill/>
          </a:ln>
        </p:spPr>
      </p:sp>
      <p:sp>
        <p:nvSpPr>
          <p:cNvPr id="95" name="Google Shape;95;p11"/>
          <p:cNvSpPr txBox="1">
            <a:spLocks noGrp="1"/>
          </p:cNvSpPr>
          <p:nvPr>
            <p:ph type="body" idx="1"/>
          </p:nvPr>
        </p:nvSpPr>
        <p:spPr>
          <a:xfrm>
            <a:off x="1130061" y="2743200"/>
            <a:ext cx="5132716" cy="3386201"/>
          </a:xfrm>
          <a:prstGeom prst="rect">
            <a:avLst/>
          </a:prstGeom>
          <a:noFill/>
          <a:ln>
            <a:noFill/>
          </a:ln>
        </p:spPr>
        <p:txBody>
          <a:bodyPr spcFirstLastPara="1" wrap="square" lIns="0" tIns="0" rIns="0" bIns="0" anchor="t" anchorCtr="0">
            <a:normAutofit/>
          </a:bodyPr>
          <a:lstStyle>
            <a:lvl1pPr marL="457200" lvl="0" indent="-360045" algn="l">
              <a:lnSpc>
                <a:spcPct val="90000"/>
              </a:lnSpc>
              <a:spcBef>
                <a:spcPts val="1000"/>
              </a:spcBef>
              <a:spcAft>
                <a:spcPts val="0"/>
              </a:spcAft>
              <a:buClr>
                <a:schemeClr val="lt2"/>
              </a:buClr>
              <a:buSzPts val="2070"/>
              <a:buFont typeface="Tahoma"/>
              <a:buChar char="•"/>
              <a:defRPr>
                <a:solidFill>
                  <a:schemeClr val="lt2"/>
                </a:solidFill>
              </a:defRPr>
            </a:lvl1pPr>
            <a:lvl2pPr marL="914400" lvl="1" indent="-361950" algn="l">
              <a:lnSpc>
                <a:spcPct val="90000"/>
              </a:lnSpc>
              <a:spcBef>
                <a:spcPts val="500"/>
              </a:spcBef>
              <a:spcAft>
                <a:spcPts val="0"/>
              </a:spcAft>
              <a:buClr>
                <a:schemeClr val="lt2"/>
              </a:buClr>
              <a:buSzPts val="2100"/>
              <a:buChar char="•"/>
              <a:defRPr>
                <a:solidFill>
                  <a:schemeClr val="lt2"/>
                </a:solidFill>
              </a:defRPr>
            </a:lvl2pPr>
            <a:lvl3pPr marL="1371600" lvl="2" indent="-342900" algn="l">
              <a:lnSpc>
                <a:spcPct val="90000"/>
              </a:lnSpc>
              <a:spcBef>
                <a:spcPts val="500"/>
              </a:spcBef>
              <a:spcAft>
                <a:spcPts val="0"/>
              </a:spcAft>
              <a:buClr>
                <a:schemeClr val="lt2"/>
              </a:buClr>
              <a:buSzPts val="1800"/>
              <a:buChar char="▪"/>
              <a:defRPr>
                <a:solidFill>
                  <a:schemeClr val="lt2"/>
                </a:solidFill>
              </a:defRPr>
            </a:lvl3pPr>
            <a:lvl4pPr marL="1828800" lvl="3" indent="-330200" algn="l">
              <a:lnSpc>
                <a:spcPct val="90000"/>
              </a:lnSpc>
              <a:spcBef>
                <a:spcPts val="500"/>
              </a:spcBef>
              <a:spcAft>
                <a:spcPts val="0"/>
              </a:spcAft>
              <a:buClr>
                <a:schemeClr val="lt2"/>
              </a:buClr>
              <a:buSzPts val="1600"/>
              <a:buChar char="•"/>
              <a:defRPr>
                <a:solidFill>
                  <a:schemeClr val="lt2"/>
                </a:solidFill>
              </a:defRPr>
            </a:lvl4pPr>
            <a:lvl5pPr marL="2286000" lvl="4" indent="-323850" algn="l">
              <a:lnSpc>
                <a:spcPct val="90000"/>
              </a:lnSpc>
              <a:spcBef>
                <a:spcPts val="500"/>
              </a:spcBef>
              <a:spcAft>
                <a:spcPts val="0"/>
              </a:spcAft>
              <a:buClr>
                <a:schemeClr val="lt2"/>
              </a:buClr>
              <a:buSzPts val="15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6" name="Google Shape;96;p11"/>
          <p:cNvPicPr preferRelativeResize="0"/>
          <p:nvPr/>
        </p:nvPicPr>
        <p:blipFill rotWithShape="1">
          <a:blip r:embed="rId2">
            <a:alphaModFix/>
          </a:blip>
          <a:srcRect l="9430" t="14072" r="9430" b="14072"/>
          <a:stretch/>
        </p:blipFill>
        <p:spPr>
          <a:xfrm>
            <a:off x="11028283" y="6473827"/>
            <a:ext cx="752422" cy="302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chemeClr val="accent3"/>
        </a:solidFill>
        <a:effectLst/>
      </p:bgPr>
    </p:bg>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a:stretch/>
        </p:blipFill>
        <p:spPr>
          <a:xfrm>
            <a:off x="0" y="1432932"/>
            <a:ext cx="1895707" cy="1895707"/>
          </a:xfrm>
          <a:prstGeom prst="rect">
            <a:avLst/>
          </a:prstGeom>
          <a:noFill/>
          <a:ln>
            <a:noFill/>
          </a:ln>
        </p:spPr>
      </p:pic>
      <p:sp>
        <p:nvSpPr>
          <p:cNvPr id="26" name="Google Shape;26;p3"/>
          <p:cNvSpPr txBox="1">
            <a:spLocks noGrp="1"/>
          </p:cNvSpPr>
          <p:nvPr>
            <p:ph type="ctrTitle"/>
          </p:nvPr>
        </p:nvSpPr>
        <p:spPr>
          <a:xfrm>
            <a:off x="2597203" y="2136160"/>
            <a:ext cx="7937608" cy="1475141"/>
          </a:xfrm>
          <a:prstGeom prst="rect">
            <a:avLst/>
          </a:prstGeom>
          <a:noFill/>
          <a:ln>
            <a:noFill/>
          </a:ln>
        </p:spPr>
        <p:txBody>
          <a:bodyPr spcFirstLastPara="1" wrap="square" lIns="0" tIns="0" rIns="0" bIns="0" anchor="t" anchorCtr="0">
            <a:normAutofit/>
          </a:bodyPr>
          <a:lstStyle>
            <a:lvl1pPr lvl="0" algn="l">
              <a:lnSpc>
                <a:spcPct val="93000"/>
              </a:lnSpc>
              <a:spcBef>
                <a:spcPts val="0"/>
              </a:spcBef>
              <a:spcAft>
                <a:spcPts val="0"/>
              </a:spcAft>
              <a:buClr>
                <a:schemeClr val="dk1"/>
              </a:buClr>
              <a:buSzPts val="4600"/>
              <a:buFont typeface="Tahoma"/>
              <a:buNone/>
              <a:defRPr sz="4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ubTitle" idx="1"/>
          </p:nvPr>
        </p:nvSpPr>
        <p:spPr>
          <a:xfrm>
            <a:off x="2597203" y="1414764"/>
            <a:ext cx="7937608" cy="2932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dk1"/>
              </a:buClr>
              <a:buSzPts val="1080"/>
              <a:buFont typeface="Tahoma"/>
              <a:buNone/>
              <a:defRPr sz="1200" b="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3"/>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15419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550559"/>
            <a:ext cx="4114800" cy="30744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9039478" y="6550559"/>
            <a:ext cx="1866647" cy="30744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3"/>
          <p:cNvSpPr txBox="1">
            <a:spLocks noGrp="1"/>
          </p:cNvSpPr>
          <p:nvPr>
            <p:ph type="body" idx="2"/>
          </p:nvPr>
        </p:nvSpPr>
        <p:spPr>
          <a:xfrm>
            <a:off x="2597150" y="3982113"/>
            <a:ext cx="7937500" cy="48571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710"/>
              <a:buFont typeface="Tahoma"/>
              <a:buNone/>
              <a:defRPr sz="19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p:nvPr/>
        </p:nvSpPr>
        <p:spPr>
          <a:xfrm>
            <a:off x="2597203" y="1828800"/>
            <a:ext cx="7937608" cy="768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3" name="Google Shape;33;p3"/>
          <p:cNvCxnSpPr/>
          <p:nvPr/>
        </p:nvCxnSpPr>
        <p:spPr>
          <a:xfrm rot="10800000">
            <a:off x="2619377" y="3738301"/>
            <a:ext cx="7915273" cy="0"/>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bg>
      <p:bgPr>
        <a:solidFill>
          <a:schemeClr val="lt1"/>
        </a:solidFill>
        <a:effectLst/>
      </p:bgPr>
    </p:bg>
    <p:spTree>
      <p:nvGrpSpPr>
        <p:cNvPr id="1" name="Shape 34"/>
        <p:cNvGrpSpPr/>
        <p:nvPr/>
      </p:nvGrpSpPr>
      <p:grpSpPr>
        <a:xfrm>
          <a:off x="0" y="0"/>
          <a:ext cx="0" cy="0"/>
          <a:chOff x="0" y="0"/>
          <a:chExt cx="0" cy="0"/>
        </a:xfrm>
      </p:grpSpPr>
      <p:pic>
        <p:nvPicPr>
          <p:cNvPr id="35" name="Google Shape;35;p4"/>
          <p:cNvPicPr preferRelativeResize="0"/>
          <p:nvPr/>
        </p:nvPicPr>
        <p:blipFill rotWithShape="1">
          <a:blip r:embed="rId2">
            <a:alphaModFix/>
          </a:blip>
          <a:srcRect l="9430" t="14072" r="9430" b="14072"/>
          <a:stretch/>
        </p:blipFill>
        <p:spPr>
          <a:xfrm>
            <a:off x="11028283" y="6473827"/>
            <a:ext cx="752422" cy="302900"/>
          </a:xfrm>
          <a:prstGeom prst="rect">
            <a:avLst/>
          </a:prstGeom>
          <a:noFill/>
          <a:ln>
            <a:noFill/>
          </a:ln>
        </p:spPr>
      </p:pic>
      <p:sp>
        <p:nvSpPr>
          <p:cNvPr id="36" name="Google Shape;36;p4"/>
          <p:cNvSpPr txBox="1">
            <a:spLocks noGrp="1"/>
          </p:cNvSpPr>
          <p:nvPr>
            <p:ph type="title"/>
          </p:nvPr>
        </p:nvSpPr>
        <p:spPr>
          <a:xfrm>
            <a:off x="1670472" y="879894"/>
            <a:ext cx="8025619" cy="69295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500"/>
              <a:buFont typeface="Tahoma"/>
              <a:buNone/>
              <a:defRPr sz="3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4038600" y="6550559"/>
            <a:ext cx="4114800" cy="30744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9039478" y="6550559"/>
            <a:ext cx="1866647" cy="30744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4"/>
          <p:cNvCxnSpPr/>
          <p:nvPr/>
        </p:nvCxnSpPr>
        <p:spPr>
          <a:xfrm rot="10800000">
            <a:off x="1670472" y="1624829"/>
            <a:ext cx="8025619" cy="0"/>
          </a:xfrm>
          <a:prstGeom prst="straightConnector1">
            <a:avLst/>
          </a:prstGeom>
          <a:noFill/>
          <a:ln w="19050" cap="flat" cmpd="sng">
            <a:solidFill>
              <a:schemeClr val="dk1"/>
            </a:solidFill>
            <a:prstDash val="solid"/>
            <a:miter lim="800000"/>
            <a:headEnd type="none" w="sm" len="sm"/>
            <a:tailEnd type="none" w="sm" len="sm"/>
          </a:ln>
        </p:spPr>
      </p:cxnSp>
      <p:sp>
        <p:nvSpPr>
          <p:cNvPr id="41" name="Google Shape;41;p4"/>
          <p:cNvSpPr txBox="1">
            <a:spLocks noGrp="1"/>
          </p:cNvSpPr>
          <p:nvPr>
            <p:ph type="body" idx="1"/>
          </p:nvPr>
        </p:nvSpPr>
        <p:spPr>
          <a:xfrm>
            <a:off x="1670049" y="1938337"/>
            <a:ext cx="8026041" cy="3953503"/>
          </a:xfrm>
          <a:prstGeom prst="rect">
            <a:avLst/>
          </a:prstGeom>
          <a:noFill/>
          <a:ln>
            <a:noFill/>
          </a:ln>
        </p:spPr>
        <p:txBody>
          <a:bodyPr spcFirstLastPara="1" wrap="square" lIns="0" tIns="0" rIns="0" bIns="0" anchor="t" anchorCtr="0">
            <a:normAutofit/>
          </a:bodyPr>
          <a:lstStyle>
            <a:lvl1pPr marL="457200" lvl="0" indent="-331470" algn="l">
              <a:lnSpc>
                <a:spcPct val="90000"/>
              </a:lnSpc>
              <a:spcBef>
                <a:spcPts val="1000"/>
              </a:spcBef>
              <a:spcAft>
                <a:spcPts val="0"/>
              </a:spcAft>
              <a:buClr>
                <a:schemeClr val="dk1"/>
              </a:buClr>
              <a:buSzPts val="162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 Image Slide ">
  <p:cSld name="Text + Image Slide ">
    <p:bg>
      <p:bgPr>
        <a:solidFill>
          <a:schemeClr val="lt1"/>
        </a:solidFill>
        <a:effectLst/>
      </p:bgPr>
    </p:bg>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130060" y="1009620"/>
            <a:ext cx="5132717" cy="69295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3500"/>
              <a:buFont typeface="Tahoma"/>
              <a:buNone/>
              <a:defRPr sz="3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4038600" y="6550559"/>
            <a:ext cx="4114800" cy="30744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9039478" y="6550559"/>
            <a:ext cx="1866647" cy="30744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5"/>
          <p:cNvCxnSpPr/>
          <p:nvPr/>
        </p:nvCxnSpPr>
        <p:spPr>
          <a:xfrm rot="10800000">
            <a:off x="1130061" y="1823236"/>
            <a:ext cx="5141343" cy="0"/>
          </a:xfrm>
          <a:prstGeom prst="straightConnector1">
            <a:avLst/>
          </a:prstGeom>
          <a:noFill/>
          <a:ln w="19050" cap="flat" cmpd="sng">
            <a:solidFill>
              <a:schemeClr val="dk1"/>
            </a:solidFill>
            <a:prstDash val="solid"/>
            <a:miter lim="800000"/>
            <a:headEnd type="none" w="sm" len="sm"/>
            <a:tailEnd type="none" w="sm" len="sm"/>
          </a:ln>
        </p:spPr>
      </p:cxnSp>
      <p:sp>
        <p:nvSpPr>
          <p:cNvPr id="48" name="Google Shape;48;p5"/>
          <p:cNvSpPr>
            <a:spLocks noGrp="1"/>
          </p:cNvSpPr>
          <p:nvPr>
            <p:ph type="pic" idx="2"/>
          </p:nvPr>
        </p:nvSpPr>
        <p:spPr>
          <a:xfrm>
            <a:off x="6918386" y="428263"/>
            <a:ext cx="4864040" cy="6001473"/>
          </a:xfrm>
          <a:prstGeom prst="rect">
            <a:avLst/>
          </a:prstGeom>
          <a:solidFill>
            <a:schemeClr val="lt1"/>
          </a:solidFill>
          <a:ln>
            <a:noFill/>
          </a:ln>
        </p:spPr>
      </p:sp>
      <p:sp>
        <p:nvSpPr>
          <p:cNvPr id="49" name="Google Shape;49;p5"/>
          <p:cNvSpPr txBox="1">
            <a:spLocks noGrp="1"/>
          </p:cNvSpPr>
          <p:nvPr>
            <p:ph type="body" idx="1"/>
          </p:nvPr>
        </p:nvSpPr>
        <p:spPr>
          <a:xfrm>
            <a:off x="1130060" y="2175898"/>
            <a:ext cx="5141343" cy="3953503"/>
          </a:xfrm>
          <a:prstGeom prst="rect">
            <a:avLst/>
          </a:prstGeom>
          <a:noFill/>
          <a:ln>
            <a:noFill/>
          </a:ln>
        </p:spPr>
        <p:txBody>
          <a:bodyPr spcFirstLastPara="1" wrap="square" lIns="0" tIns="0" rIns="0" bIns="0" anchor="t" anchorCtr="0">
            <a:normAutofit/>
          </a:bodyPr>
          <a:lstStyle>
            <a:lvl1pPr marL="457200" lvl="0" indent="-331470" algn="l">
              <a:lnSpc>
                <a:spcPct val="90000"/>
              </a:lnSpc>
              <a:spcBef>
                <a:spcPts val="1000"/>
              </a:spcBef>
              <a:spcAft>
                <a:spcPts val="0"/>
              </a:spcAft>
              <a:buClr>
                <a:schemeClr val="dk1"/>
              </a:buClr>
              <a:buSzPts val="162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5"/>
          <p:cNvPicPr preferRelativeResize="0"/>
          <p:nvPr/>
        </p:nvPicPr>
        <p:blipFill rotWithShape="1">
          <a:blip r:embed="rId2">
            <a:alphaModFix/>
          </a:blip>
          <a:srcRect l="9430" t="14072" r="9430" b="14072"/>
          <a:stretch/>
        </p:blipFill>
        <p:spPr>
          <a:xfrm>
            <a:off x="11028283" y="6473827"/>
            <a:ext cx="752422" cy="302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Slide">
  <p:cSld name="Picture Slide">
    <p:spTree>
      <p:nvGrpSpPr>
        <p:cNvPr id="1" name="Shape 51"/>
        <p:cNvGrpSpPr/>
        <p:nvPr/>
      </p:nvGrpSpPr>
      <p:grpSpPr>
        <a:xfrm>
          <a:off x="0" y="0"/>
          <a:ext cx="0" cy="0"/>
          <a:chOff x="0" y="0"/>
          <a:chExt cx="0" cy="0"/>
        </a:xfrm>
      </p:grpSpPr>
      <p:sp>
        <p:nvSpPr>
          <p:cNvPr id="52" name="Google Shape;52;p6"/>
          <p:cNvSpPr>
            <a:spLocks noGrp="1"/>
          </p:cNvSpPr>
          <p:nvPr>
            <p:ph type="pic" idx="2"/>
          </p:nvPr>
        </p:nvSpPr>
        <p:spPr>
          <a:xfrm>
            <a:off x="409322" y="428263"/>
            <a:ext cx="11373104" cy="6001474"/>
          </a:xfrm>
          <a:prstGeom prst="rect">
            <a:avLst/>
          </a:prstGeom>
          <a:solidFill>
            <a:schemeClr val="lt1"/>
          </a:solidFill>
          <a:ln>
            <a:noFill/>
          </a:ln>
        </p:spPr>
      </p:sp>
      <p:sp>
        <p:nvSpPr>
          <p:cNvPr id="53" name="Google Shape;53;p6"/>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4038600" y="6550559"/>
            <a:ext cx="4114800" cy="30744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9039478" y="6550559"/>
            <a:ext cx="1866647" cy="30744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6"/>
          <p:cNvPicPr preferRelativeResize="0"/>
          <p:nvPr/>
        </p:nvPicPr>
        <p:blipFill rotWithShape="1">
          <a:blip r:embed="rId2">
            <a:alphaModFix/>
          </a:blip>
          <a:srcRect l="9430" t="14072" r="9430" b="14072"/>
          <a:stretch/>
        </p:blipFill>
        <p:spPr>
          <a:xfrm>
            <a:off x="11028283" y="6473827"/>
            <a:ext cx="752422" cy="302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eme page">
  <p:cSld name="Theme page">
    <p:bg>
      <p:bgPr>
        <a:solidFill>
          <a:schemeClr val="accent4"/>
        </a:solidFill>
        <a:effectLst/>
      </p:bgPr>
    </p:bg>
    <p:spTree>
      <p:nvGrpSpPr>
        <p:cNvPr id="1" name="Shape 57"/>
        <p:cNvGrpSpPr/>
        <p:nvPr/>
      </p:nvGrpSpPr>
      <p:grpSpPr>
        <a:xfrm>
          <a:off x="0" y="0"/>
          <a:ext cx="0" cy="0"/>
          <a:chOff x="0" y="0"/>
          <a:chExt cx="0" cy="0"/>
        </a:xfrm>
      </p:grpSpPr>
      <p:sp>
        <p:nvSpPr>
          <p:cNvPr id="58" name="Google Shape;58;p7"/>
          <p:cNvSpPr txBox="1">
            <a:spLocks noGrp="1"/>
          </p:cNvSpPr>
          <p:nvPr>
            <p:ph type="ctrTitle"/>
          </p:nvPr>
        </p:nvSpPr>
        <p:spPr>
          <a:xfrm>
            <a:off x="1663700" y="2136160"/>
            <a:ext cx="8871111" cy="2296140"/>
          </a:xfrm>
          <a:prstGeom prst="rect">
            <a:avLst/>
          </a:prstGeom>
          <a:noFill/>
          <a:ln>
            <a:noFill/>
          </a:ln>
        </p:spPr>
        <p:txBody>
          <a:bodyPr spcFirstLastPara="1" wrap="square" lIns="0" tIns="0" rIns="0" bIns="0" anchor="t" anchorCtr="0">
            <a:normAutofit/>
          </a:bodyPr>
          <a:lstStyle>
            <a:lvl1pPr lvl="0" algn="l">
              <a:lnSpc>
                <a:spcPct val="93000"/>
              </a:lnSpc>
              <a:spcBef>
                <a:spcPts val="0"/>
              </a:spcBef>
              <a:spcAft>
                <a:spcPts val="0"/>
              </a:spcAft>
              <a:buClr>
                <a:schemeClr val="dk1"/>
              </a:buClr>
              <a:buSzPts val="4600"/>
              <a:buFont typeface="Tahoma"/>
              <a:buNone/>
              <a:defRPr sz="4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15419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4038600" y="6550559"/>
            <a:ext cx="4114800" cy="30744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9039478" y="6550559"/>
            <a:ext cx="1866647" cy="30744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7"/>
          <p:cNvSpPr/>
          <p:nvPr/>
        </p:nvSpPr>
        <p:spPr>
          <a:xfrm>
            <a:off x="1663700" y="1828800"/>
            <a:ext cx="8871111" cy="768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 name="Google Shape;63;p7"/>
          <p:cNvPicPr preferRelativeResize="0"/>
          <p:nvPr/>
        </p:nvPicPr>
        <p:blipFill rotWithShape="1">
          <a:blip r:embed="rId2">
            <a:alphaModFix/>
          </a:blip>
          <a:srcRect l="9430" t="14072" r="9430" b="14072"/>
          <a:stretch/>
        </p:blipFill>
        <p:spPr>
          <a:xfrm>
            <a:off x="11028283" y="6473827"/>
            <a:ext cx="752422" cy="3029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dark)">
  <p:cSld name="Text Slide (dark)">
    <p:bg>
      <p:bgPr>
        <a:solidFill>
          <a:schemeClr val="dk1"/>
        </a:solidFill>
        <a:effectLst/>
      </p:bgPr>
    </p:bg>
    <p:spTree>
      <p:nvGrpSpPr>
        <p:cNvPr id="1" name="Shape 64"/>
        <p:cNvGrpSpPr/>
        <p:nvPr/>
      </p:nvGrpSpPr>
      <p:grpSpPr>
        <a:xfrm>
          <a:off x="0" y="0"/>
          <a:ext cx="0" cy="0"/>
          <a:chOff x="0" y="0"/>
          <a:chExt cx="0" cy="0"/>
        </a:xfrm>
      </p:grpSpPr>
      <p:pic>
        <p:nvPicPr>
          <p:cNvPr id="65" name="Google Shape;65;p8"/>
          <p:cNvPicPr preferRelativeResize="0"/>
          <p:nvPr/>
        </p:nvPicPr>
        <p:blipFill rotWithShape="1">
          <a:blip r:embed="rId2">
            <a:alphaModFix/>
          </a:blip>
          <a:srcRect l="9430" t="14072" r="9430" b="14072"/>
          <a:stretch/>
        </p:blipFill>
        <p:spPr>
          <a:xfrm>
            <a:off x="11028283" y="6473827"/>
            <a:ext cx="752422" cy="302900"/>
          </a:xfrm>
          <a:prstGeom prst="rect">
            <a:avLst/>
          </a:prstGeom>
          <a:noFill/>
          <a:ln>
            <a:noFill/>
          </a:ln>
        </p:spPr>
      </p:pic>
      <p:sp>
        <p:nvSpPr>
          <p:cNvPr id="66" name="Google Shape;66;p8"/>
          <p:cNvSpPr txBox="1">
            <a:spLocks noGrp="1"/>
          </p:cNvSpPr>
          <p:nvPr>
            <p:ph type="title"/>
          </p:nvPr>
        </p:nvSpPr>
        <p:spPr>
          <a:xfrm>
            <a:off x="1670472" y="879894"/>
            <a:ext cx="8025619" cy="69295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3500"/>
              <a:buFont typeface="Tahoma"/>
              <a:buNone/>
              <a:defRPr sz="35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4038600" y="6550559"/>
            <a:ext cx="4114800" cy="30744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9039478" y="6550559"/>
            <a:ext cx="1866647" cy="30744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cxnSp>
        <p:nvCxnSpPr>
          <p:cNvPr id="70" name="Google Shape;70;p8"/>
          <p:cNvCxnSpPr/>
          <p:nvPr/>
        </p:nvCxnSpPr>
        <p:spPr>
          <a:xfrm rot="10800000">
            <a:off x="1670472" y="1624829"/>
            <a:ext cx="8025619" cy="0"/>
          </a:xfrm>
          <a:prstGeom prst="straightConnector1">
            <a:avLst/>
          </a:prstGeom>
          <a:noFill/>
          <a:ln w="19050" cap="flat" cmpd="sng">
            <a:solidFill>
              <a:schemeClr val="lt2"/>
            </a:solidFill>
            <a:prstDash val="solid"/>
            <a:miter lim="800000"/>
            <a:headEnd type="none" w="sm" len="sm"/>
            <a:tailEnd type="none" w="sm" len="sm"/>
          </a:ln>
        </p:spPr>
      </p:cxnSp>
      <p:sp>
        <p:nvSpPr>
          <p:cNvPr id="71" name="Google Shape;71;p8"/>
          <p:cNvSpPr txBox="1">
            <a:spLocks noGrp="1"/>
          </p:cNvSpPr>
          <p:nvPr>
            <p:ph type="body" idx="1"/>
          </p:nvPr>
        </p:nvSpPr>
        <p:spPr>
          <a:xfrm>
            <a:off x="1670049" y="1938337"/>
            <a:ext cx="8026041" cy="3953503"/>
          </a:xfrm>
          <a:prstGeom prst="rect">
            <a:avLst/>
          </a:prstGeom>
          <a:noFill/>
          <a:ln>
            <a:noFill/>
          </a:ln>
        </p:spPr>
        <p:txBody>
          <a:bodyPr spcFirstLastPara="1" wrap="square" lIns="0" tIns="0" rIns="0" bIns="0" anchor="t" anchorCtr="0">
            <a:normAutofit/>
          </a:bodyPr>
          <a:lstStyle>
            <a:lvl1pPr marL="457200" lvl="0" indent="-360045" algn="l">
              <a:lnSpc>
                <a:spcPct val="90000"/>
              </a:lnSpc>
              <a:spcBef>
                <a:spcPts val="1000"/>
              </a:spcBef>
              <a:spcAft>
                <a:spcPts val="0"/>
              </a:spcAft>
              <a:buClr>
                <a:schemeClr val="lt2"/>
              </a:buClr>
              <a:buSzPts val="2070"/>
              <a:buFont typeface="Tahoma"/>
              <a:buChar char="•"/>
              <a:defRPr>
                <a:solidFill>
                  <a:schemeClr val="lt2"/>
                </a:solidFill>
              </a:defRPr>
            </a:lvl1pPr>
            <a:lvl2pPr marL="914400" lvl="1" indent="-361950" algn="l">
              <a:lnSpc>
                <a:spcPct val="90000"/>
              </a:lnSpc>
              <a:spcBef>
                <a:spcPts val="500"/>
              </a:spcBef>
              <a:spcAft>
                <a:spcPts val="0"/>
              </a:spcAft>
              <a:buClr>
                <a:schemeClr val="lt2"/>
              </a:buClr>
              <a:buSzPts val="2100"/>
              <a:buChar char="•"/>
              <a:defRPr>
                <a:solidFill>
                  <a:schemeClr val="lt2"/>
                </a:solidFill>
              </a:defRPr>
            </a:lvl2pPr>
            <a:lvl3pPr marL="1371600" lvl="2" indent="-342900" algn="l">
              <a:lnSpc>
                <a:spcPct val="90000"/>
              </a:lnSpc>
              <a:spcBef>
                <a:spcPts val="500"/>
              </a:spcBef>
              <a:spcAft>
                <a:spcPts val="0"/>
              </a:spcAft>
              <a:buClr>
                <a:schemeClr val="lt2"/>
              </a:buClr>
              <a:buSzPts val="1800"/>
              <a:buChar char="▪"/>
              <a:defRPr>
                <a:solidFill>
                  <a:schemeClr val="lt2"/>
                </a:solidFill>
              </a:defRPr>
            </a:lvl3pPr>
            <a:lvl4pPr marL="1828800" lvl="3" indent="-330200" algn="l">
              <a:lnSpc>
                <a:spcPct val="90000"/>
              </a:lnSpc>
              <a:spcBef>
                <a:spcPts val="500"/>
              </a:spcBef>
              <a:spcAft>
                <a:spcPts val="0"/>
              </a:spcAft>
              <a:buClr>
                <a:schemeClr val="lt2"/>
              </a:buClr>
              <a:buSzPts val="1600"/>
              <a:buChar char="•"/>
              <a:defRPr>
                <a:solidFill>
                  <a:schemeClr val="lt2"/>
                </a:solidFill>
              </a:defRPr>
            </a:lvl4pPr>
            <a:lvl5pPr marL="2286000" lvl="4" indent="-323850" algn="l">
              <a:lnSpc>
                <a:spcPct val="90000"/>
              </a:lnSpc>
              <a:spcBef>
                <a:spcPts val="500"/>
              </a:spcBef>
              <a:spcAft>
                <a:spcPts val="0"/>
              </a:spcAft>
              <a:buClr>
                <a:schemeClr val="lt2"/>
              </a:buClr>
              <a:buSzPts val="15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eme page 2">
  <p:cSld name="Theme page 2">
    <p:bg>
      <p:bgPr>
        <a:solidFill>
          <a:schemeClr val="dk1"/>
        </a:solidFill>
        <a:effectLst/>
      </p:bgPr>
    </p:bg>
    <p:spTree>
      <p:nvGrpSpPr>
        <p:cNvPr id="1" name="Shape 72"/>
        <p:cNvGrpSpPr/>
        <p:nvPr/>
      </p:nvGrpSpPr>
      <p:grpSpPr>
        <a:xfrm>
          <a:off x="0" y="0"/>
          <a:ext cx="0" cy="0"/>
          <a:chOff x="0" y="0"/>
          <a:chExt cx="0" cy="0"/>
        </a:xfrm>
      </p:grpSpPr>
      <p:sp>
        <p:nvSpPr>
          <p:cNvPr id="73" name="Google Shape;73;p9"/>
          <p:cNvSpPr txBox="1">
            <a:spLocks noGrp="1"/>
          </p:cNvSpPr>
          <p:nvPr>
            <p:ph type="ctrTitle"/>
          </p:nvPr>
        </p:nvSpPr>
        <p:spPr>
          <a:xfrm>
            <a:off x="1663700" y="2136160"/>
            <a:ext cx="8871111" cy="2296140"/>
          </a:xfrm>
          <a:prstGeom prst="rect">
            <a:avLst/>
          </a:prstGeom>
          <a:noFill/>
          <a:ln>
            <a:noFill/>
          </a:ln>
        </p:spPr>
        <p:txBody>
          <a:bodyPr spcFirstLastPara="1" wrap="square" lIns="0" tIns="0" rIns="0" bIns="0" anchor="t" anchorCtr="0">
            <a:normAutofit/>
          </a:bodyPr>
          <a:lstStyle>
            <a:lvl1pPr lvl="0" algn="l">
              <a:lnSpc>
                <a:spcPct val="93000"/>
              </a:lnSpc>
              <a:spcBef>
                <a:spcPts val="0"/>
              </a:spcBef>
              <a:spcAft>
                <a:spcPts val="0"/>
              </a:spcAft>
              <a:buClr>
                <a:schemeClr val="lt2"/>
              </a:buClr>
              <a:buSzPts val="4600"/>
              <a:buFont typeface="Tahoma"/>
              <a:buNone/>
              <a:defRPr sz="46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15419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4038600" y="6550559"/>
            <a:ext cx="4114800" cy="30744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9039478" y="6550559"/>
            <a:ext cx="1866647" cy="30744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9"/>
          <p:cNvSpPr/>
          <p:nvPr/>
        </p:nvSpPr>
        <p:spPr>
          <a:xfrm>
            <a:off x="1663700" y="1828800"/>
            <a:ext cx="8871111" cy="7684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 name="Google Shape;78;p9"/>
          <p:cNvPicPr preferRelativeResize="0"/>
          <p:nvPr/>
        </p:nvPicPr>
        <p:blipFill rotWithShape="1">
          <a:blip r:embed="rId2">
            <a:alphaModFix/>
          </a:blip>
          <a:srcRect l="9430" t="14072" r="9430" b="14072"/>
          <a:stretch/>
        </p:blipFill>
        <p:spPr>
          <a:xfrm>
            <a:off x="11028283" y="6473827"/>
            <a:ext cx="752422" cy="3029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 Image Slide 2">
  <p:cSld name="Text + Image Slide 2">
    <p:bg>
      <p:bgPr>
        <a:solidFill>
          <a:schemeClr val="dk1"/>
        </a:solidFill>
        <a:effectLst/>
      </p:bgPr>
    </p:bg>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1130060" y="1009620"/>
            <a:ext cx="5132717" cy="69295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2"/>
              </a:buClr>
              <a:buSzPts val="3500"/>
              <a:buFont typeface="Tahoma"/>
              <a:buNone/>
              <a:defRPr sz="35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4038600" y="6550559"/>
            <a:ext cx="4114800" cy="30744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9039478" y="6550559"/>
            <a:ext cx="1866647" cy="30744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cxnSp>
        <p:nvCxnSpPr>
          <p:cNvPr id="84" name="Google Shape;84;p10"/>
          <p:cNvCxnSpPr/>
          <p:nvPr/>
        </p:nvCxnSpPr>
        <p:spPr>
          <a:xfrm rot="10800000">
            <a:off x="1130061" y="1823236"/>
            <a:ext cx="5141343" cy="0"/>
          </a:xfrm>
          <a:prstGeom prst="straightConnector1">
            <a:avLst/>
          </a:prstGeom>
          <a:noFill/>
          <a:ln w="19050" cap="flat" cmpd="sng">
            <a:solidFill>
              <a:schemeClr val="lt2"/>
            </a:solidFill>
            <a:prstDash val="solid"/>
            <a:miter lim="800000"/>
            <a:headEnd type="none" w="sm" len="sm"/>
            <a:tailEnd type="none" w="sm" len="sm"/>
          </a:ln>
        </p:spPr>
      </p:cxnSp>
      <p:sp>
        <p:nvSpPr>
          <p:cNvPr id="85" name="Google Shape;85;p10"/>
          <p:cNvSpPr>
            <a:spLocks noGrp="1"/>
          </p:cNvSpPr>
          <p:nvPr>
            <p:ph type="pic" idx="2"/>
          </p:nvPr>
        </p:nvSpPr>
        <p:spPr>
          <a:xfrm>
            <a:off x="6918386" y="428263"/>
            <a:ext cx="4864040" cy="6001474"/>
          </a:xfrm>
          <a:prstGeom prst="rect">
            <a:avLst/>
          </a:prstGeom>
          <a:solidFill>
            <a:schemeClr val="lt1"/>
          </a:solidFill>
          <a:ln>
            <a:noFill/>
          </a:ln>
        </p:spPr>
      </p:sp>
      <p:sp>
        <p:nvSpPr>
          <p:cNvPr id="86" name="Google Shape;86;p10"/>
          <p:cNvSpPr txBox="1">
            <a:spLocks noGrp="1"/>
          </p:cNvSpPr>
          <p:nvPr>
            <p:ph type="body" idx="1"/>
          </p:nvPr>
        </p:nvSpPr>
        <p:spPr>
          <a:xfrm>
            <a:off x="1130060" y="2175898"/>
            <a:ext cx="5132717" cy="3953503"/>
          </a:xfrm>
          <a:prstGeom prst="rect">
            <a:avLst/>
          </a:prstGeom>
          <a:noFill/>
          <a:ln>
            <a:noFill/>
          </a:ln>
        </p:spPr>
        <p:txBody>
          <a:bodyPr spcFirstLastPara="1" wrap="square" lIns="0" tIns="0" rIns="0" bIns="0" anchor="t" anchorCtr="0">
            <a:normAutofit/>
          </a:bodyPr>
          <a:lstStyle>
            <a:lvl1pPr marL="457200" lvl="0" indent="-360045" algn="l">
              <a:lnSpc>
                <a:spcPct val="90000"/>
              </a:lnSpc>
              <a:spcBef>
                <a:spcPts val="1000"/>
              </a:spcBef>
              <a:spcAft>
                <a:spcPts val="0"/>
              </a:spcAft>
              <a:buClr>
                <a:schemeClr val="lt2"/>
              </a:buClr>
              <a:buSzPts val="2070"/>
              <a:buFont typeface="Tahoma"/>
              <a:buChar char="•"/>
              <a:defRPr>
                <a:solidFill>
                  <a:schemeClr val="lt2"/>
                </a:solidFill>
              </a:defRPr>
            </a:lvl1pPr>
            <a:lvl2pPr marL="914400" lvl="1" indent="-361950" algn="l">
              <a:lnSpc>
                <a:spcPct val="90000"/>
              </a:lnSpc>
              <a:spcBef>
                <a:spcPts val="500"/>
              </a:spcBef>
              <a:spcAft>
                <a:spcPts val="0"/>
              </a:spcAft>
              <a:buClr>
                <a:schemeClr val="lt2"/>
              </a:buClr>
              <a:buSzPts val="2100"/>
              <a:buChar char="•"/>
              <a:defRPr>
                <a:solidFill>
                  <a:schemeClr val="lt2"/>
                </a:solidFill>
              </a:defRPr>
            </a:lvl2pPr>
            <a:lvl3pPr marL="1371600" lvl="2" indent="-342900" algn="l">
              <a:lnSpc>
                <a:spcPct val="90000"/>
              </a:lnSpc>
              <a:spcBef>
                <a:spcPts val="500"/>
              </a:spcBef>
              <a:spcAft>
                <a:spcPts val="0"/>
              </a:spcAft>
              <a:buClr>
                <a:schemeClr val="lt2"/>
              </a:buClr>
              <a:buSzPts val="1800"/>
              <a:buChar char="▪"/>
              <a:defRPr>
                <a:solidFill>
                  <a:schemeClr val="lt2"/>
                </a:solidFill>
              </a:defRPr>
            </a:lvl3pPr>
            <a:lvl4pPr marL="1828800" lvl="3" indent="-330200" algn="l">
              <a:lnSpc>
                <a:spcPct val="90000"/>
              </a:lnSpc>
              <a:spcBef>
                <a:spcPts val="500"/>
              </a:spcBef>
              <a:spcAft>
                <a:spcPts val="0"/>
              </a:spcAft>
              <a:buClr>
                <a:schemeClr val="lt2"/>
              </a:buClr>
              <a:buSzPts val="1600"/>
              <a:buChar char="•"/>
              <a:defRPr>
                <a:solidFill>
                  <a:schemeClr val="lt2"/>
                </a:solidFill>
              </a:defRPr>
            </a:lvl4pPr>
            <a:lvl5pPr marL="2286000" lvl="4" indent="-323850" algn="l">
              <a:lnSpc>
                <a:spcPct val="90000"/>
              </a:lnSpc>
              <a:spcBef>
                <a:spcPts val="500"/>
              </a:spcBef>
              <a:spcAft>
                <a:spcPts val="0"/>
              </a:spcAft>
              <a:buClr>
                <a:schemeClr val="lt2"/>
              </a:buClr>
              <a:buSzPts val="15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7" name="Google Shape;87;p10"/>
          <p:cNvPicPr preferRelativeResize="0"/>
          <p:nvPr/>
        </p:nvPicPr>
        <p:blipFill rotWithShape="1">
          <a:blip r:embed="rId2">
            <a:alphaModFix/>
          </a:blip>
          <a:srcRect l="9430" t="14072" r="9430" b="14072"/>
          <a:stretch/>
        </p:blipFill>
        <p:spPr>
          <a:xfrm>
            <a:off x="11028283" y="6473827"/>
            <a:ext cx="752422" cy="302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208722" y="208722"/>
            <a:ext cx="11767929" cy="6430617"/>
          </a:xfrm>
          <a:prstGeom prst="rect">
            <a:avLst/>
          </a:prstGeom>
          <a:noFill/>
          <a:ln w="4318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ahoma"/>
              <a:buNone/>
              <a:defRPr sz="44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marR="0" lvl="0" indent="-360045" algn="l" rtl="0">
              <a:lnSpc>
                <a:spcPct val="90000"/>
              </a:lnSpc>
              <a:spcBef>
                <a:spcPts val="1000"/>
              </a:spcBef>
              <a:spcAft>
                <a:spcPts val="0"/>
              </a:spcAft>
              <a:buClr>
                <a:schemeClr val="dk1"/>
              </a:buClr>
              <a:buSzPts val="2070"/>
              <a:buFont typeface="Tahoma"/>
              <a:buChar char="•"/>
              <a:defRPr sz="2300" b="0" i="0" u="none" strike="noStrike" cap="none">
                <a:solidFill>
                  <a:schemeClr val="dk1"/>
                </a:solidFill>
                <a:latin typeface="Tahoma"/>
                <a:ea typeface="Tahoma"/>
                <a:cs typeface="Tahoma"/>
                <a:sym typeface="Tahoma"/>
              </a:defRPr>
            </a:lvl1pPr>
            <a:lvl2pPr marL="914400" marR="0" lvl="1"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Tahoma"/>
                <a:ea typeface="Tahoma"/>
                <a:cs typeface="Tahoma"/>
                <a:sym typeface="Tahoma"/>
              </a:defRPr>
            </a:lvl2pPr>
            <a:lvl3pPr marL="1371600" marR="0" lvl="2"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Tahoma"/>
                <a:ea typeface="Tahoma"/>
                <a:cs typeface="Tahoma"/>
                <a:sym typeface="Tahoma"/>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ahoma"/>
                <a:ea typeface="Tahoma"/>
                <a:cs typeface="Tahoma"/>
                <a:sym typeface="Tahoma"/>
              </a:defRPr>
            </a:lvl4pPr>
            <a:lvl5pPr marL="2286000" marR="0" lvl="4" indent="-323850" algn="l" rtl="0">
              <a:lnSpc>
                <a:spcPct val="90000"/>
              </a:lnSpc>
              <a:spcBef>
                <a:spcPts val="500"/>
              </a:spcBef>
              <a:spcAft>
                <a:spcPts val="0"/>
              </a:spcAft>
              <a:buClr>
                <a:schemeClr val="dk1"/>
              </a:buClr>
              <a:buSzPts val="1500"/>
              <a:buFont typeface="Noto Sans Symbols"/>
              <a:buChar char="▪"/>
              <a:defRPr sz="15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accent2"/>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4038600" y="6550559"/>
            <a:ext cx="4114800" cy="307442"/>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accent2"/>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9039478" y="6550559"/>
            <a:ext cx="1866647" cy="307442"/>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iea.org/reports/technology-roadmap-low-carbon-transition-in-the-cement-industry" TargetMode="External"/><Relationship Id="rId3" Type="http://schemas.openxmlformats.org/officeDocument/2006/relationships/hyperlink" Target="https://rmi.org/with-concrete-less-is-more/" TargetMode="External"/><Relationship Id="rId7" Type="http://schemas.openxmlformats.org/officeDocument/2006/relationships/hyperlink" Target="https://doi.org/10.1016/b978-0-08-100370-1.00027-5"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www.statista.com/statistics/1087115/global-cement-production-volume/" TargetMode="External"/><Relationship Id="rId5" Type="http://schemas.openxmlformats.org/officeDocument/2006/relationships/hyperlink" Target="https://www.statista.com/topics/11056/cement-industry-emissions-worldwide/#topicOverview" TargetMode="External"/><Relationship Id="rId4" Type="http://schemas.openxmlformats.org/officeDocument/2006/relationships/hyperlink" Target="https://www.statista.com/statistics/1299532/carbon-dioxide-emissions-worldwide-cement-manufactur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2"/>
          <p:cNvPicPr preferRelativeResize="0">
            <a:picLocks noGrp="1"/>
          </p:cNvPicPr>
          <p:nvPr>
            <p:ph type="pic" idx="2"/>
          </p:nvPr>
        </p:nvPicPr>
        <p:blipFill rotWithShape="1">
          <a:blip r:embed="rId3">
            <a:alphaModFix/>
          </a:blip>
          <a:srcRect t="192" b="191"/>
          <a:stretch/>
        </p:blipFill>
        <p:spPr>
          <a:xfrm>
            <a:off x="409322" y="428625"/>
            <a:ext cx="11372850" cy="6000750"/>
          </a:xfrm>
          <a:prstGeom prst="rect">
            <a:avLst/>
          </a:prstGeom>
          <a:noFill/>
          <a:ln>
            <a:noFill/>
          </a:ln>
        </p:spPr>
      </p:pic>
      <p:sp>
        <p:nvSpPr>
          <p:cNvPr id="102" name="Google Shape;102;p12"/>
          <p:cNvSpPr txBox="1">
            <a:spLocks noGrp="1"/>
          </p:cNvSpPr>
          <p:nvPr>
            <p:ph type="ctrTitle"/>
          </p:nvPr>
        </p:nvSpPr>
        <p:spPr>
          <a:xfrm>
            <a:off x="2597203" y="2136160"/>
            <a:ext cx="7937608" cy="1475141"/>
          </a:xfrm>
          <a:prstGeom prst="rect">
            <a:avLst/>
          </a:prstGeom>
          <a:noFill/>
          <a:ln>
            <a:noFill/>
          </a:ln>
        </p:spPr>
        <p:txBody>
          <a:bodyPr spcFirstLastPara="1" wrap="square" lIns="0" tIns="0" rIns="0" bIns="0" anchor="t" anchorCtr="0">
            <a:noAutofit/>
          </a:bodyPr>
          <a:lstStyle/>
          <a:p>
            <a:pPr marL="0" lvl="0" indent="0" algn="l" rtl="0">
              <a:lnSpc>
                <a:spcPct val="93000"/>
              </a:lnSpc>
              <a:spcBef>
                <a:spcPts val="0"/>
              </a:spcBef>
              <a:spcAft>
                <a:spcPts val="0"/>
              </a:spcAft>
              <a:buClr>
                <a:schemeClr val="dk2"/>
              </a:buClr>
              <a:buSzPts val="990"/>
              <a:buFont typeface="Arial"/>
              <a:buNone/>
            </a:pPr>
            <a:r>
              <a:rPr lang="en-US" sz="3140"/>
              <a:t>Low-Carbon Composite Mortar With High Cement Replacement Ratios Using Volcanic Pozzolan and Silicon Manganese Slag</a:t>
            </a:r>
            <a:endParaRPr sz="3140"/>
          </a:p>
        </p:txBody>
      </p:sp>
      <p:sp>
        <p:nvSpPr>
          <p:cNvPr id="103" name="Google Shape;103;p12"/>
          <p:cNvSpPr txBox="1">
            <a:spLocks noGrp="1"/>
          </p:cNvSpPr>
          <p:nvPr>
            <p:ph type="subTitle" idx="1"/>
          </p:nvPr>
        </p:nvSpPr>
        <p:spPr>
          <a:xfrm>
            <a:off x="2597203" y="1414764"/>
            <a:ext cx="7937608" cy="293215"/>
          </a:xfrm>
          <a:prstGeom prst="rect">
            <a:avLst/>
          </a:prstGeom>
          <a:noFill/>
          <a:ln>
            <a:noFill/>
          </a:ln>
        </p:spPr>
        <p:txBody>
          <a:bodyPr spcFirstLastPara="1" wrap="square" lIns="0" tIns="0" rIns="0" bIns="0" anchor="t" anchorCtr="0">
            <a:noAutofit/>
          </a:bodyPr>
          <a:lstStyle/>
          <a:p>
            <a:pPr marL="0" lvl="0" indent="0" algn="l" rtl="0">
              <a:lnSpc>
                <a:spcPct val="70000"/>
              </a:lnSpc>
              <a:spcBef>
                <a:spcPts val="0"/>
              </a:spcBef>
              <a:spcAft>
                <a:spcPts val="0"/>
              </a:spcAft>
              <a:buClr>
                <a:schemeClr val="dk2"/>
              </a:buClr>
              <a:buSzPts val="605"/>
              <a:buFont typeface="Arial"/>
              <a:buNone/>
            </a:pPr>
            <a:r>
              <a:rPr lang="en-US" sz="1060" b="1"/>
              <a:t>Dileepa Hettiarachchi, Albert Gomez Meldahl, S.M Samindi M.K Samarakoon and  Hassan Sharif Isaq Sharif Omar, </a:t>
            </a:r>
            <a:endParaRPr sz="1060" b="1"/>
          </a:p>
          <a:p>
            <a:pPr marL="0" lvl="0" indent="0" algn="l" rtl="0">
              <a:lnSpc>
                <a:spcPct val="70000"/>
              </a:lnSpc>
              <a:spcBef>
                <a:spcPts val="0"/>
              </a:spcBef>
              <a:spcAft>
                <a:spcPts val="0"/>
              </a:spcAft>
              <a:buClr>
                <a:schemeClr val="dk2"/>
              </a:buClr>
              <a:buSzPts val="605"/>
              <a:buFont typeface="Arial"/>
              <a:buNone/>
            </a:pPr>
            <a:r>
              <a:rPr lang="en-US" sz="1060" b="1"/>
              <a:t>Department of Structural and Mechanical Engineering and Materials Science, University of Stavanger, Norway</a:t>
            </a:r>
            <a:endParaRPr sz="1060" b="1"/>
          </a:p>
          <a:p>
            <a:pPr marL="0" lvl="0" indent="0" algn="l" rtl="0">
              <a:lnSpc>
                <a:spcPct val="70000"/>
              </a:lnSpc>
              <a:spcBef>
                <a:spcPts val="0"/>
              </a:spcBef>
              <a:spcAft>
                <a:spcPts val="0"/>
              </a:spcAft>
              <a:buClr>
                <a:schemeClr val="dk2"/>
              </a:buClr>
              <a:buSzPts val="605"/>
              <a:buFont typeface="Arial"/>
              <a:buNone/>
            </a:pPr>
            <a:endParaRPr sz="1060" b="1"/>
          </a:p>
          <a:p>
            <a:pPr marL="0" lvl="0" indent="0" algn="l" rtl="0">
              <a:lnSpc>
                <a:spcPct val="70000"/>
              </a:lnSpc>
              <a:spcBef>
                <a:spcPts val="0"/>
              </a:spcBef>
              <a:spcAft>
                <a:spcPts val="0"/>
              </a:spcAft>
              <a:buClr>
                <a:schemeClr val="dk1"/>
              </a:buClr>
              <a:buSzPts val="594"/>
              <a:buFont typeface="Tahoma"/>
              <a:buNone/>
            </a:pPr>
            <a:endParaRPr sz="1060" b="1"/>
          </a:p>
        </p:txBody>
      </p:sp>
      <p:sp>
        <p:nvSpPr>
          <p:cNvPr id="104" name="Google Shape;104;p12"/>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6/5/2025</a:t>
            </a:r>
            <a:endParaRPr/>
          </a:p>
        </p:txBody>
      </p:sp>
      <p:sp>
        <p:nvSpPr>
          <p:cNvPr id="105" name="Google Shape;105;p12"/>
          <p:cNvSpPr txBox="1">
            <a:spLocks noGrp="1"/>
          </p:cNvSpPr>
          <p:nvPr>
            <p:ph type="body" idx="2"/>
          </p:nvPr>
        </p:nvSpPr>
        <p:spPr>
          <a:xfrm>
            <a:off x="2597150" y="3982113"/>
            <a:ext cx="7937500" cy="48571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1100"/>
              <a:buFont typeface="Arial"/>
              <a:buNone/>
            </a:pPr>
            <a:r>
              <a:rPr lang="en-US"/>
              <a:t>2nd Olympiad in Engineering Science - OES 2025</a:t>
            </a:r>
            <a:endParaRPr/>
          </a:p>
        </p:txBody>
      </p:sp>
      <p:sp>
        <p:nvSpPr>
          <p:cNvPr id="106" name="Google Shape;106;p12"/>
          <p:cNvSpPr/>
          <p:nvPr/>
        </p:nvSpPr>
        <p:spPr>
          <a:xfrm>
            <a:off x="2597203" y="1828800"/>
            <a:ext cx="7937608" cy="76840"/>
          </a:xfrm>
          <a:prstGeom prst="rect">
            <a:avLst/>
          </a:prstGeom>
          <a:solidFill>
            <a:srgbClr val="020E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7" name="Google Shape;107;p12"/>
          <p:cNvPicPr preferRelativeResize="0"/>
          <p:nvPr/>
        </p:nvPicPr>
        <p:blipFill rotWithShape="1">
          <a:blip r:embed="rId4">
            <a:alphaModFix/>
          </a:blip>
          <a:srcRect/>
          <a:stretch/>
        </p:blipFill>
        <p:spPr>
          <a:xfrm>
            <a:off x="0" y="1432932"/>
            <a:ext cx="1895707" cy="1895707"/>
          </a:xfrm>
          <a:prstGeom prst="rect">
            <a:avLst/>
          </a:prstGeom>
          <a:noFill/>
          <a:ln>
            <a:noFill/>
          </a:ln>
        </p:spPr>
      </p:pic>
      <p:cxnSp>
        <p:nvCxnSpPr>
          <p:cNvPr id="108" name="Google Shape;108;p12"/>
          <p:cNvCxnSpPr/>
          <p:nvPr/>
        </p:nvCxnSpPr>
        <p:spPr>
          <a:xfrm rot="10800000">
            <a:off x="2619377" y="3738301"/>
            <a:ext cx="7915273" cy="0"/>
          </a:xfrm>
          <a:prstGeom prst="straightConnector1">
            <a:avLst/>
          </a:prstGeom>
          <a:noFill/>
          <a:ln w="19050" cap="flat" cmpd="sng">
            <a:solidFill>
              <a:srgbClr val="020E50"/>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1670472" y="879894"/>
            <a:ext cx="8025600" cy="693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500"/>
              <a:buNone/>
            </a:pPr>
            <a:r>
              <a:rPr lang="en-US"/>
              <a:t>Particle Size Distribution</a:t>
            </a:r>
            <a:endParaRPr/>
          </a:p>
        </p:txBody>
      </p:sp>
      <p:graphicFrame>
        <p:nvGraphicFramePr>
          <p:cNvPr id="228" name="Google Shape;228;p21"/>
          <p:cNvGraphicFramePr/>
          <p:nvPr/>
        </p:nvGraphicFramePr>
        <p:xfrm>
          <a:off x="987951" y="1876900"/>
          <a:ext cx="3000000" cy="3000000"/>
        </p:xfrm>
        <a:graphic>
          <a:graphicData uri="http://schemas.openxmlformats.org/drawingml/2006/table">
            <a:tbl>
              <a:tblPr>
                <a:noFill/>
                <a:tableStyleId>{3DCEC6C7-67DC-49FE-B94A-CD38337F5773}</a:tableStyleId>
              </a:tblPr>
              <a:tblGrid>
                <a:gridCol w="2041500">
                  <a:extLst>
                    <a:ext uri="{9D8B030D-6E8A-4147-A177-3AD203B41FA5}">
                      <a16:colId xmlns:a16="http://schemas.microsoft.com/office/drawing/2014/main" val="20000"/>
                    </a:ext>
                  </a:extLst>
                </a:gridCol>
                <a:gridCol w="1005625">
                  <a:extLst>
                    <a:ext uri="{9D8B030D-6E8A-4147-A177-3AD203B41FA5}">
                      <a16:colId xmlns:a16="http://schemas.microsoft.com/office/drawing/2014/main" val="20001"/>
                    </a:ext>
                  </a:extLst>
                </a:gridCol>
                <a:gridCol w="944875">
                  <a:extLst>
                    <a:ext uri="{9D8B030D-6E8A-4147-A177-3AD203B41FA5}">
                      <a16:colId xmlns:a16="http://schemas.microsoft.com/office/drawing/2014/main" val="20002"/>
                    </a:ext>
                  </a:extLst>
                </a:gridCol>
                <a:gridCol w="1140750">
                  <a:extLst>
                    <a:ext uri="{9D8B030D-6E8A-4147-A177-3AD203B41FA5}">
                      <a16:colId xmlns:a16="http://schemas.microsoft.com/office/drawing/2014/main" val="20003"/>
                    </a:ext>
                  </a:extLst>
                </a:gridCol>
                <a:gridCol w="1054800">
                  <a:extLst>
                    <a:ext uri="{9D8B030D-6E8A-4147-A177-3AD203B41FA5}">
                      <a16:colId xmlns:a16="http://schemas.microsoft.com/office/drawing/2014/main" val="20004"/>
                    </a:ext>
                  </a:extLst>
                </a:gridCol>
              </a:tblGrid>
              <a:tr h="63462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Raw Material</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Cement</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VPI</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SiMn slag</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Sand</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63462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Dv,90 (µm)</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38.7</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20.2</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51.7</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1690</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63462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Dv,50 (µm)</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15.2</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7.25</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17.7</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658</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63462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Dv,10 (µm)</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4.1</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1.6</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3.9</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152</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7959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BET, Specific surface area (</a:t>
                      </a:r>
                      <a:r>
                        <a:rPr lang="en-US" sz="1800" u="none" strike="noStrike" cap="none">
                          <a:solidFill>
                            <a:schemeClr val="dk1"/>
                          </a:solidFill>
                        </a:rPr>
                        <a:t>m</a:t>
                      </a:r>
                      <a:r>
                        <a:rPr lang="en-US" sz="1800" u="none" strike="noStrike" cap="none" baseline="30000">
                          <a:solidFill>
                            <a:schemeClr val="dk1"/>
                          </a:solidFill>
                        </a:rPr>
                        <a:t>2</a:t>
                      </a:r>
                      <a:r>
                        <a:rPr lang="en-US" sz="1800" u="none" strike="noStrike" cap="none">
                          <a:solidFill>
                            <a:schemeClr val="dk1"/>
                          </a:solidFill>
                        </a:rPr>
                        <a:t>/g</a:t>
                      </a:r>
                      <a:r>
                        <a:rPr lang="en-US" sz="1800" u="none" strike="noStrike" cap="none"/>
                        <a:t>)</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1.76</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2.84</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0.96</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127000" marR="0" lvl="0" indent="0" algn="l" rtl="0">
                        <a:lnSpc>
                          <a:spcPct val="115000"/>
                        </a:lnSpc>
                        <a:spcBef>
                          <a:spcPts val="0"/>
                        </a:spcBef>
                        <a:spcAft>
                          <a:spcPts val="0"/>
                        </a:spcAft>
                        <a:buClr>
                          <a:srgbClr val="000000"/>
                        </a:buClr>
                        <a:buSzPts val="1600"/>
                        <a:buFont typeface="Arial"/>
                        <a:buNone/>
                      </a:pPr>
                      <a:r>
                        <a:rPr lang="en-US" sz="1800" u="none" strike="noStrike" cap="none"/>
                        <a:t>-</a:t>
                      </a:r>
                      <a:endParaRPr sz="18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29" name="Google Shape;229;p21"/>
          <p:cNvSpPr txBox="1"/>
          <p:nvPr/>
        </p:nvSpPr>
        <p:spPr>
          <a:xfrm>
            <a:off x="7502349" y="1625537"/>
            <a:ext cx="4028549" cy="33345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0"/>
              </a:spcBef>
              <a:spcAft>
                <a:spcPts val="0"/>
              </a:spcAft>
              <a:buClr>
                <a:schemeClr val="dk1"/>
              </a:buClr>
              <a:buSzPts val="1700"/>
              <a:buFont typeface="Tahoma"/>
              <a:buChar char="●"/>
            </a:pPr>
            <a:r>
              <a:rPr lang="en-US" sz="1800" b="0" i="0" u="none" strike="noStrike" cap="none">
                <a:solidFill>
                  <a:schemeClr val="dk1"/>
                </a:solidFill>
                <a:latin typeface="Tahoma"/>
                <a:ea typeface="Tahoma"/>
                <a:cs typeface="Tahoma"/>
                <a:sym typeface="Tahoma"/>
              </a:rPr>
              <a:t>PSD was conducted with a PSD analyzer in wet conditions.</a:t>
            </a:r>
            <a:endParaRPr/>
          </a:p>
          <a:p>
            <a:pPr marL="120650" marR="0" lvl="0" indent="0" algn="l" rtl="0">
              <a:lnSpc>
                <a:spcPct val="100000"/>
              </a:lnSpc>
              <a:spcBef>
                <a:spcPts val="0"/>
              </a:spcBef>
              <a:spcAft>
                <a:spcPts val="0"/>
              </a:spcAft>
              <a:buNone/>
            </a:pPr>
            <a:endParaRPr sz="1800" b="0" i="0" u="none" strike="noStrike" cap="none">
              <a:solidFill>
                <a:schemeClr val="dk1"/>
              </a:solidFill>
              <a:latin typeface="Tahoma"/>
              <a:ea typeface="Tahoma"/>
              <a:cs typeface="Tahoma"/>
              <a:sym typeface="Tahoma"/>
            </a:endParaRPr>
          </a:p>
          <a:p>
            <a:pPr marL="457200" marR="0" lvl="0" indent="-336550" algn="l" rtl="0">
              <a:lnSpc>
                <a:spcPct val="100000"/>
              </a:lnSpc>
              <a:spcBef>
                <a:spcPts val="0"/>
              </a:spcBef>
              <a:spcAft>
                <a:spcPts val="0"/>
              </a:spcAft>
              <a:buClr>
                <a:schemeClr val="dk1"/>
              </a:buClr>
              <a:buSzPts val="1700"/>
              <a:buFont typeface="Tahoma"/>
              <a:buChar char="●"/>
            </a:pPr>
            <a:r>
              <a:rPr lang="en-US" sz="1800" b="0" i="0" u="none" strike="noStrike" cap="none">
                <a:solidFill>
                  <a:schemeClr val="dk1"/>
                </a:solidFill>
                <a:latin typeface="Tahoma"/>
                <a:ea typeface="Tahoma"/>
                <a:cs typeface="Tahoma"/>
                <a:sym typeface="Tahoma"/>
              </a:rPr>
              <a:t>VPI, followed by Cement, then SiMn slag</a:t>
            </a:r>
            <a:r>
              <a:rPr lang="en-US" sz="1800">
                <a:solidFill>
                  <a:schemeClr val="dk1"/>
                </a:solidFill>
                <a:latin typeface="Tahoma"/>
                <a:ea typeface="Tahoma"/>
                <a:cs typeface="Tahoma"/>
                <a:sym typeface="Tahoma"/>
              </a:rPr>
              <a:t> </a:t>
            </a:r>
            <a:r>
              <a:rPr lang="en-US" sz="1800" b="0" i="0" u="none" strike="noStrike" cap="none">
                <a:solidFill>
                  <a:schemeClr val="dk1"/>
                </a:solidFill>
                <a:latin typeface="Tahoma"/>
                <a:ea typeface="Tahoma"/>
                <a:cs typeface="Tahoma"/>
                <a:sym typeface="Tahoma"/>
              </a:rPr>
              <a:t>has increasing particle size.</a:t>
            </a:r>
            <a:endParaRPr sz="1800" b="0" i="0" u="none" strike="noStrike" cap="none">
              <a:solidFill>
                <a:schemeClr val="dk1"/>
              </a:solidFill>
              <a:latin typeface="Tahoma"/>
              <a:ea typeface="Tahoma"/>
              <a:cs typeface="Tahoma"/>
              <a:sym typeface="Tahoma"/>
            </a:endParaRPr>
          </a:p>
        </p:txBody>
      </p:sp>
      <p:pic>
        <p:nvPicPr>
          <p:cNvPr id="230" name="Google Shape;230;p21" title="Skjermbilde 2025-06-06 171023.png"/>
          <p:cNvPicPr preferRelativeResize="0"/>
          <p:nvPr/>
        </p:nvPicPr>
        <p:blipFill rotWithShape="1">
          <a:blip r:embed="rId3">
            <a:alphaModFix/>
          </a:blip>
          <a:srcRect r="3109"/>
          <a:stretch/>
        </p:blipFill>
        <p:spPr>
          <a:xfrm>
            <a:off x="7683324" y="3429000"/>
            <a:ext cx="3632376" cy="2838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1670472" y="879894"/>
            <a:ext cx="8025600" cy="693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500"/>
              <a:buNone/>
            </a:pPr>
            <a:r>
              <a:rPr lang="en-US"/>
              <a:t>XRF Studies</a:t>
            </a:r>
            <a:endParaRPr/>
          </a:p>
        </p:txBody>
      </p:sp>
      <p:graphicFrame>
        <p:nvGraphicFramePr>
          <p:cNvPr id="237" name="Google Shape;237;p22"/>
          <p:cNvGraphicFramePr/>
          <p:nvPr/>
        </p:nvGraphicFramePr>
        <p:xfrm>
          <a:off x="556863" y="1773200"/>
          <a:ext cx="3000000" cy="3000000"/>
        </p:xfrm>
        <a:graphic>
          <a:graphicData uri="http://schemas.openxmlformats.org/drawingml/2006/table">
            <a:tbl>
              <a:tblPr>
                <a:noFill/>
                <a:tableStyleId>{3DCEC6C7-67DC-49FE-B94A-CD38337F5773}</a:tableStyleId>
              </a:tblPr>
              <a:tblGrid>
                <a:gridCol w="852175">
                  <a:extLst>
                    <a:ext uri="{9D8B030D-6E8A-4147-A177-3AD203B41FA5}">
                      <a16:colId xmlns:a16="http://schemas.microsoft.com/office/drawing/2014/main" val="20000"/>
                    </a:ext>
                  </a:extLst>
                </a:gridCol>
                <a:gridCol w="852175">
                  <a:extLst>
                    <a:ext uri="{9D8B030D-6E8A-4147-A177-3AD203B41FA5}">
                      <a16:colId xmlns:a16="http://schemas.microsoft.com/office/drawing/2014/main" val="20001"/>
                    </a:ext>
                  </a:extLst>
                </a:gridCol>
                <a:gridCol w="852175">
                  <a:extLst>
                    <a:ext uri="{9D8B030D-6E8A-4147-A177-3AD203B41FA5}">
                      <a16:colId xmlns:a16="http://schemas.microsoft.com/office/drawing/2014/main" val="20002"/>
                    </a:ext>
                  </a:extLst>
                </a:gridCol>
                <a:gridCol w="852175">
                  <a:extLst>
                    <a:ext uri="{9D8B030D-6E8A-4147-A177-3AD203B41FA5}">
                      <a16:colId xmlns:a16="http://schemas.microsoft.com/office/drawing/2014/main" val="20003"/>
                    </a:ext>
                  </a:extLst>
                </a:gridCol>
                <a:gridCol w="852175">
                  <a:extLst>
                    <a:ext uri="{9D8B030D-6E8A-4147-A177-3AD203B41FA5}">
                      <a16:colId xmlns:a16="http://schemas.microsoft.com/office/drawing/2014/main" val="20004"/>
                    </a:ext>
                  </a:extLst>
                </a:gridCol>
                <a:gridCol w="852175">
                  <a:extLst>
                    <a:ext uri="{9D8B030D-6E8A-4147-A177-3AD203B41FA5}">
                      <a16:colId xmlns:a16="http://schemas.microsoft.com/office/drawing/2014/main" val="20005"/>
                    </a:ext>
                  </a:extLst>
                </a:gridCol>
                <a:gridCol w="852175">
                  <a:extLst>
                    <a:ext uri="{9D8B030D-6E8A-4147-A177-3AD203B41FA5}">
                      <a16:colId xmlns:a16="http://schemas.microsoft.com/office/drawing/2014/main" val="20006"/>
                    </a:ext>
                  </a:extLst>
                </a:gridCol>
                <a:gridCol w="852175">
                  <a:extLst>
                    <a:ext uri="{9D8B030D-6E8A-4147-A177-3AD203B41FA5}">
                      <a16:colId xmlns:a16="http://schemas.microsoft.com/office/drawing/2014/main" val="20007"/>
                    </a:ext>
                  </a:extLst>
                </a:gridCol>
                <a:gridCol w="852175">
                  <a:extLst>
                    <a:ext uri="{9D8B030D-6E8A-4147-A177-3AD203B41FA5}">
                      <a16:colId xmlns:a16="http://schemas.microsoft.com/office/drawing/2014/main" val="20008"/>
                    </a:ext>
                  </a:extLst>
                </a:gridCol>
                <a:gridCol w="852175">
                  <a:extLst>
                    <a:ext uri="{9D8B030D-6E8A-4147-A177-3AD203B41FA5}">
                      <a16:colId xmlns:a16="http://schemas.microsoft.com/office/drawing/2014/main" val="20009"/>
                    </a:ext>
                  </a:extLst>
                </a:gridCol>
                <a:gridCol w="852175">
                  <a:extLst>
                    <a:ext uri="{9D8B030D-6E8A-4147-A177-3AD203B41FA5}">
                      <a16:colId xmlns:a16="http://schemas.microsoft.com/office/drawing/2014/main" val="20010"/>
                    </a:ext>
                  </a:extLst>
                </a:gridCol>
                <a:gridCol w="852175">
                  <a:extLst>
                    <a:ext uri="{9D8B030D-6E8A-4147-A177-3AD203B41FA5}">
                      <a16:colId xmlns:a16="http://schemas.microsoft.com/office/drawing/2014/main" val="20011"/>
                    </a:ext>
                  </a:extLst>
                </a:gridCol>
                <a:gridCol w="852175">
                  <a:extLst>
                    <a:ext uri="{9D8B030D-6E8A-4147-A177-3AD203B41FA5}">
                      <a16:colId xmlns:a16="http://schemas.microsoft.com/office/drawing/2014/main" val="20012"/>
                    </a:ext>
                  </a:extLst>
                </a:gridCol>
              </a:tblGrid>
              <a:tr h="375100">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Material</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SiO</a:t>
                      </a:r>
                      <a:r>
                        <a:rPr lang="en-US" sz="1700" u="none" strike="noStrike" cap="none" baseline="-25000">
                          <a:solidFill>
                            <a:schemeClr val="dk1"/>
                          </a:solidFill>
                          <a:latin typeface="Tahoma"/>
                          <a:ea typeface="Tahoma"/>
                          <a:cs typeface="Tahoma"/>
                          <a:sym typeface="Tahoma"/>
                        </a:rPr>
                        <a:t>2</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Al</a:t>
                      </a:r>
                      <a:r>
                        <a:rPr lang="en-US" sz="1700" u="none" strike="noStrike" cap="none" baseline="-25000">
                          <a:solidFill>
                            <a:schemeClr val="dk1"/>
                          </a:solidFill>
                          <a:latin typeface="Tahoma"/>
                          <a:ea typeface="Tahoma"/>
                          <a:cs typeface="Tahoma"/>
                          <a:sym typeface="Tahoma"/>
                        </a:rPr>
                        <a:t>2</a:t>
                      </a:r>
                      <a:r>
                        <a:rPr lang="en-US" sz="1600" u="none" strike="noStrike" cap="none"/>
                        <a:t>O</a:t>
                      </a:r>
                      <a:r>
                        <a:rPr lang="en-US" sz="1700" u="none" strike="noStrike" cap="none" baseline="-25000">
                          <a:solidFill>
                            <a:schemeClr val="dk1"/>
                          </a:solidFill>
                          <a:latin typeface="Tahoma"/>
                          <a:ea typeface="Tahoma"/>
                          <a:cs typeface="Tahoma"/>
                          <a:sym typeface="Tahoma"/>
                        </a:rPr>
                        <a:t>3</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CaO</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MgO</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Na</a:t>
                      </a:r>
                      <a:r>
                        <a:rPr lang="en-US" sz="1700" u="none" strike="noStrike" cap="none" baseline="-25000">
                          <a:solidFill>
                            <a:schemeClr val="dk1"/>
                          </a:solidFill>
                          <a:latin typeface="Tahoma"/>
                          <a:ea typeface="Tahoma"/>
                          <a:cs typeface="Tahoma"/>
                          <a:sym typeface="Tahoma"/>
                        </a:rPr>
                        <a:t>2</a:t>
                      </a:r>
                      <a:r>
                        <a:rPr lang="en-US" sz="1600" u="none" strike="noStrike" cap="none"/>
                        <a:t>O</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K</a:t>
                      </a:r>
                      <a:r>
                        <a:rPr lang="en-US" sz="1700" u="none" strike="noStrike" cap="none" baseline="-25000">
                          <a:solidFill>
                            <a:schemeClr val="dk1"/>
                          </a:solidFill>
                          <a:latin typeface="Tahoma"/>
                          <a:ea typeface="Tahoma"/>
                          <a:cs typeface="Tahoma"/>
                          <a:sym typeface="Tahoma"/>
                        </a:rPr>
                        <a:t>2</a:t>
                      </a:r>
                      <a:r>
                        <a:rPr lang="en-US" sz="1600" u="none" strike="noStrike" cap="none"/>
                        <a:t>O</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MnO</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TiO</a:t>
                      </a:r>
                      <a:r>
                        <a:rPr lang="en-US" sz="1700" u="none" strike="noStrike" cap="none" baseline="-25000">
                          <a:solidFill>
                            <a:schemeClr val="dk1"/>
                          </a:solidFill>
                          <a:latin typeface="Tahoma"/>
                          <a:ea typeface="Tahoma"/>
                          <a:cs typeface="Tahoma"/>
                          <a:sym typeface="Tahoma"/>
                        </a:rPr>
                        <a:t>2</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SO</a:t>
                      </a:r>
                      <a:r>
                        <a:rPr lang="en-US" sz="1700" u="none" strike="noStrike" cap="none" baseline="-25000">
                          <a:solidFill>
                            <a:schemeClr val="dk1"/>
                          </a:solidFill>
                          <a:latin typeface="Tahoma"/>
                          <a:ea typeface="Tahoma"/>
                          <a:cs typeface="Tahoma"/>
                          <a:sym typeface="Tahoma"/>
                        </a:rPr>
                        <a:t>3</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P</a:t>
                      </a:r>
                      <a:r>
                        <a:rPr lang="en-US" sz="1700" u="none" strike="noStrike" cap="none" baseline="-25000">
                          <a:solidFill>
                            <a:schemeClr val="dk1"/>
                          </a:solidFill>
                          <a:latin typeface="Tahoma"/>
                          <a:ea typeface="Tahoma"/>
                          <a:cs typeface="Tahoma"/>
                          <a:sym typeface="Tahoma"/>
                        </a:rPr>
                        <a:t>2</a:t>
                      </a:r>
                      <a:r>
                        <a:rPr lang="en-US" sz="1600" u="none" strike="noStrike" cap="none"/>
                        <a:t>O</a:t>
                      </a:r>
                      <a:r>
                        <a:rPr lang="en-US" sz="1600" u="none" strike="noStrike" cap="none" baseline="-25000"/>
                        <a:t>5</a:t>
                      </a:r>
                      <a:endParaRPr sz="1600" u="none" strike="noStrike" cap="none" baseline="-250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SrO</a:t>
                      </a:r>
                      <a:r>
                        <a:rPr lang="en-US" sz="1700" u="none" strike="noStrike" cap="none" baseline="-25000">
                          <a:solidFill>
                            <a:schemeClr val="dk1"/>
                          </a:solidFill>
                          <a:latin typeface="Tahoma"/>
                          <a:ea typeface="Tahoma"/>
                          <a:cs typeface="Tahoma"/>
                          <a:sym typeface="Tahoma"/>
                        </a:rPr>
                        <a:t>2</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Fe</a:t>
                      </a:r>
                      <a:r>
                        <a:rPr lang="en-US" sz="1700" u="none" strike="noStrike" cap="none" baseline="-25000">
                          <a:solidFill>
                            <a:schemeClr val="dk1"/>
                          </a:solidFill>
                          <a:latin typeface="Tahoma"/>
                          <a:ea typeface="Tahoma"/>
                          <a:cs typeface="Tahoma"/>
                          <a:sym typeface="Tahoma"/>
                        </a:rPr>
                        <a:t>2</a:t>
                      </a:r>
                      <a:r>
                        <a:rPr lang="en-US" sz="1600" u="none" strike="noStrike" cap="none"/>
                        <a:t>O</a:t>
                      </a:r>
                      <a:r>
                        <a:rPr lang="en-US" sz="1700" u="none" strike="noStrike" cap="none" baseline="-25000">
                          <a:solidFill>
                            <a:schemeClr val="dk1"/>
                          </a:solidFill>
                          <a:latin typeface="Tahoma"/>
                          <a:ea typeface="Tahoma"/>
                          <a:cs typeface="Tahoma"/>
                          <a:sym typeface="Tahoma"/>
                        </a:rPr>
                        <a:t>3</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375100">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Cement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23.59</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5.05</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59.14</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2.01</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0.1</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0.25</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5.51</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0.35</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0.09</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3.84</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50425">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SiMn slag</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46.86</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9.91</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26.05</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3.85</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1.03</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7.15</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0.05</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0.55</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0.58</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0.13</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75100">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VPI</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53.36</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7.86</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16.52</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3.18</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0.52</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0.29</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1.46</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0.13</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16.67</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75100">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Sand</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79.76</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8.15</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2.22</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5.31</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0.07</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0.32</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0.13</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3.87</a:t>
                      </a:r>
                      <a:endParaRPr sz="16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38" name="Google Shape;238;p22"/>
          <p:cNvSpPr txBox="1"/>
          <p:nvPr/>
        </p:nvSpPr>
        <p:spPr>
          <a:xfrm>
            <a:off x="556863" y="4239225"/>
            <a:ext cx="9901576" cy="2288700"/>
          </a:xfrm>
          <a:prstGeom prst="rect">
            <a:avLst/>
          </a:prstGeom>
          <a:noFill/>
          <a:ln>
            <a:noFill/>
          </a:ln>
        </p:spPr>
        <p:txBody>
          <a:bodyPr spcFirstLastPara="1" wrap="square" lIns="91425" tIns="91425" rIns="91425" bIns="91425" anchor="t" anchorCtr="0">
            <a:noAutofit/>
          </a:bodyPr>
          <a:lstStyle/>
          <a:p>
            <a:pPr marL="457200" marR="0" lvl="0" indent="-336550" algn="just" rtl="0">
              <a:lnSpc>
                <a:spcPct val="150000"/>
              </a:lnSpc>
              <a:spcBef>
                <a:spcPts val="0"/>
              </a:spcBef>
              <a:spcAft>
                <a:spcPts val="0"/>
              </a:spcAft>
              <a:buClr>
                <a:schemeClr val="dk1"/>
              </a:buClr>
              <a:buSzPts val="1700"/>
              <a:buFont typeface="Tahoma"/>
              <a:buChar char="●"/>
            </a:pPr>
            <a:r>
              <a:rPr lang="en-US" sz="1800" b="0" i="0" u="none" strike="noStrike" cap="none">
                <a:solidFill>
                  <a:schemeClr val="dk1"/>
                </a:solidFill>
                <a:latin typeface="Tahoma"/>
                <a:ea typeface="Tahoma"/>
                <a:cs typeface="Tahoma"/>
                <a:sym typeface="Tahoma"/>
              </a:rPr>
              <a:t>SiO</a:t>
            </a:r>
            <a:r>
              <a:rPr lang="en-US" sz="1800" b="0" i="0" u="none" strike="noStrike" cap="none" baseline="-25000">
                <a:solidFill>
                  <a:schemeClr val="dk1"/>
                </a:solidFill>
                <a:latin typeface="Tahoma"/>
                <a:ea typeface="Tahoma"/>
                <a:cs typeface="Tahoma"/>
                <a:sym typeface="Tahoma"/>
              </a:rPr>
              <a:t>2</a:t>
            </a:r>
            <a:r>
              <a:rPr lang="en-US" sz="1800" b="0" i="0" u="none" strike="noStrike" cap="none">
                <a:solidFill>
                  <a:schemeClr val="dk1"/>
                </a:solidFill>
                <a:latin typeface="Tahoma"/>
                <a:ea typeface="Tahoma"/>
                <a:cs typeface="Tahoma"/>
                <a:sym typeface="Tahoma"/>
              </a:rPr>
              <a:t>, CaO and Al</a:t>
            </a:r>
            <a:r>
              <a:rPr lang="en-US" sz="1800" b="0" i="0" u="none" strike="noStrike" cap="none" baseline="-25000">
                <a:solidFill>
                  <a:schemeClr val="dk1"/>
                </a:solidFill>
                <a:latin typeface="Tahoma"/>
                <a:ea typeface="Tahoma"/>
                <a:cs typeface="Tahoma"/>
                <a:sym typeface="Tahoma"/>
              </a:rPr>
              <a:t>2</a:t>
            </a:r>
            <a:r>
              <a:rPr lang="en-US" sz="1800" b="0" i="0" u="none" strike="noStrike" cap="none">
                <a:solidFill>
                  <a:schemeClr val="dk1"/>
                </a:solidFill>
                <a:latin typeface="Tahoma"/>
                <a:ea typeface="Tahoma"/>
                <a:cs typeface="Tahoma"/>
                <a:sym typeface="Tahoma"/>
              </a:rPr>
              <a:t>O</a:t>
            </a:r>
            <a:r>
              <a:rPr lang="en-US" sz="1800" b="0" i="0" u="none" strike="noStrike" cap="none" baseline="-25000">
                <a:solidFill>
                  <a:schemeClr val="dk1"/>
                </a:solidFill>
                <a:latin typeface="Tahoma"/>
                <a:ea typeface="Tahoma"/>
                <a:cs typeface="Tahoma"/>
                <a:sym typeface="Tahoma"/>
              </a:rPr>
              <a:t>3</a:t>
            </a:r>
            <a:r>
              <a:rPr lang="en-US" sz="1800" b="0" i="0" u="none" strike="noStrike" cap="none" baseline="30000">
                <a:solidFill>
                  <a:schemeClr val="dk1"/>
                </a:solidFill>
                <a:latin typeface="Tahoma"/>
                <a:ea typeface="Tahoma"/>
                <a:cs typeface="Tahoma"/>
                <a:sym typeface="Tahoma"/>
              </a:rPr>
              <a:t> </a:t>
            </a:r>
            <a:r>
              <a:rPr lang="en-US" sz="1800" b="0" i="0" u="none" strike="noStrike" cap="none">
                <a:solidFill>
                  <a:schemeClr val="dk1"/>
                </a:solidFill>
                <a:latin typeface="Tahoma"/>
                <a:ea typeface="Tahoma"/>
                <a:cs typeface="Tahoma"/>
                <a:sym typeface="Tahoma"/>
              </a:rPr>
              <a:t>are the primary components of VPI and SiMn slag, collectively comprising between 77 and 83% of the mass. VPI has the lowest quantity with 77.74% compared to Cement, with 87.78%.</a:t>
            </a:r>
            <a:endParaRPr sz="1800" b="0" i="0" u="none" strike="noStrike" cap="none">
              <a:solidFill>
                <a:schemeClr val="dk1"/>
              </a:solidFill>
              <a:latin typeface="Tahoma"/>
              <a:ea typeface="Tahoma"/>
              <a:cs typeface="Tahoma"/>
              <a:sym typeface="Tahoma"/>
            </a:endParaRPr>
          </a:p>
          <a:p>
            <a:pPr marL="457200" marR="0" lvl="0" indent="-336550" algn="l" rtl="0">
              <a:lnSpc>
                <a:spcPct val="100000"/>
              </a:lnSpc>
              <a:spcBef>
                <a:spcPts val="0"/>
              </a:spcBef>
              <a:spcAft>
                <a:spcPts val="0"/>
              </a:spcAft>
              <a:buClr>
                <a:schemeClr val="dk1"/>
              </a:buClr>
              <a:buSzPts val="1700"/>
              <a:buFont typeface="Tahoma"/>
              <a:buChar char="●"/>
            </a:pPr>
            <a:r>
              <a:rPr lang="en-US" sz="1800" b="0" i="0" u="none" strike="noStrike" cap="none">
                <a:solidFill>
                  <a:schemeClr val="dk1"/>
                </a:solidFill>
                <a:latin typeface="Tahoma"/>
                <a:ea typeface="Tahoma"/>
                <a:cs typeface="Tahoma"/>
                <a:sym typeface="Tahoma"/>
              </a:rPr>
              <a:t>VPI has the lowest CaO and highest SiO</a:t>
            </a:r>
            <a:r>
              <a:rPr lang="en-US" sz="1800" b="0" i="0" u="none" strike="noStrike" cap="none" baseline="-25000">
                <a:solidFill>
                  <a:schemeClr val="dk1"/>
                </a:solidFill>
                <a:latin typeface="Tahoma"/>
                <a:ea typeface="Tahoma"/>
                <a:cs typeface="Tahoma"/>
                <a:sym typeface="Tahoma"/>
              </a:rPr>
              <a:t>2</a:t>
            </a:r>
            <a:r>
              <a:rPr lang="en-US" sz="1800" b="0" i="0" u="none" strike="noStrike" cap="none">
                <a:solidFill>
                  <a:schemeClr val="dk1"/>
                </a:solidFill>
                <a:latin typeface="Tahoma"/>
                <a:ea typeface="Tahoma"/>
                <a:cs typeface="Tahoma"/>
                <a:sym typeface="Tahoma"/>
              </a:rPr>
              <a:t>, while SiMn slag has the highest Al</a:t>
            </a:r>
            <a:r>
              <a:rPr lang="en-US" sz="1800" b="0" i="0" u="none" strike="noStrike" cap="none" baseline="-25000">
                <a:solidFill>
                  <a:schemeClr val="dk1"/>
                </a:solidFill>
                <a:latin typeface="Tahoma"/>
                <a:ea typeface="Tahoma"/>
                <a:cs typeface="Tahoma"/>
                <a:sym typeface="Tahoma"/>
              </a:rPr>
              <a:t>2</a:t>
            </a:r>
            <a:r>
              <a:rPr lang="en-US" sz="1800" b="0" i="0" u="none" strike="noStrike" cap="none">
                <a:solidFill>
                  <a:schemeClr val="dk1"/>
                </a:solidFill>
                <a:latin typeface="Tahoma"/>
                <a:ea typeface="Tahoma"/>
                <a:cs typeface="Tahoma"/>
                <a:sym typeface="Tahoma"/>
              </a:rPr>
              <a:t>O</a:t>
            </a:r>
            <a:r>
              <a:rPr lang="en-US" sz="1800" b="0" i="0" u="none" strike="noStrike" cap="none" baseline="-25000">
                <a:solidFill>
                  <a:schemeClr val="dk1"/>
                </a:solidFill>
                <a:latin typeface="Tahoma"/>
                <a:ea typeface="Tahoma"/>
                <a:cs typeface="Tahoma"/>
                <a:sym typeface="Tahoma"/>
              </a:rPr>
              <a:t>3 </a:t>
            </a:r>
            <a:r>
              <a:rPr lang="en-US" sz="1800" b="0" i="0" u="none" strike="noStrike" cap="none">
                <a:solidFill>
                  <a:schemeClr val="dk1"/>
                </a:solidFill>
                <a:latin typeface="Tahoma"/>
                <a:ea typeface="Tahoma"/>
                <a:cs typeface="Tahoma"/>
                <a:sym typeface="Tahoma"/>
              </a:rPr>
              <a:t>and MnO</a:t>
            </a:r>
            <a:endParaRPr sz="1800" b="0" i="0" u="none" strike="noStrike" cap="none">
              <a:solidFill>
                <a:schemeClr val="dk1"/>
              </a:solidFill>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1670472" y="879894"/>
            <a:ext cx="8025600" cy="693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500"/>
              <a:buNone/>
            </a:pPr>
            <a:r>
              <a:rPr lang="en-US"/>
              <a:t>Mix Proportions</a:t>
            </a:r>
            <a:endParaRPr/>
          </a:p>
        </p:txBody>
      </p:sp>
      <p:graphicFrame>
        <p:nvGraphicFramePr>
          <p:cNvPr id="245" name="Google Shape;245;p23"/>
          <p:cNvGraphicFramePr/>
          <p:nvPr/>
        </p:nvGraphicFramePr>
        <p:xfrm>
          <a:off x="556875" y="1586896"/>
          <a:ext cx="3000000" cy="3000000"/>
        </p:xfrm>
        <a:graphic>
          <a:graphicData uri="http://schemas.openxmlformats.org/drawingml/2006/table">
            <a:tbl>
              <a:tblPr>
                <a:noFill/>
                <a:tableStyleId>{3DCEC6C7-67DC-49FE-B94A-CD38337F5773}</a:tableStyleId>
              </a:tblPr>
              <a:tblGrid>
                <a:gridCol w="1227675">
                  <a:extLst>
                    <a:ext uri="{9D8B030D-6E8A-4147-A177-3AD203B41FA5}">
                      <a16:colId xmlns:a16="http://schemas.microsoft.com/office/drawing/2014/main" val="20000"/>
                    </a:ext>
                  </a:extLst>
                </a:gridCol>
                <a:gridCol w="1762400">
                  <a:extLst>
                    <a:ext uri="{9D8B030D-6E8A-4147-A177-3AD203B41FA5}">
                      <a16:colId xmlns:a16="http://schemas.microsoft.com/office/drawing/2014/main" val="20001"/>
                    </a:ext>
                  </a:extLst>
                </a:gridCol>
                <a:gridCol w="735350">
                  <a:extLst>
                    <a:ext uri="{9D8B030D-6E8A-4147-A177-3AD203B41FA5}">
                      <a16:colId xmlns:a16="http://schemas.microsoft.com/office/drawing/2014/main" val="20002"/>
                    </a:ext>
                  </a:extLst>
                </a:gridCol>
                <a:gridCol w="1040950">
                  <a:extLst>
                    <a:ext uri="{9D8B030D-6E8A-4147-A177-3AD203B41FA5}">
                      <a16:colId xmlns:a16="http://schemas.microsoft.com/office/drawing/2014/main" val="20003"/>
                    </a:ext>
                  </a:extLst>
                </a:gridCol>
                <a:gridCol w="760850">
                  <a:extLst>
                    <a:ext uri="{9D8B030D-6E8A-4147-A177-3AD203B41FA5}">
                      <a16:colId xmlns:a16="http://schemas.microsoft.com/office/drawing/2014/main" val="20004"/>
                    </a:ext>
                  </a:extLst>
                </a:gridCol>
                <a:gridCol w="612325">
                  <a:extLst>
                    <a:ext uri="{9D8B030D-6E8A-4147-A177-3AD203B41FA5}">
                      <a16:colId xmlns:a16="http://schemas.microsoft.com/office/drawing/2014/main" val="20005"/>
                    </a:ext>
                  </a:extLst>
                </a:gridCol>
                <a:gridCol w="807525">
                  <a:extLst>
                    <a:ext uri="{9D8B030D-6E8A-4147-A177-3AD203B41FA5}">
                      <a16:colId xmlns:a16="http://schemas.microsoft.com/office/drawing/2014/main" val="20006"/>
                    </a:ext>
                  </a:extLst>
                </a:gridCol>
                <a:gridCol w="580850">
                  <a:extLst>
                    <a:ext uri="{9D8B030D-6E8A-4147-A177-3AD203B41FA5}">
                      <a16:colId xmlns:a16="http://schemas.microsoft.com/office/drawing/2014/main" val="20007"/>
                    </a:ext>
                  </a:extLst>
                </a:gridCol>
                <a:gridCol w="595000">
                  <a:extLst>
                    <a:ext uri="{9D8B030D-6E8A-4147-A177-3AD203B41FA5}">
                      <a16:colId xmlns:a16="http://schemas.microsoft.com/office/drawing/2014/main" val="20008"/>
                    </a:ext>
                  </a:extLst>
                </a:gridCol>
                <a:gridCol w="826575">
                  <a:extLst>
                    <a:ext uri="{9D8B030D-6E8A-4147-A177-3AD203B41FA5}">
                      <a16:colId xmlns:a16="http://schemas.microsoft.com/office/drawing/2014/main" val="20009"/>
                    </a:ext>
                  </a:extLst>
                </a:gridCol>
              </a:tblGrid>
              <a:tr h="333375">
                <a:tc rowSpan="2">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Mortar type</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Cement replaced %</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VPI %</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SiMn Slag %</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gridSpan="6">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Material requirement (g) for 1 kg of Concrete</a:t>
                      </a:r>
                      <a:endParaRPr sz="1300" u="none" strike="noStrike" cap="none"/>
                    </a:p>
                  </a:txBody>
                  <a:tcPr marL="91425" marR="9142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0"/>
                  </a:ext>
                </a:extLst>
              </a:tr>
              <a:tr h="200025">
                <a:tc vMerge="1">
                  <a:txBody>
                    <a:bodyPr/>
                    <a:lstStyle/>
                    <a:p>
                      <a:endParaRPr lang="nb-NO"/>
                    </a:p>
                  </a:txBody>
                  <a:tcPr/>
                </a:tc>
                <a:tc vMerge="1">
                  <a:txBody>
                    <a:bodyPr/>
                    <a:lstStyle/>
                    <a:p>
                      <a:endParaRPr lang="nb-NO"/>
                    </a:p>
                  </a:txBody>
                  <a:tcPr/>
                </a:tc>
                <a:tc vMerge="1">
                  <a:txBody>
                    <a:bodyPr/>
                    <a:lstStyle/>
                    <a:p>
                      <a:endParaRPr lang="nb-NO"/>
                    </a:p>
                  </a:txBody>
                  <a:tcPr/>
                </a:tc>
                <a:tc vMerge="1">
                  <a:txBody>
                    <a:bodyPr/>
                    <a:lstStyle/>
                    <a:p>
                      <a:endParaRPr lang="nb-NO"/>
                    </a:p>
                  </a:txBody>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Cement</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VPI</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SiMn slag</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Sand</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Water</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latin typeface="Tahoma"/>
                          <a:ea typeface="Tahoma"/>
                          <a:cs typeface="Tahoma"/>
                          <a:sym typeface="Tahoma"/>
                        </a:rPr>
                        <a:t>Admixture</a:t>
                      </a:r>
                      <a:endParaRPr sz="1300" u="none" strike="noStrike" cap="none">
                        <a:latin typeface="Tahoma"/>
                        <a:ea typeface="Tahoma"/>
                        <a:cs typeface="Tahoma"/>
                        <a:sym typeface="Tahom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Control (C)</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230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4">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7">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695.5</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7">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73.3</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7">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2.3</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Binary-2 (B2)</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50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50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114.7</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114.7</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vMerge="1">
                  <a:txBody>
                    <a:bodyPr/>
                    <a:lstStyle/>
                    <a:p>
                      <a:endParaRPr lang="nb-NO"/>
                    </a:p>
                  </a:txBody>
                  <a:tcPr/>
                </a:tc>
                <a:tc vMerge="1">
                  <a:txBody>
                    <a:bodyPr/>
                    <a:lstStyle/>
                    <a:p>
                      <a:endParaRPr lang="nb-NO"/>
                    </a:p>
                  </a:txBody>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10003"/>
                  </a:ext>
                </a:extLst>
              </a:tr>
              <a:tr h="200025">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Binary-3 (B3)</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70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70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68.8</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160.6</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vMerge="1">
                  <a:txBody>
                    <a:bodyPr/>
                    <a:lstStyle/>
                    <a:p>
                      <a:endParaRPr lang="nb-NO"/>
                    </a:p>
                  </a:txBody>
                  <a:tcPr/>
                </a:tc>
                <a:tc vMerge="1">
                  <a:txBody>
                    <a:bodyPr/>
                    <a:lstStyle/>
                    <a:p>
                      <a:endParaRPr lang="nb-NO"/>
                    </a:p>
                  </a:txBody>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10004"/>
                  </a:ext>
                </a:extLst>
              </a:tr>
              <a:tr h="200025">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Binary-4 (B4)</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90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90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22.9</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206.4</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vMerge="1">
                  <a:txBody>
                    <a:bodyPr/>
                    <a:lstStyle/>
                    <a:p>
                      <a:endParaRPr lang="nb-NO"/>
                    </a:p>
                  </a:txBody>
                  <a:tcPr/>
                </a:tc>
                <a:tc vMerge="1">
                  <a:txBody>
                    <a:bodyPr/>
                    <a:lstStyle/>
                    <a:p>
                      <a:endParaRPr lang="nb-NO"/>
                    </a:p>
                  </a:txBody>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10005"/>
                  </a:ext>
                </a:extLst>
              </a:tr>
              <a:tr h="200025">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Ternary-2 (T2)</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50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30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20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114.7</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68.8</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45.9</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vMerge="1">
                  <a:txBody>
                    <a:bodyPr/>
                    <a:lstStyle/>
                    <a:p>
                      <a:endParaRPr lang="nb-NO"/>
                    </a:p>
                  </a:txBody>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10006"/>
                  </a:ext>
                </a:extLst>
              </a:tr>
              <a:tr h="271400">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Ternary-3 (T3)</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70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50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20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68.8</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114.7</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45.9</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vMerge="1">
                  <a:txBody>
                    <a:bodyPr/>
                    <a:lstStyle/>
                    <a:p>
                      <a:endParaRPr lang="nb-NO"/>
                    </a:p>
                  </a:txBody>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10007"/>
                  </a:ext>
                </a:extLst>
              </a:tr>
              <a:tr h="200025">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Ternary-4 (T4)</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90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70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20</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22.9</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160.6</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300" u="none" strike="noStrike" cap="none"/>
                        <a:t>45.9</a:t>
                      </a:r>
                      <a:endParaRPr sz="1300" u="none" strike="noStrike" cap="none"/>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vMerge="1">
                  <a:txBody>
                    <a:bodyPr/>
                    <a:lstStyle/>
                    <a:p>
                      <a:endParaRPr lang="nb-NO"/>
                    </a:p>
                  </a:txBody>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10008"/>
                  </a:ext>
                </a:extLst>
              </a:tr>
            </a:tbl>
          </a:graphicData>
        </a:graphic>
      </p:graphicFrame>
      <p:sp>
        <p:nvSpPr>
          <p:cNvPr id="246" name="Google Shape;246;p23"/>
          <p:cNvSpPr txBox="1"/>
          <p:nvPr/>
        </p:nvSpPr>
        <p:spPr>
          <a:xfrm>
            <a:off x="556875" y="3957225"/>
            <a:ext cx="5358300" cy="15846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0"/>
              </a:spcBef>
              <a:spcAft>
                <a:spcPts val="0"/>
              </a:spcAft>
              <a:buClr>
                <a:schemeClr val="dk1"/>
              </a:buClr>
              <a:buSzPts val="1700"/>
              <a:buFont typeface="Tahoma"/>
              <a:buChar char="●"/>
            </a:pPr>
            <a:r>
              <a:rPr lang="en-US" sz="1800" b="0" i="0" u="none" strike="noStrike" cap="none">
                <a:solidFill>
                  <a:schemeClr val="dk1"/>
                </a:solidFill>
                <a:latin typeface="Tahoma"/>
                <a:ea typeface="Tahoma"/>
                <a:cs typeface="Tahoma"/>
                <a:sym typeface="Tahoma"/>
              </a:rPr>
              <a:t>W/C ratio 		= 0.35</a:t>
            </a:r>
            <a:endParaRPr sz="1800" b="0" i="0" u="none" strike="noStrike" cap="none">
              <a:solidFill>
                <a:schemeClr val="dk1"/>
              </a:solidFill>
              <a:latin typeface="Tahoma"/>
              <a:ea typeface="Tahoma"/>
              <a:cs typeface="Tahoma"/>
              <a:sym typeface="Tahoma"/>
            </a:endParaRPr>
          </a:p>
          <a:p>
            <a:pPr marL="457200" marR="0" lvl="0" indent="-336550" algn="l" rtl="0">
              <a:lnSpc>
                <a:spcPct val="100000"/>
              </a:lnSpc>
              <a:spcBef>
                <a:spcPts val="0"/>
              </a:spcBef>
              <a:spcAft>
                <a:spcPts val="0"/>
              </a:spcAft>
              <a:buClr>
                <a:schemeClr val="dk1"/>
              </a:buClr>
              <a:buSzPts val="1700"/>
              <a:buFont typeface="Tahoma"/>
              <a:buChar char="●"/>
            </a:pPr>
            <a:r>
              <a:rPr lang="en-US" sz="1800" b="0" i="0" u="none" strike="noStrike" cap="none">
                <a:solidFill>
                  <a:schemeClr val="dk1"/>
                </a:solidFill>
                <a:latin typeface="Tahoma"/>
                <a:ea typeface="Tahoma"/>
                <a:cs typeface="Tahoma"/>
                <a:sym typeface="Tahoma"/>
              </a:rPr>
              <a:t>SP Dose		= 1% of Binder</a:t>
            </a:r>
            <a:endParaRPr sz="1800" b="0" i="0" u="none" strike="noStrike" cap="none">
              <a:solidFill>
                <a:schemeClr val="dk1"/>
              </a:solidFill>
              <a:latin typeface="Tahoma"/>
              <a:ea typeface="Tahoma"/>
              <a:cs typeface="Tahoma"/>
              <a:sym typeface="Tahoma"/>
            </a:endParaRPr>
          </a:p>
          <a:p>
            <a:pPr marL="457200" marR="0" lvl="0" indent="-336550" algn="l" rtl="0">
              <a:lnSpc>
                <a:spcPct val="100000"/>
              </a:lnSpc>
              <a:spcBef>
                <a:spcPts val="0"/>
              </a:spcBef>
              <a:spcAft>
                <a:spcPts val="0"/>
              </a:spcAft>
              <a:buClr>
                <a:schemeClr val="dk1"/>
              </a:buClr>
              <a:buSzPts val="1700"/>
              <a:buFont typeface="Tahoma"/>
              <a:buChar char="●"/>
            </a:pPr>
            <a:r>
              <a:rPr lang="en-US" sz="1800" b="0" i="0" u="none" strike="noStrike" cap="none">
                <a:solidFill>
                  <a:schemeClr val="dk1"/>
                </a:solidFill>
                <a:latin typeface="Tahoma"/>
                <a:ea typeface="Tahoma"/>
                <a:cs typeface="Tahoma"/>
                <a:sym typeface="Tahoma"/>
              </a:rPr>
              <a:t>Specimen Size	= 50 x 50 x 50 mm</a:t>
            </a:r>
            <a:endParaRPr sz="1800" b="0" i="0" u="none" strike="noStrike" cap="none">
              <a:solidFill>
                <a:schemeClr val="dk1"/>
              </a:solidFill>
              <a:latin typeface="Tahoma"/>
              <a:ea typeface="Tahoma"/>
              <a:cs typeface="Tahoma"/>
              <a:sym typeface="Tahoma"/>
            </a:endParaRPr>
          </a:p>
        </p:txBody>
      </p:sp>
      <p:pic>
        <p:nvPicPr>
          <p:cNvPr id="247" name="Google Shape;247;p23" title="IMG_20250222_125745 (2).jpg"/>
          <p:cNvPicPr preferRelativeResize="0"/>
          <p:nvPr/>
        </p:nvPicPr>
        <p:blipFill rotWithShape="1">
          <a:blip r:embed="rId3">
            <a:alphaModFix/>
          </a:blip>
          <a:srcRect l="10511" t="20398" r="15044" b="20421"/>
          <a:stretch/>
        </p:blipFill>
        <p:spPr>
          <a:xfrm>
            <a:off x="7691525" y="3957225"/>
            <a:ext cx="3986248" cy="23764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4"/>
          <p:cNvSpPr txBox="1">
            <a:spLocks noGrp="1"/>
          </p:cNvSpPr>
          <p:nvPr>
            <p:ph type="ctrTitle"/>
          </p:nvPr>
        </p:nvSpPr>
        <p:spPr>
          <a:xfrm>
            <a:off x="1663700" y="2136160"/>
            <a:ext cx="8871000" cy="2296200"/>
          </a:xfrm>
          <a:prstGeom prst="rect">
            <a:avLst/>
          </a:prstGeom>
          <a:noFill/>
          <a:ln>
            <a:noFill/>
          </a:ln>
        </p:spPr>
        <p:txBody>
          <a:bodyPr spcFirstLastPara="1" wrap="square" lIns="0" tIns="0" rIns="0" bIns="0" anchor="ctr" anchorCtr="0">
            <a:normAutofit/>
          </a:bodyPr>
          <a:lstStyle/>
          <a:p>
            <a:pPr marL="0" lvl="0" indent="0" algn="ctr" rtl="0">
              <a:lnSpc>
                <a:spcPct val="93000"/>
              </a:lnSpc>
              <a:spcBef>
                <a:spcPts val="0"/>
              </a:spcBef>
              <a:spcAft>
                <a:spcPts val="0"/>
              </a:spcAft>
              <a:buSzPts val="4600"/>
              <a:buNone/>
            </a:pPr>
            <a:r>
              <a:rPr lang="en-US"/>
              <a:t>Results and Discussion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title"/>
          </p:nvPr>
        </p:nvSpPr>
        <p:spPr>
          <a:xfrm>
            <a:off x="1130060" y="1009620"/>
            <a:ext cx="5132700" cy="693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500"/>
              <a:buNone/>
            </a:pPr>
            <a:r>
              <a:rPr lang="en-US"/>
              <a:t>Compressive Strength</a:t>
            </a:r>
            <a:endParaRPr/>
          </a:p>
        </p:txBody>
      </p:sp>
      <p:sp>
        <p:nvSpPr>
          <p:cNvPr id="260" name="Google Shape;260;p25"/>
          <p:cNvSpPr>
            <a:spLocks noGrp="1"/>
          </p:cNvSpPr>
          <p:nvPr>
            <p:ph type="pic" idx="2"/>
          </p:nvPr>
        </p:nvSpPr>
        <p:spPr>
          <a:xfrm>
            <a:off x="6918386" y="428263"/>
            <a:ext cx="4863900" cy="6001500"/>
          </a:xfrm>
          <a:prstGeom prst="rect">
            <a:avLst/>
          </a:prstGeom>
          <a:solidFill>
            <a:schemeClr val="lt1"/>
          </a:solidFill>
          <a:ln>
            <a:noFill/>
          </a:ln>
        </p:spPr>
        <p:txBody>
          <a:bodyPr/>
          <a:lstStyle/>
          <a:p>
            <a:endParaRPr lang="nb-NO"/>
          </a:p>
        </p:txBody>
      </p:sp>
      <p:sp>
        <p:nvSpPr>
          <p:cNvPr id="261" name="Google Shape;261;p25"/>
          <p:cNvSpPr txBox="1">
            <a:spLocks noGrp="1"/>
          </p:cNvSpPr>
          <p:nvPr>
            <p:ph type="body" idx="1"/>
          </p:nvPr>
        </p:nvSpPr>
        <p:spPr>
          <a:xfrm>
            <a:off x="5765200" y="5033850"/>
            <a:ext cx="6039000" cy="1464300"/>
          </a:xfrm>
          <a:prstGeom prst="rect">
            <a:avLst/>
          </a:prstGeom>
          <a:noFill/>
          <a:ln>
            <a:noFill/>
          </a:ln>
        </p:spPr>
        <p:txBody>
          <a:bodyPr spcFirstLastPara="1" wrap="square" lIns="0" tIns="0" rIns="0" bIns="0" anchor="t" anchorCtr="0">
            <a:normAutofit/>
          </a:bodyPr>
          <a:lstStyle/>
          <a:p>
            <a:pPr marL="457200" lvl="0" indent="-312420" algn="l" rtl="0">
              <a:lnSpc>
                <a:spcPct val="80000"/>
              </a:lnSpc>
              <a:spcBef>
                <a:spcPts val="1000"/>
              </a:spcBef>
              <a:spcAft>
                <a:spcPts val="0"/>
              </a:spcAft>
              <a:buSzPts val="1320"/>
              <a:buChar char="•"/>
            </a:pPr>
            <a:r>
              <a:rPr lang="en-US" sz="2000"/>
              <a:t>Cement provided initial strength development</a:t>
            </a:r>
            <a:endParaRPr sz="2000"/>
          </a:p>
          <a:p>
            <a:pPr marL="457200" lvl="0" indent="-312420" algn="l" rtl="0">
              <a:lnSpc>
                <a:spcPct val="80000"/>
              </a:lnSpc>
              <a:spcBef>
                <a:spcPts val="0"/>
              </a:spcBef>
              <a:spcAft>
                <a:spcPts val="0"/>
              </a:spcAft>
              <a:buSzPts val="1320"/>
              <a:buChar char="•"/>
            </a:pPr>
            <a:r>
              <a:rPr lang="en-US" sz="2000"/>
              <a:t>B2&amp;T2 match or exceed C for maximum strength development.</a:t>
            </a:r>
            <a:endParaRPr sz="2000"/>
          </a:p>
          <a:p>
            <a:pPr marL="457200" lvl="0" indent="-355600" algn="l" rtl="0">
              <a:lnSpc>
                <a:spcPct val="80000"/>
              </a:lnSpc>
              <a:spcBef>
                <a:spcPts val="0"/>
              </a:spcBef>
              <a:spcAft>
                <a:spcPts val="0"/>
              </a:spcAft>
              <a:buSzPts val="2000"/>
              <a:buChar char="•"/>
            </a:pPr>
            <a:r>
              <a:rPr lang="en-US" sz="2000"/>
              <a:t>B2, B3, T2 &amp; T3 all passed 70 Mpa</a:t>
            </a:r>
            <a:endParaRPr sz="2000"/>
          </a:p>
          <a:p>
            <a:pPr marL="457200" lvl="0" indent="-312420" algn="l" rtl="0">
              <a:lnSpc>
                <a:spcPct val="80000"/>
              </a:lnSpc>
              <a:spcBef>
                <a:spcPts val="0"/>
              </a:spcBef>
              <a:spcAft>
                <a:spcPts val="0"/>
              </a:spcAft>
              <a:buSzPts val="1320"/>
              <a:buChar char="•"/>
            </a:pPr>
            <a:r>
              <a:rPr lang="en-US" sz="2000"/>
              <a:t>B4&amp;T4 showed poor strength development</a:t>
            </a:r>
            <a:endParaRPr sz="2000"/>
          </a:p>
        </p:txBody>
      </p:sp>
      <p:pic>
        <p:nvPicPr>
          <p:cNvPr id="262" name="Google Shape;262;p25" title="Skjermbilde 2025-06-06 174238.png"/>
          <p:cNvPicPr preferRelativeResize="0"/>
          <p:nvPr/>
        </p:nvPicPr>
        <p:blipFill rotWithShape="1">
          <a:blip r:embed="rId3">
            <a:alphaModFix/>
          </a:blip>
          <a:srcRect/>
          <a:stretch/>
        </p:blipFill>
        <p:spPr>
          <a:xfrm>
            <a:off x="5682650" y="702550"/>
            <a:ext cx="6038850" cy="4276725"/>
          </a:xfrm>
          <a:prstGeom prst="rect">
            <a:avLst/>
          </a:prstGeom>
          <a:noFill/>
          <a:ln>
            <a:noFill/>
          </a:ln>
        </p:spPr>
      </p:pic>
      <p:pic>
        <p:nvPicPr>
          <p:cNvPr id="263" name="Google Shape;263;p25" title="IMG_20250424_132620 (1).jpg"/>
          <p:cNvPicPr preferRelativeResize="0"/>
          <p:nvPr/>
        </p:nvPicPr>
        <p:blipFill rotWithShape="1">
          <a:blip r:embed="rId4">
            <a:alphaModFix/>
          </a:blip>
          <a:srcRect b="33576"/>
          <a:stretch/>
        </p:blipFill>
        <p:spPr>
          <a:xfrm>
            <a:off x="960601" y="1903901"/>
            <a:ext cx="3249450" cy="2651500"/>
          </a:xfrm>
          <a:prstGeom prst="rect">
            <a:avLst/>
          </a:prstGeom>
          <a:noFill/>
          <a:ln>
            <a:noFill/>
          </a:ln>
        </p:spPr>
      </p:pic>
      <p:pic>
        <p:nvPicPr>
          <p:cNvPr id="264" name="Google Shape;264;p25" title="IMG_20250410_133236.jpg"/>
          <p:cNvPicPr preferRelativeResize="0"/>
          <p:nvPr/>
        </p:nvPicPr>
        <p:blipFill rotWithShape="1">
          <a:blip r:embed="rId5">
            <a:alphaModFix/>
          </a:blip>
          <a:srcRect t="29214" r="68673" b="28632"/>
          <a:stretch/>
        </p:blipFill>
        <p:spPr>
          <a:xfrm>
            <a:off x="624225" y="4495575"/>
            <a:ext cx="1692001" cy="1707425"/>
          </a:xfrm>
          <a:prstGeom prst="rect">
            <a:avLst/>
          </a:prstGeom>
          <a:noFill/>
          <a:ln>
            <a:noFill/>
          </a:ln>
        </p:spPr>
      </p:pic>
      <p:pic>
        <p:nvPicPr>
          <p:cNvPr id="265" name="Google Shape;265;p25" title="IMG_20250424_132528.jpg"/>
          <p:cNvPicPr preferRelativeResize="0"/>
          <p:nvPr/>
        </p:nvPicPr>
        <p:blipFill rotWithShape="1">
          <a:blip r:embed="rId6">
            <a:alphaModFix/>
          </a:blip>
          <a:srcRect l="18995" t="29940" r="18602" b="27761"/>
          <a:stretch/>
        </p:blipFill>
        <p:spPr>
          <a:xfrm>
            <a:off x="3669075" y="4555400"/>
            <a:ext cx="2013573" cy="1819725"/>
          </a:xfrm>
          <a:prstGeom prst="rect">
            <a:avLst/>
          </a:prstGeom>
          <a:noFill/>
          <a:ln>
            <a:noFill/>
          </a:ln>
        </p:spPr>
      </p:pic>
      <p:pic>
        <p:nvPicPr>
          <p:cNvPr id="266" name="Google Shape;266;p25" title="IMG_20250410_133236.jpg"/>
          <p:cNvPicPr preferRelativeResize="0"/>
          <p:nvPr/>
        </p:nvPicPr>
        <p:blipFill rotWithShape="1">
          <a:blip r:embed="rId5">
            <a:alphaModFix/>
          </a:blip>
          <a:srcRect l="66894" t="29214" r="1165" b="28632"/>
          <a:stretch/>
        </p:blipFill>
        <p:spPr>
          <a:xfrm>
            <a:off x="2316227" y="4577213"/>
            <a:ext cx="1794442" cy="1776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1130060" y="1009620"/>
            <a:ext cx="5132700" cy="693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500"/>
              <a:buNone/>
            </a:pPr>
            <a:r>
              <a:rPr lang="en-US"/>
              <a:t>Strength Development</a:t>
            </a:r>
            <a:endParaRPr/>
          </a:p>
        </p:txBody>
      </p:sp>
      <p:sp>
        <p:nvSpPr>
          <p:cNvPr id="273" name="Google Shape;273;p26"/>
          <p:cNvSpPr>
            <a:spLocks noGrp="1"/>
          </p:cNvSpPr>
          <p:nvPr>
            <p:ph type="pic" idx="2"/>
          </p:nvPr>
        </p:nvSpPr>
        <p:spPr>
          <a:xfrm>
            <a:off x="6918386" y="428263"/>
            <a:ext cx="4863900" cy="6001500"/>
          </a:xfrm>
          <a:prstGeom prst="rect">
            <a:avLst/>
          </a:prstGeom>
          <a:solidFill>
            <a:schemeClr val="lt1"/>
          </a:solidFill>
          <a:ln>
            <a:noFill/>
          </a:ln>
        </p:spPr>
        <p:txBody>
          <a:bodyPr/>
          <a:lstStyle/>
          <a:p>
            <a:endParaRPr lang="nb-NO"/>
          </a:p>
        </p:txBody>
      </p:sp>
      <p:pic>
        <p:nvPicPr>
          <p:cNvPr id="274" name="Google Shape;274;p26" title="Skjermbilde 2025-06-06 174.png"/>
          <p:cNvPicPr preferRelativeResize="0"/>
          <p:nvPr/>
        </p:nvPicPr>
        <p:blipFill rotWithShape="1">
          <a:blip r:embed="rId3">
            <a:alphaModFix/>
          </a:blip>
          <a:srcRect/>
          <a:stretch/>
        </p:blipFill>
        <p:spPr>
          <a:xfrm>
            <a:off x="752024" y="1961785"/>
            <a:ext cx="10326425" cy="3729950"/>
          </a:xfrm>
          <a:prstGeom prst="rect">
            <a:avLst/>
          </a:prstGeom>
          <a:noFill/>
          <a:ln>
            <a:noFill/>
          </a:ln>
        </p:spPr>
      </p:pic>
      <p:sp>
        <p:nvSpPr>
          <p:cNvPr id="275" name="Google Shape;275;p26"/>
          <p:cNvSpPr txBox="1"/>
          <p:nvPr/>
        </p:nvSpPr>
        <p:spPr>
          <a:xfrm>
            <a:off x="2217040" y="1991387"/>
            <a:ext cx="1411985" cy="12464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Tahoma"/>
                <a:ea typeface="Tahoma"/>
                <a:cs typeface="Tahoma"/>
                <a:sym typeface="Tahoma"/>
              </a:rPr>
              <a:t>Binaries 		</a:t>
            </a:r>
            <a:endParaRPr sz="2300" b="0" i="0" u="none" strike="noStrike" cap="none">
              <a:solidFill>
                <a:schemeClr val="dk1"/>
              </a:solidFill>
              <a:latin typeface="Tahoma"/>
              <a:ea typeface="Tahoma"/>
              <a:cs typeface="Tahoma"/>
              <a:sym typeface="Tahoma"/>
            </a:endParaRPr>
          </a:p>
        </p:txBody>
      </p:sp>
      <p:sp>
        <p:nvSpPr>
          <p:cNvPr id="276" name="Google Shape;276;p26"/>
          <p:cNvSpPr txBox="1"/>
          <p:nvPr/>
        </p:nvSpPr>
        <p:spPr>
          <a:xfrm>
            <a:off x="6918385" y="1961785"/>
            <a:ext cx="1511239" cy="12464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Tahoma"/>
                <a:ea typeface="Tahoma"/>
                <a:cs typeface="Tahoma"/>
                <a:sym typeface="Tahoma"/>
              </a:rPr>
              <a:t>Ternaries 		</a:t>
            </a:r>
            <a:endParaRPr sz="2300" b="0" i="0" u="none" strike="noStrike" cap="none">
              <a:solidFill>
                <a:schemeClr val="dk1"/>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7"/>
          <p:cNvSpPr txBox="1">
            <a:spLocks noGrp="1"/>
          </p:cNvSpPr>
          <p:nvPr>
            <p:ph type="title"/>
          </p:nvPr>
        </p:nvSpPr>
        <p:spPr>
          <a:xfrm>
            <a:off x="1130060" y="1009620"/>
            <a:ext cx="5132700" cy="693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500"/>
              <a:buNone/>
            </a:pPr>
            <a:r>
              <a:rPr lang="en-US"/>
              <a:t>XRD Observation</a:t>
            </a:r>
            <a:endParaRPr/>
          </a:p>
        </p:txBody>
      </p:sp>
      <p:sp>
        <p:nvSpPr>
          <p:cNvPr id="283" name="Google Shape;283;p27"/>
          <p:cNvSpPr>
            <a:spLocks noGrp="1"/>
          </p:cNvSpPr>
          <p:nvPr>
            <p:ph type="pic" idx="2"/>
          </p:nvPr>
        </p:nvSpPr>
        <p:spPr>
          <a:xfrm>
            <a:off x="6918386" y="428263"/>
            <a:ext cx="4863900" cy="6001500"/>
          </a:xfrm>
          <a:prstGeom prst="rect">
            <a:avLst/>
          </a:prstGeom>
          <a:solidFill>
            <a:schemeClr val="lt1"/>
          </a:solidFill>
          <a:ln>
            <a:noFill/>
          </a:ln>
        </p:spPr>
        <p:txBody>
          <a:bodyPr/>
          <a:lstStyle/>
          <a:p>
            <a:endParaRPr lang="nb-NO"/>
          </a:p>
        </p:txBody>
      </p:sp>
      <p:sp>
        <p:nvSpPr>
          <p:cNvPr id="284" name="Google Shape;284;p27"/>
          <p:cNvSpPr txBox="1">
            <a:spLocks noGrp="1"/>
          </p:cNvSpPr>
          <p:nvPr>
            <p:ph type="body" idx="1"/>
          </p:nvPr>
        </p:nvSpPr>
        <p:spPr>
          <a:xfrm>
            <a:off x="647701" y="2175898"/>
            <a:ext cx="6162674" cy="3953400"/>
          </a:xfrm>
          <a:prstGeom prst="rect">
            <a:avLst/>
          </a:prstGeom>
          <a:noFill/>
          <a:ln>
            <a:noFill/>
          </a:ln>
        </p:spPr>
        <p:txBody>
          <a:bodyPr spcFirstLastPara="1" wrap="square" lIns="0" tIns="0" rIns="0" bIns="0" anchor="t" anchorCtr="0">
            <a:normAutofit/>
          </a:bodyPr>
          <a:lstStyle/>
          <a:p>
            <a:pPr marL="457200" lvl="0" indent="-312420" algn="l" rtl="0">
              <a:lnSpc>
                <a:spcPct val="90000"/>
              </a:lnSpc>
              <a:spcBef>
                <a:spcPts val="1000"/>
              </a:spcBef>
              <a:spcAft>
                <a:spcPts val="0"/>
              </a:spcAft>
              <a:buSzPts val="1320"/>
              <a:buChar char="•"/>
            </a:pPr>
            <a:r>
              <a:rPr lang="en-US" sz="2000"/>
              <a:t>Key peaks are assigned to Quartz and co-existing components like feldspar(albite, microcline, etc) from the use of aggregate</a:t>
            </a:r>
            <a:endParaRPr/>
          </a:p>
          <a:p>
            <a:pPr marL="457200" lvl="0" indent="-228600" algn="l" rtl="0">
              <a:lnSpc>
                <a:spcPct val="90000"/>
              </a:lnSpc>
              <a:spcBef>
                <a:spcPts val="1000"/>
              </a:spcBef>
              <a:spcAft>
                <a:spcPts val="0"/>
              </a:spcAft>
              <a:buSzPts val="1320"/>
              <a:buNone/>
            </a:pPr>
            <a:endParaRPr sz="2000"/>
          </a:p>
          <a:p>
            <a:pPr marL="457200" lvl="0" indent="-312420" algn="l" rtl="0">
              <a:lnSpc>
                <a:spcPct val="90000"/>
              </a:lnSpc>
              <a:spcBef>
                <a:spcPts val="0"/>
              </a:spcBef>
              <a:spcAft>
                <a:spcPts val="0"/>
              </a:spcAft>
              <a:buSzPts val="1320"/>
              <a:buChar char="•"/>
            </a:pPr>
            <a:r>
              <a:rPr lang="en-US" sz="2000"/>
              <a:t>Ettringite(2θ angle 9.1°) and Portlandite (2θ angle 18° and 34.1°) showed a reduction in peak intensity with increased replacement levels</a:t>
            </a:r>
            <a:endParaRPr/>
          </a:p>
          <a:p>
            <a:pPr marL="457200" lvl="0" indent="-228600" algn="l" rtl="0">
              <a:lnSpc>
                <a:spcPct val="90000"/>
              </a:lnSpc>
              <a:spcBef>
                <a:spcPts val="0"/>
              </a:spcBef>
              <a:spcAft>
                <a:spcPts val="0"/>
              </a:spcAft>
              <a:buSzPts val="1320"/>
              <a:buNone/>
            </a:pPr>
            <a:endParaRPr sz="2000"/>
          </a:p>
          <a:p>
            <a:pPr marL="457200" lvl="0" indent="-355600" algn="l" rtl="0">
              <a:lnSpc>
                <a:spcPct val="90000"/>
              </a:lnSpc>
              <a:spcBef>
                <a:spcPts val="0"/>
              </a:spcBef>
              <a:spcAft>
                <a:spcPts val="0"/>
              </a:spcAft>
              <a:buSzPts val="2000"/>
              <a:buChar char="•"/>
            </a:pPr>
            <a:r>
              <a:rPr lang="en-US" sz="2000"/>
              <a:t>B4 &amp; T4 showed negligible portlandite diffraction patterns</a:t>
            </a:r>
            <a:endParaRPr sz="2000"/>
          </a:p>
        </p:txBody>
      </p:sp>
      <p:pic>
        <p:nvPicPr>
          <p:cNvPr id="285" name="Google Shape;285;p27" title="Skjermbilde 2025-06-08 141913.png"/>
          <p:cNvPicPr preferRelativeResize="0"/>
          <p:nvPr/>
        </p:nvPicPr>
        <p:blipFill rotWithShape="1">
          <a:blip r:embed="rId3">
            <a:alphaModFix/>
          </a:blip>
          <a:srcRect/>
          <a:stretch/>
        </p:blipFill>
        <p:spPr>
          <a:xfrm>
            <a:off x="7297651" y="647762"/>
            <a:ext cx="4105350" cy="5562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8" title="Skjermbilde 2025-06-08 143344.png"/>
          <p:cNvPicPr preferRelativeResize="0"/>
          <p:nvPr/>
        </p:nvPicPr>
        <p:blipFill rotWithShape="1">
          <a:blip r:embed="rId3">
            <a:alphaModFix/>
          </a:blip>
          <a:srcRect/>
          <a:stretch/>
        </p:blipFill>
        <p:spPr>
          <a:xfrm>
            <a:off x="644650" y="1405563"/>
            <a:ext cx="10902700" cy="3741275"/>
          </a:xfrm>
          <a:prstGeom prst="rect">
            <a:avLst/>
          </a:prstGeom>
          <a:noFill/>
          <a:ln>
            <a:noFill/>
          </a:ln>
        </p:spPr>
      </p:pic>
      <p:sp>
        <p:nvSpPr>
          <p:cNvPr id="292" name="Google Shape;292;p28"/>
          <p:cNvSpPr txBox="1"/>
          <p:nvPr/>
        </p:nvSpPr>
        <p:spPr>
          <a:xfrm>
            <a:off x="1343525" y="4541925"/>
            <a:ext cx="57417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Tahoma"/>
              <a:ea typeface="Tahoma"/>
              <a:cs typeface="Tahoma"/>
              <a:sym typeface="Tahoma"/>
            </a:endParaRPr>
          </a:p>
        </p:txBody>
      </p:sp>
      <p:sp>
        <p:nvSpPr>
          <p:cNvPr id="293" name="Google Shape;293;p28"/>
          <p:cNvSpPr txBox="1"/>
          <p:nvPr/>
        </p:nvSpPr>
        <p:spPr>
          <a:xfrm>
            <a:off x="693300" y="5036475"/>
            <a:ext cx="10805400" cy="14160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1000"/>
              </a:spcBef>
              <a:spcAft>
                <a:spcPts val="0"/>
              </a:spcAft>
              <a:buClr>
                <a:schemeClr val="dk1"/>
              </a:buClr>
              <a:buSzPts val="2000"/>
              <a:buFont typeface="Tahoma"/>
              <a:buChar char="•"/>
            </a:pPr>
            <a:r>
              <a:rPr lang="en-US" sz="2000" b="0" i="0" u="none" strike="noStrike" cap="none">
                <a:solidFill>
                  <a:schemeClr val="dk1"/>
                </a:solidFill>
                <a:latin typeface="Tahoma"/>
                <a:ea typeface="Tahoma"/>
                <a:cs typeface="Tahoma"/>
                <a:sym typeface="Tahoma"/>
              </a:rPr>
              <a:t>Portlandite and Ettringite were observed in all binders of B2, T2, B3 &amp; T3 </a:t>
            </a:r>
            <a:r>
              <a:rPr lang="en-US" sz="2000">
                <a:solidFill>
                  <a:schemeClr val="dk1"/>
                </a:solidFill>
                <a:latin typeface="Tahoma"/>
                <a:ea typeface="Tahoma"/>
                <a:cs typeface="Tahoma"/>
                <a:sym typeface="Tahoma"/>
              </a:rPr>
              <a:t>following</a:t>
            </a:r>
            <a:r>
              <a:rPr lang="en-US" sz="2000" b="0" i="0" u="none" strike="noStrike" cap="none">
                <a:solidFill>
                  <a:schemeClr val="dk1"/>
                </a:solidFill>
                <a:latin typeface="Tahoma"/>
                <a:ea typeface="Tahoma"/>
                <a:cs typeface="Tahoma"/>
                <a:sym typeface="Tahoma"/>
              </a:rPr>
              <a:t> the</a:t>
            </a:r>
            <a:r>
              <a:rPr lang="en-US" sz="2000" b="0" i="0" u="none" strike="noStrike" cap="none">
                <a:solidFill>
                  <a:srgbClr val="FF0000"/>
                </a:solidFill>
                <a:latin typeface="Tahoma"/>
                <a:ea typeface="Tahoma"/>
                <a:cs typeface="Tahoma"/>
                <a:sym typeface="Tahoma"/>
              </a:rPr>
              <a:t> </a:t>
            </a:r>
            <a:r>
              <a:rPr lang="en-US" sz="2000" b="0" i="0" u="none" strike="noStrike" cap="none">
                <a:solidFill>
                  <a:schemeClr val="dk1"/>
                </a:solidFill>
                <a:latin typeface="Tahoma"/>
                <a:ea typeface="Tahoma"/>
                <a:cs typeface="Tahoma"/>
                <a:sym typeface="Tahoma"/>
              </a:rPr>
              <a:t>control</a:t>
            </a:r>
            <a:endParaRPr sz="2000" b="0" i="0" u="none" strike="noStrike" cap="none">
              <a:solidFill>
                <a:schemeClr val="dk1"/>
              </a:solidFill>
              <a:latin typeface="Tahoma"/>
              <a:ea typeface="Tahoma"/>
              <a:cs typeface="Tahoma"/>
              <a:sym typeface="Tahoma"/>
            </a:endParaRPr>
          </a:p>
          <a:p>
            <a:pPr marL="457200" marR="0" lvl="0" indent="-355600" algn="l" rtl="0">
              <a:lnSpc>
                <a:spcPct val="100000"/>
              </a:lnSpc>
              <a:spcBef>
                <a:spcPts val="0"/>
              </a:spcBef>
              <a:spcAft>
                <a:spcPts val="0"/>
              </a:spcAft>
              <a:buClr>
                <a:schemeClr val="dk1"/>
              </a:buClr>
              <a:buSzPts val="2000"/>
              <a:buFont typeface="Tahoma"/>
              <a:buChar char="•"/>
            </a:pPr>
            <a:r>
              <a:rPr lang="en-US" sz="2000" b="0" i="0" u="none" strike="noStrike" cap="none">
                <a:solidFill>
                  <a:schemeClr val="dk1"/>
                </a:solidFill>
                <a:latin typeface="Tahoma"/>
                <a:ea typeface="Tahoma"/>
                <a:cs typeface="Tahoma"/>
                <a:sym typeface="Tahoma"/>
              </a:rPr>
              <a:t>Lower concentrations of Portlandite and Ettringite</a:t>
            </a:r>
            <a:r>
              <a:rPr lang="en-US" sz="2000">
                <a:solidFill>
                  <a:schemeClr val="dk1"/>
                </a:solidFill>
                <a:latin typeface="Tahoma"/>
                <a:ea typeface="Tahoma"/>
                <a:cs typeface="Tahoma"/>
                <a:sym typeface="Tahoma"/>
              </a:rPr>
              <a:t> were observed</a:t>
            </a:r>
            <a:r>
              <a:rPr lang="en-US" sz="2000" b="0" i="0" u="none" strike="noStrike" cap="none">
                <a:solidFill>
                  <a:schemeClr val="dk1"/>
                </a:solidFill>
                <a:latin typeface="Tahoma"/>
                <a:ea typeface="Tahoma"/>
                <a:cs typeface="Tahoma"/>
                <a:sym typeface="Tahoma"/>
              </a:rPr>
              <a:t> with higher replacement rates, matching XRD observations </a:t>
            </a:r>
            <a:endParaRPr sz="2000" b="0" i="0" u="none" strike="noStrike" cap="none">
              <a:solidFill>
                <a:srgbClr val="FF0000"/>
              </a:solidFill>
              <a:latin typeface="Tahoma"/>
              <a:ea typeface="Tahoma"/>
              <a:cs typeface="Tahoma"/>
              <a:sym typeface="Tahoma"/>
            </a:endParaRPr>
          </a:p>
        </p:txBody>
      </p:sp>
      <p:sp>
        <p:nvSpPr>
          <p:cNvPr id="294" name="Google Shape;294;p28"/>
          <p:cNvSpPr txBox="1">
            <a:spLocks noGrp="1"/>
          </p:cNvSpPr>
          <p:nvPr>
            <p:ph type="title"/>
          </p:nvPr>
        </p:nvSpPr>
        <p:spPr>
          <a:xfrm>
            <a:off x="1670472" y="879894"/>
            <a:ext cx="8025600" cy="693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500"/>
              <a:buNone/>
            </a:pPr>
            <a:r>
              <a:rPr lang="en-US"/>
              <a:t>SEM Observation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9"/>
          <p:cNvSpPr txBox="1">
            <a:spLocks noGrp="1"/>
          </p:cNvSpPr>
          <p:nvPr>
            <p:ph type="title"/>
          </p:nvPr>
        </p:nvSpPr>
        <p:spPr>
          <a:xfrm>
            <a:off x="1130060" y="1009620"/>
            <a:ext cx="5132700" cy="693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500"/>
              <a:buNone/>
            </a:pPr>
            <a:r>
              <a:rPr lang="en-US"/>
              <a:t>SEM Observation</a:t>
            </a:r>
            <a:endParaRPr/>
          </a:p>
        </p:txBody>
      </p:sp>
      <p:sp>
        <p:nvSpPr>
          <p:cNvPr id="301" name="Google Shape;301;p29"/>
          <p:cNvSpPr txBox="1">
            <a:spLocks noGrp="1"/>
          </p:cNvSpPr>
          <p:nvPr>
            <p:ph type="body" idx="1"/>
          </p:nvPr>
        </p:nvSpPr>
        <p:spPr>
          <a:xfrm>
            <a:off x="1125700" y="1909225"/>
            <a:ext cx="5373900" cy="4440900"/>
          </a:xfrm>
          <a:prstGeom prst="rect">
            <a:avLst/>
          </a:prstGeom>
          <a:noFill/>
          <a:ln>
            <a:noFill/>
          </a:ln>
        </p:spPr>
        <p:txBody>
          <a:bodyPr spcFirstLastPara="1" wrap="square" lIns="0" tIns="0" rIns="0" bIns="0" anchor="t" anchorCtr="0">
            <a:normAutofit/>
          </a:bodyPr>
          <a:lstStyle/>
          <a:p>
            <a:pPr marL="457200" lvl="0" indent="-365897" algn="l" rtl="0">
              <a:lnSpc>
                <a:spcPct val="100000"/>
              </a:lnSpc>
              <a:spcBef>
                <a:spcPts val="1000"/>
              </a:spcBef>
              <a:spcAft>
                <a:spcPts val="0"/>
              </a:spcAft>
              <a:buSzPts val="2162"/>
              <a:buChar char="•"/>
            </a:pPr>
            <a:r>
              <a:rPr lang="en-US" sz="1800"/>
              <a:t>Increased replacement decreases microstructural densification which leads to deterioration of strength development characteristics. </a:t>
            </a:r>
            <a:endParaRPr/>
          </a:p>
          <a:p>
            <a:pPr marL="457200" lvl="0" indent="-365897" algn="l" rtl="0">
              <a:lnSpc>
                <a:spcPct val="100000"/>
              </a:lnSpc>
              <a:spcBef>
                <a:spcPts val="1000"/>
              </a:spcBef>
              <a:spcAft>
                <a:spcPts val="0"/>
              </a:spcAft>
              <a:buSzPts val="2162"/>
              <a:buChar char="•"/>
            </a:pPr>
            <a:r>
              <a:rPr lang="en-US" sz="1800"/>
              <a:t>B2 microstructure follows similarly to that of control’s</a:t>
            </a:r>
            <a:endParaRPr/>
          </a:p>
          <a:p>
            <a:pPr marL="457200" lvl="0" indent="-365897" algn="l" rtl="0">
              <a:lnSpc>
                <a:spcPct val="100000"/>
              </a:lnSpc>
              <a:spcBef>
                <a:spcPts val="1000"/>
              </a:spcBef>
              <a:spcAft>
                <a:spcPts val="0"/>
              </a:spcAft>
              <a:buSzPts val="2162"/>
              <a:buChar char="•"/>
            </a:pPr>
            <a:r>
              <a:rPr lang="en-US" sz="1800"/>
              <a:t>The microstructure becomes more glassy and dense due to the formation of C-S-H in the control</a:t>
            </a:r>
            <a:endParaRPr/>
          </a:p>
          <a:p>
            <a:pPr marL="457200" lvl="0" indent="-365897" algn="l" rtl="0">
              <a:lnSpc>
                <a:spcPct val="100000"/>
              </a:lnSpc>
              <a:spcBef>
                <a:spcPts val="1000"/>
              </a:spcBef>
              <a:spcAft>
                <a:spcPts val="0"/>
              </a:spcAft>
              <a:buSzPts val="2162"/>
              <a:buChar char="•"/>
            </a:pPr>
            <a:r>
              <a:rPr lang="en-US" sz="1800"/>
              <a:t>More unreacted phases are present in B4 compared to others as again verified by XRD also.</a:t>
            </a:r>
            <a:endParaRPr sz="1800" strike="sngStrike"/>
          </a:p>
        </p:txBody>
      </p:sp>
      <p:pic>
        <p:nvPicPr>
          <p:cNvPr id="302" name="Google Shape;302;p29" title="Skjermbilde 2025-06-08 142625.png"/>
          <p:cNvPicPr preferRelativeResize="0"/>
          <p:nvPr/>
        </p:nvPicPr>
        <p:blipFill rotWithShape="1">
          <a:blip r:embed="rId3">
            <a:alphaModFix/>
          </a:blip>
          <a:srcRect l="685" t="1263"/>
          <a:stretch/>
        </p:blipFill>
        <p:spPr>
          <a:xfrm>
            <a:off x="6499525" y="588125"/>
            <a:ext cx="5166949" cy="5223225"/>
          </a:xfrm>
          <a:prstGeom prst="rect">
            <a:avLst/>
          </a:prstGeom>
          <a:noFill/>
          <a:ln>
            <a:noFill/>
          </a:ln>
        </p:spPr>
      </p:pic>
      <p:sp>
        <p:nvSpPr>
          <p:cNvPr id="303" name="Google Shape;303;p29"/>
          <p:cNvSpPr txBox="1"/>
          <p:nvPr/>
        </p:nvSpPr>
        <p:spPr>
          <a:xfrm>
            <a:off x="6586400" y="5811350"/>
            <a:ext cx="49932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Tahoma"/>
                <a:ea typeface="Tahoma"/>
                <a:cs typeface="Tahoma"/>
                <a:sym typeface="Tahoma"/>
              </a:rPr>
              <a:t>Mortar Sample &amp; Paste at 28 days</a:t>
            </a:r>
            <a:endParaRPr sz="2300" b="0" i="0" u="none" strike="noStrike" cap="none">
              <a:solidFill>
                <a:schemeClr val="dk1"/>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0"/>
          <p:cNvSpPr txBox="1">
            <a:spLocks noGrp="1"/>
          </p:cNvSpPr>
          <p:nvPr>
            <p:ph type="title"/>
          </p:nvPr>
        </p:nvSpPr>
        <p:spPr>
          <a:xfrm>
            <a:off x="1130060" y="1009620"/>
            <a:ext cx="5132700" cy="693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500"/>
              <a:buNone/>
            </a:pPr>
            <a:r>
              <a:rPr lang="en-US"/>
              <a:t>Hydration Kinetics</a:t>
            </a:r>
            <a:endParaRPr/>
          </a:p>
        </p:txBody>
      </p:sp>
      <p:sp>
        <p:nvSpPr>
          <p:cNvPr id="310" name="Google Shape;310;p30"/>
          <p:cNvSpPr txBox="1">
            <a:spLocks noGrp="1"/>
          </p:cNvSpPr>
          <p:nvPr>
            <p:ph type="body" idx="1"/>
          </p:nvPr>
        </p:nvSpPr>
        <p:spPr>
          <a:xfrm>
            <a:off x="533399" y="1915225"/>
            <a:ext cx="5910501" cy="4481700"/>
          </a:xfrm>
          <a:prstGeom prst="rect">
            <a:avLst/>
          </a:prstGeom>
          <a:noFill/>
          <a:ln>
            <a:noFill/>
          </a:ln>
        </p:spPr>
        <p:txBody>
          <a:bodyPr spcFirstLastPara="1" wrap="square" lIns="0" tIns="0" rIns="0" bIns="0" anchor="t" anchorCtr="0">
            <a:normAutofit fontScale="92500" lnSpcReduction="10000"/>
          </a:bodyPr>
          <a:lstStyle/>
          <a:p>
            <a:pPr marL="457200" lvl="0" indent="-349250" algn="l" rtl="0">
              <a:lnSpc>
                <a:spcPct val="150000"/>
              </a:lnSpc>
              <a:spcBef>
                <a:spcPts val="0"/>
              </a:spcBef>
              <a:spcAft>
                <a:spcPts val="0"/>
              </a:spcAft>
              <a:buSzPct val="114114"/>
              <a:buChar char="•"/>
            </a:pPr>
            <a:r>
              <a:rPr lang="en-US" sz="1800"/>
              <a:t>Normalized heat flow respective to binder weight</a:t>
            </a:r>
            <a:endParaRPr sz="1800"/>
          </a:p>
          <a:p>
            <a:pPr marL="457200" lvl="0" indent="-349250" algn="l" rtl="0">
              <a:lnSpc>
                <a:spcPct val="150000"/>
              </a:lnSpc>
              <a:spcBef>
                <a:spcPts val="0"/>
              </a:spcBef>
              <a:spcAft>
                <a:spcPts val="0"/>
              </a:spcAft>
              <a:buSzPct val="114114"/>
              <a:buChar char="•"/>
            </a:pPr>
            <a:r>
              <a:rPr lang="en-US" sz="1800"/>
              <a:t>Control showed both highest peak and highest total</a:t>
            </a:r>
            <a:endParaRPr sz="1800"/>
          </a:p>
          <a:p>
            <a:pPr marL="457200" lvl="0" indent="-349250" algn="l" rtl="0">
              <a:lnSpc>
                <a:spcPct val="150000"/>
              </a:lnSpc>
              <a:spcBef>
                <a:spcPts val="0"/>
              </a:spcBef>
              <a:spcAft>
                <a:spcPts val="0"/>
              </a:spcAft>
              <a:buSzPct val="114114"/>
              <a:buChar char="•"/>
            </a:pPr>
            <a:r>
              <a:rPr lang="en-US" sz="1800"/>
              <a:t>Decreasing peak and total heat flow based on replacement</a:t>
            </a:r>
            <a:endParaRPr sz="1800"/>
          </a:p>
          <a:p>
            <a:pPr marL="457200" lvl="0" indent="-349250" algn="l" rtl="0">
              <a:lnSpc>
                <a:spcPct val="150000"/>
              </a:lnSpc>
              <a:spcBef>
                <a:spcPts val="0"/>
              </a:spcBef>
              <a:spcAft>
                <a:spcPts val="0"/>
              </a:spcAft>
              <a:buSzPct val="114114"/>
              <a:buChar char="•"/>
            </a:pPr>
            <a:r>
              <a:rPr lang="en-US" sz="1800"/>
              <a:t>One significant peak shown in all systems from the reaction of C</a:t>
            </a:r>
            <a:r>
              <a:rPr lang="en-US" sz="1800" baseline="-25000"/>
              <a:t>3</a:t>
            </a:r>
            <a:r>
              <a:rPr lang="en-US" sz="1800"/>
              <a:t>S phase primarily, followed by C</a:t>
            </a:r>
            <a:r>
              <a:rPr lang="en-US" sz="1800" baseline="-25000"/>
              <a:t>2</a:t>
            </a:r>
            <a:r>
              <a:rPr lang="en-US" sz="1800"/>
              <a:t>S to form C-S-H and CH [12]</a:t>
            </a:r>
            <a:endParaRPr sz="1800"/>
          </a:p>
          <a:p>
            <a:pPr marL="457200" lvl="0" indent="-349250" algn="l" rtl="0">
              <a:lnSpc>
                <a:spcPct val="150000"/>
              </a:lnSpc>
              <a:spcBef>
                <a:spcPts val="0"/>
              </a:spcBef>
              <a:spcAft>
                <a:spcPts val="0"/>
              </a:spcAft>
              <a:buSzPct val="114114"/>
              <a:buChar char="•"/>
            </a:pPr>
            <a:r>
              <a:rPr lang="en-US" sz="1800"/>
              <a:t>The majority of heat for the control and the 50-70% binders was generated within the first 24-30 hours, with decreasing heat released with higher replacement</a:t>
            </a:r>
            <a:endParaRPr/>
          </a:p>
          <a:p>
            <a:pPr marL="457200" lvl="0" indent="-349250" algn="l" rtl="0">
              <a:lnSpc>
                <a:spcPct val="150000"/>
              </a:lnSpc>
              <a:spcBef>
                <a:spcPts val="0"/>
              </a:spcBef>
              <a:spcAft>
                <a:spcPts val="0"/>
              </a:spcAft>
              <a:buSzPct val="114114"/>
              <a:buChar char="•"/>
            </a:pPr>
            <a:r>
              <a:rPr lang="en-US" sz="1800"/>
              <a:t>This may reduce thermal cracking in the binder matrix, especially in large volume concrete works</a:t>
            </a:r>
            <a:endParaRPr sz="1800"/>
          </a:p>
        </p:txBody>
      </p:sp>
      <p:pic>
        <p:nvPicPr>
          <p:cNvPr id="311" name="Google Shape;311;p30" title="Skjermbilde 2025-06-08 152432.png"/>
          <p:cNvPicPr preferRelativeResize="0"/>
          <p:nvPr/>
        </p:nvPicPr>
        <p:blipFill rotWithShape="1">
          <a:blip r:embed="rId3">
            <a:alphaModFix/>
          </a:blip>
          <a:srcRect/>
          <a:stretch/>
        </p:blipFill>
        <p:spPr>
          <a:xfrm>
            <a:off x="6525901" y="575649"/>
            <a:ext cx="5132700" cy="2519965"/>
          </a:xfrm>
          <a:prstGeom prst="rect">
            <a:avLst/>
          </a:prstGeom>
          <a:noFill/>
          <a:ln>
            <a:noFill/>
          </a:ln>
        </p:spPr>
      </p:pic>
      <p:pic>
        <p:nvPicPr>
          <p:cNvPr id="312" name="Google Shape;312;p30" title="Skjermbilde 2025-06-08 152444.png"/>
          <p:cNvPicPr preferRelativeResize="0"/>
          <p:nvPr/>
        </p:nvPicPr>
        <p:blipFill rotWithShape="1">
          <a:blip r:embed="rId4">
            <a:alphaModFix/>
          </a:blip>
          <a:srcRect/>
          <a:stretch/>
        </p:blipFill>
        <p:spPr>
          <a:xfrm>
            <a:off x="6525903" y="3241652"/>
            <a:ext cx="5132698" cy="3040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3"/>
          <p:cNvSpPr txBox="1">
            <a:spLocks noGrp="1"/>
          </p:cNvSpPr>
          <p:nvPr>
            <p:ph type="title"/>
          </p:nvPr>
        </p:nvSpPr>
        <p:spPr>
          <a:xfrm>
            <a:off x="1670472" y="879894"/>
            <a:ext cx="8025619" cy="69295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500"/>
              <a:buFont typeface="Tahoma"/>
              <a:buNone/>
            </a:pPr>
            <a:r>
              <a:rPr lang="en-US"/>
              <a:t>Content</a:t>
            </a:r>
            <a:endParaRPr/>
          </a:p>
        </p:txBody>
      </p:sp>
      <p:sp>
        <p:nvSpPr>
          <p:cNvPr id="114" name="Google Shape;114;p13"/>
          <p:cNvSpPr txBox="1">
            <a:spLocks noGrp="1"/>
          </p:cNvSpPr>
          <p:nvPr>
            <p:ph type="body" idx="4294967295"/>
          </p:nvPr>
        </p:nvSpPr>
        <p:spPr>
          <a:xfrm>
            <a:off x="1670472" y="1937768"/>
            <a:ext cx="8873703" cy="395407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070"/>
              <a:buNone/>
            </a:pPr>
            <a:r>
              <a:rPr lang="en-US" sz="3200"/>
              <a:t>Introduction</a:t>
            </a:r>
            <a:endParaRPr sz="3200"/>
          </a:p>
          <a:p>
            <a:pPr marL="457200" lvl="0" indent="0" algn="l" rtl="0">
              <a:lnSpc>
                <a:spcPct val="90000"/>
              </a:lnSpc>
              <a:spcBef>
                <a:spcPts val="500"/>
              </a:spcBef>
              <a:spcAft>
                <a:spcPts val="0"/>
              </a:spcAft>
              <a:buSzPts val="2070"/>
              <a:buNone/>
            </a:pPr>
            <a:r>
              <a:rPr lang="en-US" sz="3200"/>
              <a:t>Objective</a:t>
            </a:r>
            <a:endParaRPr sz="3200"/>
          </a:p>
          <a:p>
            <a:pPr marL="914400" lvl="0" indent="0" algn="l" rtl="0">
              <a:lnSpc>
                <a:spcPct val="90000"/>
              </a:lnSpc>
              <a:spcBef>
                <a:spcPts val="500"/>
              </a:spcBef>
              <a:spcAft>
                <a:spcPts val="0"/>
              </a:spcAft>
              <a:buSzPts val="2070"/>
              <a:buNone/>
            </a:pPr>
            <a:r>
              <a:rPr lang="en-US" sz="3200"/>
              <a:t>Materials</a:t>
            </a:r>
            <a:endParaRPr sz="3200"/>
          </a:p>
          <a:p>
            <a:pPr marL="914400" lvl="0" indent="0" algn="l" rtl="0">
              <a:lnSpc>
                <a:spcPct val="90000"/>
              </a:lnSpc>
              <a:spcBef>
                <a:spcPts val="500"/>
              </a:spcBef>
              <a:spcAft>
                <a:spcPts val="0"/>
              </a:spcAft>
              <a:buSzPts val="2070"/>
              <a:buNone/>
            </a:pPr>
            <a:r>
              <a:rPr lang="en-US" sz="3200"/>
              <a:t>	Experimental Program</a:t>
            </a:r>
            <a:endParaRPr sz="3200"/>
          </a:p>
          <a:p>
            <a:pPr marL="914400" lvl="0" indent="0" algn="l" rtl="0">
              <a:lnSpc>
                <a:spcPct val="90000"/>
              </a:lnSpc>
              <a:spcBef>
                <a:spcPts val="500"/>
              </a:spcBef>
              <a:spcAft>
                <a:spcPts val="0"/>
              </a:spcAft>
              <a:buSzPts val="2070"/>
              <a:buNone/>
            </a:pPr>
            <a:r>
              <a:rPr lang="en-US" sz="3200"/>
              <a:t>		Results and Discussion</a:t>
            </a:r>
            <a:endParaRPr sz="3200"/>
          </a:p>
          <a:p>
            <a:pPr marL="914400" lvl="0" indent="0" algn="l" rtl="0">
              <a:lnSpc>
                <a:spcPct val="90000"/>
              </a:lnSpc>
              <a:spcBef>
                <a:spcPts val="500"/>
              </a:spcBef>
              <a:spcAft>
                <a:spcPts val="0"/>
              </a:spcAft>
              <a:buSzPts val="2070"/>
              <a:buNone/>
            </a:pPr>
            <a:r>
              <a:rPr lang="en-US" sz="3200"/>
              <a:t>			Conclusions</a:t>
            </a:r>
            <a:endParaRPr sz="3200"/>
          </a:p>
          <a:p>
            <a:pPr marL="914400" lvl="0" indent="0" algn="l" rtl="0">
              <a:lnSpc>
                <a:spcPct val="90000"/>
              </a:lnSpc>
              <a:spcBef>
                <a:spcPts val="500"/>
              </a:spcBef>
              <a:spcAft>
                <a:spcPts val="0"/>
              </a:spcAft>
              <a:buSzPts val="2070"/>
              <a:buNone/>
            </a:pPr>
            <a:r>
              <a:rPr lang="en-US" sz="3200"/>
              <a:t>				Acknowledgements</a:t>
            </a:r>
            <a:endParaRPr sz="3200"/>
          </a:p>
          <a:p>
            <a:pPr marL="914400" lvl="0" indent="0" algn="l" rtl="0">
              <a:lnSpc>
                <a:spcPct val="90000"/>
              </a:lnSpc>
              <a:spcBef>
                <a:spcPts val="500"/>
              </a:spcBef>
              <a:spcAft>
                <a:spcPts val="0"/>
              </a:spcAft>
              <a:buSzPts val="2070"/>
              <a:buNone/>
            </a:pPr>
            <a:r>
              <a:rPr lang="en-US" sz="3200"/>
              <a:t>					References</a:t>
            </a:r>
            <a:endParaRPr sz="3200"/>
          </a:p>
        </p:txBody>
      </p:sp>
      <p:sp>
        <p:nvSpPr>
          <p:cNvPr id="115" name="Google Shape;115;p13"/>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6/5/2025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1"/>
          <p:cNvSpPr txBox="1">
            <a:spLocks noGrp="1"/>
          </p:cNvSpPr>
          <p:nvPr>
            <p:ph type="title"/>
          </p:nvPr>
        </p:nvSpPr>
        <p:spPr>
          <a:xfrm>
            <a:off x="1670472" y="879894"/>
            <a:ext cx="8025600" cy="693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500"/>
              <a:buNone/>
            </a:pPr>
            <a:r>
              <a:rPr lang="en-US"/>
              <a:t>Conclusion</a:t>
            </a:r>
            <a:endParaRPr/>
          </a:p>
        </p:txBody>
      </p:sp>
      <p:sp>
        <p:nvSpPr>
          <p:cNvPr id="319" name="Google Shape;319;p31"/>
          <p:cNvSpPr txBox="1">
            <a:spLocks noGrp="1"/>
          </p:cNvSpPr>
          <p:nvPr>
            <p:ph type="body" idx="1"/>
          </p:nvPr>
        </p:nvSpPr>
        <p:spPr>
          <a:xfrm>
            <a:off x="1670049" y="1938337"/>
            <a:ext cx="8025900" cy="3953400"/>
          </a:xfrm>
          <a:prstGeom prst="rect">
            <a:avLst/>
          </a:prstGeom>
          <a:noFill/>
          <a:ln>
            <a:noFill/>
          </a:ln>
        </p:spPr>
        <p:txBody>
          <a:bodyPr spcFirstLastPara="1" wrap="square" lIns="0" tIns="0" rIns="0" bIns="0" anchor="t" anchorCtr="0">
            <a:normAutofit fontScale="92500" lnSpcReduction="20000"/>
          </a:bodyPr>
          <a:lstStyle/>
          <a:p>
            <a:pPr marL="457200" lvl="0" indent="-319815" algn="l" rtl="0">
              <a:lnSpc>
                <a:spcPct val="115000"/>
              </a:lnSpc>
              <a:spcBef>
                <a:spcPts val="1000"/>
              </a:spcBef>
              <a:spcAft>
                <a:spcPts val="0"/>
              </a:spcAft>
              <a:buSzPct val="77647"/>
              <a:buChar char="•"/>
            </a:pPr>
            <a:r>
              <a:rPr lang="en-US" sz="2000"/>
              <a:t>50% replacement binders (B2&amp;T2) with VPI and SiMn slag matched or exceeded the compressive strength of the control at 28</a:t>
            </a:r>
            <a:endParaRPr sz="2000" strike="sngStrike"/>
          </a:p>
          <a:p>
            <a:pPr marL="457200" lvl="0" indent="-319815" algn="l" rtl="0">
              <a:lnSpc>
                <a:spcPct val="115000"/>
              </a:lnSpc>
              <a:spcBef>
                <a:spcPts val="0"/>
              </a:spcBef>
              <a:spcAft>
                <a:spcPts val="0"/>
              </a:spcAft>
              <a:buSzPct val="77647"/>
              <a:buChar char="•"/>
            </a:pPr>
            <a:r>
              <a:rPr lang="en-US" sz="2000"/>
              <a:t>70% replacement binders(B3&amp;T3) had compressive strengths reaching or exceeding 70 Mpa at 28 days</a:t>
            </a:r>
            <a:endParaRPr sz="2000"/>
          </a:p>
          <a:p>
            <a:pPr marL="457200" lvl="0" indent="-319815" algn="l" rtl="0">
              <a:lnSpc>
                <a:spcPct val="115000"/>
              </a:lnSpc>
              <a:spcBef>
                <a:spcPts val="0"/>
              </a:spcBef>
              <a:spcAft>
                <a:spcPts val="0"/>
              </a:spcAft>
              <a:buSzPct val="77647"/>
              <a:buChar char="•"/>
            </a:pPr>
            <a:r>
              <a:rPr lang="en-US" sz="2000"/>
              <a:t>90% replacement reached a compressive strength between 20-40 Mpa at 28 days</a:t>
            </a:r>
            <a:endParaRPr sz="2000"/>
          </a:p>
          <a:p>
            <a:pPr marL="0" lvl="0" indent="0" algn="l" rtl="0">
              <a:lnSpc>
                <a:spcPct val="115000"/>
              </a:lnSpc>
              <a:spcBef>
                <a:spcPts val="1000"/>
              </a:spcBef>
              <a:spcAft>
                <a:spcPts val="0"/>
              </a:spcAft>
              <a:buSzPct val="95294"/>
              <a:buNone/>
            </a:pPr>
            <a:endParaRPr sz="2000"/>
          </a:p>
          <a:p>
            <a:pPr marL="0" lvl="0" indent="0" algn="l" rtl="0">
              <a:lnSpc>
                <a:spcPct val="115000"/>
              </a:lnSpc>
              <a:spcBef>
                <a:spcPts val="1000"/>
              </a:spcBef>
              <a:spcAft>
                <a:spcPts val="0"/>
              </a:spcAft>
              <a:buSzPct val="95294"/>
              <a:buNone/>
            </a:pPr>
            <a:r>
              <a:rPr lang="en-US" sz="2000"/>
              <a:t>Significant replacement of cement with VPI and SiMn slag led to similar or higher compressive strength development compared to the</a:t>
            </a:r>
            <a:r>
              <a:rPr lang="en-US" sz="2000">
                <a:solidFill>
                  <a:srgbClr val="00B050"/>
                </a:solidFill>
              </a:rPr>
              <a:t> </a:t>
            </a:r>
            <a:r>
              <a:rPr lang="en-US" sz="2000"/>
              <a:t>control. </a:t>
            </a:r>
            <a:endParaRPr sz="2000"/>
          </a:p>
          <a:p>
            <a:pPr marL="0" lvl="0" indent="0" algn="l" rtl="0">
              <a:lnSpc>
                <a:spcPct val="115000"/>
              </a:lnSpc>
              <a:spcBef>
                <a:spcPts val="1000"/>
              </a:spcBef>
              <a:spcAft>
                <a:spcPts val="0"/>
              </a:spcAft>
              <a:buSzPct val="95294"/>
              <a:buNone/>
            </a:pPr>
            <a:r>
              <a:rPr lang="en-US" sz="2000" b="1"/>
              <a:t>Further research is needed to confirm and verify these findings and to further determine other significant properties of the replacement concretes with respect to other aspects like durability concerns etc...</a:t>
            </a:r>
            <a:endParaRPr sz="20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2"/>
          <p:cNvSpPr txBox="1">
            <a:spLocks noGrp="1"/>
          </p:cNvSpPr>
          <p:nvPr>
            <p:ph type="title"/>
          </p:nvPr>
        </p:nvSpPr>
        <p:spPr>
          <a:xfrm>
            <a:off x="1670472" y="879894"/>
            <a:ext cx="8025600" cy="693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500"/>
              <a:buNone/>
            </a:pPr>
            <a:r>
              <a:rPr lang="en-US"/>
              <a:t>Acknowledgements</a:t>
            </a:r>
            <a:endParaRPr/>
          </a:p>
        </p:txBody>
      </p:sp>
      <p:sp>
        <p:nvSpPr>
          <p:cNvPr id="326" name="Google Shape;326;p32"/>
          <p:cNvSpPr txBox="1">
            <a:spLocks noGrp="1"/>
          </p:cNvSpPr>
          <p:nvPr>
            <p:ph type="body" idx="1"/>
          </p:nvPr>
        </p:nvSpPr>
        <p:spPr>
          <a:xfrm>
            <a:off x="1670049" y="1938337"/>
            <a:ext cx="8025900" cy="3953400"/>
          </a:xfrm>
          <a:prstGeom prst="rect">
            <a:avLst/>
          </a:prstGeom>
          <a:noFill/>
          <a:ln>
            <a:noFill/>
          </a:ln>
        </p:spPr>
        <p:txBody>
          <a:bodyPr spcFirstLastPara="1" wrap="square" lIns="0" tIns="0" rIns="0" bIns="0" anchor="t" anchorCtr="0">
            <a:normAutofit fontScale="70000"/>
          </a:bodyPr>
          <a:lstStyle/>
          <a:p>
            <a:pPr marL="0" lvl="0" indent="0" algn="l" rtl="0">
              <a:lnSpc>
                <a:spcPct val="150000"/>
              </a:lnSpc>
              <a:spcBef>
                <a:spcPts val="1000"/>
              </a:spcBef>
              <a:spcAft>
                <a:spcPts val="0"/>
              </a:spcAft>
              <a:buSzPct val="128571"/>
              <a:buNone/>
            </a:pPr>
            <a:r>
              <a:rPr lang="en-US"/>
              <a:t>Thank you to Knut O. Kjellsen of Heidelberg Materials Sement Norge AS, Norway for providing ground VPI and Leif Hunsbedt and Kjorkleiv Oyvind Karstein of ERAMET, Norway for providing the ground SiMn slag to conduct this study. </a:t>
            </a:r>
            <a:endParaRPr/>
          </a:p>
          <a:p>
            <a:pPr marL="0" lvl="0" indent="0" algn="l" rtl="0">
              <a:lnSpc>
                <a:spcPct val="150000"/>
              </a:lnSpc>
              <a:spcBef>
                <a:spcPts val="1000"/>
              </a:spcBef>
              <a:spcAft>
                <a:spcPts val="0"/>
              </a:spcAft>
              <a:buClr>
                <a:schemeClr val="dk2"/>
              </a:buClr>
              <a:buSzPct val="47826"/>
              <a:buFont typeface="Arial"/>
              <a:buNone/>
            </a:pPr>
            <a:r>
              <a:rPr lang="en-US"/>
              <a:t>We would like to express our sincere gratitude to all the lab engineers from the departments of Mechanical and Structural Engineering and Materials Science, Energy and Petroleum Engineering, Chemistry, and Bioscience and Environmental Engineering at the Faculty of Science and Technology, University of Stavanger, Norway. Their invaluable assistance in providing necessary training and access to laboratory facilities was crucial for the successful completion of this study.</a:t>
            </a:r>
            <a:endParaRPr/>
          </a:p>
          <a:p>
            <a:pPr marL="0" lvl="0" indent="0" algn="l" rtl="0">
              <a:lnSpc>
                <a:spcPct val="90000"/>
              </a:lnSpc>
              <a:spcBef>
                <a:spcPts val="1000"/>
              </a:spcBef>
              <a:spcAft>
                <a:spcPts val="0"/>
              </a:spcAft>
              <a:buSzPct val="128571"/>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3"/>
          <p:cNvSpPr txBox="1">
            <a:spLocks noGrp="1"/>
          </p:cNvSpPr>
          <p:nvPr>
            <p:ph type="title"/>
          </p:nvPr>
        </p:nvSpPr>
        <p:spPr>
          <a:xfrm>
            <a:off x="1670472" y="879894"/>
            <a:ext cx="8025600" cy="693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2"/>
              </a:buClr>
              <a:buSzPts val="3500"/>
              <a:buFont typeface="Tahoma"/>
              <a:buNone/>
            </a:pPr>
            <a:r>
              <a:rPr lang="en-US"/>
              <a:t>References</a:t>
            </a:r>
            <a:endParaRPr/>
          </a:p>
        </p:txBody>
      </p:sp>
      <p:sp>
        <p:nvSpPr>
          <p:cNvPr id="333" name="Google Shape;333;p33"/>
          <p:cNvSpPr txBox="1">
            <a:spLocks noGrp="1"/>
          </p:cNvSpPr>
          <p:nvPr>
            <p:ph type="body" idx="1"/>
          </p:nvPr>
        </p:nvSpPr>
        <p:spPr>
          <a:xfrm>
            <a:off x="1670325" y="1532625"/>
            <a:ext cx="8025900" cy="472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935"/>
              <a:buNone/>
            </a:pPr>
            <a:endParaRPr sz="920"/>
          </a:p>
          <a:p>
            <a:pPr marL="457200" lvl="0" indent="-287020" algn="l" rtl="0">
              <a:lnSpc>
                <a:spcPct val="90000"/>
              </a:lnSpc>
              <a:spcBef>
                <a:spcPts val="0"/>
              </a:spcBef>
              <a:spcAft>
                <a:spcPts val="0"/>
              </a:spcAft>
              <a:buSzPts val="920"/>
              <a:buAutoNum type="arabicPeriod"/>
            </a:pPr>
            <a:r>
              <a:rPr lang="en-US" sz="920"/>
              <a:t>Slanger, D. and Skinner, B. (2025) With concrete, less is more. </a:t>
            </a:r>
            <a:r>
              <a:rPr lang="en-US" sz="920" u="sng">
                <a:hlinkClick r:id="rId3"/>
              </a:rPr>
              <a:t>https://rmi.org/with-concrete-less-is-more/</a:t>
            </a:r>
            <a:r>
              <a:rPr lang="en-US" sz="920"/>
              <a:t>.</a:t>
            </a:r>
            <a:endParaRPr sz="920"/>
          </a:p>
          <a:p>
            <a:pPr marL="457200" lvl="0" indent="-287020" algn="l" rtl="0">
              <a:lnSpc>
                <a:spcPct val="90000"/>
              </a:lnSpc>
              <a:spcBef>
                <a:spcPts val="0"/>
              </a:spcBef>
              <a:spcAft>
                <a:spcPts val="0"/>
              </a:spcAft>
              <a:buSzPts val="920"/>
              <a:buAutoNum type="arabicPeriod"/>
            </a:pPr>
            <a:r>
              <a:rPr lang="en-US" sz="920"/>
              <a:t>Statista (2025) Global CO₂ emissions from cement manufacturing 1960-2023. </a:t>
            </a:r>
            <a:r>
              <a:rPr lang="en-US" sz="920" u="sng">
                <a:hlinkClick r:id="rId4"/>
              </a:rPr>
              <a:t>https://www.statista.com/statistics/1299532/carbon-dioxide-emissions-worldwide-cement-manufacturing/</a:t>
            </a:r>
            <a:r>
              <a:rPr lang="en-US" sz="920"/>
              <a:t>.</a:t>
            </a:r>
            <a:endParaRPr sz="920"/>
          </a:p>
          <a:p>
            <a:pPr marL="457200" lvl="0" indent="-287020" algn="l" rtl="0">
              <a:lnSpc>
                <a:spcPct val="90000"/>
              </a:lnSpc>
              <a:spcBef>
                <a:spcPts val="0"/>
              </a:spcBef>
              <a:spcAft>
                <a:spcPts val="0"/>
              </a:spcAft>
              <a:buSzPts val="920"/>
              <a:buAutoNum type="arabicPeriod"/>
            </a:pPr>
            <a:r>
              <a:rPr lang="en-US" sz="920"/>
              <a:t>Tiseo, I. (2025) Cement industry emissions worldwide - Statistics &amp; Facts. </a:t>
            </a:r>
            <a:r>
              <a:rPr lang="en-US" sz="920" u="sng">
                <a:hlinkClick r:id="rId5"/>
              </a:rPr>
              <a:t>https://www.statista.com/topics/11056/cement-industry-emissions-worldwide/#topicOverview</a:t>
            </a:r>
            <a:r>
              <a:rPr lang="en-US" sz="920"/>
              <a:t>.</a:t>
            </a:r>
            <a:endParaRPr sz="920"/>
          </a:p>
          <a:p>
            <a:pPr marL="457200" lvl="0" indent="-287020" algn="l" rtl="0">
              <a:lnSpc>
                <a:spcPct val="90000"/>
              </a:lnSpc>
              <a:spcBef>
                <a:spcPts val="0"/>
              </a:spcBef>
              <a:spcAft>
                <a:spcPts val="0"/>
              </a:spcAft>
              <a:buSzPts val="920"/>
              <a:buAutoNum type="arabicPeriod"/>
            </a:pPr>
            <a:r>
              <a:rPr lang="en-US" sz="920"/>
              <a:t>Statista (2025) Global cement production 1995-2024. </a:t>
            </a:r>
            <a:r>
              <a:rPr lang="en-US" sz="920" u="sng">
                <a:hlinkClick r:id="rId6"/>
              </a:rPr>
              <a:t>https://www.statista.com/statistics/1087115/global-cement-production-volume/</a:t>
            </a:r>
            <a:r>
              <a:rPr lang="en-US" sz="920"/>
              <a:t>.</a:t>
            </a:r>
            <a:endParaRPr sz="920"/>
          </a:p>
          <a:p>
            <a:pPr marL="457200" lvl="0" indent="-287020" algn="l" rtl="0">
              <a:lnSpc>
                <a:spcPct val="90000"/>
              </a:lnSpc>
              <a:spcBef>
                <a:spcPts val="0"/>
              </a:spcBef>
              <a:spcAft>
                <a:spcPts val="0"/>
              </a:spcAft>
              <a:buSzPts val="920"/>
              <a:buAutoNum type="arabicPeriod"/>
            </a:pPr>
            <a:r>
              <a:rPr lang="en-US" sz="920"/>
              <a:t>Khatib, J.M. (2016) 'Conclusion,' in Elsevier eBooks, pp. 717–721. </a:t>
            </a:r>
            <a:r>
              <a:rPr lang="en-US" sz="920" u="sng">
                <a:hlinkClick r:id="rId7"/>
              </a:rPr>
              <a:t>https://doi.org/10.1016/b978-0-08-100370-1.00027-5</a:t>
            </a:r>
            <a:r>
              <a:rPr lang="en-US" sz="920"/>
              <a:t>.</a:t>
            </a:r>
            <a:endParaRPr sz="920"/>
          </a:p>
          <a:p>
            <a:pPr marL="457200" lvl="0" indent="-287020" algn="l" rtl="0">
              <a:lnSpc>
                <a:spcPct val="90000"/>
              </a:lnSpc>
              <a:spcBef>
                <a:spcPts val="0"/>
              </a:spcBef>
              <a:spcAft>
                <a:spcPts val="0"/>
              </a:spcAft>
              <a:buSzPts val="920"/>
              <a:buAutoNum type="arabicPeriod"/>
            </a:pPr>
            <a:r>
              <a:rPr lang="en-US" sz="920"/>
              <a:t>Technology Roadmap - Low-Carbon Transition in the cement Industry – Analysis - IEA (2018). </a:t>
            </a:r>
            <a:r>
              <a:rPr lang="en-US" sz="920" u="sng">
                <a:hlinkClick r:id="rId8"/>
              </a:rPr>
              <a:t>https://www.iea.org/reports/technology-roadmap-low-carbon-transition-in-the-cement-industry</a:t>
            </a:r>
            <a:r>
              <a:rPr lang="en-US" sz="920"/>
              <a:t>.</a:t>
            </a:r>
            <a:endParaRPr sz="920"/>
          </a:p>
          <a:p>
            <a:pPr marL="457200" lvl="0" indent="-287020" algn="l" rtl="0">
              <a:lnSpc>
                <a:spcPct val="90000"/>
              </a:lnSpc>
              <a:spcBef>
                <a:spcPts val="0"/>
              </a:spcBef>
              <a:spcAft>
                <a:spcPts val="0"/>
              </a:spcAft>
              <a:buSzPts val="920"/>
              <a:buAutoNum type="arabicPeriod"/>
            </a:pPr>
            <a:r>
              <a:rPr lang="en-US" sz="920"/>
              <a:t>Cementitious Materials | National Concrete Pavement Technology Center (no date). https://www.cptechcenter.org/cementitious-materials/#:~:text=Coal%20fly%20ash%20is%20the,are%20both%20hydraulic%20and%20pozzolanic.</a:t>
            </a:r>
            <a:endParaRPr sz="920"/>
          </a:p>
          <a:p>
            <a:pPr marL="457200" lvl="0" indent="-287020" algn="l" rtl="0">
              <a:lnSpc>
                <a:spcPct val="90000"/>
              </a:lnSpc>
              <a:spcBef>
                <a:spcPts val="0"/>
              </a:spcBef>
              <a:spcAft>
                <a:spcPts val="0"/>
              </a:spcAft>
              <a:buSzPts val="920"/>
              <a:buAutoNum type="arabicPeriod"/>
            </a:pPr>
            <a:r>
              <a:rPr lang="en-US" sz="920"/>
              <a:t>Belaïd, F.: How does concrete and cement industry transformation contribute to mitigating  climate change challenges, Resources, Conservation &amp; Recycling Advances, (15), 200084 (2022). </a:t>
            </a:r>
            <a:endParaRPr sz="920"/>
          </a:p>
          <a:p>
            <a:pPr marL="457200" lvl="0" indent="-287020" algn="l" rtl="0">
              <a:lnSpc>
                <a:spcPct val="90000"/>
              </a:lnSpc>
              <a:spcBef>
                <a:spcPts val="0"/>
              </a:spcBef>
              <a:spcAft>
                <a:spcPts val="0"/>
              </a:spcAft>
              <a:buSzPts val="920"/>
              <a:buAutoNum type="arabicPeriod"/>
            </a:pPr>
            <a:r>
              <a:rPr lang="en-US" sz="920"/>
              <a:t>2. Martin Skancke C. S. G., Halvorsen K., Hansen M., Hanssen, Audun G.S., Kvaløy O.,  Lilliestråle A., Mohn K., Maltby L.P., Nybø S., Trømborg E.: Climate policy roadmap  towards 2050, Ministry of Climate and Environment, Norway, (2023). </a:t>
            </a:r>
            <a:endParaRPr sz="920"/>
          </a:p>
          <a:p>
            <a:pPr marL="457200" lvl="0" indent="-287020" algn="l" rtl="0">
              <a:lnSpc>
                <a:spcPct val="90000"/>
              </a:lnSpc>
              <a:spcBef>
                <a:spcPts val="0"/>
              </a:spcBef>
              <a:spcAft>
                <a:spcPts val="0"/>
              </a:spcAft>
              <a:buSzPts val="920"/>
              <a:buAutoNum type="arabicPeriod"/>
            </a:pPr>
            <a:r>
              <a:rPr lang="en-US" sz="920"/>
              <a:t>3. Kanafani, K., Magnes, J., Lindhard, S.r.M., and Balouktsi, M.: Carbon Emissions during  the Building Construction Phase: A Comprehensive Case Study of Construction Sites in  Denmark, (2023). </a:t>
            </a:r>
            <a:endParaRPr sz="920"/>
          </a:p>
          <a:p>
            <a:pPr marL="457200" lvl="0" indent="-287020" algn="l" rtl="0">
              <a:lnSpc>
                <a:spcPct val="90000"/>
              </a:lnSpc>
              <a:spcBef>
                <a:spcPts val="0"/>
              </a:spcBef>
              <a:spcAft>
                <a:spcPts val="0"/>
              </a:spcAft>
              <a:buSzPts val="920"/>
              <a:buAutoNum type="arabicPeriod"/>
            </a:pPr>
            <a:r>
              <a:rPr lang="en-US" sz="920"/>
              <a:t>4. Chen, H., Li, N., Unluer, C., Chen, P., and Zhang, Z.: 200 years of Portland cement:  Technological advancements and sustainability challenges, Journal of Cleaner Production  (486), 144500 (2025).</a:t>
            </a:r>
            <a:endParaRPr sz="920"/>
          </a:p>
          <a:p>
            <a:pPr marL="457200" lvl="0" indent="-287020" algn="l" rtl="0">
              <a:lnSpc>
                <a:spcPct val="90000"/>
              </a:lnSpc>
              <a:spcBef>
                <a:spcPts val="0"/>
              </a:spcBef>
              <a:spcAft>
                <a:spcPts val="0"/>
              </a:spcAft>
              <a:buSzPts val="920"/>
              <a:buAutoNum type="arabicPeriod"/>
            </a:pPr>
            <a:r>
              <a:rPr lang="en-US" sz="920"/>
              <a:t>5. Ahmad, J., Kontoleon, K.J., Majdi, A., Naqash, M.T., Deifalla, A.F., Ben Kahla, N.,  Isleem, H.F., and Qaidi, S.M.A.: A Comprehensive Review on the Ground Granulated  Blast Furnace Slag (GGBS) in Concrete Production, (2022).  </a:t>
            </a:r>
            <a:endParaRPr sz="920"/>
          </a:p>
          <a:p>
            <a:pPr marL="457200" lvl="0" indent="-287020" algn="l" rtl="0">
              <a:lnSpc>
                <a:spcPct val="90000"/>
              </a:lnSpc>
              <a:spcBef>
                <a:spcPts val="0"/>
              </a:spcBef>
              <a:spcAft>
                <a:spcPts val="0"/>
              </a:spcAft>
              <a:buSzPts val="920"/>
              <a:buAutoNum type="arabicPeriod"/>
            </a:pPr>
            <a:r>
              <a:rPr lang="en-US" sz="920"/>
              <a:t>6. Montgomery, A., Kasaniya, M., Zhao, P., Thomas, M., and Peterson, K.: The dam that fly  ash built, Journal of Microscopy 294 (2), 117-127 (2024). </a:t>
            </a:r>
            <a:endParaRPr sz="920"/>
          </a:p>
          <a:p>
            <a:pPr marL="457200" lvl="0" indent="-287020" algn="l" rtl="0">
              <a:lnSpc>
                <a:spcPct val="90000"/>
              </a:lnSpc>
              <a:spcBef>
                <a:spcPts val="0"/>
              </a:spcBef>
              <a:spcAft>
                <a:spcPts val="0"/>
              </a:spcAft>
              <a:buSzPts val="920"/>
              <a:buAutoNum type="arabicPeriod"/>
            </a:pPr>
            <a:r>
              <a:rPr lang="en-US" sz="920"/>
              <a:t>7. Scrivener, K., Martirena, F., Bishnoi, S., and Maity, S.: ‘Calcined clay limestone cements  (LC3)’, Cement and Concrete Research, 2018, 114, pp. 49-56 </a:t>
            </a:r>
            <a:endParaRPr sz="920"/>
          </a:p>
          <a:p>
            <a:pPr marL="457200" lvl="0" indent="-287020" algn="l" rtl="0">
              <a:lnSpc>
                <a:spcPct val="90000"/>
              </a:lnSpc>
              <a:spcBef>
                <a:spcPts val="0"/>
              </a:spcBef>
              <a:spcAft>
                <a:spcPts val="0"/>
              </a:spcAft>
              <a:buSzPts val="920"/>
              <a:buAutoNum type="arabicPeriod"/>
            </a:pPr>
            <a:r>
              <a:rPr lang="en-US" sz="920"/>
              <a:t>8. Hettiarachchi, D., Samarakoon, S.M.S.M.K., Fosså K.T., Gebremariam, K.F., and  Khalifeh, M.: Exploring the Potential Utilization of Silicon Manganese Slag as a  Supplementary Cementitious Material for Cement Replacement in Developing Low Carbon Composite Binder’, Springer Nature, Switzerland, pp. 155-168, (2025). </a:t>
            </a:r>
            <a:endParaRPr sz="920"/>
          </a:p>
          <a:p>
            <a:pPr marL="457200" lvl="0" indent="-287020" algn="l" rtl="0">
              <a:lnSpc>
                <a:spcPct val="90000"/>
              </a:lnSpc>
              <a:spcBef>
                <a:spcPts val="0"/>
              </a:spcBef>
              <a:spcAft>
                <a:spcPts val="0"/>
              </a:spcAft>
              <a:buSzPts val="920"/>
              <a:buAutoNum type="arabicPeriod"/>
            </a:pPr>
            <a:r>
              <a:rPr lang="en-US" sz="920"/>
              <a:t>9. Zeng, J., He, X., Zhang, Y., Su, Y., and Tan, H.: Sustainable clinker-free solid waste binder  produced from wet-ground granulated blast-furnace slag, phosphogypsum and carbide  slag,Construction and Building Materials (330), 127218 (2022). </a:t>
            </a:r>
            <a:endParaRPr sz="920"/>
          </a:p>
          <a:p>
            <a:pPr marL="457200" lvl="0" indent="-287020" algn="l" rtl="0">
              <a:lnSpc>
                <a:spcPct val="90000"/>
              </a:lnSpc>
              <a:spcBef>
                <a:spcPts val="0"/>
              </a:spcBef>
              <a:spcAft>
                <a:spcPts val="0"/>
              </a:spcAft>
              <a:buSzPts val="920"/>
              <a:buAutoNum type="arabicPeriod"/>
            </a:pPr>
            <a:r>
              <a:rPr lang="en-US" sz="920"/>
              <a:t>10. Marsh, A.T.M., Yang, T., Adu-Amankwah, S., and Bernal, S.A.: Utilization of  metallurgical wastes as raw materials for manufacturing alkali-activated cements, Waste  and Byproducts in Cement-Based Materials, Woodhead Publishing, 335-383 (2021).  </a:t>
            </a:r>
            <a:endParaRPr sz="920"/>
          </a:p>
          <a:p>
            <a:pPr marL="457200" lvl="0" indent="-287020" algn="l" rtl="0">
              <a:lnSpc>
                <a:spcPct val="90000"/>
              </a:lnSpc>
              <a:spcBef>
                <a:spcPts val="0"/>
              </a:spcBef>
              <a:spcAft>
                <a:spcPts val="0"/>
              </a:spcAft>
              <a:buSzPts val="920"/>
              <a:buAutoNum type="arabicPeriod"/>
            </a:pPr>
            <a:r>
              <a:rPr lang="en-US" sz="920"/>
              <a:t>11. Kumar, S., García-Triñanes, P., Teixeira-Pinto, A., and Bao, M.: Development of alkali  activated cement from mechanically activated silico-manganese (SiMn) slag, Cement and  Concrete Composites (40), 7-13 (2013). </a:t>
            </a:r>
            <a:endParaRPr sz="920"/>
          </a:p>
          <a:p>
            <a:pPr marL="457200" lvl="0" indent="-287020" algn="l" rtl="0">
              <a:lnSpc>
                <a:spcPct val="90000"/>
              </a:lnSpc>
              <a:spcBef>
                <a:spcPts val="0"/>
              </a:spcBef>
              <a:spcAft>
                <a:spcPts val="0"/>
              </a:spcAft>
              <a:buSzPts val="920"/>
              <a:buAutoNum type="arabicPeriod"/>
            </a:pPr>
            <a:r>
              <a:rPr lang="en-US" sz="920"/>
              <a:t>12. Zunino, F., and Scrivener, K.: ‘The influence of the filler effect on the sulfate requirement  of blended cements’, Cement and Concrete Research (126),105918 (2019).</a:t>
            </a:r>
            <a:endParaRPr sz="920"/>
          </a:p>
        </p:txBody>
      </p:sp>
      <p:sp>
        <p:nvSpPr>
          <p:cNvPr id="334" name="Google Shape;334;p33"/>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6/5/2025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34"/>
          <p:cNvPicPr preferRelativeResize="0">
            <a:picLocks noGrp="1"/>
          </p:cNvPicPr>
          <p:nvPr>
            <p:ph type="pic" idx="2"/>
          </p:nvPr>
        </p:nvPicPr>
        <p:blipFill rotWithShape="1">
          <a:blip r:embed="rId3">
            <a:alphaModFix/>
          </a:blip>
          <a:srcRect/>
          <a:stretch/>
        </p:blipFill>
        <p:spPr>
          <a:xfrm>
            <a:off x="409322" y="428767"/>
            <a:ext cx="11373106" cy="6000464"/>
          </a:xfrm>
          <a:prstGeom prst="rect">
            <a:avLst/>
          </a:prstGeom>
          <a:solidFill>
            <a:schemeClr val="lt1"/>
          </a:solidFill>
          <a:ln>
            <a:noFill/>
          </a:ln>
        </p:spPr>
      </p:pic>
      <p:pic>
        <p:nvPicPr>
          <p:cNvPr id="340" name="Google Shape;340;p34"/>
          <p:cNvPicPr preferRelativeResize="0"/>
          <p:nvPr/>
        </p:nvPicPr>
        <p:blipFill rotWithShape="1">
          <a:blip r:embed="rId4">
            <a:alphaModFix/>
          </a:blip>
          <a:srcRect/>
          <a:stretch/>
        </p:blipFill>
        <p:spPr>
          <a:xfrm>
            <a:off x="4705350" y="794278"/>
            <a:ext cx="773517" cy="494260"/>
          </a:xfrm>
          <a:prstGeom prst="rect">
            <a:avLst/>
          </a:prstGeom>
          <a:noFill/>
          <a:ln>
            <a:noFill/>
          </a:ln>
        </p:spPr>
      </p:pic>
      <p:sp>
        <p:nvSpPr>
          <p:cNvPr id="341" name="Google Shape;341;p34"/>
          <p:cNvSpPr txBox="1">
            <a:spLocks noGrp="1"/>
          </p:cNvSpPr>
          <p:nvPr>
            <p:ph type="dt" idx="10"/>
          </p:nvPr>
        </p:nvSpPr>
        <p:spPr>
          <a:xfrm>
            <a:off x="409322" y="6550559"/>
            <a:ext cx="2743200" cy="30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05.06.2025</a:t>
            </a:r>
            <a:endParaRPr/>
          </a:p>
        </p:txBody>
      </p:sp>
      <p:sp>
        <p:nvSpPr>
          <p:cNvPr id="342" name="Google Shape;342;p34"/>
          <p:cNvSpPr txBox="1"/>
          <p:nvPr/>
        </p:nvSpPr>
        <p:spPr>
          <a:xfrm>
            <a:off x="2173856" y="1003838"/>
            <a:ext cx="2531494" cy="569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3700" b="0" i="0" u="none" strike="noStrike" cap="none">
                <a:solidFill>
                  <a:srgbClr val="050F41"/>
                </a:solidFill>
                <a:latin typeface="Tahoma"/>
                <a:ea typeface="Tahoma"/>
                <a:cs typeface="Tahoma"/>
                <a:sym typeface="Tahoma"/>
              </a:rPr>
              <a:t>Questions?</a:t>
            </a:r>
            <a:endParaRPr sz="1400" b="0" i="0" u="none" strike="noStrike" cap="none">
              <a:solidFill>
                <a:srgbClr val="000000"/>
              </a:solidFill>
              <a:latin typeface="Arial"/>
              <a:ea typeface="Arial"/>
              <a:cs typeface="Arial"/>
              <a:sym typeface="Arial"/>
            </a:endParaRPr>
          </a:p>
        </p:txBody>
      </p:sp>
      <p:pic>
        <p:nvPicPr>
          <p:cNvPr id="343" name="Google Shape;343;p34"/>
          <p:cNvPicPr preferRelativeResize="0"/>
          <p:nvPr/>
        </p:nvPicPr>
        <p:blipFill rotWithShape="1">
          <a:blip r:embed="rId4">
            <a:alphaModFix/>
          </a:blip>
          <a:srcRect/>
          <a:stretch/>
        </p:blipFill>
        <p:spPr>
          <a:xfrm rot="10800000">
            <a:off x="1253795" y="794278"/>
            <a:ext cx="773517" cy="4942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1130060" y="1009620"/>
            <a:ext cx="5132700" cy="693000"/>
          </a:xfrm>
          <a:prstGeom prst="rect">
            <a:avLst/>
          </a:prstGeom>
          <a:noFill/>
          <a:ln>
            <a:noFill/>
          </a:ln>
        </p:spPr>
        <p:txBody>
          <a:bodyPr spcFirstLastPara="1" wrap="square" lIns="0" tIns="0" rIns="0" bIns="0" anchor="t" anchorCtr="0">
            <a:normAutofit/>
          </a:bodyPr>
          <a:lstStyle/>
          <a:p>
            <a:pPr marL="0" lvl="0" indent="0" algn="l" rtl="0">
              <a:lnSpc>
                <a:spcPct val="93000"/>
              </a:lnSpc>
              <a:spcBef>
                <a:spcPts val="0"/>
              </a:spcBef>
              <a:spcAft>
                <a:spcPts val="0"/>
              </a:spcAft>
              <a:buClr>
                <a:schemeClr val="dk1"/>
              </a:buClr>
              <a:buSzPts val="4600"/>
              <a:buFont typeface="Tahoma"/>
              <a:buNone/>
            </a:pPr>
            <a:r>
              <a:rPr lang="en-US"/>
              <a:t>Introduction</a:t>
            </a:r>
            <a:endParaRPr/>
          </a:p>
        </p:txBody>
      </p:sp>
      <p:sp>
        <p:nvSpPr>
          <p:cNvPr id="121" name="Google Shape;121;p14"/>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6/5/2025</a:t>
            </a:r>
            <a:endParaRPr/>
          </a:p>
        </p:txBody>
      </p:sp>
      <p:pic>
        <p:nvPicPr>
          <p:cNvPr id="122" name="Google Shape;122;p14" title="IMG_20250422_113631.jpg"/>
          <p:cNvPicPr preferRelativeResize="0">
            <a:picLocks noGrp="1"/>
          </p:cNvPicPr>
          <p:nvPr>
            <p:ph type="pic" idx="2"/>
          </p:nvPr>
        </p:nvPicPr>
        <p:blipFill rotWithShape="1">
          <a:blip r:embed="rId3">
            <a:alphaModFix/>
          </a:blip>
          <a:srcRect l="33457" t="35454" r="31293" b="6553"/>
          <a:stretch/>
        </p:blipFill>
        <p:spPr>
          <a:xfrm>
            <a:off x="6918386" y="428263"/>
            <a:ext cx="4864041" cy="6001475"/>
          </a:xfrm>
          <a:prstGeom prst="rect">
            <a:avLst/>
          </a:prstGeom>
          <a:solidFill>
            <a:schemeClr val="lt1"/>
          </a:solidFill>
          <a:ln>
            <a:noFill/>
          </a:ln>
        </p:spPr>
      </p:pic>
      <p:sp>
        <p:nvSpPr>
          <p:cNvPr id="123" name="Google Shape;123;p14"/>
          <p:cNvSpPr txBox="1"/>
          <p:nvPr/>
        </p:nvSpPr>
        <p:spPr>
          <a:xfrm>
            <a:off x="3777800" y="1853100"/>
            <a:ext cx="2743200" cy="1057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100"/>
              <a:buFont typeface="Arial"/>
              <a:buNone/>
            </a:pPr>
            <a:r>
              <a:rPr lang="en-US" sz="2100" b="0" i="0" u="none" strike="noStrike" cap="none">
                <a:solidFill>
                  <a:schemeClr val="dk1"/>
                </a:solidFill>
                <a:latin typeface="Tahoma"/>
                <a:ea typeface="Tahoma"/>
                <a:cs typeface="Tahoma"/>
                <a:sym typeface="Tahoma"/>
              </a:rPr>
              <a:t>Of global CO</a:t>
            </a:r>
            <a:r>
              <a:rPr lang="en-US" sz="2100" b="0" i="0" u="none" strike="noStrike" cap="none" baseline="-25000">
                <a:solidFill>
                  <a:schemeClr val="dk1"/>
                </a:solidFill>
                <a:latin typeface="Tahoma"/>
                <a:ea typeface="Tahoma"/>
                <a:cs typeface="Tahoma"/>
                <a:sym typeface="Tahoma"/>
              </a:rPr>
              <a:t>2</a:t>
            </a:r>
            <a:r>
              <a:rPr lang="en-US" sz="2100" b="0" i="0" u="none" strike="noStrike" cap="none">
                <a:solidFill>
                  <a:schemeClr val="dk1"/>
                </a:solidFill>
                <a:latin typeface="Tahoma"/>
                <a:ea typeface="Tahoma"/>
                <a:cs typeface="Tahoma"/>
                <a:sym typeface="Tahoma"/>
              </a:rPr>
              <a:t> emissions from the concrete industry.</a:t>
            </a:r>
            <a:endParaRPr sz="2100" b="0" i="0" u="none" strike="noStrike" cap="none">
              <a:solidFill>
                <a:schemeClr val="dk1"/>
              </a:solidFill>
              <a:latin typeface="Tahoma"/>
              <a:ea typeface="Tahoma"/>
              <a:cs typeface="Tahoma"/>
              <a:sym typeface="Tahoma"/>
            </a:endParaRPr>
          </a:p>
        </p:txBody>
      </p:sp>
      <p:sp>
        <p:nvSpPr>
          <p:cNvPr id="124" name="Google Shape;124;p14"/>
          <p:cNvSpPr txBox="1">
            <a:spLocks noGrp="1"/>
          </p:cNvSpPr>
          <p:nvPr>
            <p:ph type="body" idx="1"/>
          </p:nvPr>
        </p:nvSpPr>
        <p:spPr>
          <a:xfrm>
            <a:off x="1125700" y="3478063"/>
            <a:ext cx="2602500" cy="734700"/>
          </a:xfrm>
          <a:prstGeom prst="rect">
            <a:avLst/>
          </a:prstGeom>
          <a:noFill/>
          <a:ln>
            <a:noFill/>
          </a:ln>
        </p:spPr>
        <p:txBody>
          <a:bodyPr spcFirstLastPara="1" wrap="square" lIns="0" tIns="0" rIns="0" bIns="0" anchor="t" anchorCtr="0">
            <a:normAutofit lnSpcReduction="10000"/>
          </a:bodyPr>
          <a:lstStyle/>
          <a:p>
            <a:pPr marL="0" lvl="0" indent="0" algn="l" rtl="0">
              <a:lnSpc>
                <a:spcPct val="90000"/>
              </a:lnSpc>
              <a:spcBef>
                <a:spcPts val="1000"/>
              </a:spcBef>
              <a:spcAft>
                <a:spcPts val="0"/>
              </a:spcAft>
              <a:buSzPts val="1620"/>
              <a:buNone/>
            </a:pPr>
            <a:r>
              <a:rPr lang="en-US" sz="4500"/>
              <a:t>1.6 Billion</a:t>
            </a:r>
            <a:endParaRPr sz="2100"/>
          </a:p>
        </p:txBody>
      </p:sp>
      <p:sp>
        <p:nvSpPr>
          <p:cNvPr id="125" name="Google Shape;125;p14"/>
          <p:cNvSpPr txBox="1"/>
          <p:nvPr/>
        </p:nvSpPr>
        <p:spPr>
          <a:xfrm>
            <a:off x="3773450" y="3316663"/>
            <a:ext cx="2878500" cy="1057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100"/>
              <a:buFont typeface="Arial"/>
              <a:buNone/>
            </a:pPr>
            <a:r>
              <a:rPr lang="en-US" sz="2100" b="0" i="0" u="none" strike="noStrike" cap="none">
                <a:solidFill>
                  <a:schemeClr val="dk1"/>
                </a:solidFill>
                <a:latin typeface="Tahoma"/>
                <a:ea typeface="Tahoma"/>
                <a:cs typeface="Tahoma"/>
                <a:sym typeface="Tahoma"/>
              </a:rPr>
              <a:t>Tons of CO</a:t>
            </a:r>
            <a:r>
              <a:rPr lang="en-US" sz="2100" b="0" i="0" u="none" strike="noStrike" cap="none" baseline="-25000">
                <a:solidFill>
                  <a:schemeClr val="dk1"/>
                </a:solidFill>
                <a:latin typeface="Tahoma"/>
                <a:ea typeface="Tahoma"/>
                <a:cs typeface="Tahoma"/>
                <a:sym typeface="Tahoma"/>
              </a:rPr>
              <a:t>2</a:t>
            </a:r>
            <a:r>
              <a:rPr lang="en-US" sz="2100" b="0" i="0" u="none" strike="noStrike" cap="none">
                <a:solidFill>
                  <a:schemeClr val="dk1"/>
                </a:solidFill>
                <a:latin typeface="Tahoma"/>
                <a:ea typeface="Tahoma"/>
                <a:cs typeface="Tahoma"/>
                <a:sym typeface="Tahoma"/>
              </a:rPr>
              <a:t> released from cement production.</a:t>
            </a:r>
            <a:endParaRPr sz="2100" b="0" i="0" u="none" strike="noStrike" cap="none">
              <a:solidFill>
                <a:schemeClr val="dk1"/>
              </a:solidFill>
              <a:latin typeface="Tahoma"/>
              <a:ea typeface="Tahoma"/>
              <a:cs typeface="Tahoma"/>
              <a:sym typeface="Tahoma"/>
            </a:endParaRPr>
          </a:p>
        </p:txBody>
      </p:sp>
      <p:sp>
        <p:nvSpPr>
          <p:cNvPr id="126" name="Google Shape;126;p14"/>
          <p:cNvSpPr txBox="1">
            <a:spLocks noGrp="1"/>
          </p:cNvSpPr>
          <p:nvPr>
            <p:ph type="body" idx="1"/>
          </p:nvPr>
        </p:nvSpPr>
        <p:spPr>
          <a:xfrm>
            <a:off x="1125700" y="4941625"/>
            <a:ext cx="2602500" cy="734700"/>
          </a:xfrm>
          <a:prstGeom prst="rect">
            <a:avLst/>
          </a:prstGeom>
          <a:noFill/>
          <a:ln>
            <a:noFill/>
          </a:ln>
        </p:spPr>
        <p:txBody>
          <a:bodyPr spcFirstLastPara="1" wrap="square" lIns="0" tIns="0" rIns="0" bIns="0" anchor="t" anchorCtr="0">
            <a:normAutofit lnSpcReduction="10000"/>
          </a:bodyPr>
          <a:lstStyle/>
          <a:p>
            <a:pPr marL="0" lvl="0" indent="0" algn="l" rtl="0">
              <a:lnSpc>
                <a:spcPct val="90000"/>
              </a:lnSpc>
              <a:spcBef>
                <a:spcPts val="1000"/>
              </a:spcBef>
              <a:spcAft>
                <a:spcPts val="0"/>
              </a:spcAft>
              <a:buSzPts val="1620"/>
              <a:buNone/>
            </a:pPr>
            <a:r>
              <a:rPr lang="en-US" sz="4500"/>
              <a:t>16.0%</a:t>
            </a:r>
            <a:endParaRPr sz="4500"/>
          </a:p>
        </p:txBody>
      </p:sp>
      <p:sp>
        <p:nvSpPr>
          <p:cNvPr id="127" name="Google Shape;127;p14"/>
          <p:cNvSpPr txBox="1"/>
          <p:nvPr/>
        </p:nvSpPr>
        <p:spPr>
          <a:xfrm>
            <a:off x="3777800" y="4489375"/>
            <a:ext cx="2878500" cy="1639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100"/>
              <a:buFont typeface="Arial"/>
              <a:buNone/>
            </a:pPr>
            <a:r>
              <a:rPr lang="en-US" sz="2100" b="0" i="0" u="none" strike="noStrike" cap="none">
                <a:solidFill>
                  <a:schemeClr val="dk1"/>
                </a:solidFill>
                <a:latin typeface="Tahoma"/>
                <a:ea typeface="Tahoma"/>
                <a:cs typeface="Tahoma"/>
                <a:sym typeface="Tahoma"/>
              </a:rPr>
              <a:t>Reduction of CO</a:t>
            </a:r>
            <a:r>
              <a:rPr lang="en-US" sz="2100" b="0" i="0" u="none" strike="noStrike" cap="none" baseline="-25000">
                <a:solidFill>
                  <a:schemeClr val="dk1"/>
                </a:solidFill>
                <a:latin typeface="Tahoma"/>
                <a:ea typeface="Tahoma"/>
                <a:cs typeface="Tahoma"/>
                <a:sym typeface="Tahoma"/>
              </a:rPr>
              <a:t>2</a:t>
            </a:r>
            <a:r>
              <a:rPr lang="en-US" sz="2100" b="0" i="0" u="none" strike="noStrike" cap="none">
                <a:solidFill>
                  <a:schemeClr val="dk1"/>
                </a:solidFill>
                <a:latin typeface="Tahoma"/>
                <a:ea typeface="Tahoma"/>
                <a:cs typeface="Tahoma"/>
                <a:sym typeface="Tahoma"/>
              </a:rPr>
              <a:t> emissions required by the Paris Climate Agreement for the concrete industry.</a:t>
            </a:r>
            <a:endParaRPr sz="2100" b="0" i="0" u="none" strike="noStrike" cap="none">
              <a:solidFill>
                <a:schemeClr val="dk1"/>
              </a:solidFill>
              <a:latin typeface="Tahoma"/>
              <a:ea typeface="Tahoma"/>
              <a:cs typeface="Tahoma"/>
              <a:sym typeface="Tahoma"/>
            </a:endParaRPr>
          </a:p>
        </p:txBody>
      </p:sp>
      <p:sp>
        <p:nvSpPr>
          <p:cNvPr id="128" name="Google Shape;128;p14"/>
          <p:cNvSpPr txBox="1">
            <a:spLocks noGrp="1"/>
          </p:cNvSpPr>
          <p:nvPr>
            <p:ph type="body" idx="1"/>
          </p:nvPr>
        </p:nvSpPr>
        <p:spPr>
          <a:xfrm>
            <a:off x="1130056" y="2175898"/>
            <a:ext cx="2308800" cy="734700"/>
          </a:xfrm>
          <a:prstGeom prst="rect">
            <a:avLst/>
          </a:prstGeom>
          <a:noFill/>
          <a:ln>
            <a:noFill/>
          </a:ln>
        </p:spPr>
        <p:txBody>
          <a:bodyPr spcFirstLastPara="1" wrap="square" lIns="0" tIns="0" rIns="0" bIns="0" anchor="t" anchorCtr="0">
            <a:normAutofit lnSpcReduction="10000"/>
          </a:bodyPr>
          <a:lstStyle/>
          <a:p>
            <a:pPr marL="0" lvl="0" indent="0" algn="l" rtl="0">
              <a:lnSpc>
                <a:spcPct val="90000"/>
              </a:lnSpc>
              <a:spcBef>
                <a:spcPts val="1000"/>
              </a:spcBef>
              <a:spcAft>
                <a:spcPts val="0"/>
              </a:spcAft>
              <a:buSzPts val="1620"/>
              <a:buNone/>
            </a:pPr>
            <a:r>
              <a:rPr lang="en-US" sz="4500"/>
              <a:t>8.0%</a:t>
            </a:r>
            <a:endParaRPr sz="2100"/>
          </a:p>
        </p:txBody>
      </p:sp>
      <p:sp>
        <p:nvSpPr>
          <p:cNvPr id="129" name="Google Shape;129;p14"/>
          <p:cNvSpPr txBox="1"/>
          <p:nvPr/>
        </p:nvSpPr>
        <p:spPr>
          <a:xfrm>
            <a:off x="5154235" y="6128575"/>
            <a:ext cx="19446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(Slanger and Skinner, 2025)</a:t>
            </a:r>
            <a:endParaRPr sz="800" b="0" i="0" u="none" strike="noStrike" cap="none">
              <a:solidFill>
                <a:srgbClr val="000000"/>
              </a:solidFill>
              <a:latin typeface="Arial"/>
              <a:ea typeface="Arial"/>
              <a:cs typeface="Arial"/>
              <a:sym typeface="Arial"/>
            </a:endParaRPr>
          </a:p>
        </p:txBody>
      </p:sp>
      <p:sp>
        <p:nvSpPr>
          <p:cNvPr id="130" name="Google Shape;130;p14"/>
          <p:cNvSpPr txBox="1"/>
          <p:nvPr/>
        </p:nvSpPr>
        <p:spPr>
          <a:xfrm>
            <a:off x="5085473" y="4374163"/>
            <a:ext cx="15051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(Statista, 2025)</a:t>
            </a:r>
            <a:endParaRPr sz="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idx="4294967295"/>
          </p:nvPr>
        </p:nvSpPr>
        <p:spPr>
          <a:xfrm>
            <a:off x="571850" y="571025"/>
            <a:ext cx="2628000" cy="2050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a:t>Cement Production over Time</a:t>
            </a:r>
            <a:endParaRPr/>
          </a:p>
        </p:txBody>
      </p:sp>
      <p:pic>
        <p:nvPicPr>
          <p:cNvPr id="137" name="Google Shape;137;p15" descr="A graph of blue bars&#10;&#10;Description automatically generated"/>
          <p:cNvPicPr preferRelativeResize="0"/>
          <p:nvPr/>
        </p:nvPicPr>
        <p:blipFill rotWithShape="1">
          <a:blip r:embed="rId3">
            <a:alphaModFix/>
          </a:blip>
          <a:srcRect/>
          <a:stretch/>
        </p:blipFill>
        <p:spPr>
          <a:xfrm>
            <a:off x="3090075" y="663450"/>
            <a:ext cx="8542576" cy="5531099"/>
          </a:xfrm>
          <a:prstGeom prst="rect">
            <a:avLst/>
          </a:prstGeom>
          <a:noFill/>
          <a:ln>
            <a:noFill/>
          </a:ln>
        </p:spPr>
      </p:pic>
      <p:sp>
        <p:nvSpPr>
          <p:cNvPr id="138" name="Google Shape;138;p15"/>
          <p:cNvSpPr txBox="1"/>
          <p:nvPr/>
        </p:nvSpPr>
        <p:spPr>
          <a:xfrm>
            <a:off x="10755500" y="6194550"/>
            <a:ext cx="15051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(Statista, 2025)</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6"/>
          <p:cNvSpPr txBox="1">
            <a:spLocks noGrp="1"/>
          </p:cNvSpPr>
          <p:nvPr>
            <p:ph type="dt" idx="10"/>
          </p:nvPr>
        </p:nvSpPr>
        <p:spPr>
          <a:xfrm>
            <a:off x="409322" y="6550559"/>
            <a:ext cx="2743200" cy="30744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6/5/2025</a:t>
            </a:r>
            <a:endParaRPr/>
          </a:p>
        </p:txBody>
      </p:sp>
      <p:sp>
        <p:nvSpPr>
          <p:cNvPr id="144" name="Google Shape;144;p16"/>
          <p:cNvSpPr/>
          <p:nvPr/>
        </p:nvSpPr>
        <p:spPr>
          <a:xfrm>
            <a:off x="4925050" y="478475"/>
            <a:ext cx="2272800" cy="19038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Tahoma"/>
                <a:ea typeface="Tahoma"/>
                <a:cs typeface="Tahoma"/>
                <a:sym typeface="Tahoma"/>
              </a:rPr>
              <a:t>Reduce Cement CO</a:t>
            </a:r>
            <a:r>
              <a:rPr lang="en-US" sz="2700" b="0" i="0" u="none" strike="noStrike" cap="none" baseline="-25000">
                <a:solidFill>
                  <a:srgbClr val="000000"/>
                </a:solidFill>
                <a:latin typeface="Tahoma"/>
                <a:ea typeface="Tahoma"/>
                <a:cs typeface="Tahoma"/>
                <a:sym typeface="Tahoma"/>
              </a:rPr>
              <a:t>2</a:t>
            </a:r>
            <a:r>
              <a:rPr lang="en-US" sz="2700" b="0" i="0" u="none" strike="noStrike" cap="none">
                <a:solidFill>
                  <a:srgbClr val="000000"/>
                </a:solidFill>
                <a:latin typeface="Tahoma"/>
                <a:ea typeface="Tahoma"/>
                <a:cs typeface="Tahoma"/>
                <a:sym typeface="Tahoma"/>
              </a:rPr>
              <a:t> Emission</a:t>
            </a:r>
            <a:endParaRPr sz="2700" b="0" i="0" u="none" strike="noStrike" cap="none">
              <a:solidFill>
                <a:srgbClr val="000000"/>
              </a:solidFill>
              <a:latin typeface="Tahoma"/>
              <a:ea typeface="Tahoma"/>
              <a:cs typeface="Tahoma"/>
              <a:sym typeface="Tahoma"/>
            </a:endParaRPr>
          </a:p>
        </p:txBody>
      </p:sp>
      <p:sp>
        <p:nvSpPr>
          <p:cNvPr id="145" name="Google Shape;145;p16"/>
          <p:cNvSpPr/>
          <p:nvPr/>
        </p:nvSpPr>
        <p:spPr>
          <a:xfrm>
            <a:off x="3088838" y="818825"/>
            <a:ext cx="1364400" cy="12231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ahoma"/>
                <a:ea typeface="Tahoma"/>
                <a:cs typeface="Tahoma"/>
                <a:sym typeface="Tahoma"/>
              </a:rPr>
              <a:t>Reduce Clinker</a:t>
            </a:r>
            <a:endParaRPr sz="1600" b="0" i="0" u="none" strike="noStrike" cap="none">
              <a:solidFill>
                <a:srgbClr val="000000"/>
              </a:solidFill>
              <a:latin typeface="Tahoma"/>
              <a:ea typeface="Tahoma"/>
              <a:cs typeface="Tahoma"/>
              <a:sym typeface="Tahoma"/>
            </a:endParaRPr>
          </a:p>
        </p:txBody>
      </p:sp>
      <p:sp>
        <p:nvSpPr>
          <p:cNvPr id="146" name="Google Shape;146;p16"/>
          <p:cNvSpPr/>
          <p:nvPr/>
        </p:nvSpPr>
        <p:spPr>
          <a:xfrm>
            <a:off x="7255713" y="478475"/>
            <a:ext cx="1847437" cy="156345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ahoma"/>
                <a:ea typeface="Tahoma"/>
                <a:cs typeface="Tahoma"/>
                <a:sym typeface="Tahoma"/>
              </a:rPr>
              <a:t>Optimize the use of  Concrete Use</a:t>
            </a:r>
            <a:endParaRPr sz="1600" b="0" i="0" u="none" strike="noStrike" cap="none">
              <a:solidFill>
                <a:schemeClr val="dk1"/>
              </a:solidFill>
              <a:latin typeface="Tahoma"/>
              <a:ea typeface="Tahoma"/>
              <a:cs typeface="Tahoma"/>
              <a:sym typeface="Tahoma"/>
            </a:endParaRPr>
          </a:p>
        </p:txBody>
      </p:sp>
      <p:sp>
        <p:nvSpPr>
          <p:cNvPr id="147" name="Google Shape;147;p16"/>
          <p:cNvSpPr/>
          <p:nvPr/>
        </p:nvSpPr>
        <p:spPr>
          <a:xfrm>
            <a:off x="3560650" y="2432125"/>
            <a:ext cx="1364400" cy="12231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ahoma"/>
                <a:ea typeface="Tahoma"/>
                <a:cs typeface="Tahoma"/>
                <a:sym typeface="Tahoma"/>
              </a:rPr>
              <a:t>Carbon Capture &amp;</a:t>
            </a:r>
            <a:endParaRPr sz="16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600"/>
              <a:buFont typeface="Arial"/>
              <a:buNone/>
            </a:pPr>
            <a:r>
              <a:rPr lang="en-US" sz="1600">
                <a:latin typeface="Tahoma"/>
                <a:ea typeface="Tahoma"/>
                <a:cs typeface="Tahoma"/>
                <a:sym typeface="Tahoma"/>
              </a:rPr>
              <a:t>Storage</a:t>
            </a:r>
            <a:endParaRPr sz="1600">
              <a:latin typeface="Tahoma"/>
              <a:ea typeface="Tahoma"/>
              <a:cs typeface="Tahoma"/>
              <a:sym typeface="Tahoma"/>
            </a:endParaRPr>
          </a:p>
        </p:txBody>
      </p:sp>
      <p:sp>
        <p:nvSpPr>
          <p:cNvPr id="148" name="Google Shape;148;p16"/>
          <p:cNvSpPr/>
          <p:nvPr/>
        </p:nvSpPr>
        <p:spPr>
          <a:xfrm>
            <a:off x="5379250" y="2963325"/>
            <a:ext cx="1364400" cy="1223100"/>
          </a:xfrm>
          <a:prstGeom prst="ellipse">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ahoma"/>
                <a:ea typeface="Tahoma"/>
                <a:cs typeface="Tahoma"/>
                <a:sym typeface="Tahoma"/>
              </a:rPr>
              <a:t>Cleaner Energy Sources</a:t>
            </a:r>
            <a:endParaRPr sz="1600" b="0" i="0" u="none" strike="noStrike" cap="none">
              <a:solidFill>
                <a:srgbClr val="000000"/>
              </a:solidFill>
              <a:latin typeface="Tahoma"/>
              <a:ea typeface="Tahoma"/>
              <a:cs typeface="Tahoma"/>
              <a:sym typeface="Tahoma"/>
            </a:endParaRPr>
          </a:p>
        </p:txBody>
      </p:sp>
      <p:sp>
        <p:nvSpPr>
          <p:cNvPr id="149" name="Google Shape;149;p16"/>
          <p:cNvSpPr/>
          <p:nvPr/>
        </p:nvSpPr>
        <p:spPr>
          <a:xfrm>
            <a:off x="7197850" y="2432125"/>
            <a:ext cx="1364400" cy="1223100"/>
          </a:xfrm>
          <a:prstGeom prst="ellipse">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Higher Energy Efficiency</a:t>
            </a:r>
            <a:endParaRPr sz="1400" b="0" i="0" u="none" strike="noStrike" cap="none">
              <a:solidFill>
                <a:srgbClr val="000000"/>
              </a:solidFill>
              <a:latin typeface="Tahoma"/>
              <a:ea typeface="Tahoma"/>
              <a:cs typeface="Tahoma"/>
              <a:sym typeface="Tahoma"/>
            </a:endParaRPr>
          </a:p>
        </p:txBody>
      </p:sp>
      <p:sp>
        <p:nvSpPr>
          <p:cNvPr id="150" name="Google Shape;150;p16"/>
          <p:cNvSpPr/>
          <p:nvPr/>
        </p:nvSpPr>
        <p:spPr>
          <a:xfrm>
            <a:off x="10000325" y="478475"/>
            <a:ext cx="1067100" cy="873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Wood</a:t>
            </a:r>
            <a:endParaRPr sz="1400" b="0" i="0" u="none" strike="noStrike" cap="none">
              <a:solidFill>
                <a:srgbClr val="000000"/>
              </a:solidFill>
              <a:latin typeface="Tahoma"/>
              <a:ea typeface="Tahoma"/>
              <a:cs typeface="Tahoma"/>
              <a:sym typeface="Tahoma"/>
            </a:endParaRPr>
          </a:p>
        </p:txBody>
      </p:sp>
      <p:sp>
        <p:nvSpPr>
          <p:cNvPr id="151" name="Google Shape;151;p16"/>
          <p:cNvSpPr/>
          <p:nvPr/>
        </p:nvSpPr>
        <p:spPr>
          <a:xfrm>
            <a:off x="10186125" y="1485213"/>
            <a:ext cx="1067100" cy="873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Steel</a:t>
            </a:r>
            <a:endParaRPr sz="1400" b="0" i="0" u="none" strike="noStrike" cap="none">
              <a:solidFill>
                <a:srgbClr val="000000"/>
              </a:solidFill>
              <a:latin typeface="Tahoma"/>
              <a:ea typeface="Tahoma"/>
              <a:cs typeface="Tahoma"/>
              <a:sym typeface="Tahoma"/>
            </a:endParaRPr>
          </a:p>
        </p:txBody>
      </p:sp>
      <p:sp>
        <p:nvSpPr>
          <p:cNvPr id="152" name="Google Shape;152;p16"/>
          <p:cNvSpPr/>
          <p:nvPr/>
        </p:nvSpPr>
        <p:spPr>
          <a:xfrm>
            <a:off x="10000325" y="2500900"/>
            <a:ext cx="1322100" cy="10068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a:solidFill>
                  <a:srgbClr val="000000"/>
                </a:solidFill>
                <a:latin typeface="Tahoma"/>
                <a:ea typeface="Tahoma"/>
                <a:cs typeface="Tahoma"/>
                <a:sym typeface="Tahoma"/>
              </a:rPr>
              <a:t>Geo- Polymer</a:t>
            </a:r>
            <a:endParaRPr b="0" i="0" u="none" strike="noStrike" cap="none">
              <a:solidFill>
                <a:srgbClr val="000000"/>
              </a:solidFill>
              <a:latin typeface="Tahoma"/>
              <a:ea typeface="Tahoma"/>
              <a:cs typeface="Tahoma"/>
              <a:sym typeface="Tahoma"/>
            </a:endParaRPr>
          </a:p>
        </p:txBody>
      </p:sp>
      <p:sp>
        <p:nvSpPr>
          <p:cNvPr id="153" name="Google Shape;153;p16"/>
          <p:cNvSpPr/>
          <p:nvPr/>
        </p:nvSpPr>
        <p:spPr>
          <a:xfrm>
            <a:off x="9525350" y="3777675"/>
            <a:ext cx="1287900" cy="1006800"/>
          </a:xfrm>
          <a:prstGeom prst="ellipse">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b="0" i="0" u="none" strike="noStrike" cap="none">
                <a:solidFill>
                  <a:srgbClr val="000000"/>
                </a:solidFill>
                <a:latin typeface="Tahoma"/>
                <a:ea typeface="Tahoma"/>
                <a:cs typeface="Tahoma"/>
                <a:sym typeface="Tahoma"/>
              </a:rPr>
              <a:t>Energy</a:t>
            </a:r>
            <a:endParaRPr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100"/>
              <a:buFont typeface="Arial"/>
              <a:buNone/>
            </a:pPr>
            <a:r>
              <a:rPr lang="en-US" b="0" i="0" u="none" strike="noStrike" cap="none">
                <a:solidFill>
                  <a:srgbClr val="000000"/>
                </a:solidFill>
                <a:latin typeface="Tahoma"/>
                <a:ea typeface="Tahoma"/>
                <a:cs typeface="Tahoma"/>
                <a:sym typeface="Tahoma"/>
              </a:rPr>
              <a:t>Recovery</a:t>
            </a:r>
            <a:endParaRPr b="0" i="0" u="none" strike="noStrike" cap="none">
              <a:solidFill>
                <a:srgbClr val="000000"/>
              </a:solidFill>
              <a:latin typeface="Tahoma"/>
              <a:ea typeface="Tahoma"/>
              <a:cs typeface="Tahoma"/>
              <a:sym typeface="Tahoma"/>
            </a:endParaRPr>
          </a:p>
        </p:txBody>
      </p:sp>
      <p:sp>
        <p:nvSpPr>
          <p:cNvPr id="154" name="Google Shape;154;p16"/>
          <p:cNvSpPr/>
          <p:nvPr/>
        </p:nvSpPr>
        <p:spPr>
          <a:xfrm>
            <a:off x="8704050" y="4657124"/>
            <a:ext cx="1363200" cy="1006800"/>
          </a:xfrm>
          <a:prstGeom prst="ellipse">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Better Insulation</a:t>
            </a:r>
            <a:endParaRPr sz="1400" b="0" i="0" u="none" strike="noStrike" cap="none">
              <a:solidFill>
                <a:srgbClr val="000000"/>
              </a:solidFill>
              <a:latin typeface="Tahoma"/>
              <a:ea typeface="Tahoma"/>
              <a:cs typeface="Tahoma"/>
              <a:sym typeface="Tahoma"/>
            </a:endParaRPr>
          </a:p>
        </p:txBody>
      </p:sp>
      <p:sp>
        <p:nvSpPr>
          <p:cNvPr id="155" name="Google Shape;155;p16"/>
          <p:cNvSpPr/>
          <p:nvPr/>
        </p:nvSpPr>
        <p:spPr>
          <a:xfrm>
            <a:off x="7448349" y="5212425"/>
            <a:ext cx="1364400" cy="1073700"/>
          </a:xfrm>
          <a:prstGeom prst="ellipse">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b="0" i="0" u="none" strike="noStrike" cap="none">
                <a:solidFill>
                  <a:srgbClr val="000000"/>
                </a:solidFill>
                <a:latin typeface="Tahoma"/>
                <a:ea typeface="Tahoma"/>
                <a:cs typeface="Tahoma"/>
                <a:sym typeface="Tahoma"/>
              </a:rPr>
              <a:t>Pre-</a:t>
            </a:r>
            <a:r>
              <a:rPr lang="en-US" sz="1300" b="0" i="0" u="none" strike="noStrike" cap="none">
                <a:solidFill>
                  <a:srgbClr val="000000"/>
                </a:solidFill>
                <a:latin typeface="Tahoma"/>
                <a:ea typeface="Tahoma"/>
                <a:cs typeface="Tahoma"/>
                <a:sym typeface="Tahoma"/>
              </a:rPr>
              <a:t> Heating of </a:t>
            </a:r>
            <a:endParaRPr sz="13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400"/>
              <a:buFont typeface="Arial"/>
              <a:buNone/>
            </a:pPr>
            <a:r>
              <a:rPr lang="en-US" b="0" i="0" u="none" strike="noStrike" cap="none">
                <a:solidFill>
                  <a:srgbClr val="000000"/>
                </a:solidFill>
                <a:latin typeface="Tahoma"/>
                <a:ea typeface="Tahoma"/>
                <a:cs typeface="Tahoma"/>
                <a:sym typeface="Tahoma"/>
              </a:rPr>
              <a:t>Clinker</a:t>
            </a:r>
            <a:endParaRPr b="0" i="0" u="none" strike="noStrike" cap="none">
              <a:solidFill>
                <a:srgbClr val="000000"/>
              </a:solidFill>
              <a:latin typeface="Tahoma"/>
              <a:ea typeface="Tahoma"/>
              <a:cs typeface="Tahoma"/>
              <a:sym typeface="Tahoma"/>
            </a:endParaRPr>
          </a:p>
        </p:txBody>
      </p:sp>
      <p:sp>
        <p:nvSpPr>
          <p:cNvPr id="156" name="Google Shape;156;p16"/>
          <p:cNvSpPr/>
          <p:nvPr/>
        </p:nvSpPr>
        <p:spPr>
          <a:xfrm>
            <a:off x="5105400" y="5133975"/>
            <a:ext cx="1524150" cy="1108950"/>
          </a:xfrm>
          <a:prstGeom prst="ellipse">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Renewable Energy</a:t>
            </a:r>
            <a:endParaRPr sz="1400" b="0" i="0" u="none" strike="noStrike" cap="none">
              <a:solidFill>
                <a:srgbClr val="000000"/>
              </a:solidFill>
              <a:latin typeface="Tahoma"/>
              <a:ea typeface="Tahoma"/>
              <a:cs typeface="Tahoma"/>
              <a:sym typeface="Tahoma"/>
            </a:endParaRPr>
          </a:p>
        </p:txBody>
      </p:sp>
      <p:sp>
        <p:nvSpPr>
          <p:cNvPr id="157" name="Google Shape;157;p16"/>
          <p:cNvSpPr/>
          <p:nvPr/>
        </p:nvSpPr>
        <p:spPr>
          <a:xfrm>
            <a:off x="951950" y="2041924"/>
            <a:ext cx="1371750" cy="1223099"/>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b="0" i="0" u="none" strike="noStrike" cap="none">
                <a:solidFill>
                  <a:schemeClr val="dk1"/>
                </a:solidFill>
                <a:latin typeface="Tahoma"/>
                <a:ea typeface="Tahoma"/>
                <a:cs typeface="Tahoma"/>
                <a:sym typeface="Tahoma"/>
              </a:rPr>
              <a:t>Reduce Cement to Clinker Ratio</a:t>
            </a:r>
            <a:endParaRPr b="0" i="0" u="none" strike="noStrike" cap="none">
              <a:solidFill>
                <a:schemeClr val="dk1"/>
              </a:solidFill>
              <a:latin typeface="Tahoma"/>
              <a:ea typeface="Tahoma"/>
              <a:cs typeface="Tahoma"/>
              <a:sym typeface="Tahoma"/>
            </a:endParaRPr>
          </a:p>
        </p:txBody>
      </p:sp>
      <p:sp>
        <p:nvSpPr>
          <p:cNvPr id="158" name="Google Shape;158;p16"/>
          <p:cNvSpPr/>
          <p:nvPr/>
        </p:nvSpPr>
        <p:spPr>
          <a:xfrm>
            <a:off x="640125" y="478475"/>
            <a:ext cx="1676400" cy="13719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b="0" i="0" u="none" strike="noStrike" cap="none">
                <a:solidFill>
                  <a:srgbClr val="000000"/>
                </a:solidFill>
                <a:latin typeface="Tahoma"/>
                <a:ea typeface="Tahoma"/>
                <a:cs typeface="Tahoma"/>
                <a:sym typeface="Tahoma"/>
              </a:rPr>
              <a:t>Reduce </a:t>
            </a:r>
            <a:r>
              <a:rPr lang="en-US">
                <a:latin typeface="Tahoma"/>
                <a:ea typeface="Tahoma"/>
                <a:cs typeface="Tahoma"/>
                <a:sym typeface="Tahoma"/>
              </a:rPr>
              <a:t>the amount of </a:t>
            </a:r>
            <a:r>
              <a:rPr lang="en-US" b="0" i="0" u="none" strike="noStrike" cap="none">
                <a:solidFill>
                  <a:srgbClr val="000000"/>
                </a:solidFill>
                <a:latin typeface="Tahoma"/>
                <a:ea typeface="Tahoma"/>
                <a:cs typeface="Tahoma"/>
                <a:sym typeface="Tahoma"/>
              </a:rPr>
              <a:t>Cement in Concrete</a:t>
            </a:r>
            <a:endParaRPr b="0" i="0" u="none" strike="noStrike" cap="none">
              <a:solidFill>
                <a:srgbClr val="000000"/>
              </a:solidFill>
              <a:latin typeface="Tahoma"/>
              <a:ea typeface="Tahoma"/>
              <a:cs typeface="Tahoma"/>
              <a:sym typeface="Tahoma"/>
            </a:endParaRPr>
          </a:p>
        </p:txBody>
      </p:sp>
      <p:sp>
        <p:nvSpPr>
          <p:cNvPr id="159" name="Google Shape;159;p16"/>
          <p:cNvSpPr/>
          <p:nvPr/>
        </p:nvSpPr>
        <p:spPr>
          <a:xfrm>
            <a:off x="2495375" y="4901163"/>
            <a:ext cx="1451400" cy="11091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a:latin typeface="Tahoma"/>
                <a:ea typeface="Tahoma"/>
                <a:cs typeface="Tahoma"/>
                <a:sym typeface="Tahoma"/>
              </a:rPr>
              <a:t>Geological </a:t>
            </a:r>
            <a:endParaRPr b="0" i="0" u="none" strike="noStrike" cap="none">
              <a:solidFill>
                <a:srgbClr val="000000"/>
              </a:solidFill>
              <a:latin typeface="Tahoma"/>
              <a:ea typeface="Tahoma"/>
              <a:cs typeface="Tahoma"/>
              <a:sym typeface="Tahoma"/>
            </a:endParaRPr>
          </a:p>
        </p:txBody>
      </p:sp>
      <p:sp>
        <p:nvSpPr>
          <p:cNvPr id="160" name="Google Shape;160;p16"/>
          <p:cNvSpPr/>
          <p:nvPr/>
        </p:nvSpPr>
        <p:spPr>
          <a:xfrm>
            <a:off x="1306750" y="3726513"/>
            <a:ext cx="1451400" cy="11091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a:latin typeface="Tahoma"/>
                <a:ea typeface="Tahoma"/>
                <a:cs typeface="Tahoma"/>
                <a:sym typeface="Tahoma"/>
              </a:rPr>
              <a:t>Biological</a:t>
            </a:r>
            <a:endParaRPr b="0" i="0" u="none" strike="noStrike" cap="none">
              <a:solidFill>
                <a:srgbClr val="000000"/>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p:nvPr/>
        </p:nvSpPr>
        <p:spPr>
          <a:xfrm>
            <a:off x="4925050" y="478475"/>
            <a:ext cx="2272800" cy="19038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Tahoma"/>
                <a:ea typeface="Tahoma"/>
                <a:cs typeface="Tahoma"/>
                <a:sym typeface="Tahoma"/>
              </a:rPr>
              <a:t>Reduce Cement CO</a:t>
            </a:r>
            <a:r>
              <a:rPr lang="en-US" sz="2700" b="0" i="0" u="none" strike="noStrike" cap="none" baseline="-25000">
                <a:solidFill>
                  <a:srgbClr val="000000"/>
                </a:solidFill>
                <a:latin typeface="Tahoma"/>
                <a:ea typeface="Tahoma"/>
                <a:cs typeface="Tahoma"/>
                <a:sym typeface="Tahoma"/>
              </a:rPr>
              <a:t>2</a:t>
            </a:r>
            <a:r>
              <a:rPr lang="en-US" sz="2700" b="0" i="0" u="none" strike="noStrike" cap="none">
                <a:solidFill>
                  <a:srgbClr val="000000"/>
                </a:solidFill>
                <a:latin typeface="Tahoma"/>
                <a:ea typeface="Tahoma"/>
                <a:cs typeface="Tahoma"/>
                <a:sym typeface="Tahoma"/>
              </a:rPr>
              <a:t> Emission</a:t>
            </a:r>
            <a:endParaRPr sz="2700" b="0" i="0" u="none" strike="noStrike" cap="none">
              <a:solidFill>
                <a:srgbClr val="000000"/>
              </a:solidFill>
              <a:latin typeface="Tahoma"/>
              <a:ea typeface="Tahoma"/>
              <a:cs typeface="Tahoma"/>
              <a:sym typeface="Tahoma"/>
            </a:endParaRPr>
          </a:p>
        </p:txBody>
      </p:sp>
      <p:sp>
        <p:nvSpPr>
          <p:cNvPr id="166" name="Google Shape;166;p17"/>
          <p:cNvSpPr/>
          <p:nvPr/>
        </p:nvSpPr>
        <p:spPr>
          <a:xfrm>
            <a:off x="3088838" y="818825"/>
            <a:ext cx="1364400" cy="12231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ahoma"/>
                <a:ea typeface="Tahoma"/>
                <a:cs typeface="Tahoma"/>
                <a:sym typeface="Tahoma"/>
              </a:rPr>
              <a:t>Reduce Clinker</a:t>
            </a:r>
            <a:endParaRPr sz="1600" b="0" i="0" u="none" strike="noStrike" cap="none">
              <a:solidFill>
                <a:srgbClr val="000000"/>
              </a:solidFill>
              <a:latin typeface="Tahoma"/>
              <a:ea typeface="Tahoma"/>
              <a:cs typeface="Tahoma"/>
              <a:sym typeface="Tahoma"/>
            </a:endParaRPr>
          </a:p>
        </p:txBody>
      </p:sp>
      <p:sp>
        <p:nvSpPr>
          <p:cNvPr id="167" name="Google Shape;167;p17"/>
          <p:cNvSpPr/>
          <p:nvPr/>
        </p:nvSpPr>
        <p:spPr>
          <a:xfrm>
            <a:off x="7255713" y="478475"/>
            <a:ext cx="1847400" cy="1563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ahoma"/>
                <a:ea typeface="Tahoma"/>
                <a:cs typeface="Tahoma"/>
                <a:sym typeface="Tahoma"/>
              </a:rPr>
              <a:t>Optimize the use of  Concrete Use</a:t>
            </a:r>
            <a:endParaRPr sz="1600" b="0" i="0" u="none" strike="noStrike" cap="none">
              <a:solidFill>
                <a:schemeClr val="dk1"/>
              </a:solidFill>
              <a:latin typeface="Tahoma"/>
              <a:ea typeface="Tahoma"/>
              <a:cs typeface="Tahoma"/>
              <a:sym typeface="Tahoma"/>
            </a:endParaRPr>
          </a:p>
        </p:txBody>
      </p:sp>
      <p:sp>
        <p:nvSpPr>
          <p:cNvPr id="168" name="Google Shape;168;p17"/>
          <p:cNvSpPr/>
          <p:nvPr/>
        </p:nvSpPr>
        <p:spPr>
          <a:xfrm>
            <a:off x="3560650" y="2432125"/>
            <a:ext cx="1364400" cy="12231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ahoma"/>
                <a:ea typeface="Tahoma"/>
                <a:cs typeface="Tahoma"/>
                <a:sym typeface="Tahoma"/>
              </a:rPr>
              <a:t>Carbon Capture &amp;</a:t>
            </a:r>
            <a:endParaRPr sz="16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600"/>
              <a:buFont typeface="Arial"/>
              <a:buNone/>
            </a:pPr>
            <a:r>
              <a:rPr lang="en-US" sz="1600">
                <a:latin typeface="Tahoma"/>
                <a:ea typeface="Tahoma"/>
                <a:cs typeface="Tahoma"/>
                <a:sym typeface="Tahoma"/>
              </a:rPr>
              <a:t>Storage</a:t>
            </a:r>
            <a:endParaRPr sz="1600">
              <a:latin typeface="Tahoma"/>
              <a:ea typeface="Tahoma"/>
              <a:cs typeface="Tahoma"/>
              <a:sym typeface="Tahoma"/>
            </a:endParaRPr>
          </a:p>
        </p:txBody>
      </p:sp>
      <p:sp>
        <p:nvSpPr>
          <p:cNvPr id="169" name="Google Shape;169;p17"/>
          <p:cNvSpPr/>
          <p:nvPr/>
        </p:nvSpPr>
        <p:spPr>
          <a:xfrm>
            <a:off x="5379250" y="2963325"/>
            <a:ext cx="1364400" cy="1223100"/>
          </a:xfrm>
          <a:prstGeom prst="ellipse">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ahoma"/>
                <a:ea typeface="Tahoma"/>
                <a:cs typeface="Tahoma"/>
                <a:sym typeface="Tahoma"/>
              </a:rPr>
              <a:t>Cleaner Energy Sources</a:t>
            </a:r>
            <a:endParaRPr sz="1600" b="0" i="0" u="none" strike="noStrike" cap="none">
              <a:solidFill>
                <a:srgbClr val="000000"/>
              </a:solidFill>
              <a:latin typeface="Tahoma"/>
              <a:ea typeface="Tahoma"/>
              <a:cs typeface="Tahoma"/>
              <a:sym typeface="Tahoma"/>
            </a:endParaRPr>
          </a:p>
        </p:txBody>
      </p:sp>
      <p:sp>
        <p:nvSpPr>
          <p:cNvPr id="170" name="Google Shape;170;p17"/>
          <p:cNvSpPr/>
          <p:nvPr/>
        </p:nvSpPr>
        <p:spPr>
          <a:xfrm>
            <a:off x="7197850" y="2432125"/>
            <a:ext cx="1364400" cy="1223100"/>
          </a:xfrm>
          <a:prstGeom prst="ellipse">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Higher Energy Efficiency</a:t>
            </a:r>
            <a:endParaRPr sz="1400" b="0" i="0" u="none" strike="noStrike" cap="none">
              <a:solidFill>
                <a:srgbClr val="000000"/>
              </a:solidFill>
              <a:latin typeface="Tahoma"/>
              <a:ea typeface="Tahoma"/>
              <a:cs typeface="Tahoma"/>
              <a:sym typeface="Tahoma"/>
            </a:endParaRPr>
          </a:p>
        </p:txBody>
      </p:sp>
      <p:sp>
        <p:nvSpPr>
          <p:cNvPr id="171" name="Google Shape;171;p17"/>
          <p:cNvSpPr/>
          <p:nvPr/>
        </p:nvSpPr>
        <p:spPr>
          <a:xfrm>
            <a:off x="10000325" y="478475"/>
            <a:ext cx="1067100" cy="873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Wood</a:t>
            </a:r>
            <a:endParaRPr sz="1400" b="0" i="0" u="none" strike="noStrike" cap="none">
              <a:solidFill>
                <a:srgbClr val="000000"/>
              </a:solidFill>
              <a:latin typeface="Tahoma"/>
              <a:ea typeface="Tahoma"/>
              <a:cs typeface="Tahoma"/>
              <a:sym typeface="Tahoma"/>
            </a:endParaRPr>
          </a:p>
        </p:txBody>
      </p:sp>
      <p:sp>
        <p:nvSpPr>
          <p:cNvPr id="172" name="Google Shape;172;p17"/>
          <p:cNvSpPr/>
          <p:nvPr/>
        </p:nvSpPr>
        <p:spPr>
          <a:xfrm>
            <a:off x="10186125" y="1485213"/>
            <a:ext cx="1067100" cy="873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Steel</a:t>
            </a:r>
            <a:endParaRPr sz="1400" b="0" i="0" u="none" strike="noStrike" cap="none">
              <a:solidFill>
                <a:srgbClr val="000000"/>
              </a:solidFill>
              <a:latin typeface="Tahoma"/>
              <a:ea typeface="Tahoma"/>
              <a:cs typeface="Tahoma"/>
              <a:sym typeface="Tahoma"/>
            </a:endParaRPr>
          </a:p>
        </p:txBody>
      </p:sp>
      <p:sp>
        <p:nvSpPr>
          <p:cNvPr id="173" name="Google Shape;173;p17"/>
          <p:cNvSpPr/>
          <p:nvPr/>
        </p:nvSpPr>
        <p:spPr>
          <a:xfrm>
            <a:off x="10000325" y="2500900"/>
            <a:ext cx="1322100" cy="10068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a:solidFill>
                  <a:srgbClr val="000000"/>
                </a:solidFill>
                <a:latin typeface="Tahoma"/>
                <a:ea typeface="Tahoma"/>
                <a:cs typeface="Tahoma"/>
                <a:sym typeface="Tahoma"/>
              </a:rPr>
              <a:t>Geo- Polymer</a:t>
            </a:r>
            <a:endParaRPr b="0" i="0" u="none" strike="noStrike" cap="none">
              <a:solidFill>
                <a:srgbClr val="000000"/>
              </a:solidFill>
              <a:latin typeface="Tahoma"/>
              <a:ea typeface="Tahoma"/>
              <a:cs typeface="Tahoma"/>
              <a:sym typeface="Tahoma"/>
            </a:endParaRPr>
          </a:p>
        </p:txBody>
      </p:sp>
      <p:sp>
        <p:nvSpPr>
          <p:cNvPr id="174" name="Google Shape;174;p17"/>
          <p:cNvSpPr/>
          <p:nvPr/>
        </p:nvSpPr>
        <p:spPr>
          <a:xfrm>
            <a:off x="9525350" y="3777675"/>
            <a:ext cx="1287900" cy="1006800"/>
          </a:xfrm>
          <a:prstGeom prst="ellipse">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b="0" i="0" u="none" strike="noStrike" cap="none">
                <a:solidFill>
                  <a:srgbClr val="000000"/>
                </a:solidFill>
                <a:latin typeface="Tahoma"/>
                <a:ea typeface="Tahoma"/>
                <a:cs typeface="Tahoma"/>
                <a:sym typeface="Tahoma"/>
              </a:rPr>
              <a:t>Energy</a:t>
            </a:r>
            <a:endParaRPr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100"/>
              <a:buFont typeface="Arial"/>
              <a:buNone/>
            </a:pPr>
            <a:r>
              <a:rPr lang="en-US" b="0" i="0" u="none" strike="noStrike" cap="none">
                <a:solidFill>
                  <a:srgbClr val="000000"/>
                </a:solidFill>
                <a:latin typeface="Tahoma"/>
                <a:ea typeface="Tahoma"/>
                <a:cs typeface="Tahoma"/>
                <a:sym typeface="Tahoma"/>
              </a:rPr>
              <a:t>Recovery</a:t>
            </a:r>
            <a:endParaRPr b="0" i="0" u="none" strike="noStrike" cap="none">
              <a:solidFill>
                <a:srgbClr val="000000"/>
              </a:solidFill>
              <a:latin typeface="Tahoma"/>
              <a:ea typeface="Tahoma"/>
              <a:cs typeface="Tahoma"/>
              <a:sym typeface="Tahoma"/>
            </a:endParaRPr>
          </a:p>
        </p:txBody>
      </p:sp>
      <p:sp>
        <p:nvSpPr>
          <p:cNvPr id="175" name="Google Shape;175;p17"/>
          <p:cNvSpPr/>
          <p:nvPr/>
        </p:nvSpPr>
        <p:spPr>
          <a:xfrm>
            <a:off x="8704050" y="4657124"/>
            <a:ext cx="1363200" cy="1006800"/>
          </a:xfrm>
          <a:prstGeom prst="ellipse">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Better Insulation</a:t>
            </a:r>
            <a:endParaRPr sz="1400" b="0" i="0" u="none" strike="noStrike" cap="none">
              <a:solidFill>
                <a:srgbClr val="000000"/>
              </a:solidFill>
              <a:latin typeface="Tahoma"/>
              <a:ea typeface="Tahoma"/>
              <a:cs typeface="Tahoma"/>
              <a:sym typeface="Tahoma"/>
            </a:endParaRPr>
          </a:p>
        </p:txBody>
      </p:sp>
      <p:sp>
        <p:nvSpPr>
          <p:cNvPr id="176" name="Google Shape;176;p17"/>
          <p:cNvSpPr/>
          <p:nvPr/>
        </p:nvSpPr>
        <p:spPr>
          <a:xfrm>
            <a:off x="7448349" y="5212425"/>
            <a:ext cx="1364400" cy="1073700"/>
          </a:xfrm>
          <a:prstGeom prst="ellipse">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b="0" i="0" u="none" strike="noStrike" cap="none">
                <a:solidFill>
                  <a:srgbClr val="000000"/>
                </a:solidFill>
                <a:latin typeface="Tahoma"/>
                <a:ea typeface="Tahoma"/>
                <a:cs typeface="Tahoma"/>
                <a:sym typeface="Tahoma"/>
              </a:rPr>
              <a:t>Pre-</a:t>
            </a:r>
            <a:r>
              <a:rPr lang="en-US" sz="1300" b="0" i="0" u="none" strike="noStrike" cap="none">
                <a:solidFill>
                  <a:srgbClr val="000000"/>
                </a:solidFill>
                <a:latin typeface="Tahoma"/>
                <a:ea typeface="Tahoma"/>
                <a:cs typeface="Tahoma"/>
                <a:sym typeface="Tahoma"/>
              </a:rPr>
              <a:t> Heating of </a:t>
            </a:r>
            <a:endParaRPr sz="13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400"/>
              <a:buFont typeface="Arial"/>
              <a:buNone/>
            </a:pPr>
            <a:r>
              <a:rPr lang="en-US" b="0" i="0" u="none" strike="noStrike" cap="none">
                <a:solidFill>
                  <a:srgbClr val="000000"/>
                </a:solidFill>
                <a:latin typeface="Tahoma"/>
                <a:ea typeface="Tahoma"/>
                <a:cs typeface="Tahoma"/>
                <a:sym typeface="Tahoma"/>
              </a:rPr>
              <a:t>Clinker</a:t>
            </a:r>
            <a:endParaRPr b="0" i="0" u="none" strike="noStrike" cap="none">
              <a:solidFill>
                <a:srgbClr val="000000"/>
              </a:solidFill>
              <a:latin typeface="Tahoma"/>
              <a:ea typeface="Tahoma"/>
              <a:cs typeface="Tahoma"/>
              <a:sym typeface="Tahoma"/>
            </a:endParaRPr>
          </a:p>
        </p:txBody>
      </p:sp>
      <p:sp>
        <p:nvSpPr>
          <p:cNvPr id="177" name="Google Shape;177;p17"/>
          <p:cNvSpPr/>
          <p:nvPr/>
        </p:nvSpPr>
        <p:spPr>
          <a:xfrm>
            <a:off x="5105400" y="5133975"/>
            <a:ext cx="1524300" cy="1109100"/>
          </a:xfrm>
          <a:prstGeom prst="ellipse">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Renewable Energy</a:t>
            </a:r>
            <a:endParaRPr sz="1400" b="0" i="0" u="none" strike="noStrike" cap="none">
              <a:solidFill>
                <a:srgbClr val="000000"/>
              </a:solidFill>
              <a:latin typeface="Tahoma"/>
              <a:ea typeface="Tahoma"/>
              <a:cs typeface="Tahoma"/>
              <a:sym typeface="Tahoma"/>
            </a:endParaRPr>
          </a:p>
        </p:txBody>
      </p:sp>
      <p:sp>
        <p:nvSpPr>
          <p:cNvPr id="178" name="Google Shape;178;p17"/>
          <p:cNvSpPr/>
          <p:nvPr/>
        </p:nvSpPr>
        <p:spPr>
          <a:xfrm>
            <a:off x="951950" y="2041924"/>
            <a:ext cx="1371900" cy="12231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b="0" i="0" u="none" strike="noStrike" cap="none">
                <a:solidFill>
                  <a:schemeClr val="dk1"/>
                </a:solidFill>
                <a:latin typeface="Tahoma"/>
                <a:ea typeface="Tahoma"/>
                <a:cs typeface="Tahoma"/>
                <a:sym typeface="Tahoma"/>
              </a:rPr>
              <a:t>Reduce Cement to Clinker Ratio</a:t>
            </a:r>
            <a:endParaRPr b="0" i="0" u="none" strike="noStrike" cap="none">
              <a:solidFill>
                <a:schemeClr val="dk1"/>
              </a:solidFill>
              <a:latin typeface="Tahoma"/>
              <a:ea typeface="Tahoma"/>
              <a:cs typeface="Tahoma"/>
              <a:sym typeface="Tahoma"/>
            </a:endParaRPr>
          </a:p>
        </p:txBody>
      </p:sp>
      <p:sp>
        <p:nvSpPr>
          <p:cNvPr id="179" name="Google Shape;179;p17"/>
          <p:cNvSpPr/>
          <p:nvPr/>
        </p:nvSpPr>
        <p:spPr>
          <a:xfrm>
            <a:off x="640125" y="478475"/>
            <a:ext cx="1676400" cy="13719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b="0" i="0" u="none" strike="noStrike" cap="none">
                <a:solidFill>
                  <a:srgbClr val="000000"/>
                </a:solidFill>
                <a:latin typeface="Tahoma"/>
                <a:ea typeface="Tahoma"/>
                <a:cs typeface="Tahoma"/>
                <a:sym typeface="Tahoma"/>
              </a:rPr>
              <a:t>Reduce </a:t>
            </a:r>
            <a:r>
              <a:rPr lang="en-US">
                <a:latin typeface="Tahoma"/>
                <a:ea typeface="Tahoma"/>
                <a:cs typeface="Tahoma"/>
                <a:sym typeface="Tahoma"/>
              </a:rPr>
              <a:t>the amount of </a:t>
            </a:r>
            <a:r>
              <a:rPr lang="en-US" b="0" i="0" u="none" strike="noStrike" cap="none">
                <a:solidFill>
                  <a:srgbClr val="000000"/>
                </a:solidFill>
                <a:latin typeface="Tahoma"/>
                <a:ea typeface="Tahoma"/>
                <a:cs typeface="Tahoma"/>
                <a:sym typeface="Tahoma"/>
              </a:rPr>
              <a:t>Cement in Concrete</a:t>
            </a:r>
            <a:endParaRPr b="0" i="0" u="none" strike="noStrike" cap="none">
              <a:solidFill>
                <a:srgbClr val="000000"/>
              </a:solidFill>
              <a:latin typeface="Tahoma"/>
              <a:ea typeface="Tahoma"/>
              <a:cs typeface="Tahoma"/>
              <a:sym typeface="Tahoma"/>
            </a:endParaRPr>
          </a:p>
        </p:txBody>
      </p:sp>
      <p:sp>
        <p:nvSpPr>
          <p:cNvPr id="180" name="Google Shape;180;p17"/>
          <p:cNvSpPr/>
          <p:nvPr/>
        </p:nvSpPr>
        <p:spPr>
          <a:xfrm>
            <a:off x="2495375" y="4901163"/>
            <a:ext cx="1451400" cy="11091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a:latin typeface="Tahoma"/>
                <a:ea typeface="Tahoma"/>
                <a:cs typeface="Tahoma"/>
                <a:sym typeface="Tahoma"/>
              </a:rPr>
              <a:t>Geological </a:t>
            </a:r>
            <a:endParaRPr b="0" i="0" u="none" strike="noStrike" cap="none">
              <a:solidFill>
                <a:srgbClr val="000000"/>
              </a:solidFill>
              <a:latin typeface="Tahoma"/>
              <a:ea typeface="Tahoma"/>
              <a:cs typeface="Tahoma"/>
              <a:sym typeface="Tahoma"/>
            </a:endParaRPr>
          </a:p>
        </p:txBody>
      </p:sp>
      <p:sp>
        <p:nvSpPr>
          <p:cNvPr id="181" name="Google Shape;181;p17"/>
          <p:cNvSpPr/>
          <p:nvPr/>
        </p:nvSpPr>
        <p:spPr>
          <a:xfrm>
            <a:off x="1306750" y="3726513"/>
            <a:ext cx="1451400" cy="11091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a:latin typeface="Tahoma"/>
                <a:ea typeface="Tahoma"/>
                <a:cs typeface="Tahoma"/>
                <a:sym typeface="Tahoma"/>
              </a:rPr>
              <a:t>Biological</a:t>
            </a:r>
            <a:endParaRPr b="0" i="0" u="none" strike="noStrike" cap="none">
              <a:solidFill>
                <a:srgbClr val="000000"/>
              </a:solidFill>
              <a:latin typeface="Tahoma"/>
              <a:ea typeface="Tahoma"/>
              <a:cs typeface="Tahoma"/>
              <a:sym typeface="Tahoma"/>
            </a:endParaRPr>
          </a:p>
        </p:txBody>
      </p:sp>
      <p:sp>
        <p:nvSpPr>
          <p:cNvPr id="182" name="Google Shape;182;p17"/>
          <p:cNvSpPr txBox="1">
            <a:spLocks noGrp="1"/>
          </p:cNvSpPr>
          <p:nvPr>
            <p:ph type="dt" idx="10"/>
          </p:nvPr>
        </p:nvSpPr>
        <p:spPr>
          <a:xfrm>
            <a:off x="409322" y="6550559"/>
            <a:ext cx="2743200" cy="30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6/5/2025</a:t>
            </a:r>
            <a:endParaRPr/>
          </a:p>
        </p:txBody>
      </p:sp>
      <p:sp>
        <p:nvSpPr>
          <p:cNvPr id="183" name="Google Shape;183;p17"/>
          <p:cNvSpPr/>
          <p:nvPr/>
        </p:nvSpPr>
        <p:spPr>
          <a:xfrm>
            <a:off x="4925050" y="478475"/>
            <a:ext cx="2272800" cy="19038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Tahoma"/>
                <a:ea typeface="Tahoma"/>
                <a:cs typeface="Tahoma"/>
                <a:sym typeface="Tahoma"/>
              </a:rPr>
              <a:t>Reduce Cement CO2 Emission</a:t>
            </a:r>
            <a:endParaRPr sz="2700" b="0" i="0" u="none" strike="noStrike" cap="none">
              <a:solidFill>
                <a:srgbClr val="000000"/>
              </a:solidFill>
              <a:latin typeface="Tahoma"/>
              <a:ea typeface="Tahoma"/>
              <a:cs typeface="Tahoma"/>
              <a:sym typeface="Tahoma"/>
            </a:endParaRPr>
          </a:p>
        </p:txBody>
      </p:sp>
      <p:sp>
        <p:nvSpPr>
          <p:cNvPr id="184" name="Google Shape;184;p17"/>
          <p:cNvSpPr/>
          <p:nvPr/>
        </p:nvSpPr>
        <p:spPr>
          <a:xfrm>
            <a:off x="3560650" y="2432125"/>
            <a:ext cx="1364400" cy="12231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ahoma"/>
                <a:ea typeface="Tahoma"/>
                <a:cs typeface="Tahoma"/>
                <a:sym typeface="Tahoma"/>
              </a:rPr>
              <a:t>Carbon Capture</a:t>
            </a:r>
            <a:endParaRPr sz="1600" b="0" i="0" u="none" strike="noStrike" cap="none">
              <a:solidFill>
                <a:srgbClr val="000000"/>
              </a:solidFill>
              <a:latin typeface="Tahoma"/>
              <a:ea typeface="Tahoma"/>
              <a:cs typeface="Tahoma"/>
              <a:sym typeface="Tahoma"/>
            </a:endParaRPr>
          </a:p>
        </p:txBody>
      </p:sp>
      <p:sp>
        <p:nvSpPr>
          <p:cNvPr id="185" name="Google Shape;185;p17"/>
          <p:cNvSpPr/>
          <p:nvPr/>
        </p:nvSpPr>
        <p:spPr>
          <a:xfrm>
            <a:off x="5379250" y="2963325"/>
            <a:ext cx="1364400" cy="1223100"/>
          </a:xfrm>
          <a:prstGeom prst="ellipse">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ahoma"/>
                <a:ea typeface="Tahoma"/>
                <a:cs typeface="Tahoma"/>
                <a:sym typeface="Tahoma"/>
              </a:rPr>
              <a:t>Cleaner Energy Sources</a:t>
            </a:r>
            <a:endParaRPr sz="1600" b="0" i="0" u="none" strike="noStrike" cap="none">
              <a:solidFill>
                <a:srgbClr val="000000"/>
              </a:solidFill>
              <a:latin typeface="Tahoma"/>
              <a:ea typeface="Tahoma"/>
              <a:cs typeface="Tahoma"/>
              <a:sym typeface="Tahoma"/>
            </a:endParaRPr>
          </a:p>
        </p:txBody>
      </p:sp>
      <p:sp>
        <p:nvSpPr>
          <p:cNvPr id="186" name="Google Shape;186;p17"/>
          <p:cNvSpPr/>
          <p:nvPr/>
        </p:nvSpPr>
        <p:spPr>
          <a:xfrm>
            <a:off x="7197850" y="2432125"/>
            <a:ext cx="1364400" cy="1223100"/>
          </a:xfrm>
          <a:prstGeom prst="ellipse">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Higher Energy Efficiency</a:t>
            </a:r>
            <a:endParaRPr sz="1400" b="0" i="0" u="none" strike="noStrike" cap="none">
              <a:solidFill>
                <a:srgbClr val="000000"/>
              </a:solidFill>
              <a:latin typeface="Tahoma"/>
              <a:ea typeface="Tahoma"/>
              <a:cs typeface="Tahoma"/>
              <a:sym typeface="Tahoma"/>
            </a:endParaRPr>
          </a:p>
        </p:txBody>
      </p:sp>
      <p:sp>
        <p:nvSpPr>
          <p:cNvPr id="187" name="Google Shape;187;p17"/>
          <p:cNvSpPr/>
          <p:nvPr/>
        </p:nvSpPr>
        <p:spPr>
          <a:xfrm>
            <a:off x="5562450" y="5369925"/>
            <a:ext cx="1067100" cy="873000"/>
          </a:xfrm>
          <a:prstGeom prst="ellipse">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Tahoma"/>
                <a:ea typeface="Tahoma"/>
                <a:cs typeface="Tahoma"/>
                <a:sym typeface="Tahoma"/>
              </a:rPr>
              <a:t>Renewable Energy</a:t>
            </a:r>
            <a:endParaRPr sz="1300" b="0" i="0" u="none" strike="noStrike" cap="none">
              <a:solidFill>
                <a:srgbClr val="000000"/>
              </a:solidFill>
              <a:latin typeface="Tahoma"/>
              <a:ea typeface="Tahoma"/>
              <a:cs typeface="Tahoma"/>
              <a:sym typeface="Tahoma"/>
            </a:endParaRPr>
          </a:p>
        </p:txBody>
      </p:sp>
      <p:sp>
        <p:nvSpPr>
          <p:cNvPr id="188" name="Google Shape;188;p17"/>
          <p:cNvSpPr/>
          <p:nvPr/>
        </p:nvSpPr>
        <p:spPr>
          <a:xfrm>
            <a:off x="3089663" y="448500"/>
            <a:ext cx="6608100" cy="59610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rgbClr val="000000"/>
                </a:solidFill>
                <a:latin typeface="Tahoma"/>
                <a:ea typeface="Tahoma"/>
                <a:cs typeface="Tahoma"/>
                <a:sym typeface="Tahoma"/>
              </a:rPr>
              <a:t>Reduce the amount of Cement in Concrete by partial replacemen</a:t>
            </a:r>
            <a:r>
              <a:rPr lang="en-US" sz="3500">
                <a:latin typeface="Tahoma"/>
                <a:ea typeface="Tahoma"/>
                <a:cs typeface="Tahoma"/>
                <a:sym typeface="Tahoma"/>
              </a:rPr>
              <a:t>t</a:t>
            </a:r>
            <a:endParaRPr sz="35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3500"/>
              <a:buFont typeface="Arial"/>
              <a:buNone/>
            </a:pPr>
            <a:r>
              <a:rPr lang="en-US" sz="3500">
                <a:latin typeface="Tahoma"/>
                <a:ea typeface="Tahoma"/>
                <a:cs typeface="Tahoma"/>
                <a:sym typeface="Tahoma"/>
              </a:rPr>
              <a:t>Supplementary Cementitious Materials (SCMs</a:t>
            </a:r>
            <a:r>
              <a:rPr lang="en-US" sz="3500" b="0" i="0" u="none" strike="noStrike" cap="none">
                <a:solidFill>
                  <a:srgbClr val="000000"/>
                </a:solidFill>
                <a:latin typeface="Tahoma"/>
                <a:ea typeface="Tahoma"/>
                <a:cs typeface="Tahoma"/>
                <a:sym typeface="Tahoma"/>
              </a:rPr>
              <a:t>) </a:t>
            </a:r>
            <a:endParaRPr sz="3500" b="0" i="0" u="none" strike="noStrike" cap="none">
              <a:solidFill>
                <a:srgbClr val="000000"/>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8"/>
          <p:cNvSpPr>
            <a:spLocks noGrp="1"/>
          </p:cNvSpPr>
          <p:nvPr>
            <p:ph type="pic" idx="2"/>
          </p:nvPr>
        </p:nvSpPr>
        <p:spPr>
          <a:xfrm>
            <a:off x="6918386" y="428263"/>
            <a:ext cx="4863900" cy="6001500"/>
          </a:xfrm>
          <a:prstGeom prst="rect">
            <a:avLst/>
          </a:prstGeom>
          <a:solidFill>
            <a:schemeClr val="lt1"/>
          </a:solidFill>
          <a:ln>
            <a:noFill/>
          </a:ln>
        </p:spPr>
        <p:txBody>
          <a:bodyPr/>
          <a:lstStyle/>
          <a:p>
            <a:endParaRPr lang="nb-NO"/>
          </a:p>
        </p:txBody>
      </p:sp>
      <p:pic>
        <p:nvPicPr>
          <p:cNvPr id="195" name="Google Shape;195;p18" title="Skjermbilde 2025-06-06 155139.png"/>
          <p:cNvPicPr preferRelativeResize="0"/>
          <p:nvPr/>
        </p:nvPicPr>
        <p:blipFill rotWithShape="1">
          <a:blip r:embed="rId3">
            <a:alphaModFix/>
          </a:blip>
          <a:srcRect l="37082" t="13810" r="37082" b="13810"/>
          <a:stretch/>
        </p:blipFill>
        <p:spPr>
          <a:xfrm>
            <a:off x="6399475" y="677500"/>
            <a:ext cx="5312126" cy="5636200"/>
          </a:xfrm>
          <a:prstGeom prst="rect">
            <a:avLst/>
          </a:prstGeom>
          <a:noFill/>
          <a:ln>
            <a:noFill/>
          </a:ln>
        </p:spPr>
      </p:pic>
      <p:sp>
        <p:nvSpPr>
          <p:cNvPr id="196" name="Google Shape;196;p18"/>
          <p:cNvSpPr txBox="1">
            <a:spLocks noGrp="1"/>
          </p:cNvSpPr>
          <p:nvPr>
            <p:ph type="title"/>
          </p:nvPr>
        </p:nvSpPr>
        <p:spPr>
          <a:xfrm>
            <a:off x="1130060" y="1009620"/>
            <a:ext cx="5132700" cy="693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500"/>
              <a:buNone/>
            </a:pPr>
            <a:r>
              <a:rPr lang="en-US"/>
              <a:t>Existing SCMs</a:t>
            </a:r>
            <a:endParaRPr/>
          </a:p>
        </p:txBody>
      </p:sp>
      <p:sp>
        <p:nvSpPr>
          <p:cNvPr id="197" name="Google Shape;197;p18"/>
          <p:cNvSpPr txBox="1">
            <a:spLocks noGrp="1"/>
          </p:cNvSpPr>
          <p:nvPr>
            <p:ph type="body" idx="1"/>
          </p:nvPr>
        </p:nvSpPr>
        <p:spPr>
          <a:xfrm>
            <a:off x="1130060" y="2175898"/>
            <a:ext cx="5141400" cy="395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SzPts val="1620"/>
              <a:buNone/>
            </a:pPr>
            <a:r>
              <a:rPr lang="en-US"/>
              <a:t>Fly Ash</a:t>
            </a:r>
            <a:endParaRPr/>
          </a:p>
          <a:p>
            <a:pPr marL="0" lvl="0" indent="0" algn="l" rtl="0">
              <a:lnSpc>
                <a:spcPct val="90000"/>
              </a:lnSpc>
              <a:spcBef>
                <a:spcPts val="1000"/>
              </a:spcBef>
              <a:spcAft>
                <a:spcPts val="0"/>
              </a:spcAft>
              <a:buSzPts val="1620"/>
              <a:buNone/>
            </a:pPr>
            <a:r>
              <a:rPr lang="en-US"/>
              <a:t>Blast Furnace/steel Slag</a:t>
            </a:r>
            <a:endParaRPr/>
          </a:p>
          <a:p>
            <a:pPr marL="0" lvl="0" indent="0" algn="l" rtl="0">
              <a:lnSpc>
                <a:spcPct val="90000"/>
              </a:lnSpc>
              <a:spcBef>
                <a:spcPts val="1000"/>
              </a:spcBef>
              <a:spcAft>
                <a:spcPts val="0"/>
              </a:spcAft>
              <a:buSzPts val="1620"/>
              <a:buNone/>
            </a:pPr>
            <a:r>
              <a:rPr lang="en-US"/>
              <a:t>Natural Pozzolana</a:t>
            </a:r>
            <a:endParaRPr/>
          </a:p>
          <a:p>
            <a:pPr marL="0" lvl="0" indent="0" algn="l" rtl="0">
              <a:lnSpc>
                <a:spcPct val="90000"/>
              </a:lnSpc>
              <a:spcBef>
                <a:spcPts val="1000"/>
              </a:spcBef>
              <a:spcAft>
                <a:spcPts val="0"/>
              </a:spcAft>
              <a:buSzPts val="1620"/>
              <a:buNone/>
            </a:pPr>
            <a:r>
              <a:rPr lang="en-US"/>
              <a:t>Limestone</a:t>
            </a:r>
            <a:endParaRPr/>
          </a:p>
          <a:p>
            <a:pPr marL="0" lvl="0" indent="0" algn="l" rtl="0">
              <a:lnSpc>
                <a:spcPct val="90000"/>
              </a:lnSpc>
              <a:spcBef>
                <a:spcPts val="1000"/>
              </a:spcBef>
              <a:spcAft>
                <a:spcPts val="0"/>
              </a:spcAft>
              <a:buSzPts val="1620"/>
              <a:buNone/>
            </a:pPr>
            <a:r>
              <a:rPr lang="en-US"/>
              <a:t>Silica fume</a:t>
            </a:r>
            <a:endParaRPr/>
          </a:p>
          <a:p>
            <a:pPr marL="0" lvl="0" indent="0" algn="l" rtl="0">
              <a:lnSpc>
                <a:spcPct val="90000"/>
              </a:lnSpc>
              <a:spcBef>
                <a:spcPts val="1000"/>
              </a:spcBef>
              <a:spcAft>
                <a:spcPts val="0"/>
              </a:spcAft>
              <a:buSzPts val="1620"/>
              <a:buNone/>
            </a:pPr>
            <a:endParaRPr/>
          </a:p>
        </p:txBody>
      </p:sp>
      <p:pic>
        <p:nvPicPr>
          <p:cNvPr id="198" name="Google Shape;198;p18" title="Skjermbilde 2025-06-06 155139.png"/>
          <p:cNvPicPr preferRelativeResize="0"/>
          <p:nvPr/>
        </p:nvPicPr>
        <p:blipFill rotWithShape="1">
          <a:blip r:embed="rId3">
            <a:alphaModFix/>
          </a:blip>
          <a:srcRect l="6890" t="18232" r="67272" b="9387"/>
          <a:stretch/>
        </p:blipFill>
        <p:spPr>
          <a:xfrm>
            <a:off x="6464987" y="1827224"/>
            <a:ext cx="3444726" cy="3782658"/>
          </a:xfrm>
          <a:prstGeom prst="rect">
            <a:avLst/>
          </a:prstGeom>
          <a:noFill/>
          <a:ln>
            <a:noFill/>
          </a:ln>
        </p:spPr>
      </p:pic>
      <p:pic>
        <p:nvPicPr>
          <p:cNvPr id="199" name="Google Shape;199;p18" title="Skjermbilde 2025-06-06 155139.png"/>
          <p:cNvPicPr preferRelativeResize="0"/>
          <p:nvPr/>
        </p:nvPicPr>
        <p:blipFill rotWithShape="1">
          <a:blip r:embed="rId3">
            <a:alphaModFix/>
          </a:blip>
          <a:srcRect l="74094" t="90046" r="16812"/>
          <a:stretch/>
        </p:blipFill>
        <p:spPr>
          <a:xfrm>
            <a:off x="9733500" y="4634275"/>
            <a:ext cx="1108550" cy="475625"/>
          </a:xfrm>
          <a:prstGeom prst="rect">
            <a:avLst/>
          </a:prstGeom>
          <a:noFill/>
          <a:ln>
            <a:noFill/>
          </a:ln>
        </p:spPr>
      </p:pic>
      <p:pic>
        <p:nvPicPr>
          <p:cNvPr id="200" name="Google Shape;200;p18" title="Skjermbilde 2025-06-06 155139.png"/>
          <p:cNvPicPr preferRelativeResize="0"/>
          <p:nvPr/>
        </p:nvPicPr>
        <p:blipFill rotWithShape="1">
          <a:blip r:embed="rId3">
            <a:alphaModFix/>
          </a:blip>
          <a:srcRect l="56179" t="90046" r="26895"/>
          <a:stretch/>
        </p:blipFill>
        <p:spPr>
          <a:xfrm>
            <a:off x="9085862" y="5350525"/>
            <a:ext cx="2063375" cy="475625"/>
          </a:xfrm>
          <a:prstGeom prst="rect">
            <a:avLst/>
          </a:prstGeom>
          <a:noFill/>
          <a:ln>
            <a:noFill/>
          </a:ln>
        </p:spPr>
      </p:pic>
      <p:pic>
        <p:nvPicPr>
          <p:cNvPr id="201" name="Google Shape;201;p18" title="Skjermbilde 2025-06-06 155139.png"/>
          <p:cNvPicPr preferRelativeResize="0"/>
          <p:nvPr/>
        </p:nvPicPr>
        <p:blipFill rotWithShape="1">
          <a:blip r:embed="rId3">
            <a:alphaModFix/>
          </a:blip>
          <a:srcRect l="44148" t="90046" r="44264"/>
          <a:stretch/>
        </p:blipFill>
        <p:spPr>
          <a:xfrm>
            <a:off x="9332300" y="5029600"/>
            <a:ext cx="1412575" cy="475625"/>
          </a:xfrm>
          <a:prstGeom prst="rect">
            <a:avLst/>
          </a:prstGeom>
          <a:noFill/>
          <a:ln>
            <a:noFill/>
          </a:ln>
        </p:spPr>
      </p:pic>
      <p:pic>
        <p:nvPicPr>
          <p:cNvPr id="202" name="Google Shape;202;p18" title="Skjermbilde 2025-06-06 155139.png"/>
          <p:cNvPicPr preferRelativeResize="0"/>
          <p:nvPr/>
        </p:nvPicPr>
        <p:blipFill rotWithShape="1">
          <a:blip r:embed="rId3">
            <a:alphaModFix/>
          </a:blip>
          <a:srcRect l="36236" t="90046" r="55672"/>
          <a:stretch/>
        </p:blipFill>
        <p:spPr>
          <a:xfrm>
            <a:off x="9967275" y="4300000"/>
            <a:ext cx="986175" cy="475625"/>
          </a:xfrm>
          <a:prstGeom prst="rect">
            <a:avLst/>
          </a:prstGeom>
          <a:noFill/>
          <a:ln>
            <a:noFill/>
          </a:ln>
        </p:spPr>
      </p:pic>
      <p:pic>
        <p:nvPicPr>
          <p:cNvPr id="203" name="Google Shape;203;p18" title="Skjermbilde 2025-06-06 155139.png"/>
          <p:cNvPicPr preferRelativeResize="0"/>
          <p:nvPr/>
        </p:nvPicPr>
        <p:blipFill rotWithShape="1">
          <a:blip r:embed="rId3">
            <a:alphaModFix/>
          </a:blip>
          <a:srcRect l="11620" t="90046" r="64503"/>
          <a:stretch/>
        </p:blipFill>
        <p:spPr>
          <a:xfrm>
            <a:off x="8662225" y="5759200"/>
            <a:ext cx="2910651" cy="475625"/>
          </a:xfrm>
          <a:prstGeom prst="rect">
            <a:avLst/>
          </a:prstGeom>
          <a:noFill/>
          <a:ln>
            <a:noFill/>
          </a:ln>
        </p:spPr>
      </p:pic>
      <p:pic>
        <p:nvPicPr>
          <p:cNvPr id="204" name="Google Shape;204;p18" title="Skjermbilde 2025-06-06 155139.png"/>
          <p:cNvPicPr preferRelativeResize="0"/>
          <p:nvPr/>
        </p:nvPicPr>
        <p:blipFill rotWithShape="1">
          <a:blip r:embed="rId3">
            <a:alphaModFix/>
          </a:blip>
          <a:srcRect l="3006" t="90046" r="88412"/>
          <a:stretch/>
        </p:blipFill>
        <p:spPr>
          <a:xfrm>
            <a:off x="10103250" y="3918025"/>
            <a:ext cx="1045976" cy="475625"/>
          </a:xfrm>
          <a:prstGeom prst="rect">
            <a:avLst/>
          </a:prstGeom>
          <a:noFill/>
          <a:ln>
            <a:noFill/>
          </a:ln>
        </p:spPr>
      </p:pic>
      <p:pic>
        <p:nvPicPr>
          <p:cNvPr id="205" name="Google Shape;205;p18" title="Skjermbilde 2025-06-06 155139.png"/>
          <p:cNvPicPr preferRelativeResize="0"/>
          <p:nvPr/>
        </p:nvPicPr>
        <p:blipFill rotWithShape="1">
          <a:blip r:embed="rId3">
            <a:alphaModFix/>
          </a:blip>
          <a:srcRect l="15212" t="15669" r="53741" b="93564"/>
          <a:stretch/>
        </p:blipFill>
        <p:spPr>
          <a:xfrm rot="10800000" flipH="1">
            <a:off x="6700650" y="767700"/>
            <a:ext cx="3784974" cy="441325"/>
          </a:xfrm>
          <a:prstGeom prst="rect">
            <a:avLst/>
          </a:prstGeom>
          <a:noFill/>
          <a:ln>
            <a:noFill/>
          </a:ln>
        </p:spPr>
      </p:pic>
      <p:pic>
        <p:nvPicPr>
          <p:cNvPr id="206" name="Google Shape;206;p18" title="Skjermbilde 2025-06-06 155139.png"/>
          <p:cNvPicPr preferRelativeResize="0"/>
          <p:nvPr/>
        </p:nvPicPr>
        <p:blipFill rotWithShape="1">
          <a:blip r:embed="rId3">
            <a:alphaModFix/>
          </a:blip>
          <a:srcRect l="46151" t="15669" r="25593" b="93564"/>
          <a:stretch/>
        </p:blipFill>
        <p:spPr>
          <a:xfrm rot="10800000" flipH="1">
            <a:off x="6870775" y="1135463"/>
            <a:ext cx="3444726" cy="441325"/>
          </a:xfrm>
          <a:prstGeom prst="rect">
            <a:avLst/>
          </a:prstGeom>
          <a:noFill/>
          <a:ln>
            <a:noFill/>
          </a:ln>
        </p:spPr>
      </p:pic>
      <p:sp>
        <p:nvSpPr>
          <p:cNvPr id="207" name="Google Shape;207;p18"/>
          <p:cNvSpPr txBox="1"/>
          <p:nvPr/>
        </p:nvSpPr>
        <p:spPr>
          <a:xfrm>
            <a:off x="6553188" y="5673763"/>
            <a:ext cx="1827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Tahoma"/>
                <a:ea typeface="Tahoma"/>
                <a:cs typeface="Tahoma"/>
                <a:sym typeface="Tahoma"/>
              </a:rPr>
              <a:t>Technology Roadmap - Low-Carbon Transition in the Cement Industry</a:t>
            </a:r>
            <a:endParaRPr sz="1000" b="0" i="0" u="none" strike="noStrike" cap="none">
              <a:solidFill>
                <a:schemeClr val="dk1"/>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txBox="1">
            <a:spLocks noGrp="1"/>
          </p:cNvSpPr>
          <p:nvPr>
            <p:ph type="title"/>
          </p:nvPr>
        </p:nvSpPr>
        <p:spPr>
          <a:xfrm>
            <a:off x="1670472" y="879894"/>
            <a:ext cx="8025600" cy="693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500"/>
              <a:buNone/>
            </a:pPr>
            <a:r>
              <a:rPr lang="en-US"/>
              <a:t>Objectives</a:t>
            </a:r>
            <a:endParaRPr/>
          </a:p>
        </p:txBody>
      </p:sp>
      <p:sp>
        <p:nvSpPr>
          <p:cNvPr id="214" name="Google Shape;214;p19"/>
          <p:cNvSpPr txBox="1">
            <a:spLocks noGrp="1"/>
          </p:cNvSpPr>
          <p:nvPr>
            <p:ph type="body" idx="1"/>
          </p:nvPr>
        </p:nvSpPr>
        <p:spPr>
          <a:xfrm>
            <a:off x="1670049" y="1938337"/>
            <a:ext cx="8025900" cy="395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SzPts val="1620"/>
              <a:buNone/>
            </a:pPr>
            <a:r>
              <a:rPr lang="en-US"/>
              <a:t>The objective of this study is to investigate the use of  Icelandic Volcanic Pozzolan (VPI) as a partial replacement for Ordinary Portland Cement (OPC), both in binary and ternary mortars with Silicon manganese slag (SiMn slag).</a:t>
            </a:r>
            <a:endParaRPr/>
          </a:p>
          <a:p>
            <a:pPr marL="0" lvl="0" indent="0" algn="l" rtl="0">
              <a:lnSpc>
                <a:spcPct val="90000"/>
              </a:lnSpc>
              <a:spcBef>
                <a:spcPts val="1000"/>
              </a:spcBef>
              <a:spcAft>
                <a:spcPts val="0"/>
              </a:spcAft>
              <a:buSzPts val="162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a:spLocks noGrp="1"/>
          </p:cNvSpPr>
          <p:nvPr>
            <p:ph type="title"/>
          </p:nvPr>
        </p:nvSpPr>
        <p:spPr>
          <a:xfrm>
            <a:off x="1670472" y="851319"/>
            <a:ext cx="8025600" cy="693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500"/>
              <a:buNone/>
            </a:pPr>
            <a:r>
              <a:rPr lang="en-US"/>
              <a:t>Material Details</a:t>
            </a:r>
            <a:endParaRPr/>
          </a:p>
        </p:txBody>
      </p:sp>
      <p:graphicFrame>
        <p:nvGraphicFramePr>
          <p:cNvPr id="221" name="Google Shape;221;p20"/>
          <p:cNvGraphicFramePr/>
          <p:nvPr/>
        </p:nvGraphicFramePr>
        <p:xfrm>
          <a:off x="968396" y="1696300"/>
          <a:ext cx="3000000" cy="3000000"/>
        </p:xfrm>
        <a:graphic>
          <a:graphicData uri="http://schemas.openxmlformats.org/drawingml/2006/table">
            <a:tbl>
              <a:tblPr>
                <a:noFill/>
                <a:tableStyleId>{A2A8DD82-51D9-4F4B-9FA5-9FD872081FB9}</a:tableStyleId>
              </a:tblPr>
              <a:tblGrid>
                <a:gridCol w="2219800">
                  <a:extLst>
                    <a:ext uri="{9D8B030D-6E8A-4147-A177-3AD203B41FA5}">
                      <a16:colId xmlns:a16="http://schemas.microsoft.com/office/drawing/2014/main" val="20000"/>
                    </a:ext>
                  </a:extLst>
                </a:gridCol>
                <a:gridCol w="5416350">
                  <a:extLst>
                    <a:ext uri="{9D8B030D-6E8A-4147-A177-3AD203B41FA5}">
                      <a16:colId xmlns:a16="http://schemas.microsoft.com/office/drawing/2014/main" val="20001"/>
                    </a:ext>
                  </a:extLst>
                </a:gridCol>
                <a:gridCol w="2863550">
                  <a:extLst>
                    <a:ext uri="{9D8B030D-6E8A-4147-A177-3AD203B41FA5}">
                      <a16:colId xmlns:a16="http://schemas.microsoft.com/office/drawing/2014/main" val="20002"/>
                    </a:ext>
                  </a:extLst>
                </a:gridCol>
              </a:tblGrid>
              <a:tr h="4572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Material</a:t>
                      </a: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Supplied by</a:t>
                      </a: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Reference Standard</a:t>
                      </a:r>
                      <a:endParaRPr sz="1800" u="none" strike="noStrike" cap="none"/>
                    </a:p>
                  </a:txBody>
                  <a:tcPr marL="91425" marR="91425" marT="91425" marB="91425"/>
                </a:tc>
                <a:extLst>
                  <a:ext uri="{0D108BD9-81ED-4DB2-BD59-A6C34878D82A}">
                    <a16:rowId xmlns:a16="http://schemas.microsoft.com/office/drawing/2014/main" val="10000"/>
                  </a:ext>
                </a:extLst>
              </a:tr>
              <a:tr h="771550">
                <a:tc>
                  <a:txBody>
                    <a:bodyPr/>
                    <a:lstStyle/>
                    <a:p>
                      <a:pPr marL="0" marR="0" lvl="0" indent="0" algn="l" rtl="0">
                        <a:lnSpc>
                          <a:spcPct val="100000"/>
                        </a:lnSpc>
                        <a:spcBef>
                          <a:spcPts val="0"/>
                        </a:spcBef>
                        <a:spcAft>
                          <a:spcPts val="0"/>
                        </a:spcAft>
                        <a:buClr>
                          <a:schemeClr val="dk2"/>
                        </a:buClr>
                        <a:buSzPts val="1100"/>
                        <a:buFont typeface="Arial"/>
                        <a:buNone/>
                      </a:pPr>
                      <a:r>
                        <a:rPr lang="en-US" sz="1800" u="none" strike="noStrike" cap="none"/>
                        <a:t>CEM I 52.5 R</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cement</a:t>
                      </a: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2"/>
                        </a:buClr>
                        <a:buSzPts val="1100"/>
                        <a:buFont typeface="Arial"/>
                        <a:buNone/>
                      </a:pPr>
                      <a:r>
                        <a:rPr lang="en-US" sz="1800" u="none" strike="noStrike" cap="none"/>
                        <a:t>Heidelberg</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Materials- Norway</a:t>
                      </a: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2"/>
                        </a:buClr>
                        <a:buSzPts val="1800"/>
                        <a:buFont typeface="Arial"/>
                        <a:buNone/>
                      </a:pPr>
                      <a:r>
                        <a:rPr lang="en-US" sz="1800" u="none" strike="noStrike" cap="none">
                          <a:solidFill>
                            <a:srgbClr val="0E2841"/>
                          </a:solidFill>
                          <a:latin typeface="Tahoma"/>
                          <a:ea typeface="Tahoma"/>
                          <a:cs typeface="Tahoma"/>
                          <a:sym typeface="Tahoma"/>
                        </a:rPr>
                        <a:t>NS-EN 197-1:2011</a:t>
                      </a:r>
                      <a:endParaRPr sz="1800" u="none" strike="noStrike" cap="none"/>
                    </a:p>
                  </a:txBody>
                  <a:tcPr marL="91425" marR="91425" marT="91425" marB="91425"/>
                </a:tc>
                <a:extLst>
                  <a:ext uri="{0D108BD9-81ED-4DB2-BD59-A6C34878D82A}">
                    <a16:rowId xmlns:a16="http://schemas.microsoft.com/office/drawing/2014/main" val="10001"/>
                  </a:ext>
                </a:extLst>
              </a:tr>
              <a:tr h="5715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VPI</a:t>
                      </a: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2"/>
                        </a:buClr>
                        <a:buSzPts val="1100"/>
                        <a:buFont typeface="Arial"/>
                        <a:buNone/>
                      </a:pPr>
                      <a:r>
                        <a:rPr lang="en-US" sz="1800" u="none" strike="noStrike" cap="none"/>
                        <a:t>Heidelberg</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Materials- Norway</a:t>
                      </a:r>
                      <a:endParaRPr sz="1800" u="none" strike="noStrike" cap="none"/>
                    </a:p>
                  </a:txBody>
                  <a:tcPr marL="91425" marR="91425" marT="91425" marB="91425"/>
                </a:tc>
                <a:tc>
                  <a:txBody>
                    <a:bodyPr/>
                    <a:lstStyle/>
                    <a:p>
                      <a:pPr marL="457200" marR="0" lvl="0" indent="-228600" algn="l" rtl="0">
                        <a:lnSpc>
                          <a:spcPct val="100000"/>
                        </a:lnSpc>
                        <a:spcBef>
                          <a:spcPts val="0"/>
                        </a:spcBef>
                        <a:spcAft>
                          <a:spcPts val="0"/>
                        </a:spcAft>
                        <a:buClr>
                          <a:srgbClr val="0E2841"/>
                        </a:buClr>
                        <a:buSzPts val="1600"/>
                        <a:buFont typeface="Tahoma"/>
                        <a:buNone/>
                      </a:pPr>
                      <a:endParaRPr sz="1800" u="none" strike="noStrike" cap="none">
                        <a:solidFill>
                          <a:srgbClr val="0E2841"/>
                        </a:solidFill>
                        <a:latin typeface="Tahoma"/>
                        <a:ea typeface="Tahoma"/>
                        <a:cs typeface="Tahoma"/>
                        <a:sym typeface="Tahoma"/>
                      </a:endParaRPr>
                    </a:p>
                  </a:txBody>
                  <a:tcPr marL="91425" marR="91425" marT="91425" marB="91425"/>
                </a:tc>
                <a:extLst>
                  <a:ext uri="{0D108BD9-81ED-4DB2-BD59-A6C34878D82A}">
                    <a16:rowId xmlns:a16="http://schemas.microsoft.com/office/drawing/2014/main" val="10002"/>
                  </a:ext>
                </a:extLst>
              </a:tr>
              <a:tr h="4352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SiMn slag</a:t>
                      </a:r>
                      <a:endParaRPr sz="1800" u="none" strike="noStrike" cap="none"/>
                    </a:p>
                  </a:txBody>
                  <a:tcPr marL="91425" marR="91425" marT="91425" marB="91425">
                    <a:lnB w="19050"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ERAMET-Norway</a:t>
                      </a:r>
                      <a:endParaRPr sz="1800" u="none" strike="noStrike" cap="none"/>
                    </a:p>
                  </a:txBody>
                  <a:tcPr marL="91425" marR="91425" marT="91425" marB="91425">
                    <a:lnB w="19050" cap="flat" cmpd="sng">
                      <a:solidFill>
                        <a:srgbClr val="CCCCCC"/>
                      </a:solidFill>
                      <a:prstDash val="solid"/>
                      <a:round/>
                      <a:headEnd type="none" w="sm" len="sm"/>
                      <a:tailEnd type="none" w="sm" len="sm"/>
                    </a:lnB>
                  </a:tcPr>
                </a:tc>
                <a:tc>
                  <a:txBody>
                    <a:bodyPr/>
                    <a:lstStyle/>
                    <a:p>
                      <a:pPr marL="457200" marR="0" lvl="0" indent="-228600" algn="l" rtl="0">
                        <a:lnSpc>
                          <a:spcPct val="100000"/>
                        </a:lnSpc>
                        <a:spcBef>
                          <a:spcPts val="0"/>
                        </a:spcBef>
                        <a:spcAft>
                          <a:spcPts val="0"/>
                        </a:spcAft>
                        <a:buClr>
                          <a:srgbClr val="000000"/>
                        </a:buClr>
                        <a:buSzPts val="1400"/>
                        <a:buFont typeface="Arial"/>
                        <a:buNone/>
                      </a:pPr>
                      <a:endParaRPr sz="1800" u="none" strike="noStrike" cap="none"/>
                    </a:p>
                  </a:txBody>
                  <a:tcPr marL="91425" marR="91425" marT="91425" marB="91425">
                    <a:lnB w="1905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685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Sand</a:t>
                      </a:r>
                      <a:endParaRPr sz="1800" u="none" strike="noStrike" cap="none"/>
                    </a:p>
                  </a:txBody>
                  <a:tcPr marL="91450" marR="91450" marT="45725" marB="45725">
                    <a:lnL w="19050" cap="flat" cmpd="sng">
                      <a:solidFill>
                        <a:srgbClr val="CCCCCC"/>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19050"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manufactured sand –Heidelberg Materials Aggregate Årdal, Stavanger, Norway</a:t>
                      </a:r>
                      <a:endParaRPr sz="1800" u="none" strike="noStrike" cap="none"/>
                    </a:p>
                  </a:txBody>
                  <a:tcPr marL="91450" marR="91450" marT="45725" marB="45725">
                    <a:lnL w="19050" cap="flat" cmpd="sng">
                      <a:solidFill>
                        <a:srgbClr val="CCCCCC"/>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19050"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NS-EN  2620:2002+A1:2008+NA:2016 &amp; NB21</a:t>
                      </a:r>
                      <a:endParaRPr sz="1800" u="none" strike="noStrike" cap="none"/>
                    </a:p>
                  </a:txBody>
                  <a:tcPr marL="91450" marR="91450" marT="45725" marB="45725">
                    <a:lnL w="19050" cap="flat" cmpd="sng">
                      <a:solidFill>
                        <a:srgbClr val="CCCCCC"/>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1905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685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Superplasticizer: Dynamon SX-N</a:t>
                      </a:r>
                      <a:endParaRPr sz="1800" u="none" strike="noStrike" cap="none"/>
                    </a:p>
                  </a:txBody>
                  <a:tcPr marL="91450" marR="91450" marT="45725" marB="45725">
                    <a:lnL w="19050" cap="flat" cmpd="sng">
                      <a:solidFill>
                        <a:srgbClr val="CCCCCC"/>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19050" cap="flat" cmpd="sng">
                      <a:solidFill>
                        <a:srgbClr val="CCCCCC"/>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MAPEI, Norway</a:t>
                      </a:r>
                      <a:endParaRPr sz="1800" u="none" strike="noStrike" cap="none"/>
                    </a:p>
                  </a:txBody>
                  <a:tcPr marL="91450" marR="91450" marT="45725" marB="45725">
                    <a:lnL w="19050" cap="flat" cmpd="sng">
                      <a:solidFill>
                        <a:srgbClr val="CCCCCC"/>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19050" cap="flat" cmpd="sng">
                      <a:solidFill>
                        <a:srgbClr val="CCCCCC"/>
                      </a:solidFill>
                      <a:prstDash val="solid"/>
                      <a:round/>
                      <a:headEnd type="none" w="sm" len="sm"/>
                      <a:tailEnd type="none" w="sm" len="sm"/>
                    </a:lnB>
                  </a:tcPr>
                </a:tc>
                <a:tc hMerge="1">
                  <a:txBody>
                    <a:bodyPr/>
                    <a:lstStyle/>
                    <a:p>
                      <a:endParaRPr lang="nb-NO"/>
                    </a:p>
                  </a:txBody>
                  <a:tcPr/>
                </a:tc>
                <a:extLst>
                  <a:ext uri="{0D108BD9-81ED-4DB2-BD59-A6C34878D82A}">
                    <a16:rowId xmlns:a16="http://schemas.microsoft.com/office/drawing/2014/main" val="10005"/>
                  </a:ext>
                </a:extLst>
              </a:tr>
              <a:tr h="4352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Water</a:t>
                      </a:r>
                      <a:endParaRPr sz="1800" u="none" strike="noStrike" cap="none"/>
                    </a:p>
                  </a:txBody>
                  <a:tcPr marL="91450" marR="91450" marT="45725" marB="45725">
                    <a:lnL w="19050" cap="flat" cmpd="sng">
                      <a:solidFill>
                        <a:srgbClr val="CCCCCC"/>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19050" cap="flat" cmpd="sng">
                      <a:solidFill>
                        <a:srgbClr val="CCCCCC"/>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Local treated Potable tap water</a:t>
                      </a:r>
                      <a:endParaRPr sz="1800" u="none" strike="noStrike" cap="none"/>
                    </a:p>
                  </a:txBody>
                  <a:tcPr marL="91450" marR="91450" marT="45725" marB="45725">
                    <a:lnL w="19050" cap="flat" cmpd="sng">
                      <a:solidFill>
                        <a:srgbClr val="CCCCCC"/>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19050" cap="flat" cmpd="sng">
                      <a:solidFill>
                        <a:srgbClr val="CCCCCC"/>
                      </a:solidFill>
                      <a:prstDash val="solid"/>
                      <a:round/>
                      <a:headEnd type="none" w="sm" len="sm"/>
                      <a:tailEnd type="none" w="sm" len="sm"/>
                    </a:lnB>
                  </a:tcPr>
                </a:tc>
                <a:tc hMerge="1">
                  <a:txBody>
                    <a:bodyPr/>
                    <a:lstStyle/>
                    <a:p>
                      <a:endParaRPr lang="nb-NO"/>
                    </a:p>
                  </a:txBody>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UiS, english">
  <a:themeElements>
    <a:clrScheme name="UiS – RGB - 3 oktober 2017">
      <a:dk1>
        <a:srgbClr val="050F41"/>
      </a:dk1>
      <a:lt1>
        <a:srgbClr val="F0ECE3"/>
      </a:lt1>
      <a:dk2>
        <a:srgbClr val="000000"/>
      </a:dk2>
      <a:lt2>
        <a:srgbClr val="FFFFFF"/>
      </a:lt2>
      <a:accent1>
        <a:srgbClr val="EB5F0A"/>
      </a:accent1>
      <a:accent2>
        <a:srgbClr val="0A3CA0"/>
      </a:accent2>
      <a:accent3>
        <a:srgbClr val="AAC8F0"/>
      </a:accent3>
      <a:accent4>
        <a:srgbClr val="F09600"/>
      </a:accent4>
      <a:accent5>
        <a:srgbClr val="AE937D"/>
      </a:accent5>
      <a:accent6>
        <a:srgbClr val="641E14"/>
      </a:accent6>
      <a:hlink>
        <a:srgbClr val="0A3CA0"/>
      </a:hlink>
      <a:folHlink>
        <a:srgbClr val="C846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2b7fce66-bf2d-46b5-b59a-9f0018501bcd}" enabled="1" method="Standard" siteId="{f8a213d2-8f6c-400d-9e74-4e8b475316c6}" contentBits="0" removed="0"/>
</clbl:labelList>
</file>

<file path=docProps/app.xml><?xml version="1.0" encoding="utf-8"?>
<Properties xmlns="http://schemas.openxmlformats.org/officeDocument/2006/extended-properties" xmlns:vt="http://schemas.openxmlformats.org/officeDocument/2006/docPropsVTypes">
  <TotalTime>0</TotalTime>
  <Words>2245</Words>
  <Application>Microsoft Office PowerPoint</Application>
  <PresentationFormat>Widescreen</PresentationFormat>
  <Paragraphs>354</Paragraphs>
  <Slides>23</Slides>
  <Notes>23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Arial</vt:lpstr>
      <vt:lpstr>Tahoma</vt:lpstr>
      <vt:lpstr>Calibri</vt:lpstr>
      <vt:lpstr>UiS, english</vt:lpstr>
      <vt:lpstr>Low-Carbon Composite Mortar With High Cement Replacement Ratios Using Volcanic Pozzolan and Silicon Manganese Slag</vt:lpstr>
      <vt:lpstr>Content</vt:lpstr>
      <vt:lpstr>Introduction</vt:lpstr>
      <vt:lpstr>Cement Production over Time</vt:lpstr>
      <vt:lpstr>PowerPoint-presentasjon</vt:lpstr>
      <vt:lpstr>PowerPoint-presentasjon</vt:lpstr>
      <vt:lpstr>Existing SCMs</vt:lpstr>
      <vt:lpstr>Objectives</vt:lpstr>
      <vt:lpstr>Material Details</vt:lpstr>
      <vt:lpstr>Particle Size Distribution</vt:lpstr>
      <vt:lpstr>XRF Studies</vt:lpstr>
      <vt:lpstr>Mix Proportions</vt:lpstr>
      <vt:lpstr>Results and Discussion</vt:lpstr>
      <vt:lpstr>Compressive Strength</vt:lpstr>
      <vt:lpstr>Strength Development</vt:lpstr>
      <vt:lpstr>XRD Observation</vt:lpstr>
      <vt:lpstr>SEM Observation</vt:lpstr>
      <vt:lpstr>SEM Observation</vt:lpstr>
      <vt:lpstr>Hydration Kinetics</vt:lpstr>
      <vt:lpstr>Conclusion</vt:lpstr>
      <vt:lpstr>Acknowledgements</vt:lpstr>
      <vt:lpstr>References</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Vanessa Grace Ochon Booc</cp:lastModifiedBy>
  <cp:revision>1</cp:revision>
  <dcterms:modified xsi:type="dcterms:W3CDTF">2025-06-12T05:31:50Z</dcterms:modified>
</cp:coreProperties>
</file>