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9" r:id="rId3"/>
    <p:sldId id="285" r:id="rId4"/>
    <p:sldId id="348" r:id="rId5"/>
    <p:sldId id="355" r:id="rId6"/>
    <p:sldId id="356" r:id="rId7"/>
    <p:sldId id="357" r:id="rId8"/>
    <p:sldId id="358" r:id="rId9"/>
    <p:sldId id="334" r:id="rId10"/>
    <p:sldId id="359" r:id="rId11"/>
    <p:sldId id="360" r:id="rId12"/>
    <p:sldId id="339" r:id="rId13"/>
    <p:sldId id="361" r:id="rId14"/>
    <p:sldId id="335" r:id="rId15"/>
    <p:sldId id="363" r:id="rId16"/>
    <p:sldId id="364" r:id="rId17"/>
    <p:sldId id="347" r:id="rId18"/>
    <p:sldId id="365" r:id="rId19"/>
    <p:sldId id="367" r:id="rId20"/>
    <p:sldId id="34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69BF"/>
    <a:srgbClr val="78A2CC"/>
    <a:srgbClr val="164194"/>
    <a:srgbClr val="B2CBDE"/>
    <a:srgbClr val="304674"/>
    <a:srgbClr val="BFD4DB"/>
    <a:srgbClr val="B6D7A8"/>
    <a:srgbClr val="6AA84F"/>
    <a:srgbClr val="E06666"/>
    <a:srgbClr val="EA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CF6FD6-3AAE-4D6A-A851-75D01ACB232D}" v="19" dt="2025-06-09T22:54:09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 autoAdjust="0"/>
    <p:restoredTop sz="95033" autoAdjust="0"/>
  </p:normalViewPr>
  <p:slideViewPr>
    <p:cSldViewPr snapToGrid="0">
      <p:cViewPr varScale="1">
        <p:scale>
          <a:sx n="97" d="100"/>
          <a:sy n="97" d="100"/>
        </p:scale>
        <p:origin x="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BD565-027C-495D-81FE-BAB09FDA89C2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7E089-CE97-492D-B0EA-1FE0803F3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36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219D7-2A2D-1E6A-B445-9B86609E4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BC91C4-40D4-3335-F992-02EF66E4A3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100F03-DA92-2998-B013-3950121B4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0CFF7-C138-94B8-7B05-B337AE7B5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663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B9E52-2443-F684-1895-F9A9BB1C1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186038-C31F-3E59-B829-B945CFD036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D18DF1-D841-46A9-290B-99F74978F2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25334-8F2D-B407-AC05-9734B666F1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790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FF5AD-0B92-6D1C-DB17-5A701EE1F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142879-6C0A-F530-D898-49C71ED8CF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F1C2AC-C0EC-5BBF-5A4B-7D0FED6492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34EB4-4367-93C0-CEA1-D09038A8BE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39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90E49-6375-620F-A54B-8BFA1AC9E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509E1B-2FB9-1FE6-E593-B30B7A02AD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00D776-FCD9-2C2B-516F-FCED90C4F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1F2CA-027C-7FB6-6B7C-B5916E33F6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54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0740C-63EB-D7F8-5D1E-7F411F797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816193-20EB-CAE6-E048-658F08102D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BBF577-D1AB-92C3-6636-26C551FEF1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0F6F5-2039-CB46-1AD6-DF43B0AAAA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72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0E79C5-8843-2A3C-2C84-6FCC21715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D72115-E4BF-B678-A499-736A578354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97BBCF-7A64-1E3E-FDD6-C3202609F6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CDD5-DFA5-8610-057E-5BF09E4BBB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57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79DF56-DD46-3307-773B-9418AC519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98D7DD-DEF7-E736-3B6B-4A9643D763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7EAD3F-EB59-1047-FAB3-9B91F389E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2306B-EAD7-158E-E75B-6C991BF68C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17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BCA01-542C-EDAD-2303-DF1AD95FA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ED765E-F667-DA08-EE60-EC211415C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8A7F0-1340-7253-DE6B-72B550FF7B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9F352-2D6E-9A40-EE13-6514E342C2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08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764D7-3307-DFB3-0AD9-E277DCA45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EDC17C-5F71-24C1-9292-8D02909519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2483E6-84B7-E561-16F5-65ABDD492F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01D20-93E6-97BB-2343-4BA1ED201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125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54A59-1E7A-4347-4FA7-33056262D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653865-81BC-E90C-3BF2-4C913B57F4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E312F9-AB11-5FBB-A9B8-8A438B5EE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95D96-4495-6982-A589-66DE0342B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55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0B524-5492-65E6-8C6A-ABC46A0DA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FF82F7-B358-8229-C669-8AF371064C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6D53EB-E279-2B20-16C2-B37E729F8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2B691-B09A-55CC-1FBE-A9D5D8B2AA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29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AB2DA-6837-BC64-0F00-E3199BBB4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F275B1-15D0-2693-C7F1-BFFBFD96B4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01653D-A977-0164-0AAC-C9995B12AE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C0861-E318-3008-BE67-780C26F180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44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7D087-BF3E-8BA0-37F1-BFDBF5CD0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EC4317-4248-2A5F-52A8-F22109FEBC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512DCB-010D-C49A-AF8C-1664831583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08201-0258-0EE7-FB6D-9DE8941D2F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B7E089-CE97-492D-B0EA-1FE0803F3FB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4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CC9A1-FBF6-7429-210A-E00794493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DA36C-7FD7-B066-A3F5-4E6C28515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26AD5-AF8B-092C-13A1-441B5A3C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A96C3-6DD4-A697-F7DE-B6850C74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8FBB-8E31-7C27-28D1-9131450B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7836E57-E0C6-BB9A-401C-9714D77FA750}"/>
              </a:ext>
            </a:extLst>
          </p:cNvPr>
          <p:cNvGrpSpPr/>
          <p:nvPr userDrawn="1"/>
        </p:nvGrpSpPr>
        <p:grpSpPr>
          <a:xfrm>
            <a:off x="-81280" y="6571174"/>
            <a:ext cx="12385038" cy="167010"/>
            <a:chOff x="-81280" y="6571174"/>
            <a:chExt cx="12385038" cy="167010"/>
          </a:xfrm>
          <a:solidFill>
            <a:srgbClr val="164194"/>
          </a:solidFill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9EC41C94-29D9-C13F-FCAD-93A2E047980F}"/>
                </a:ext>
              </a:extLst>
            </p:cNvPr>
            <p:cNvSpPr/>
            <p:nvPr/>
          </p:nvSpPr>
          <p:spPr>
            <a:xfrm>
              <a:off x="-8128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1A58491C-FF8D-8264-ACA4-EFAEB4FCE415}"/>
                </a:ext>
              </a:extLst>
            </p:cNvPr>
            <p:cNvSpPr/>
            <p:nvPr/>
          </p:nvSpPr>
          <p:spPr>
            <a:xfrm>
              <a:off x="41635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07DCE717-008B-1F1D-82AA-A3B7A107C496}"/>
                </a:ext>
              </a:extLst>
            </p:cNvPr>
            <p:cNvSpPr/>
            <p:nvPr/>
          </p:nvSpPr>
          <p:spPr>
            <a:xfrm>
              <a:off x="265569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A9037847-493E-BE91-2953-35A9B6E68FC0}"/>
                </a:ext>
              </a:extLst>
            </p:cNvPr>
            <p:cNvSpPr/>
            <p:nvPr/>
          </p:nvSpPr>
          <p:spPr>
            <a:xfrm>
              <a:off x="564148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F6ECE43D-C413-9942-11F5-8673699D451E}"/>
                </a:ext>
              </a:extLst>
            </p:cNvPr>
            <p:cNvSpPr/>
            <p:nvPr/>
          </p:nvSpPr>
          <p:spPr>
            <a:xfrm>
              <a:off x="738320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C63C386A-FF44-4DAA-38CA-5C5381067FFB}"/>
                </a:ext>
              </a:extLst>
            </p:cNvPr>
            <p:cNvSpPr/>
            <p:nvPr/>
          </p:nvSpPr>
          <p:spPr>
            <a:xfrm>
              <a:off x="912491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96222C07-2838-1378-060B-D046F2A614ED}"/>
                </a:ext>
              </a:extLst>
            </p:cNvPr>
            <p:cNvSpPr/>
            <p:nvPr/>
          </p:nvSpPr>
          <p:spPr>
            <a:xfrm>
              <a:off x="215806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918D7728-CF60-705F-FA27-5539CA84C9A1}"/>
                </a:ext>
              </a:extLst>
            </p:cNvPr>
            <p:cNvSpPr/>
            <p:nvPr/>
          </p:nvSpPr>
          <p:spPr>
            <a:xfrm>
              <a:off x="539267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EB88619A-8424-40C1-38BF-6BC5C88E896C}"/>
                </a:ext>
              </a:extLst>
            </p:cNvPr>
            <p:cNvSpPr/>
            <p:nvPr/>
          </p:nvSpPr>
          <p:spPr>
            <a:xfrm>
              <a:off x="713438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49F50F72-C9D3-2C65-0CDE-31DF91918471}"/>
                </a:ext>
              </a:extLst>
            </p:cNvPr>
            <p:cNvSpPr/>
            <p:nvPr/>
          </p:nvSpPr>
          <p:spPr>
            <a:xfrm>
              <a:off x="887609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795C3A46-9956-838C-9FD4-CE7C947ECA88}"/>
                </a:ext>
              </a:extLst>
            </p:cNvPr>
            <p:cNvSpPr/>
            <p:nvPr/>
          </p:nvSpPr>
          <p:spPr>
            <a:xfrm>
              <a:off x="1061780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BAD2EBE5-ACD3-B7F4-7189-E3F2804CF590}"/>
                </a:ext>
              </a:extLst>
            </p:cNvPr>
            <p:cNvSpPr/>
            <p:nvPr/>
          </p:nvSpPr>
          <p:spPr>
            <a:xfrm>
              <a:off x="1186188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DD2AA1FB-50F7-F363-BBA3-FF5E2704F383}"/>
                </a:ext>
              </a:extLst>
            </p:cNvPr>
            <p:cNvSpPr/>
            <p:nvPr/>
          </p:nvSpPr>
          <p:spPr>
            <a:xfrm>
              <a:off x="66516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D24C2A78-AA60-F5CE-D167-D25034350F14}"/>
                </a:ext>
              </a:extLst>
            </p:cNvPr>
            <p:cNvSpPr/>
            <p:nvPr/>
          </p:nvSpPr>
          <p:spPr>
            <a:xfrm>
              <a:off x="315332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D0873C92-666F-9A0A-3C84-14D6945A0360}"/>
                </a:ext>
              </a:extLst>
            </p:cNvPr>
            <p:cNvSpPr/>
            <p:nvPr/>
          </p:nvSpPr>
          <p:spPr>
            <a:xfrm>
              <a:off x="589030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1CD4CF47-24EC-8F7E-3128-6A0E4ECD44C2}"/>
                </a:ext>
              </a:extLst>
            </p:cNvPr>
            <p:cNvSpPr/>
            <p:nvPr/>
          </p:nvSpPr>
          <p:spPr>
            <a:xfrm>
              <a:off x="763201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AA32F448-BFC0-6B51-4B24-AD5E2528838E}"/>
                </a:ext>
              </a:extLst>
            </p:cNvPr>
            <p:cNvSpPr/>
            <p:nvPr/>
          </p:nvSpPr>
          <p:spPr>
            <a:xfrm>
              <a:off x="937372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C0265B03-1EC8-487F-B980-569354E5F8B7}"/>
                </a:ext>
              </a:extLst>
            </p:cNvPr>
            <p:cNvSpPr/>
            <p:nvPr/>
          </p:nvSpPr>
          <p:spPr>
            <a:xfrm>
              <a:off x="1086662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Parallelogram 25">
              <a:extLst>
                <a:ext uri="{FF2B5EF4-FFF2-40B4-BE49-F238E27FC236}">
                  <a16:creationId xmlns:a16="http://schemas.microsoft.com/office/drawing/2014/main" id="{11A1DE0B-83F2-37FE-4B3C-B152BF0D2CF2}"/>
                </a:ext>
              </a:extLst>
            </p:cNvPr>
            <p:cNvSpPr/>
            <p:nvPr/>
          </p:nvSpPr>
          <p:spPr>
            <a:xfrm>
              <a:off x="116280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id="{113E909C-B26A-DAB2-4012-F3EA624DA009}"/>
                </a:ext>
              </a:extLst>
            </p:cNvPr>
            <p:cNvSpPr/>
            <p:nvPr/>
          </p:nvSpPr>
          <p:spPr>
            <a:xfrm>
              <a:off x="414859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Parallelogram 27">
              <a:extLst>
                <a:ext uri="{FF2B5EF4-FFF2-40B4-BE49-F238E27FC236}">
                  <a16:creationId xmlns:a16="http://schemas.microsoft.com/office/drawing/2014/main" id="{B583763E-CD15-E722-9E06-A01369FC7E92}"/>
                </a:ext>
              </a:extLst>
            </p:cNvPr>
            <p:cNvSpPr/>
            <p:nvPr/>
          </p:nvSpPr>
          <p:spPr>
            <a:xfrm>
              <a:off x="638793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C68E6344-4A02-604B-3340-3E653B07CBB7}"/>
                </a:ext>
              </a:extLst>
            </p:cNvPr>
            <p:cNvSpPr/>
            <p:nvPr/>
          </p:nvSpPr>
          <p:spPr>
            <a:xfrm>
              <a:off x="812964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C158786A-C32E-A908-EBFA-894D5E9EEF81}"/>
                </a:ext>
              </a:extLst>
            </p:cNvPr>
            <p:cNvSpPr/>
            <p:nvPr/>
          </p:nvSpPr>
          <p:spPr>
            <a:xfrm>
              <a:off x="987136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8A541E6E-9ED4-55ED-B662-7E3D480EE5E8}"/>
                </a:ext>
              </a:extLst>
            </p:cNvPr>
            <p:cNvSpPr/>
            <p:nvPr/>
          </p:nvSpPr>
          <p:spPr>
            <a:xfrm>
              <a:off x="1111544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Parallelogram 31">
              <a:extLst>
                <a:ext uri="{FF2B5EF4-FFF2-40B4-BE49-F238E27FC236}">
                  <a16:creationId xmlns:a16="http://schemas.microsoft.com/office/drawing/2014/main" id="{3A7F69B6-4CFC-802B-18AC-5F58A9831A93}"/>
                </a:ext>
              </a:extLst>
            </p:cNvPr>
            <p:cNvSpPr/>
            <p:nvPr/>
          </p:nvSpPr>
          <p:spPr>
            <a:xfrm>
              <a:off x="166043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68C1F19D-48C0-E6E8-0FC8-7E6610F71343}"/>
                </a:ext>
              </a:extLst>
            </p:cNvPr>
            <p:cNvSpPr/>
            <p:nvPr/>
          </p:nvSpPr>
          <p:spPr>
            <a:xfrm>
              <a:off x="514385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88052D61-9BCF-3CF3-9944-DC02C3C00C36}"/>
                </a:ext>
              </a:extLst>
            </p:cNvPr>
            <p:cNvSpPr/>
            <p:nvPr/>
          </p:nvSpPr>
          <p:spPr>
            <a:xfrm>
              <a:off x="688556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0C84D277-74AD-98C1-22AD-13A9CA5FABB6}"/>
                </a:ext>
              </a:extLst>
            </p:cNvPr>
            <p:cNvSpPr/>
            <p:nvPr/>
          </p:nvSpPr>
          <p:spPr>
            <a:xfrm>
              <a:off x="862728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Parallelogram 35">
              <a:extLst>
                <a:ext uri="{FF2B5EF4-FFF2-40B4-BE49-F238E27FC236}">
                  <a16:creationId xmlns:a16="http://schemas.microsoft.com/office/drawing/2014/main" id="{AD73DF1E-B2CB-8487-BC0E-9E802BC1FB9A}"/>
                </a:ext>
              </a:extLst>
            </p:cNvPr>
            <p:cNvSpPr/>
            <p:nvPr/>
          </p:nvSpPr>
          <p:spPr>
            <a:xfrm>
              <a:off x="1036899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Parallelogram 36">
              <a:extLst>
                <a:ext uri="{FF2B5EF4-FFF2-40B4-BE49-F238E27FC236}">
                  <a16:creationId xmlns:a16="http://schemas.microsoft.com/office/drawing/2014/main" id="{654F3B02-52D5-42FF-1EDA-200C6CDEBC00}"/>
                </a:ext>
              </a:extLst>
            </p:cNvPr>
            <p:cNvSpPr/>
            <p:nvPr/>
          </p:nvSpPr>
          <p:spPr>
            <a:xfrm>
              <a:off x="1161307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allelogram 37">
              <a:extLst>
                <a:ext uri="{FF2B5EF4-FFF2-40B4-BE49-F238E27FC236}">
                  <a16:creationId xmlns:a16="http://schemas.microsoft.com/office/drawing/2014/main" id="{5C867647-8F45-1592-3E12-506CF43358CB}"/>
                </a:ext>
              </a:extLst>
            </p:cNvPr>
            <p:cNvSpPr/>
            <p:nvPr/>
          </p:nvSpPr>
          <p:spPr>
            <a:xfrm>
              <a:off x="464622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Parallelogram 38">
              <a:extLst>
                <a:ext uri="{FF2B5EF4-FFF2-40B4-BE49-F238E27FC236}">
                  <a16:creationId xmlns:a16="http://schemas.microsoft.com/office/drawing/2014/main" id="{53921113-E1C5-FFC7-0F1F-619F413297CD}"/>
                </a:ext>
              </a:extLst>
            </p:cNvPr>
            <p:cNvSpPr/>
            <p:nvPr/>
          </p:nvSpPr>
          <p:spPr>
            <a:xfrm>
              <a:off x="663675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Parallelogram 39">
              <a:extLst>
                <a:ext uri="{FF2B5EF4-FFF2-40B4-BE49-F238E27FC236}">
                  <a16:creationId xmlns:a16="http://schemas.microsoft.com/office/drawing/2014/main" id="{80C8F201-6D83-682C-0E0B-3E902C7360B9}"/>
                </a:ext>
              </a:extLst>
            </p:cNvPr>
            <p:cNvSpPr/>
            <p:nvPr/>
          </p:nvSpPr>
          <p:spPr>
            <a:xfrm>
              <a:off x="837846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BF03C007-EA71-FC39-C354-D7BC6E8DCD0B}"/>
                </a:ext>
              </a:extLst>
            </p:cNvPr>
            <p:cNvSpPr/>
            <p:nvPr/>
          </p:nvSpPr>
          <p:spPr>
            <a:xfrm>
              <a:off x="1012017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56BD1BDF-2189-AA58-15D3-F6C18447D0AB}"/>
                </a:ext>
              </a:extLst>
            </p:cNvPr>
            <p:cNvSpPr/>
            <p:nvPr/>
          </p:nvSpPr>
          <p:spPr>
            <a:xfrm>
              <a:off x="1136425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5E9DD7AB-7ECC-55AB-906B-7B6DE0D62FF6}"/>
                </a:ext>
              </a:extLst>
            </p:cNvPr>
            <p:cNvSpPr/>
            <p:nvPr/>
          </p:nvSpPr>
          <p:spPr>
            <a:xfrm>
              <a:off x="1211072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Parallelogram 43">
              <a:extLst>
                <a:ext uri="{FF2B5EF4-FFF2-40B4-BE49-F238E27FC236}">
                  <a16:creationId xmlns:a16="http://schemas.microsoft.com/office/drawing/2014/main" id="{6E92FEA0-C1EF-1AA5-7000-60004731EB01}"/>
                </a:ext>
              </a:extLst>
            </p:cNvPr>
            <p:cNvSpPr/>
            <p:nvPr/>
          </p:nvSpPr>
          <p:spPr>
            <a:xfrm>
              <a:off x="16753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Parallelogram 44">
              <a:extLst>
                <a:ext uri="{FF2B5EF4-FFF2-40B4-BE49-F238E27FC236}">
                  <a16:creationId xmlns:a16="http://schemas.microsoft.com/office/drawing/2014/main" id="{EA0BAC3C-2596-643F-36FC-19CC40A98784}"/>
                </a:ext>
              </a:extLst>
            </p:cNvPr>
            <p:cNvSpPr/>
            <p:nvPr/>
          </p:nvSpPr>
          <p:spPr>
            <a:xfrm>
              <a:off x="91398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Parallelogram 45">
              <a:extLst>
                <a:ext uri="{FF2B5EF4-FFF2-40B4-BE49-F238E27FC236}">
                  <a16:creationId xmlns:a16="http://schemas.microsoft.com/office/drawing/2014/main" id="{C49C24AE-DEF5-87B9-CBE9-1FE64AE7FA69}"/>
                </a:ext>
              </a:extLst>
            </p:cNvPr>
            <p:cNvSpPr/>
            <p:nvPr/>
          </p:nvSpPr>
          <p:spPr>
            <a:xfrm>
              <a:off x="365096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59D8C7F0-B80C-208D-D4C6-D76A1998E4A0}"/>
                </a:ext>
              </a:extLst>
            </p:cNvPr>
            <p:cNvSpPr/>
            <p:nvPr/>
          </p:nvSpPr>
          <p:spPr>
            <a:xfrm>
              <a:off x="613912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2157589F-F108-7CDF-F691-82EE3C27D4D2}"/>
                </a:ext>
              </a:extLst>
            </p:cNvPr>
            <p:cNvSpPr/>
            <p:nvPr/>
          </p:nvSpPr>
          <p:spPr>
            <a:xfrm>
              <a:off x="788083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Parallelogram 48">
              <a:extLst>
                <a:ext uri="{FF2B5EF4-FFF2-40B4-BE49-F238E27FC236}">
                  <a16:creationId xmlns:a16="http://schemas.microsoft.com/office/drawing/2014/main" id="{EA7A82FF-F1D4-CABE-E0E5-2931ED76F444}"/>
                </a:ext>
              </a:extLst>
            </p:cNvPr>
            <p:cNvSpPr/>
            <p:nvPr/>
          </p:nvSpPr>
          <p:spPr>
            <a:xfrm>
              <a:off x="962254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Parallelogram 49">
              <a:extLst>
                <a:ext uri="{FF2B5EF4-FFF2-40B4-BE49-F238E27FC236}">
                  <a16:creationId xmlns:a16="http://schemas.microsoft.com/office/drawing/2014/main" id="{C090DBD8-B376-4F7F-52D7-EE1501599D93}"/>
                </a:ext>
              </a:extLst>
            </p:cNvPr>
            <p:cNvSpPr/>
            <p:nvPr/>
          </p:nvSpPr>
          <p:spPr>
            <a:xfrm>
              <a:off x="141161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Parallelogram 50">
              <a:extLst>
                <a:ext uri="{FF2B5EF4-FFF2-40B4-BE49-F238E27FC236}">
                  <a16:creationId xmlns:a16="http://schemas.microsoft.com/office/drawing/2014/main" id="{C077A5C7-F0B0-B0C9-3415-6BFF25065490}"/>
                </a:ext>
              </a:extLst>
            </p:cNvPr>
            <p:cNvSpPr/>
            <p:nvPr/>
          </p:nvSpPr>
          <p:spPr>
            <a:xfrm>
              <a:off x="240688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Parallelogram 51">
              <a:extLst>
                <a:ext uri="{FF2B5EF4-FFF2-40B4-BE49-F238E27FC236}">
                  <a16:creationId xmlns:a16="http://schemas.microsoft.com/office/drawing/2014/main" id="{FBA1FAF8-ACE9-E47E-75CF-34F9A2D2941E}"/>
                </a:ext>
              </a:extLst>
            </p:cNvPr>
            <p:cNvSpPr/>
            <p:nvPr/>
          </p:nvSpPr>
          <p:spPr>
            <a:xfrm>
              <a:off x="4895040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19853D2C-15C3-FA99-540B-FF5F303589FB}"/>
                </a:ext>
              </a:extLst>
            </p:cNvPr>
            <p:cNvSpPr/>
            <p:nvPr/>
          </p:nvSpPr>
          <p:spPr>
            <a:xfrm>
              <a:off x="2904512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Parallelogram 53">
              <a:extLst>
                <a:ext uri="{FF2B5EF4-FFF2-40B4-BE49-F238E27FC236}">
                  <a16:creationId xmlns:a16="http://schemas.microsoft.com/office/drawing/2014/main" id="{E92AF8B7-2B77-F6CF-1DCD-9037F9333C68}"/>
                </a:ext>
              </a:extLst>
            </p:cNvPr>
            <p:cNvSpPr/>
            <p:nvPr/>
          </p:nvSpPr>
          <p:spPr>
            <a:xfrm>
              <a:off x="3899776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Parallelogram 54">
              <a:extLst>
                <a:ext uri="{FF2B5EF4-FFF2-40B4-BE49-F238E27FC236}">
                  <a16:creationId xmlns:a16="http://schemas.microsoft.com/office/drawing/2014/main" id="{2B525F5F-2653-965D-2662-E551114F2FCA}"/>
                </a:ext>
              </a:extLst>
            </p:cNvPr>
            <p:cNvSpPr/>
            <p:nvPr/>
          </p:nvSpPr>
          <p:spPr>
            <a:xfrm>
              <a:off x="439740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Parallelogram 55">
              <a:extLst>
                <a:ext uri="{FF2B5EF4-FFF2-40B4-BE49-F238E27FC236}">
                  <a16:creationId xmlns:a16="http://schemas.microsoft.com/office/drawing/2014/main" id="{C41FF736-2F4D-5012-086A-28295467FD25}"/>
                </a:ext>
              </a:extLst>
            </p:cNvPr>
            <p:cNvSpPr/>
            <p:nvPr/>
          </p:nvSpPr>
          <p:spPr>
            <a:xfrm>
              <a:off x="1909248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Parallelogram 56">
              <a:extLst>
                <a:ext uri="{FF2B5EF4-FFF2-40B4-BE49-F238E27FC236}">
                  <a16:creationId xmlns:a16="http://schemas.microsoft.com/office/drawing/2014/main" id="{2E2A859D-D74F-30F8-BAC5-E3877B170826}"/>
                </a:ext>
              </a:extLst>
            </p:cNvPr>
            <p:cNvSpPr/>
            <p:nvPr/>
          </p:nvSpPr>
          <p:spPr>
            <a:xfrm>
              <a:off x="3402144" y="6571174"/>
              <a:ext cx="193038" cy="167010"/>
            </a:xfrm>
            <a:prstGeom prst="parallelogram">
              <a:avLst/>
            </a:prstGeom>
            <a:grpFill/>
            <a:ln>
              <a:solidFill>
                <a:srgbClr val="1641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7042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64914-09CB-ADCA-9EA5-5FBA24D9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29251-15AF-DC2D-E63C-46AB41DC5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4D336-4E86-A7C3-95F7-6719AE74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88CF6-9721-FA20-9C0C-B57172EB7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34308-6B2E-04FD-5863-DD9F45AD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3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A3071-3C4A-BBC1-5F1F-AA65130BC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4F6D3-0258-73DE-4368-6BDEC85C4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FFC7C-CC3B-9D74-51AC-5DE18DCFC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72219-047B-3197-56B5-23BE2324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EB1F5-8F2F-7D1C-0733-2F143427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6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642E-5DB8-50FB-0128-BBD9BA4B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200B-92E3-04E1-FCDC-8CC296E69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9F10B-2A70-49A4-696D-541A644BE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1C050-62C1-D2B0-1A02-55BA1B11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79113-20F0-2368-98E6-9D0BF898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55A1-9A3A-4775-ACEB-A6A03EB20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6D9E0-AC46-572D-3D16-CA0EDA208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9788B-CE2D-5CE3-AE8E-A724B6B4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408D3-ECE6-4540-FA79-38AD41FD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9C29F-C9B7-30C6-B3E0-3FE90B1F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2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9C922-E638-F751-A996-D85ECF15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90A28-C1A6-82EC-D458-7A47A6C8B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21FA8-4CE4-7612-72C5-8A40836DD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414B7-8D56-7E91-D8BD-99848C7F6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FBEE0-D8D1-E6C5-A1F9-09ED5E87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80B71-5AF4-9B3B-86C7-D87FAB31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87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3B4D-F60C-693F-0773-D18DD7A4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22CFD-71EA-BE1A-F284-93A8403AA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5F481-DDAE-A938-AD4D-B0369B53F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E01FD-5DB1-D0B9-9689-022F945E4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87D8D-D1CC-DB40-69DF-708E80627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8BE88A-96FB-9512-311A-DBC7E028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93E320-F569-1630-8D1D-C1DA9E0D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BC3DE-EFB3-CBCC-EBB4-6AC0B8BB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6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09F5-7288-15C3-3E45-040DB08A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4E6019-70EB-B1E6-DB56-4A78EA27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615A4-A4AB-494E-5DFA-5123202A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73579C-30D9-E51B-B23C-CC6C1DA74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8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CE9AE-9BAF-9541-5976-F0274071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F28C1C-E5D7-F801-F6B0-4C6EAB6D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622AF-2E83-28E0-B284-80FB92D4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5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A248-AA98-5F27-8F8F-A1A65AD3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C59F9-A536-7F18-C1AB-169E5662B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4C5CA-29C2-B3C6-C112-7847C3552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CF2C8-5084-7816-8FD7-BBC86D5CF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71C6D-B643-F3E0-5E45-6E5F2475D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79D16-CFF3-7897-2295-8E34E5F5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5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C9EEA-20B3-ED3A-C518-1FF11E14C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C3A11E-A764-5830-3D5A-40916053F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0E14B-654A-D843-5B51-4EB348C6B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F11C3-7AB6-F599-C3EF-50CBAA91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F7B31-4BCE-5A0B-EAE5-D014C76A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10B8-A298-CF1A-E2CE-82E50782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10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758DCD-462B-B5C0-0E06-EAF0928A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4ADE0-299F-1B4D-D4A9-5F90C02F5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35A9C-52A4-E345-5986-E7A3A14EDC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C0916D-8C4C-4D85-A846-4CCC2CFF69F0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E0085-A321-5C19-32B9-05076F790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1825D-1D69-B761-0E44-3E4181830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DF133B-2B40-4975-ACA0-34F3ADF625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3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48EC95A-FEA0-E5D6-665A-930D0027FA2D}"/>
              </a:ext>
            </a:extLst>
          </p:cNvPr>
          <p:cNvSpPr txBox="1"/>
          <p:nvPr/>
        </p:nvSpPr>
        <p:spPr>
          <a:xfrm>
            <a:off x="679291" y="5267682"/>
            <a:ext cx="18656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i="0" u="none" strike="noStrike" baseline="0" dirty="0" err="1">
                <a:solidFill>
                  <a:srgbClr val="000000"/>
                </a:solidFill>
                <a:latin typeface="+mj-lt"/>
              </a:rPr>
              <a:t>Authors</a:t>
            </a:r>
            <a:r>
              <a:rPr lang="it-IT" sz="1800" b="1" i="0" u="none" strike="noStrike" baseline="0" dirty="0">
                <a:solidFill>
                  <a:srgbClr val="000000"/>
                </a:solidFill>
                <a:latin typeface="+mj-lt"/>
              </a:rPr>
              <a:t>:</a:t>
            </a:r>
            <a:endParaRPr lang="it-IT" sz="180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it-IT" sz="1800" i="1" u="none" strike="noStrike" baseline="0" dirty="0">
                <a:solidFill>
                  <a:srgbClr val="000000"/>
                </a:solidFill>
                <a:latin typeface="+mj-lt"/>
              </a:rPr>
              <a:t>Ali </a:t>
            </a:r>
            <a:r>
              <a:rPr lang="it-IT" sz="1800" i="1" u="none" strike="noStrike" baseline="0" dirty="0" err="1">
                <a:solidFill>
                  <a:srgbClr val="000000"/>
                </a:solidFill>
                <a:latin typeface="+mj-lt"/>
              </a:rPr>
              <a:t>Ramezani</a:t>
            </a:r>
            <a:endParaRPr lang="it-IT" i="1" dirty="0">
              <a:solidFill>
                <a:srgbClr val="000000"/>
              </a:solidFill>
              <a:latin typeface="+mj-lt"/>
            </a:endParaRPr>
          </a:p>
          <a:p>
            <a:r>
              <a:rPr lang="it-IT" sz="1800" i="1" u="none" strike="noStrike" baseline="0" dirty="0" err="1">
                <a:solidFill>
                  <a:srgbClr val="000000"/>
                </a:solidFill>
                <a:latin typeface="+mj-lt"/>
              </a:rPr>
              <a:t>Soroush</a:t>
            </a:r>
            <a:r>
              <a:rPr lang="it-IT" sz="1800" i="1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it-IT" sz="1800" i="1" u="none" strike="noStrike" baseline="0" dirty="0" err="1">
                <a:solidFill>
                  <a:srgbClr val="000000"/>
                </a:solidFill>
                <a:latin typeface="+mj-lt"/>
              </a:rPr>
              <a:t>Safakhah</a:t>
            </a:r>
            <a:endParaRPr lang="it-IT" i="1" dirty="0">
              <a:solidFill>
                <a:srgbClr val="000000"/>
              </a:solidFill>
              <a:latin typeface="+mj-lt"/>
            </a:endParaRPr>
          </a:p>
          <a:p>
            <a:r>
              <a:rPr lang="it-IT" sz="1800" i="1" u="none" strike="noStrike" baseline="0" dirty="0" err="1">
                <a:solidFill>
                  <a:srgbClr val="000000"/>
                </a:solidFill>
                <a:latin typeface="+mj-lt"/>
              </a:rPr>
              <a:t>Soheila</a:t>
            </a:r>
            <a:r>
              <a:rPr lang="it-IT" sz="1800" i="1" u="none" strike="noStrike" baseline="0" dirty="0">
                <a:solidFill>
                  <a:srgbClr val="000000"/>
                </a:solidFill>
                <a:latin typeface="+mj-lt"/>
              </a:rPr>
              <a:t> Goli</a:t>
            </a:r>
            <a:endParaRPr lang="en-GB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7DC69-8E7B-FB51-EFB5-723FEF0217E9}"/>
              </a:ext>
            </a:extLst>
          </p:cNvPr>
          <p:cNvSpPr txBox="1"/>
          <p:nvPr/>
        </p:nvSpPr>
        <p:spPr>
          <a:xfrm>
            <a:off x="4990996" y="5644015"/>
            <a:ext cx="2459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OES 2025 – Stavanger</a:t>
            </a:r>
          </a:p>
          <a:p>
            <a:pPr algn="ctr"/>
            <a:r>
              <a:rPr lang="en-US" sz="1800" b="1" i="0" u="none" strike="noStrike" baseline="0" dirty="0">
                <a:solidFill>
                  <a:srgbClr val="000000"/>
                </a:solidFill>
                <a:latin typeface="Palatino Linotype" panose="02040502050505030304" pitchFamily="18" charset="0"/>
              </a:rPr>
              <a:t>11 June</a:t>
            </a:r>
            <a:endParaRPr lang="en-GB" sz="1800" b="1" i="0" u="none" strike="noStrike" baseline="0" dirty="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E809A85-480F-C98E-E2DB-3EBAF2A0FA51}"/>
              </a:ext>
            </a:extLst>
          </p:cNvPr>
          <p:cNvSpPr txBox="1"/>
          <p:nvPr/>
        </p:nvSpPr>
        <p:spPr>
          <a:xfrm>
            <a:off x="679291" y="1984310"/>
            <a:ext cx="108334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i="0" u="none" strike="noStrike" baseline="0" dirty="0">
                <a:latin typeface="Univers" panose="020B0503020202020204" pitchFamily="34" charset="0"/>
              </a:rPr>
              <a:t>Statistical Indicators for Structural Damage Localization by Autoregressive-Extracted Time Series Features</a:t>
            </a:r>
            <a:endParaRPr lang="en-GB" sz="4000" dirty="0"/>
          </a:p>
        </p:txBody>
      </p:sp>
      <p:sp>
        <p:nvSpPr>
          <p:cNvPr id="24" name="1">
            <a:extLst>
              <a:ext uri="{FF2B5EF4-FFF2-40B4-BE49-F238E27FC236}">
                <a16:creationId xmlns:a16="http://schemas.microsoft.com/office/drawing/2014/main" id="{D45FAEB6-6C23-C3C0-7B2C-05FB3D679ACE}"/>
              </a:ext>
            </a:extLst>
          </p:cNvPr>
          <p:cNvSpPr/>
          <p:nvPr/>
        </p:nvSpPr>
        <p:spPr>
          <a:xfrm>
            <a:off x="32237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2">
            <a:extLst>
              <a:ext uri="{FF2B5EF4-FFF2-40B4-BE49-F238E27FC236}">
                <a16:creationId xmlns:a16="http://schemas.microsoft.com/office/drawing/2014/main" id="{29C350DF-DC22-3935-9A18-F17469A24966}"/>
              </a:ext>
            </a:extLst>
          </p:cNvPr>
          <p:cNvSpPr/>
          <p:nvPr/>
        </p:nvSpPr>
        <p:spPr>
          <a:xfrm>
            <a:off x="42227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3">
            <a:extLst>
              <a:ext uri="{FF2B5EF4-FFF2-40B4-BE49-F238E27FC236}">
                <a16:creationId xmlns:a16="http://schemas.microsoft.com/office/drawing/2014/main" id="{2A450B2D-907B-8E18-9BEF-5B88C4F09B55}"/>
              </a:ext>
            </a:extLst>
          </p:cNvPr>
          <p:cNvSpPr/>
          <p:nvPr/>
        </p:nvSpPr>
        <p:spPr>
          <a:xfrm>
            <a:off x="52216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4">
            <a:extLst>
              <a:ext uri="{FF2B5EF4-FFF2-40B4-BE49-F238E27FC236}">
                <a16:creationId xmlns:a16="http://schemas.microsoft.com/office/drawing/2014/main" id="{0DAA3DFC-474D-5DDE-91C4-58216987209E}"/>
              </a:ext>
            </a:extLst>
          </p:cNvPr>
          <p:cNvSpPr/>
          <p:nvPr/>
        </p:nvSpPr>
        <p:spPr>
          <a:xfrm>
            <a:off x="622066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5">
            <a:extLst>
              <a:ext uri="{FF2B5EF4-FFF2-40B4-BE49-F238E27FC236}">
                <a16:creationId xmlns:a16="http://schemas.microsoft.com/office/drawing/2014/main" id="{A3A7FBC4-5142-973E-ECF2-0CEC15ABA21E}"/>
              </a:ext>
            </a:extLst>
          </p:cNvPr>
          <p:cNvSpPr/>
          <p:nvPr/>
        </p:nvSpPr>
        <p:spPr>
          <a:xfrm>
            <a:off x="721962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6">
            <a:extLst>
              <a:ext uri="{FF2B5EF4-FFF2-40B4-BE49-F238E27FC236}">
                <a16:creationId xmlns:a16="http://schemas.microsoft.com/office/drawing/2014/main" id="{6545BE47-BD9A-1552-F714-61DF5B5913A4}"/>
              </a:ext>
            </a:extLst>
          </p:cNvPr>
          <p:cNvSpPr/>
          <p:nvPr/>
        </p:nvSpPr>
        <p:spPr>
          <a:xfrm>
            <a:off x="821858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7">
            <a:extLst>
              <a:ext uri="{FF2B5EF4-FFF2-40B4-BE49-F238E27FC236}">
                <a16:creationId xmlns:a16="http://schemas.microsoft.com/office/drawing/2014/main" id="{120F126F-3CE2-69DE-95C7-8666480DBB7C}"/>
              </a:ext>
            </a:extLst>
          </p:cNvPr>
          <p:cNvSpPr/>
          <p:nvPr/>
        </p:nvSpPr>
        <p:spPr>
          <a:xfrm>
            <a:off x="921755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8">
            <a:extLst>
              <a:ext uri="{FF2B5EF4-FFF2-40B4-BE49-F238E27FC236}">
                <a16:creationId xmlns:a16="http://schemas.microsoft.com/office/drawing/2014/main" id="{86F66C06-202A-0CA2-938F-E05AC8DFFCFE}"/>
              </a:ext>
            </a:extLst>
          </p:cNvPr>
          <p:cNvSpPr/>
          <p:nvPr/>
        </p:nvSpPr>
        <p:spPr>
          <a:xfrm>
            <a:off x="1021651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9">
            <a:extLst>
              <a:ext uri="{FF2B5EF4-FFF2-40B4-BE49-F238E27FC236}">
                <a16:creationId xmlns:a16="http://schemas.microsoft.com/office/drawing/2014/main" id="{F14CA0E1-16EA-771F-FF8B-2533EFF3EAE6}"/>
              </a:ext>
            </a:extLst>
          </p:cNvPr>
          <p:cNvSpPr/>
          <p:nvPr/>
        </p:nvSpPr>
        <p:spPr>
          <a:xfrm>
            <a:off x="1121547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10">
            <a:extLst>
              <a:ext uri="{FF2B5EF4-FFF2-40B4-BE49-F238E27FC236}">
                <a16:creationId xmlns:a16="http://schemas.microsoft.com/office/drawing/2014/main" id="{832A8BE1-970E-6CDA-23E9-DA5EEECFBD0A}"/>
              </a:ext>
            </a:extLst>
          </p:cNvPr>
          <p:cNvSpPr/>
          <p:nvPr/>
        </p:nvSpPr>
        <p:spPr>
          <a:xfrm>
            <a:off x="1221443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11">
            <a:extLst>
              <a:ext uri="{FF2B5EF4-FFF2-40B4-BE49-F238E27FC236}">
                <a16:creationId xmlns:a16="http://schemas.microsoft.com/office/drawing/2014/main" id="{EA5EAC58-0FF5-8071-2690-E0AF1208613F}"/>
              </a:ext>
            </a:extLst>
          </p:cNvPr>
          <p:cNvSpPr/>
          <p:nvPr/>
        </p:nvSpPr>
        <p:spPr>
          <a:xfrm>
            <a:off x="1321340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F73AE0B2-D7D7-1900-69B0-24E389A0B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59" y="166656"/>
            <a:ext cx="2512672" cy="942252"/>
          </a:xfrm>
          <a:prstGeom prst="rect">
            <a:avLst/>
          </a:prstGeom>
        </p:spPr>
      </p:pic>
      <p:pic>
        <p:nvPicPr>
          <p:cNvPr id="3" name="Picture 2" descr="A logo for a university&#10;&#10;AI-generated content may be incorrect.">
            <a:extLst>
              <a:ext uri="{FF2B5EF4-FFF2-40B4-BE49-F238E27FC236}">
                <a16:creationId xmlns:a16="http://schemas.microsoft.com/office/drawing/2014/main" id="{C01B3E8D-6D51-4698-A579-1C6D579F1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" t="11351" r="9645" b="13092"/>
          <a:stretch>
            <a:fillRect/>
          </a:stretch>
        </p:blipFill>
        <p:spPr>
          <a:xfrm>
            <a:off x="9744507" y="5644015"/>
            <a:ext cx="1098422" cy="728859"/>
          </a:xfrm>
          <a:prstGeom prst="rect">
            <a:avLst/>
          </a:prstGeom>
        </p:spPr>
      </p:pic>
      <p:pic>
        <p:nvPicPr>
          <p:cNvPr id="5" name="Picture 4" descr="A black text on a white background&#10;&#10;AI-generated content may be incorrect.">
            <a:extLst>
              <a:ext uri="{FF2B5EF4-FFF2-40B4-BE49-F238E27FC236}">
                <a16:creationId xmlns:a16="http://schemas.microsoft.com/office/drawing/2014/main" id="{6F47F1B6-2764-2DD5-213D-0738AFAAE4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537" y="4861696"/>
            <a:ext cx="2131818" cy="78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12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31EB3-68BA-7979-681A-1E0E7C324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7CFB1F96-3471-23F2-6AE1-494B59D56B79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DCD53EC4-2364-066A-680D-1803D4E78688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9F66BD5B-E311-066E-5705-3D105B415DF6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E305191E-0813-8A4C-313F-58FAAC99048A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7F17F54D-A7AF-E237-8B3B-7CBC180F72BA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66D59D81-905A-2868-D757-62CFC897371E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42B1EF00-5FCE-9EA8-8B8E-A56F3A6FD4E9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A96A1D6B-F219-C580-BF15-CC2FEAE50E94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76290B8B-8902-1DE9-F4CB-6F7B86BB540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634074AA-1EDC-D4CB-C196-DF20292C19D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2B48820F-5131-9AEA-624F-403CDF43616D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0DC84-553E-47A4-5DF4-F2C2000F0686}"/>
              </a:ext>
            </a:extLst>
          </p:cNvPr>
          <p:cNvSpPr txBox="1"/>
          <p:nvPr/>
        </p:nvSpPr>
        <p:spPr>
          <a:xfrm>
            <a:off x="3346138" y="340340"/>
            <a:ext cx="4644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Experimental Validation</a:t>
            </a:r>
            <a:endParaRPr lang="en-GB" sz="3200" b="1" dirty="0"/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5F45A9DE-B7F3-2EBE-587E-5D32EC04E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pic>
        <p:nvPicPr>
          <p:cNvPr id="10" name="Picture 12">
            <a:extLst>
              <a:ext uri="{FF2B5EF4-FFF2-40B4-BE49-F238E27FC236}">
                <a16:creationId xmlns:a16="http://schemas.microsoft.com/office/drawing/2014/main" id="{2BDDE50B-5F13-AD89-C3DF-E5F381E1C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39" y="2477966"/>
            <a:ext cx="7571471" cy="386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927985A-6634-EE34-5912-96E53131AD64}"/>
              </a:ext>
            </a:extLst>
          </p:cNvPr>
          <p:cNvSpPr txBox="1">
            <a:spLocks/>
          </p:cNvSpPr>
          <p:nvPr/>
        </p:nvSpPr>
        <p:spPr>
          <a:xfrm>
            <a:off x="627877" y="1468710"/>
            <a:ext cx="46446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600" b="1" dirty="0"/>
              <a:t>Experimental Setup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Arial" panose="020B0604020202020204" pitchFamily="34" charset="0"/>
              </a:rPr>
              <a:t>Benchmark test structure: 3-story steel frame (LANL dataset)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900" dirty="0">
              <a:latin typeface="Arial" panose="020B0604020202020204" pitchFamily="34" charset="0"/>
            </a:endParaRP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Arial" panose="020B0604020202020204" pitchFamily="34" charset="0"/>
              </a:rPr>
              <a:t>4 accelerometers (sensors) placed strategically on frame floors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900" dirty="0">
              <a:latin typeface="Arial" panose="020B0604020202020204" pitchFamily="34" charset="0"/>
            </a:endParaRP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900" dirty="0">
                <a:latin typeface="Arial" panose="020B0604020202020204" pitchFamily="34" charset="0"/>
              </a:rPr>
              <a:t>Conducted tests under 17 structural states: varying healthy, EOV, and damage condition</a:t>
            </a:r>
          </a:p>
        </p:txBody>
      </p:sp>
    </p:spTree>
    <p:extLst>
      <p:ext uri="{BB962C8B-B14F-4D97-AF65-F5344CB8AC3E}">
        <p14:creationId xmlns:p14="http://schemas.microsoft.com/office/powerpoint/2010/main" val="27574592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CC76C-DEFD-E184-605F-A3A7F3469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6D949773-CEE5-615B-9BA2-0BBEA4E4F140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49441DD2-EE10-A1EB-1E3F-D22E7E1EFF48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134B813D-102B-7F17-DA74-21882A323C8B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D10F54CE-F552-7085-F467-BB1B8A7EB198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2097B85E-A6F5-1588-7B13-F8FAAF413451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3CA9A2D6-180F-89C0-012C-D10455AF90F2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6BB34F51-1A29-6AC6-C2C0-8539D6645202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DD8AADC2-21C4-EBF1-E7E3-F4206C8C5800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6DF915A4-94AF-DA4E-8D5C-959AB2829FC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3A4B15E0-4F4B-D829-E968-C9290802052C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A8BD07C6-3683-A455-D6BF-CA514082253B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DD97A0-B2B2-83DA-DA3F-041EECBC037A}"/>
              </a:ext>
            </a:extLst>
          </p:cNvPr>
          <p:cNvSpPr txBox="1"/>
          <p:nvPr/>
        </p:nvSpPr>
        <p:spPr>
          <a:xfrm>
            <a:off x="3346138" y="340340"/>
            <a:ext cx="4644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Experimental Validation</a:t>
            </a:r>
            <a:endParaRPr lang="en-GB" sz="3200" b="1" dirty="0"/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770934E7-1C45-ADAC-C017-3A66D0C32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96C29F-F5E4-D351-CC8B-20A4B5BE1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82534"/>
              </p:ext>
            </p:extLst>
          </p:nvPr>
        </p:nvGraphicFramePr>
        <p:xfrm>
          <a:off x="1263351" y="2292918"/>
          <a:ext cx="9523379" cy="3654841"/>
        </p:xfrm>
        <a:graphic>
          <a:graphicData uri="http://schemas.openxmlformats.org/drawingml/2006/table">
            <a:tbl>
              <a:tblPr/>
              <a:tblGrid>
                <a:gridCol w="1354225">
                  <a:extLst>
                    <a:ext uri="{9D8B030D-6E8A-4147-A177-3AD203B41FA5}">
                      <a16:colId xmlns:a16="http://schemas.microsoft.com/office/drawing/2014/main" val="727799138"/>
                    </a:ext>
                  </a:extLst>
                </a:gridCol>
                <a:gridCol w="2352274">
                  <a:extLst>
                    <a:ext uri="{9D8B030D-6E8A-4147-A177-3AD203B41FA5}">
                      <a16:colId xmlns:a16="http://schemas.microsoft.com/office/drawing/2014/main" val="1821801643"/>
                    </a:ext>
                  </a:extLst>
                </a:gridCol>
                <a:gridCol w="5816880">
                  <a:extLst>
                    <a:ext uri="{9D8B030D-6E8A-4147-A177-3AD203B41FA5}">
                      <a16:colId xmlns:a16="http://schemas.microsoft.com/office/drawing/2014/main" val="1655850510"/>
                    </a:ext>
                  </a:extLst>
                </a:gridCol>
              </a:tblGrid>
              <a:tr h="494521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State no.</a:t>
                      </a:r>
                      <a:endParaRPr lang="en-GB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Condition</a:t>
                      </a:r>
                      <a:endParaRPr lang="en-GB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Description</a:t>
                      </a:r>
                      <a:endParaRPr lang="en-GB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050849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Undamaged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Baseline condition without damage and EOV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AA8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79397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2-3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Undamaged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Simulated operational variability by adding a concentrated mass (1.2 kg) on the base and first floors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727614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4-9</a:t>
                      </a:r>
                      <a:endParaRPr lang="en-GB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Undamaged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Simulated environmental variability by decreasing structural stiffness at the first, second and third floors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776257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10-14</a:t>
                      </a:r>
                      <a:endParaRPr lang="en-GB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Damaged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Nonlinear damage (Gap = 0.20, 0.15, 0.13, 0.10, and 0.05 mm)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257605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15-17</a:t>
                      </a:r>
                      <a:endParaRPr lang="en-GB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144145" algn="l">
                        <a:lnSpc>
                          <a:spcPts val="1200"/>
                        </a:lnSpc>
                        <a:buNone/>
                      </a:pPr>
                      <a:r>
                        <a:rPr lang="en-GB" sz="1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Damaged</a:t>
                      </a:r>
                      <a:endParaRPr lang="en-GB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buNone/>
                      </a:pP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Nonlinear damage (Gap = 0.20, 0.20, and 0.10 mm) with simulated operational variability at the base and first floors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324"/>
                  </a:ext>
                </a:extLst>
              </a:tr>
            </a:tbl>
          </a:graphicData>
        </a:graphic>
      </p:graphicFrame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D93E5EC-4C41-270B-7231-8AAE36B267FF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470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Structural State Conditions</a:t>
            </a:r>
          </a:p>
        </p:txBody>
      </p:sp>
    </p:spTree>
    <p:extLst>
      <p:ext uri="{BB962C8B-B14F-4D97-AF65-F5344CB8AC3E}">
        <p14:creationId xmlns:p14="http://schemas.microsoft.com/office/powerpoint/2010/main" val="205448888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399D9-F301-4885-AE71-F187E4740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E06BEE7B-4D5D-8666-B2DA-6DCE502E5BB7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183BC616-C1E6-64AE-8276-C17652DFC30B}"/>
              </a:ext>
            </a:extLst>
          </p:cNvPr>
          <p:cNvSpPr/>
          <p:nvPr/>
        </p:nvSpPr>
        <p:spPr>
          <a:xfrm>
            <a:off x="222121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13030040-DFE9-9B3A-6593-B85E989319CF}"/>
              </a:ext>
            </a:extLst>
          </p:cNvPr>
          <p:cNvSpPr/>
          <p:nvPr/>
        </p:nvSpPr>
        <p:spPr>
          <a:xfrm>
            <a:off x="322017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7E02A5EE-A54C-D460-2816-29981567B7EA}"/>
              </a:ext>
            </a:extLst>
          </p:cNvPr>
          <p:cNvSpPr/>
          <p:nvPr/>
        </p:nvSpPr>
        <p:spPr>
          <a:xfrm>
            <a:off x="421914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3430CC4F-8080-74E5-1E86-DE7E66CB53DE}"/>
              </a:ext>
            </a:extLst>
          </p:cNvPr>
          <p:cNvSpPr/>
          <p:nvPr/>
        </p:nvSpPr>
        <p:spPr>
          <a:xfrm>
            <a:off x="521810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1B1C9280-1378-2E92-D2C1-133FEBFC4A2E}"/>
              </a:ext>
            </a:extLst>
          </p:cNvPr>
          <p:cNvSpPr/>
          <p:nvPr/>
        </p:nvSpPr>
        <p:spPr>
          <a:xfrm>
            <a:off x="62170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0FAA50C3-7D20-8242-C611-967241EB4F13}"/>
              </a:ext>
            </a:extLst>
          </p:cNvPr>
          <p:cNvSpPr/>
          <p:nvPr/>
        </p:nvSpPr>
        <p:spPr>
          <a:xfrm>
            <a:off x="72160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B874D8C3-13DB-03D2-223B-F8562BC31DC4}"/>
              </a:ext>
            </a:extLst>
          </p:cNvPr>
          <p:cNvSpPr/>
          <p:nvPr/>
        </p:nvSpPr>
        <p:spPr>
          <a:xfrm>
            <a:off x="82149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DE1DED98-4F4E-0072-24BD-C45A317D374C}"/>
              </a:ext>
            </a:extLst>
          </p:cNvPr>
          <p:cNvSpPr/>
          <p:nvPr/>
        </p:nvSpPr>
        <p:spPr>
          <a:xfrm>
            <a:off x="921395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CBE15878-F2AF-067C-9B79-6E80C5FA55F1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2F174619-F112-8F47-7F9F-2E39CB6F1096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0D03D894-B4C3-618A-1077-903B1E523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64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D2435-8ADA-87B7-53EF-D10FFA8DE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DECA1AFB-BA02-274A-862E-5A7FAE0C3BE5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1D0B53D1-6BC8-67F2-D8AE-20B4010B4399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4B6B3F51-4962-77A9-C53B-E1043353DD4C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E6B621B7-7F62-69A8-C52B-E7CA7B440D3F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D9DC491B-E62B-3095-AB2F-6A467283618E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A9A8C73D-83B1-64B1-AD7C-D135B89C2840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B6EBCABB-8762-9EA0-243E-D3324E8AAB4D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A0198B9D-AC95-CB6D-04EC-A742331ECFDC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1CCBB2B6-458D-97A4-3CF9-DEE6BC2F11C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13A51E9D-AEE1-3D1C-8B2A-1E1037700D2B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B1B7133C-27C1-0BB6-5ADD-156996BF4A8C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ADB73-FD85-9004-B6BF-11A9F88B252B}"/>
              </a:ext>
            </a:extLst>
          </p:cNvPr>
          <p:cNvSpPr txBox="1"/>
          <p:nvPr/>
        </p:nvSpPr>
        <p:spPr>
          <a:xfrm>
            <a:off x="4634663" y="340340"/>
            <a:ext cx="1601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</a:t>
            </a:r>
            <a:endParaRPr lang="en-GB" sz="3200" b="1" dirty="0"/>
          </a:p>
        </p:txBody>
      </p:sp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75A06E1C-DE79-2772-20A3-4B61955B03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pic>
        <p:nvPicPr>
          <p:cNvPr id="23557" name="Picture 2">
            <a:extLst>
              <a:ext uri="{FF2B5EF4-FFF2-40B4-BE49-F238E27FC236}">
                <a16:creationId xmlns:a16="http://schemas.microsoft.com/office/drawing/2014/main" id="{872597F7-999A-E9F3-D047-CA6FE9F7C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02" y="1789043"/>
            <a:ext cx="4297639" cy="342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3">
            <a:extLst>
              <a:ext uri="{FF2B5EF4-FFF2-40B4-BE49-F238E27FC236}">
                <a16:creationId xmlns:a16="http://schemas.microsoft.com/office/drawing/2014/main" id="{F0DF0AB1-1AFC-3E22-D7E8-BC9E2714E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132" y="1789043"/>
            <a:ext cx="4322415" cy="342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0979B7-4F08-EE24-E605-336741A78CC2}"/>
              </a:ext>
            </a:extLst>
          </p:cNvPr>
          <p:cNvSpPr txBox="1"/>
          <p:nvPr/>
        </p:nvSpPr>
        <p:spPr>
          <a:xfrm>
            <a:off x="2217650" y="5367130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SDRI evaluation of sensor 4.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1E19A9-35FE-F0A7-3427-3676F660F521}"/>
              </a:ext>
            </a:extLst>
          </p:cNvPr>
          <p:cNvSpPr txBox="1"/>
          <p:nvPr/>
        </p:nvSpPr>
        <p:spPr>
          <a:xfrm>
            <a:off x="7305981" y="5367130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SDRI evaluation of sensor 5.</a:t>
            </a:r>
          </a:p>
        </p:txBody>
      </p:sp>
    </p:spTree>
    <p:extLst>
      <p:ext uri="{BB962C8B-B14F-4D97-AF65-F5344CB8AC3E}">
        <p14:creationId xmlns:p14="http://schemas.microsoft.com/office/powerpoint/2010/main" val="2775374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8981B-A0E6-1822-ADFA-11820FC3B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1732379D-B1D4-79AE-C745-28F88917E92A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FA77E123-6C43-0403-ECD0-B1F12F317282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7A12118C-B95B-849E-3C33-51F389C640D6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EAF7C37D-21A2-9723-74C9-840E506C99B0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609D37A3-1ABA-9E76-BCF1-F33FD7C2BAC3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FA1C7DB6-6D4A-01EF-7A71-90D5473D5F90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7193B7DC-5BEC-D1A0-89B3-483745429826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DBB58555-4DA9-669B-29E4-BEC90084263C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A10A8F4E-759F-C6A2-99C3-D60F96A431A3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73BCE344-A727-785F-4C69-B34B7837B735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BF4DA470-C433-7925-B372-6DEA102618DA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F18B4B-AE83-D295-394D-FE777CBEDD9F}"/>
              </a:ext>
            </a:extLst>
          </p:cNvPr>
          <p:cNvSpPr txBox="1"/>
          <p:nvPr/>
        </p:nvSpPr>
        <p:spPr>
          <a:xfrm>
            <a:off x="4634663" y="340340"/>
            <a:ext cx="1601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</a:t>
            </a:r>
            <a:endParaRPr lang="en-GB" sz="3200" b="1" dirty="0"/>
          </a:p>
        </p:txBody>
      </p:sp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3CB8A8D5-14D7-CF2F-BB01-6401399ED0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pic>
        <p:nvPicPr>
          <p:cNvPr id="23561" name="Picture 35">
            <a:extLst>
              <a:ext uri="{FF2B5EF4-FFF2-40B4-BE49-F238E27FC236}">
                <a16:creationId xmlns:a16="http://schemas.microsoft.com/office/drawing/2014/main" id="{8C308344-6507-CE83-CDBB-1CE50BAD8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7" y="1749287"/>
            <a:ext cx="4089268" cy="323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36">
            <a:extLst>
              <a:ext uri="{FF2B5EF4-FFF2-40B4-BE49-F238E27FC236}">
                <a16:creationId xmlns:a16="http://schemas.microsoft.com/office/drawing/2014/main" id="{296799AC-C6F5-1A4A-94AA-524F94D0E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66" y="1749287"/>
            <a:ext cx="4111249" cy="323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02895A-E8D1-66E1-F58E-D304A63BDD76}"/>
              </a:ext>
            </a:extLst>
          </p:cNvPr>
          <p:cNvSpPr txBox="1"/>
          <p:nvPr/>
        </p:nvSpPr>
        <p:spPr>
          <a:xfrm>
            <a:off x="2313333" y="5115339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RRI evaluation of sensor 4.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E87E88-F24E-0DE7-8556-F6719620329A}"/>
              </a:ext>
            </a:extLst>
          </p:cNvPr>
          <p:cNvSpPr txBox="1"/>
          <p:nvPr/>
        </p:nvSpPr>
        <p:spPr>
          <a:xfrm>
            <a:off x="7198877" y="5115339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RRI evaluation of sensor 5.</a:t>
            </a:r>
          </a:p>
        </p:txBody>
      </p:sp>
    </p:spTree>
    <p:extLst>
      <p:ext uri="{BB962C8B-B14F-4D97-AF65-F5344CB8AC3E}">
        <p14:creationId xmlns:p14="http://schemas.microsoft.com/office/powerpoint/2010/main" val="406035476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2CEDB-D1F1-ED64-AE99-4884C35E8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824CF895-87E4-6B50-A0A7-14C355F5A3FD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62D134C3-0B54-F926-D3C5-478B48E4C33A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679ED047-EBC9-CB55-FE08-0BBE7C847E17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98063CC0-EBA4-1E63-1562-6109167EBC46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049E5440-D694-6988-8266-CDFF0056C489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28456C71-C3B9-5E82-9AA2-0A6E988A8E38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F6FCD2BA-8997-0267-A18C-EB8A34F19AD2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78DFE1E3-459A-252E-94FA-658C1F34FAB9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BEB49D0B-71DC-8869-1A47-15AC0B5EA8F0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4D2E9D88-1B22-B4D2-BC47-23ED20ABFC25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A983E09A-D093-1871-871C-981F24970000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86260-DFA3-D39D-F810-E686BE510687}"/>
              </a:ext>
            </a:extLst>
          </p:cNvPr>
          <p:cNvSpPr txBox="1"/>
          <p:nvPr/>
        </p:nvSpPr>
        <p:spPr>
          <a:xfrm>
            <a:off x="4634663" y="340340"/>
            <a:ext cx="1601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</a:t>
            </a:r>
            <a:endParaRPr lang="en-GB" sz="3200" b="1" dirty="0"/>
          </a:p>
        </p:txBody>
      </p:sp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8AF5F950-D297-0033-7A57-FD080E9491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pic>
        <p:nvPicPr>
          <p:cNvPr id="25602" name="Picture 2">
            <a:extLst>
              <a:ext uri="{FF2B5EF4-FFF2-40B4-BE49-F238E27FC236}">
                <a16:creationId xmlns:a16="http://schemas.microsoft.com/office/drawing/2014/main" id="{2544A63C-DAE6-AFA5-0F94-8233A3847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267" y="1721340"/>
            <a:ext cx="4691733" cy="372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1" name="Picture 1">
            <a:extLst>
              <a:ext uri="{FF2B5EF4-FFF2-40B4-BE49-F238E27FC236}">
                <a16:creationId xmlns:a16="http://schemas.microsoft.com/office/drawing/2014/main" id="{26CCB43F-DE6C-C65E-8A7A-7C5535605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8" y="1733991"/>
            <a:ext cx="4695822" cy="372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B7A29414-D57F-DA37-6FA2-F36C61CA4402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6317974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Damage Localization Maps : </a:t>
            </a:r>
            <a:r>
              <a:rPr lang="en-GB" sz="2200" dirty="0"/>
              <a:t>states 10-14</a:t>
            </a:r>
            <a:endParaRPr lang="en-US" sz="2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5406C-1F9B-66E9-3CF0-45DDA6C7907B}"/>
              </a:ext>
            </a:extLst>
          </p:cNvPr>
          <p:cNvSpPr txBox="1"/>
          <p:nvPr/>
        </p:nvSpPr>
        <p:spPr>
          <a:xfrm>
            <a:off x="2217650" y="5367130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SDRI.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0D488-2F4E-40AA-3DB5-2ED276C98142}"/>
              </a:ext>
            </a:extLst>
          </p:cNvPr>
          <p:cNvSpPr txBox="1"/>
          <p:nvPr/>
        </p:nvSpPr>
        <p:spPr>
          <a:xfrm>
            <a:off x="7590872" y="5367130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RRI.</a:t>
            </a:r>
          </a:p>
        </p:txBody>
      </p:sp>
    </p:spTree>
    <p:extLst>
      <p:ext uri="{BB962C8B-B14F-4D97-AF65-F5344CB8AC3E}">
        <p14:creationId xmlns:p14="http://schemas.microsoft.com/office/powerpoint/2010/main" val="326156334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9E2CB-7095-EC03-43CB-E676610E2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600903CF-2424-04D6-72B0-E7EFE929B3FC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FE8B6C1C-65B1-BD7A-597B-BFEB4F153E46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C6D3712E-E4E7-EE55-0F7A-96850607054C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B79CDD5C-CF6E-1F7F-CA35-63A29E76A776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BBB787D1-71DE-EFDE-7B1A-C70BE813EA22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1E0D6A31-B682-55AD-22D6-4D44A9A206AE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805D074A-2576-75A3-923D-6535217F56A3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0988EDDF-4117-5A52-BC6B-87CAF364A1FD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EC74894E-DB92-FE62-120F-6D9FE6F171BF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686AEF6-F189-90A2-2A6D-11BB974F08ED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FAEE528E-EE36-6104-357B-7684FA49308A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8D92-095B-F2E2-6AC3-4813BFB411C5}"/>
              </a:ext>
            </a:extLst>
          </p:cNvPr>
          <p:cNvSpPr txBox="1"/>
          <p:nvPr/>
        </p:nvSpPr>
        <p:spPr>
          <a:xfrm>
            <a:off x="4634663" y="340340"/>
            <a:ext cx="1601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</a:t>
            </a:r>
            <a:endParaRPr lang="en-GB" sz="3200" b="1" dirty="0"/>
          </a:p>
        </p:txBody>
      </p:sp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2C004B50-AB8A-8575-1551-3CA38E379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pic>
        <p:nvPicPr>
          <p:cNvPr id="26626" name="Picture 2">
            <a:extLst>
              <a:ext uri="{FF2B5EF4-FFF2-40B4-BE49-F238E27FC236}">
                <a16:creationId xmlns:a16="http://schemas.microsoft.com/office/drawing/2014/main" id="{F0FC4B49-50D9-F7B2-6353-9AB5731CE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92" y="1868558"/>
            <a:ext cx="4684341" cy="371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>
            <a:extLst>
              <a:ext uri="{FF2B5EF4-FFF2-40B4-BE49-F238E27FC236}">
                <a16:creationId xmlns:a16="http://schemas.microsoft.com/office/drawing/2014/main" id="{5C5B8937-0EAA-AB91-9B8C-347137EBE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021" y="1868558"/>
            <a:ext cx="4784780" cy="38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7535629-AC69-815C-591C-3D41D0A7113F}"/>
              </a:ext>
            </a:extLst>
          </p:cNvPr>
          <p:cNvSpPr txBox="1">
            <a:spLocks/>
          </p:cNvSpPr>
          <p:nvPr/>
        </p:nvSpPr>
        <p:spPr>
          <a:xfrm>
            <a:off x="838199" y="1428954"/>
            <a:ext cx="6225209" cy="4396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Damage Localization Maps: </a:t>
            </a:r>
            <a:r>
              <a:rPr lang="en-GB" sz="2200" dirty="0"/>
              <a:t>states 15-17</a:t>
            </a:r>
            <a:endParaRPr lang="en-US" sz="2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E1E662-AF79-038F-4AF8-8E5B7E61C165}"/>
              </a:ext>
            </a:extLst>
          </p:cNvPr>
          <p:cNvSpPr txBox="1"/>
          <p:nvPr/>
        </p:nvSpPr>
        <p:spPr>
          <a:xfrm>
            <a:off x="2217650" y="5632171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SDRI.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5B942F-0A2F-ABE0-FD05-F8B209068A62}"/>
              </a:ext>
            </a:extLst>
          </p:cNvPr>
          <p:cNvSpPr txBox="1"/>
          <p:nvPr/>
        </p:nvSpPr>
        <p:spPr>
          <a:xfrm>
            <a:off x="7590872" y="5632171"/>
            <a:ext cx="305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dirty="0"/>
              <a:t>RRI.</a:t>
            </a:r>
          </a:p>
        </p:txBody>
      </p:sp>
    </p:spTree>
    <p:extLst>
      <p:ext uri="{BB962C8B-B14F-4D97-AF65-F5344CB8AC3E}">
        <p14:creationId xmlns:p14="http://schemas.microsoft.com/office/powerpoint/2010/main" val="46528475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C1086-8B2E-8311-A16E-171C22AA0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134EE979-B30A-65EA-0AE9-0DF26D147939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FB67D7-78BE-DCB0-7CC5-C02710F13D6A}"/>
              </a:ext>
            </a:extLst>
          </p:cNvPr>
          <p:cNvSpPr/>
          <p:nvPr/>
        </p:nvSpPr>
        <p:spPr>
          <a:xfrm>
            <a:off x="222121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D02A2B83-B315-A255-40F4-55EAC5463D80}"/>
              </a:ext>
            </a:extLst>
          </p:cNvPr>
          <p:cNvSpPr/>
          <p:nvPr/>
        </p:nvSpPr>
        <p:spPr>
          <a:xfrm>
            <a:off x="322017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90EA299A-917E-F1D3-A004-B2B2AB7D55A8}"/>
              </a:ext>
            </a:extLst>
          </p:cNvPr>
          <p:cNvSpPr/>
          <p:nvPr/>
        </p:nvSpPr>
        <p:spPr>
          <a:xfrm>
            <a:off x="421914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6ACE0227-1F25-3E10-045A-63A532FFBEFD}"/>
              </a:ext>
            </a:extLst>
          </p:cNvPr>
          <p:cNvSpPr/>
          <p:nvPr/>
        </p:nvSpPr>
        <p:spPr>
          <a:xfrm>
            <a:off x="521810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437C1D71-FFF9-526F-588C-1B83BFF220EA}"/>
              </a:ext>
            </a:extLst>
          </p:cNvPr>
          <p:cNvSpPr/>
          <p:nvPr/>
        </p:nvSpPr>
        <p:spPr>
          <a:xfrm>
            <a:off x="62170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709A9289-4A31-4E98-405A-993CB5E42BE9}"/>
              </a:ext>
            </a:extLst>
          </p:cNvPr>
          <p:cNvSpPr/>
          <p:nvPr/>
        </p:nvSpPr>
        <p:spPr>
          <a:xfrm>
            <a:off x="72160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B69F5FCA-F1CE-0F8A-4629-2CCFF120EA8E}"/>
              </a:ext>
            </a:extLst>
          </p:cNvPr>
          <p:cNvSpPr/>
          <p:nvPr/>
        </p:nvSpPr>
        <p:spPr>
          <a:xfrm>
            <a:off x="82149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4EE04AF0-0627-61F6-EEEE-8AE8ACA88971}"/>
              </a:ext>
            </a:extLst>
          </p:cNvPr>
          <p:cNvSpPr/>
          <p:nvPr/>
        </p:nvSpPr>
        <p:spPr>
          <a:xfrm>
            <a:off x="921395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F1CECA96-8FFE-7FF0-200B-0BCFE5180C3A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942CECCF-722D-8FF0-2030-92EA44AB71F7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CDA91FC2-2EAD-ADE2-79B0-F4B4D81DC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12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56229-AA3A-8FA4-3F91-59C89333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9B7B58A6-4634-D528-924D-EF4916242977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BDBD570E-6EDE-4F8E-211F-3B2548FEB4AC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B25CF140-A14D-7A00-4B76-B76EA29A39E0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5B12E402-A1B5-F803-55EE-D38DEDC01ACD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BB47E016-EF65-3F67-406E-F13740F7F474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47C00511-BD66-3E15-995F-FF3323D10E85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E7A44C3F-B1EF-44D6-6928-06CD1AF2B558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09A33CC7-D801-11A8-9B2A-3B9588300E76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C9F16390-60A2-01E3-1855-3BDB2AF7CFAA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BA4A265B-C473-1443-FE3C-8B26DC3D2B43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C5590724-293D-3D1C-9A5F-990C0826579B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EABC5E-3B55-CF6D-3223-4F69B92344C7}"/>
              </a:ext>
            </a:extLst>
          </p:cNvPr>
          <p:cNvSpPr txBox="1"/>
          <p:nvPr/>
        </p:nvSpPr>
        <p:spPr>
          <a:xfrm>
            <a:off x="4503698" y="340340"/>
            <a:ext cx="2329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Conclusion</a:t>
            </a:r>
            <a:endParaRPr lang="en-GB" sz="3200" b="1" dirty="0"/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6A82CE04-541D-09E4-2E9A-40BA9B0C97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5A0ED938-0D89-BDB2-5E18-F25B37C28853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4169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Conclusions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>
                <a:latin typeface="Arial" panose="020B0604020202020204" pitchFamily="34" charset="0"/>
              </a:rPr>
              <a:t>Successfully proposed two robust indicators (SDRI, RRI) for structural damage localization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>
                <a:latin typeface="Arial" panose="020B0604020202020204" pitchFamily="34" charset="0"/>
              </a:rPr>
              <a:t>Indicators effectively handle realistic environmental and operational variability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>
                <a:latin typeface="Arial" panose="020B0604020202020204" pitchFamily="34" charset="0"/>
              </a:rPr>
              <a:t>RRI specifically provides highly intuitive interpretation for practical engineering usage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>
                <a:latin typeface="Arial" panose="020B0604020202020204" pitchFamily="34" charset="0"/>
              </a:rPr>
              <a:t>Demonstrated accurate damage localization through experimental validation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3991378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B2D7B-ED15-BAB0-09BD-D692312C5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0852D116-109E-E5D6-C856-5715AAC520A6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1D62A8BE-17DC-7D76-CDB6-F6D18FE7D78B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BA4021D4-3AB4-3ED7-975F-DDE598B238B6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B2D6B56C-1399-634B-ACA1-B6B26A7AC377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D6990CD4-E51C-D828-C697-51DEF02C0E38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90903E1A-674F-943A-C8B2-F97C2401F991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CB7166C9-62FD-7A8B-DFA8-BF3AD234F8F2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AE829FDD-D21B-2E24-3B3A-B07390E1A52E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15E59916-DB19-57B3-8917-4EEFD66C792B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41622014-43E2-8234-1EED-5DEBE217B50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65829B"/>
          </a:solidFill>
          <a:ln>
            <a:solidFill>
              <a:srgbClr val="6582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6D1C23E8-D245-A09F-0702-53620EE76CB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E29D05-4B5D-2D6A-2CFE-05B993650C76}"/>
              </a:ext>
            </a:extLst>
          </p:cNvPr>
          <p:cNvSpPr txBox="1"/>
          <p:nvPr/>
        </p:nvSpPr>
        <p:spPr>
          <a:xfrm>
            <a:off x="3367462" y="340340"/>
            <a:ext cx="6599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Future Work &amp; Acknowledgements</a:t>
            </a:r>
          </a:p>
        </p:txBody>
      </p:sp>
      <p:pic>
        <p:nvPicPr>
          <p:cNvPr id="5" name="Picture 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B34BBCC2-EBFE-B844-9E25-93908109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86974DE-5B91-3F94-A7A2-8EDC5F311B8D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4169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2200" dirty="0"/>
          </a:p>
          <a:p>
            <a:pPr algn="l"/>
            <a:r>
              <a:rPr lang="en-GB" sz="2200" b="1" dirty="0"/>
              <a:t>Future Directions: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Extend indicators to multi-output ARX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modeling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approaches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Develop real-time monitoring systems with adaptive damage thresholds</a:t>
            </a:r>
          </a:p>
          <a:p>
            <a:pPr algn="l"/>
            <a:endParaRPr lang="en-GB" sz="2200" dirty="0"/>
          </a:p>
          <a:p>
            <a:pPr algn="l"/>
            <a:r>
              <a:rPr lang="en-GB" sz="2200" b="1" dirty="0"/>
              <a:t>Acknowledgements: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Los Alamos National Laboratory (LANL) dataset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Collaborators, institutions, and funding sources involved in the research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192328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62E64-AAD0-2BE7-C0DF-C3611F2E1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76F44A3B-6155-E789-D359-0C703A57C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B880C87-57C0-B61A-58A3-E33A4C7F442B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46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SHM program consists of 4 levels:</a:t>
            </a:r>
          </a:p>
        </p:txBody>
      </p:sp>
      <p:sp>
        <p:nvSpPr>
          <p:cNvPr id="24" name="1">
            <a:extLst>
              <a:ext uri="{FF2B5EF4-FFF2-40B4-BE49-F238E27FC236}">
                <a16:creationId xmlns:a16="http://schemas.microsoft.com/office/drawing/2014/main" id="{86BA6101-BE5B-03CA-B83E-440FBCF724C8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2">
            <a:extLst>
              <a:ext uri="{FF2B5EF4-FFF2-40B4-BE49-F238E27FC236}">
                <a16:creationId xmlns:a16="http://schemas.microsoft.com/office/drawing/2014/main" id="{E7DE82F8-5ABA-C609-9756-A0084F9E30E4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3">
            <a:extLst>
              <a:ext uri="{FF2B5EF4-FFF2-40B4-BE49-F238E27FC236}">
                <a16:creationId xmlns:a16="http://schemas.microsoft.com/office/drawing/2014/main" id="{B2EC5535-1A5B-9B6F-0CAE-BC80EAF41982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4">
            <a:extLst>
              <a:ext uri="{FF2B5EF4-FFF2-40B4-BE49-F238E27FC236}">
                <a16:creationId xmlns:a16="http://schemas.microsoft.com/office/drawing/2014/main" id="{DE265534-9708-FF22-F6BD-DE80F972D0FB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5">
            <a:extLst>
              <a:ext uri="{FF2B5EF4-FFF2-40B4-BE49-F238E27FC236}">
                <a16:creationId xmlns:a16="http://schemas.microsoft.com/office/drawing/2014/main" id="{24F18DDC-642D-4B0E-AEA3-3EDA4F26602E}"/>
              </a:ext>
            </a:extLst>
          </p:cNvPr>
          <p:cNvSpPr/>
          <p:nvPr/>
        </p:nvSpPr>
        <p:spPr>
          <a:xfrm>
            <a:off x="821499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6">
            <a:extLst>
              <a:ext uri="{FF2B5EF4-FFF2-40B4-BE49-F238E27FC236}">
                <a16:creationId xmlns:a16="http://schemas.microsoft.com/office/drawing/2014/main" id="{1088452B-E261-A697-6349-E93E1B38805F}"/>
              </a:ext>
            </a:extLst>
          </p:cNvPr>
          <p:cNvSpPr/>
          <p:nvPr/>
        </p:nvSpPr>
        <p:spPr>
          <a:xfrm>
            <a:off x="921395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7">
            <a:extLst>
              <a:ext uri="{FF2B5EF4-FFF2-40B4-BE49-F238E27FC236}">
                <a16:creationId xmlns:a16="http://schemas.microsoft.com/office/drawing/2014/main" id="{E2B58B85-9AED-8894-38E8-167DCB4665FF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8">
            <a:extLst>
              <a:ext uri="{FF2B5EF4-FFF2-40B4-BE49-F238E27FC236}">
                <a16:creationId xmlns:a16="http://schemas.microsoft.com/office/drawing/2014/main" id="{D79B280C-8C31-0829-B705-417C2FFFA03A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9">
            <a:extLst>
              <a:ext uri="{FF2B5EF4-FFF2-40B4-BE49-F238E27FC236}">
                <a16:creationId xmlns:a16="http://schemas.microsoft.com/office/drawing/2014/main" id="{C68E91CA-188F-B930-5C48-CBBA9123DBCF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10">
            <a:extLst>
              <a:ext uri="{FF2B5EF4-FFF2-40B4-BE49-F238E27FC236}">
                <a16:creationId xmlns:a16="http://schemas.microsoft.com/office/drawing/2014/main" id="{BD3F5533-EF50-2188-F82D-13F5E7D93BA2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11">
            <a:extLst>
              <a:ext uri="{FF2B5EF4-FFF2-40B4-BE49-F238E27FC236}">
                <a16:creationId xmlns:a16="http://schemas.microsoft.com/office/drawing/2014/main" id="{F1365E9C-7810-E865-E324-1CA52EB3F4CE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A2E0E4-A974-C3AB-3917-9006BE7510E8}"/>
              </a:ext>
            </a:extLst>
          </p:cNvPr>
          <p:cNvSpPr txBox="1"/>
          <p:nvPr/>
        </p:nvSpPr>
        <p:spPr>
          <a:xfrm>
            <a:off x="3076836" y="340340"/>
            <a:ext cx="5183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Introduction &amp; Background</a:t>
            </a:r>
            <a:endParaRPr lang="en-GB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A6D3E9-3681-4674-4A83-59B49E99B566}"/>
              </a:ext>
            </a:extLst>
          </p:cNvPr>
          <p:cNvSpPr txBox="1"/>
          <p:nvPr/>
        </p:nvSpPr>
        <p:spPr>
          <a:xfrm>
            <a:off x="838200" y="4780442"/>
            <a:ext cx="97357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Damage localization in civil structures is of paramount importance for ensuring structural safety, optimizing maintenance efforts, and extending service life.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0B185B-568A-2B31-8352-FDD2FAC0EEBA}"/>
              </a:ext>
            </a:extLst>
          </p:cNvPr>
          <p:cNvSpPr/>
          <p:nvPr/>
        </p:nvSpPr>
        <p:spPr>
          <a:xfrm>
            <a:off x="1792899" y="1968717"/>
            <a:ext cx="7543800" cy="646044"/>
          </a:xfrm>
          <a:prstGeom prst="rect">
            <a:avLst/>
          </a:prstGeom>
          <a:gradFill>
            <a:gsLst>
              <a:gs pos="66000">
                <a:srgbClr val="5E86C0"/>
              </a:gs>
              <a:gs pos="0">
                <a:srgbClr val="164194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Detecting the existence of damage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F97C5A5-0F05-4A3B-ED34-7D499AC15414}"/>
              </a:ext>
            </a:extLst>
          </p:cNvPr>
          <p:cNvSpPr/>
          <p:nvPr/>
        </p:nvSpPr>
        <p:spPr>
          <a:xfrm>
            <a:off x="917712" y="1968717"/>
            <a:ext cx="1464045" cy="646030"/>
          </a:xfrm>
          <a:prstGeom prst="rightArrow">
            <a:avLst>
              <a:gd name="adj1" fmla="val 100000"/>
              <a:gd name="adj2" fmla="val 77503"/>
            </a:avLst>
          </a:prstGeom>
          <a:gradFill flip="none" rotWithShape="1">
            <a:gsLst>
              <a:gs pos="66000">
                <a:srgbClr val="6486B9"/>
              </a:gs>
              <a:gs pos="0">
                <a:srgbClr val="164194"/>
              </a:gs>
              <a:gs pos="100000">
                <a:srgbClr val="B2CBDE"/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78A9B1-8BAB-C7F6-B9AD-464AC3F3FD45}"/>
              </a:ext>
            </a:extLst>
          </p:cNvPr>
          <p:cNvSpPr/>
          <p:nvPr/>
        </p:nvSpPr>
        <p:spPr>
          <a:xfrm>
            <a:off x="1792899" y="2631648"/>
            <a:ext cx="7543800" cy="646044"/>
          </a:xfrm>
          <a:prstGeom prst="rect">
            <a:avLst/>
          </a:prstGeom>
          <a:gradFill>
            <a:gsLst>
              <a:gs pos="0">
                <a:srgbClr val="164194"/>
              </a:gs>
              <a:gs pos="66000">
                <a:srgbClr val="5E86C0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Identifying the location of damage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743FCBE-1D06-2940-306A-4FB2B43E1890}"/>
              </a:ext>
            </a:extLst>
          </p:cNvPr>
          <p:cNvSpPr/>
          <p:nvPr/>
        </p:nvSpPr>
        <p:spPr>
          <a:xfrm>
            <a:off x="917712" y="2631648"/>
            <a:ext cx="1464045" cy="646030"/>
          </a:xfrm>
          <a:prstGeom prst="rightArrow">
            <a:avLst>
              <a:gd name="adj1" fmla="val 100000"/>
              <a:gd name="adj2" fmla="val 77503"/>
            </a:avLst>
          </a:prstGeom>
          <a:gradFill flip="none" rotWithShape="1">
            <a:gsLst>
              <a:gs pos="0">
                <a:srgbClr val="164194"/>
              </a:gs>
              <a:gs pos="66000">
                <a:srgbClr val="5E86C0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AD6364-0808-D6CD-9CF6-CCCA02DC4403}"/>
              </a:ext>
            </a:extLst>
          </p:cNvPr>
          <p:cNvSpPr/>
          <p:nvPr/>
        </p:nvSpPr>
        <p:spPr>
          <a:xfrm>
            <a:off x="1792899" y="3304739"/>
            <a:ext cx="7543800" cy="646044"/>
          </a:xfrm>
          <a:prstGeom prst="rect">
            <a:avLst/>
          </a:prstGeom>
          <a:gradFill>
            <a:gsLst>
              <a:gs pos="0">
                <a:srgbClr val="164194"/>
              </a:gs>
              <a:gs pos="66000">
                <a:srgbClr val="5F87C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 Estimating the severity of damage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B66734D-714A-74A8-DFD9-191ABFEA3954}"/>
              </a:ext>
            </a:extLst>
          </p:cNvPr>
          <p:cNvSpPr/>
          <p:nvPr/>
        </p:nvSpPr>
        <p:spPr>
          <a:xfrm>
            <a:off x="917712" y="3294579"/>
            <a:ext cx="1464045" cy="646030"/>
          </a:xfrm>
          <a:prstGeom prst="rightArrow">
            <a:avLst>
              <a:gd name="adj1" fmla="val 100000"/>
              <a:gd name="adj2" fmla="val 77503"/>
            </a:avLst>
          </a:prstGeom>
          <a:gradFill flip="none" rotWithShape="1">
            <a:gsLst>
              <a:gs pos="0">
                <a:srgbClr val="164194"/>
              </a:gs>
              <a:gs pos="66000">
                <a:srgbClr val="5E86C0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565BA2-342F-8B60-CD3F-98B5A259FC7B}"/>
              </a:ext>
            </a:extLst>
          </p:cNvPr>
          <p:cNvSpPr/>
          <p:nvPr/>
        </p:nvSpPr>
        <p:spPr>
          <a:xfrm>
            <a:off x="1792899" y="3967656"/>
            <a:ext cx="7543800" cy="646044"/>
          </a:xfrm>
          <a:prstGeom prst="rect">
            <a:avLst/>
          </a:prstGeom>
          <a:gradFill>
            <a:gsLst>
              <a:gs pos="0">
                <a:srgbClr val="164194"/>
              </a:gs>
              <a:gs pos="66000">
                <a:srgbClr val="5F87C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 Predicting the remaining service life of the damaged structure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DC18E21B-EC71-9D04-DAF6-846755053941}"/>
              </a:ext>
            </a:extLst>
          </p:cNvPr>
          <p:cNvSpPr/>
          <p:nvPr/>
        </p:nvSpPr>
        <p:spPr>
          <a:xfrm>
            <a:off x="917712" y="3957496"/>
            <a:ext cx="1464045" cy="646030"/>
          </a:xfrm>
          <a:prstGeom prst="rightArrow">
            <a:avLst>
              <a:gd name="adj1" fmla="val 100000"/>
              <a:gd name="adj2" fmla="val 77503"/>
            </a:avLst>
          </a:prstGeom>
          <a:gradFill flip="none" rotWithShape="1">
            <a:gsLst>
              <a:gs pos="0">
                <a:srgbClr val="164194"/>
              </a:gs>
              <a:gs pos="66000">
                <a:srgbClr val="5E86C0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96329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87C29-9690-DB0E-71BD-6E840F38B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B96760BC-E0BD-3FC0-B2F1-CFF45E2F5D90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E25F6AD8-9045-305C-3EB3-5413ADF4017C}"/>
              </a:ext>
            </a:extLst>
          </p:cNvPr>
          <p:cNvSpPr/>
          <p:nvPr/>
        </p:nvSpPr>
        <p:spPr>
          <a:xfrm>
            <a:off x="222121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FF94205B-1E8F-F229-6A8F-55F35A89B02C}"/>
              </a:ext>
            </a:extLst>
          </p:cNvPr>
          <p:cNvSpPr/>
          <p:nvPr/>
        </p:nvSpPr>
        <p:spPr>
          <a:xfrm>
            <a:off x="322017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6D561266-4CC6-8416-4F0B-4D08F41D7AA0}"/>
              </a:ext>
            </a:extLst>
          </p:cNvPr>
          <p:cNvSpPr/>
          <p:nvPr/>
        </p:nvSpPr>
        <p:spPr>
          <a:xfrm>
            <a:off x="421914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1153E7F3-C93D-F555-A308-E7BF9D0A62B8}"/>
              </a:ext>
            </a:extLst>
          </p:cNvPr>
          <p:cNvSpPr/>
          <p:nvPr/>
        </p:nvSpPr>
        <p:spPr>
          <a:xfrm>
            <a:off x="521810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F9BC9F42-5AAD-0AF3-78F5-99C35CA5866F}"/>
              </a:ext>
            </a:extLst>
          </p:cNvPr>
          <p:cNvSpPr/>
          <p:nvPr/>
        </p:nvSpPr>
        <p:spPr>
          <a:xfrm>
            <a:off x="62170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67637077-A9DB-42CE-3010-BC413A7F15AD}"/>
              </a:ext>
            </a:extLst>
          </p:cNvPr>
          <p:cNvSpPr/>
          <p:nvPr/>
        </p:nvSpPr>
        <p:spPr>
          <a:xfrm>
            <a:off x="72160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4E62E72D-31D6-A4B8-4ECE-BE94A076B190}"/>
              </a:ext>
            </a:extLst>
          </p:cNvPr>
          <p:cNvSpPr/>
          <p:nvPr/>
        </p:nvSpPr>
        <p:spPr>
          <a:xfrm>
            <a:off x="82149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2E40B008-6288-AB72-3FCE-D011F5575DF8}"/>
              </a:ext>
            </a:extLst>
          </p:cNvPr>
          <p:cNvSpPr/>
          <p:nvPr/>
        </p:nvSpPr>
        <p:spPr>
          <a:xfrm>
            <a:off x="921395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BA97D670-81C7-71D4-28EF-1127435C46F5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B3FB9DD1-F71D-015D-3D05-95B24488B568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C254E008-AAC3-99EE-EB95-07A1687BF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EEAE698-7D12-5D7C-DE0E-2ADBB428506C}"/>
              </a:ext>
            </a:extLst>
          </p:cNvPr>
          <p:cNvSpPr txBox="1"/>
          <p:nvPr/>
        </p:nvSpPr>
        <p:spPr>
          <a:xfrm>
            <a:off x="1222248" y="2279374"/>
            <a:ext cx="99896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sz="4400" dirty="0">
                <a:solidFill>
                  <a:srgbClr val="2C69BF"/>
                </a:solidFill>
              </a:rPr>
              <a:t>Thanks For Your Attention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861A03-1C78-F864-D3BB-9BE2E82C1712}"/>
              </a:ext>
            </a:extLst>
          </p:cNvPr>
          <p:cNvCxnSpPr/>
          <p:nvPr/>
        </p:nvCxnSpPr>
        <p:spPr>
          <a:xfrm>
            <a:off x="1222248" y="3193774"/>
            <a:ext cx="8990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616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D6E4F-ADC7-AF9A-0FBE-B64177106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9DAEEEDE-67B6-3417-FCAE-626F18B02607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11F6E64B-F553-6CBF-81C1-41CD8062B613}"/>
              </a:ext>
            </a:extLst>
          </p:cNvPr>
          <p:cNvSpPr/>
          <p:nvPr/>
        </p:nvSpPr>
        <p:spPr>
          <a:xfrm>
            <a:off x="222121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30FB7B15-4A1B-B610-F621-76C91AF24E35}"/>
              </a:ext>
            </a:extLst>
          </p:cNvPr>
          <p:cNvSpPr/>
          <p:nvPr/>
        </p:nvSpPr>
        <p:spPr>
          <a:xfrm>
            <a:off x="322017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0979DE2D-1811-132C-B334-0DAB92EA403B}"/>
              </a:ext>
            </a:extLst>
          </p:cNvPr>
          <p:cNvSpPr/>
          <p:nvPr/>
        </p:nvSpPr>
        <p:spPr>
          <a:xfrm>
            <a:off x="421914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3E632307-A0E7-90D7-4EE8-B849C3ABB8B8}"/>
              </a:ext>
            </a:extLst>
          </p:cNvPr>
          <p:cNvSpPr/>
          <p:nvPr/>
        </p:nvSpPr>
        <p:spPr>
          <a:xfrm>
            <a:off x="521810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834E47DD-AC1D-B08F-E8F5-FE99F86F5090}"/>
              </a:ext>
            </a:extLst>
          </p:cNvPr>
          <p:cNvSpPr/>
          <p:nvPr/>
        </p:nvSpPr>
        <p:spPr>
          <a:xfrm>
            <a:off x="62170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6CDF06D8-2DA5-48FF-392C-00A8C1C8E21C}"/>
              </a:ext>
            </a:extLst>
          </p:cNvPr>
          <p:cNvSpPr/>
          <p:nvPr/>
        </p:nvSpPr>
        <p:spPr>
          <a:xfrm>
            <a:off x="72160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53CA626D-E58E-64B4-A6A5-FADC2E244EE2}"/>
              </a:ext>
            </a:extLst>
          </p:cNvPr>
          <p:cNvSpPr/>
          <p:nvPr/>
        </p:nvSpPr>
        <p:spPr>
          <a:xfrm>
            <a:off x="82149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8C9B5D07-651F-521C-34EA-27B74EE7DCDC}"/>
              </a:ext>
            </a:extLst>
          </p:cNvPr>
          <p:cNvSpPr/>
          <p:nvPr/>
        </p:nvSpPr>
        <p:spPr>
          <a:xfrm>
            <a:off x="921395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31A2991F-E5C2-445D-49FC-1FE306E9E143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FE4082A5-AE76-5E0D-A047-CF6413B20270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3412E49D-27E5-CF4B-C215-1C3794C9D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2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E247B-80FA-3D64-63D7-2232ACFF6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59C4A15C-F4B9-5ACC-9B13-1532B89773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6" name="1">
            <a:extLst>
              <a:ext uri="{FF2B5EF4-FFF2-40B4-BE49-F238E27FC236}">
                <a16:creationId xmlns:a16="http://schemas.microsoft.com/office/drawing/2014/main" id="{8C71C389-7AC0-224E-D14B-99BA3BCAA848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2">
            <a:extLst>
              <a:ext uri="{FF2B5EF4-FFF2-40B4-BE49-F238E27FC236}">
                <a16:creationId xmlns:a16="http://schemas.microsoft.com/office/drawing/2014/main" id="{9BB81227-8DF4-79D0-B608-544E9EA5D6A1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3">
            <a:extLst>
              <a:ext uri="{FF2B5EF4-FFF2-40B4-BE49-F238E27FC236}">
                <a16:creationId xmlns:a16="http://schemas.microsoft.com/office/drawing/2014/main" id="{D3B3771F-94B6-650C-25AB-57E2E9651436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4">
            <a:extLst>
              <a:ext uri="{FF2B5EF4-FFF2-40B4-BE49-F238E27FC236}">
                <a16:creationId xmlns:a16="http://schemas.microsoft.com/office/drawing/2014/main" id="{01574111-BF56-3E10-0695-6CCE523B5BC1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">
            <a:extLst>
              <a:ext uri="{FF2B5EF4-FFF2-40B4-BE49-F238E27FC236}">
                <a16:creationId xmlns:a16="http://schemas.microsoft.com/office/drawing/2014/main" id="{288C44DE-F566-AD1F-EC43-01B313312D44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6">
            <a:extLst>
              <a:ext uri="{FF2B5EF4-FFF2-40B4-BE49-F238E27FC236}">
                <a16:creationId xmlns:a16="http://schemas.microsoft.com/office/drawing/2014/main" id="{9F294A09-4ABF-1348-1B55-8A104B2CA2E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7">
            <a:extLst>
              <a:ext uri="{FF2B5EF4-FFF2-40B4-BE49-F238E27FC236}">
                <a16:creationId xmlns:a16="http://schemas.microsoft.com/office/drawing/2014/main" id="{49AEBB4F-871F-BE84-F5B0-AD0F242FD4B5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8">
            <a:extLst>
              <a:ext uri="{FF2B5EF4-FFF2-40B4-BE49-F238E27FC236}">
                <a16:creationId xmlns:a16="http://schemas.microsoft.com/office/drawing/2014/main" id="{56156EFE-25B1-59CA-6819-9C2BECA96974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9">
            <a:extLst>
              <a:ext uri="{FF2B5EF4-FFF2-40B4-BE49-F238E27FC236}">
                <a16:creationId xmlns:a16="http://schemas.microsoft.com/office/drawing/2014/main" id="{8FC8DC58-085D-3167-FDBE-6351CBD6E6B6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10">
            <a:extLst>
              <a:ext uri="{FF2B5EF4-FFF2-40B4-BE49-F238E27FC236}">
                <a16:creationId xmlns:a16="http://schemas.microsoft.com/office/drawing/2014/main" id="{DE8FC319-5749-528D-AB26-A46C0C570962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11">
            <a:extLst>
              <a:ext uri="{FF2B5EF4-FFF2-40B4-BE49-F238E27FC236}">
                <a16:creationId xmlns:a16="http://schemas.microsoft.com/office/drawing/2014/main" id="{E80BD6B1-9BB1-88D8-4785-0F86ABB1350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C749A16-B2DA-D461-C498-91C1C2FD5352}"/>
              </a:ext>
            </a:extLst>
          </p:cNvPr>
          <p:cNvSpPr txBox="1"/>
          <p:nvPr/>
        </p:nvSpPr>
        <p:spPr>
          <a:xfrm>
            <a:off x="3043175" y="340340"/>
            <a:ext cx="724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Methodology and Proposed Indicators</a:t>
            </a:r>
            <a:endParaRPr lang="en-GB" sz="32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1E811C3-B436-A710-AD95-E2F061DA78BA}"/>
              </a:ext>
            </a:extLst>
          </p:cNvPr>
          <p:cNvSpPr/>
          <p:nvPr/>
        </p:nvSpPr>
        <p:spPr>
          <a:xfrm>
            <a:off x="1690414" y="3229341"/>
            <a:ext cx="2610000" cy="2392414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00" b="1" dirty="0"/>
              <a:t>Data Acquisition</a:t>
            </a:r>
          </a:p>
          <a:p>
            <a:pPr algn="ctr"/>
            <a:r>
              <a:rPr lang="en-GB" sz="2300" dirty="0"/>
              <a:t>(vibration sensors)</a:t>
            </a:r>
            <a:endParaRPr lang="en-US" sz="23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DE84C3-7E37-1CCA-05B3-5D9F4C045C2F}"/>
              </a:ext>
            </a:extLst>
          </p:cNvPr>
          <p:cNvSpPr/>
          <p:nvPr/>
        </p:nvSpPr>
        <p:spPr>
          <a:xfrm>
            <a:off x="4685557" y="3229341"/>
            <a:ext cx="2610934" cy="239241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00" b="1" dirty="0"/>
              <a:t>Feature extraction using AR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8A932C6F-D7A0-D596-4662-ACF747806749}"/>
                  </a:ext>
                </a:extLst>
              </p:cNvPr>
              <p:cNvSpPr/>
              <p:nvPr/>
            </p:nvSpPr>
            <p:spPr>
              <a:xfrm>
                <a:off x="7681634" y="3229341"/>
                <a:ext cx="2610000" cy="2392414"/>
              </a:xfrm>
              <a:prstGeom prst="round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300" b="1" dirty="0"/>
                  <a:t>Proposal of new indicators</a:t>
                </a:r>
              </a:p>
              <a:p>
                <a:pPr algn="ctr"/>
                <a:r>
                  <a:rPr lang="en-GB" sz="2400" dirty="0"/>
                  <a:t>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𝑆𝐷𝑅𝐼</m:t>
                    </m:r>
                  </m:oMath>
                </a14:m>
                <a:r>
                  <a:rPr lang="en-GB" sz="2400" dirty="0"/>
                  <a:t> /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GB" sz="2400" dirty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8A932C6F-D7A0-D596-4662-ACF7478067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634" y="3229341"/>
                <a:ext cx="2610000" cy="239241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EF2210DC-C476-40B3-6625-7876A74C3247}"/>
              </a:ext>
            </a:extLst>
          </p:cNvPr>
          <p:cNvGrpSpPr/>
          <p:nvPr/>
        </p:nvGrpSpPr>
        <p:grpSpPr>
          <a:xfrm>
            <a:off x="2998840" y="2911707"/>
            <a:ext cx="2985049" cy="325524"/>
            <a:chOff x="1602819" y="2148839"/>
            <a:chExt cx="2954034" cy="32552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9570D5B-69BF-532F-75FC-CFBD589861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2819" y="2150363"/>
              <a:ext cx="0" cy="32400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125148-B7DD-6930-D09B-A6D2A9E9EC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6853" y="2148839"/>
              <a:ext cx="0" cy="32400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  <a:headEnd type="stealth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14129CE-855A-E6AE-7D15-91073A364AFE}"/>
                </a:ext>
              </a:extLst>
            </p:cNvPr>
            <p:cNvCxnSpPr>
              <a:cxnSpLocks/>
            </p:cNvCxnSpPr>
            <p:nvPr/>
          </p:nvCxnSpPr>
          <p:spPr>
            <a:xfrm>
              <a:off x="1620344" y="2150363"/>
              <a:ext cx="2936509" cy="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19B9D30-7633-EC01-FB82-E760FFF16922}"/>
              </a:ext>
            </a:extLst>
          </p:cNvPr>
          <p:cNvGrpSpPr/>
          <p:nvPr/>
        </p:nvGrpSpPr>
        <p:grpSpPr>
          <a:xfrm flipV="1">
            <a:off x="5983889" y="5621755"/>
            <a:ext cx="3014224" cy="325524"/>
            <a:chOff x="1602819" y="2148839"/>
            <a:chExt cx="2954034" cy="32552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8CFA80D-6F8D-5D9E-9F4D-FDFF7CFA79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2819" y="2150363"/>
              <a:ext cx="0" cy="32400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0F9592B-D3B6-BB2D-7E17-0DEDB4B4A0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6853" y="2148839"/>
              <a:ext cx="0" cy="32400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  <a:headEnd type="stealth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16FFD0-CA40-8A13-C98D-5B8812F1673C}"/>
                </a:ext>
              </a:extLst>
            </p:cNvPr>
            <p:cNvCxnSpPr>
              <a:cxnSpLocks/>
            </p:cNvCxnSpPr>
            <p:nvPr/>
          </p:nvCxnSpPr>
          <p:spPr>
            <a:xfrm>
              <a:off x="1620344" y="2150363"/>
              <a:ext cx="2936509" cy="0"/>
            </a:xfrm>
            <a:prstGeom prst="line">
              <a:avLst/>
            </a:prstGeom>
            <a:ln w="3810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56904EF8-54C3-DE14-0662-EADF4C89DB96}"/>
              </a:ext>
            </a:extLst>
          </p:cNvPr>
          <p:cNvSpPr txBox="1">
            <a:spLocks/>
          </p:cNvSpPr>
          <p:nvPr/>
        </p:nvSpPr>
        <p:spPr>
          <a:xfrm>
            <a:off x="838200" y="1419225"/>
            <a:ext cx="10515600" cy="1182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  <a:p>
            <a:pPr algn="l"/>
            <a:r>
              <a:rPr lang="en-GB" sz="2000" dirty="0"/>
              <a:t>Our approach consists of 3 key steps:</a:t>
            </a:r>
          </a:p>
        </p:txBody>
      </p:sp>
    </p:spTree>
    <p:extLst>
      <p:ext uri="{BB962C8B-B14F-4D97-AF65-F5344CB8AC3E}">
        <p14:creationId xmlns:p14="http://schemas.microsoft.com/office/powerpoint/2010/main" val="2198739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6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70E62-FF60-AD56-5436-08206EFCA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C472CF28-6087-0105-2787-0ED52AA218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6" name="1">
            <a:extLst>
              <a:ext uri="{FF2B5EF4-FFF2-40B4-BE49-F238E27FC236}">
                <a16:creationId xmlns:a16="http://schemas.microsoft.com/office/drawing/2014/main" id="{E4700784-603B-48FF-E374-174C851BA3C9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2">
            <a:extLst>
              <a:ext uri="{FF2B5EF4-FFF2-40B4-BE49-F238E27FC236}">
                <a16:creationId xmlns:a16="http://schemas.microsoft.com/office/drawing/2014/main" id="{5CFC7826-08BC-D92D-DCF6-F7E2AF6F8568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3">
            <a:extLst>
              <a:ext uri="{FF2B5EF4-FFF2-40B4-BE49-F238E27FC236}">
                <a16:creationId xmlns:a16="http://schemas.microsoft.com/office/drawing/2014/main" id="{2BDDC537-6BB9-2D35-2683-C8CDCA88FC5A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4">
            <a:extLst>
              <a:ext uri="{FF2B5EF4-FFF2-40B4-BE49-F238E27FC236}">
                <a16:creationId xmlns:a16="http://schemas.microsoft.com/office/drawing/2014/main" id="{E0067925-B28C-4DB9-5000-7D1F5B2A311C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">
            <a:extLst>
              <a:ext uri="{FF2B5EF4-FFF2-40B4-BE49-F238E27FC236}">
                <a16:creationId xmlns:a16="http://schemas.microsoft.com/office/drawing/2014/main" id="{17201E4C-2B4F-C93F-04D9-6257C15B8E63}"/>
              </a:ext>
            </a:extLst>
          </p:cNvPr>
          <p:cNvSpPr/>
          <p:nvPr/>
        </p:nvSpPr>
        <p:spPr>
          <a:xfrm>
            <a:off x="10212918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6">
            <a:extLst>
              <a:ext uri="{FF2B5EF4-FFF2-40B4-BE49-F238E27FC236}">
                <a16:creationId xmlns:a16="http://schemas.microsoft.com/office/drawing/2014/main" id="{F8DA1213-8A57-8972-D66C-8E1008A38648}"/>
              </a:ext>
            </a:extLst>
          </p:cNvPr>
          <p:cNvSpPr/>
          <p:nvPr/>
        </p:nvSpPr>
        <p:spPr>
          <a:xfrm>
            <a:off x="11211882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7">
            <a:extLst>
              <a:ext uri="{FF2B5EF4-FFF2-40B4-BE49-F238E27FC236}">
                <a16:creationId xmlns:a16="http://schemas.microsoft.com/office/drawing/2014/main" id="{2B3C98A0-4170-A790-269E-396F74453777}"/>
              </a:ext>
            </a:extLst>
          </p:cNvPr>
          <p:cNvSpPr/>
          <p:nvPr/>
        </p:nvSpPr>
        <p:spPr>
          <a:xfrm>
            <a:off x="10212918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8">
            <a:extLst>
              <a:ext uri="{FF2B5EF4-FFF2-40B4-BE49-F238E27FC236}">
                <a16:creationId xmlns:a16="http://schemas.microsoft.com/office/drawing/2014/main" id="{BDC09722-7496-BE85-B814-3710E453877F}"/>
              </a:ext>
            </a:extLst>
          </p:cNvPr>
          <p:cNvSpPr/>
          <p:nvPr/>
        </p:nvSpPr>
        <p:spPr>
          <a:xfrm>
            <a:off x="10212918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9">
            <a:extLst>
              <a:ext uri="{FF2B5EF4-FFF2-40B4-BE49-F238E27FC236}">
                <a16:creationId xmlns:a16="http://schemas.microsoft.com/office/drawing/2014/main" id="{8EBA0880-45BD-2983-CF6C-BD2470349D92}"/>
              </a:ext>
            </a:extLst>
          </p:cNvPr>
          <p:cNvSpPr/>
          <p:nvPr/>
        </p:nvSpPr>
        <p:spPr>
          <a:xfrm>
            <a:off x="11211882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10">
            <a:extLst>
              <a:ext uri="{FF2B5EF4-FFF2-40B4-BE49-F238E27FC236}">
                <a16:creationId xmlns:a16="http://schemas.microsoft.com/office/drawing/2014/main" id="{78596759-D22A-D599-13E0-D44D34B4F437}"/>
              </a:ext>
            </a:extLst>
          </p:cNvPr>
          <p:cNvSpPr/>
          <p:nvPr/>
        </p:nvSpPr>
        <p:spPr>
          <a:xfrm>
            <a:off x="11211882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11">
            <a:extLst>
              <a:ext uri="{FF2B5EF4-FFF2-40B4-BE49-F238E27FC236}">
                <a16:creationId xmlns:a16="http://schemas.microsoft.com/office/drawing/2014/main" id="{FA464BD4-F1DD-615E-689F-726DCB6BCF2D}"/>
              </a:ext>
            </a:extLst>
          </p:cNvPr>
          <p:cNvSpPr/>
          <p:nvPr/>
        </p:nvSpPr>
        <p:spPr>
          <a:xfrm>
            <a:off x="11211882" y="231839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F92B6C6-479E-ECAC-175D-8A0EDF08F7D7}"/>
              </a:ext>
            </a:extLst>
          </p:cNvPr>
          <p:cNvSpPr txBox="1"/>
          <p:nvPr/>
        </p:nvSpPr>
        <p:spPr>
          <a:xfrm>
            <a:off x="3043175" y="340340"/>
            <a:ext cx="724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Methodology and Proposed Indicators</a:t>
            </a:r>
            <a:endParaRPr lang="en-GB" sz="3200" b="1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984673D-DFEE-DB55-F234-E8055346107A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Autoregressive (AR) Modeling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237039-CD24-B078-A182-380D6125D45B}"/>
              </a:ext>
            </a:extLst>
          </p:cNvPr>
          <p:cNvSpPr txBox="1"/>
          <p:nvPr/>
        </p:nvSpPr>
        <p:spPr>
          <a:xfrm>
            <a:off x="1132989" y="1834872"/>
            <a:ext cx="95320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Evaluate the stationarity of time series data using Leybourne-Mc Cabe (LMC) test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gives a p-value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test statistic (Q)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a c-value based on a significance level.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a 5% significance level, if p-value≥0.05 or Q&lt;c-value, one can infer that the time series data is not only stationary but also conforms to the AR model.</a:t>
            </a:r>
            <a:endParaRPr lang="en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C69573-DCF2-DDF0-D65D-F446D8DC5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2080" y="4267754"/>
            <a:ext cx="7873866" cy="140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3636"/>
      </p:ext>
    </p:extLst>
  </p:cSld>
  <p:clrMapOvr>
    <a:masterClrMapping/>
  </p:clrMapOvr>
  <p:transition spd="slow" advClick="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2A24C-4950-159A-DFAF-894F57BE9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05A18E3F-A9CA-6F87-D4A4-9D158DF59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6" name="1">
            <a:extLst>
              <a:ext uri="{FF2B5EF4-FFF2-40B4-BE49-F238E27FC236}">
                <a16:creationId xmlns:a16="http://schemas.microsoft.com/office/drawing/2014/main" id="{8A0F46AE-30C9-D679-0680-C7E3640E04CC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2">
            <a:extLst>
              <a:ext uri="{FF2B5EF4-FFF2-40B4-BE49-F238E27FC236}">
                <a16:creationId xmlns:a16="http://schemas.microsoft.com/office/drawing/2014/main" id="{946A87E8-6A2A-15EA-5DA8-90A740D746E1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3">
            <a:extLst>
              <a:ext uri="{FF2B5EF4-FFF2-40B4-BE49-F238E27FC236}">
                <a16:creationId xmlns:a16="http://schemas.microsoft.com/office/drawing/2014/main" id="{78EF87CF-72D3-B79C-0000-6D05296929E2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4">
            <a:extLst>
              <a:ext uri="{FF2B5EF4-FFF2-40B4-BE49-F238E27FC236}">
                <a16:creationId xmlns:a16="http://schemas.microsoft.com/office/drawing/2014/main" id="{50D0C2C0-2023-C9EB-819D-728FB13F621A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">
            <a:extLst>
              <a:ext uri="{FF2B5EF4-FFF2-40B4-BE49-F238E27FC236}">
                <a16:creationId xmlns:a16="http://schemas.microsoft.com/office/drawing/2014/main" id="{78547CD6-518A-1F92-1DD9-D26120F6B7A2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6">
            <a:extLst>
              <a:ext uri="{FF2B5EF4-FFF2-40B4-BE49-F238E27FC236}">
                <a16:creationId xmlns:a16="http://schemas.microsoft.com/office/drawing/2014/main" id="{35C819D1-A5E3-BF47-734F-C0F50A4CB2A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7">
            <a:extLst>
              <a:ext uri="{FF2B5EF4-FFF2-40B4-BE49-F238E27FC236}">
                <a16:creationId xmlns:a16="http://schemas.microsoft.com/office/drawing/2014/main" id="{B43B5725-5303-2DC5-B476-512C2342B34C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8">
            <a:extLst>
              <a:ext uri="{FF2B5EF4-FFF2-40B4-BE49-F238E27FC236}">
                <a16:creationId xmlns:a16="http://schemas.microsoft.com/office/drawing/2014/main" id="{42607043-827C-76BF-32FF-E7F9DBDBCC6E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9">
            <a:extLst>
              <a:ext uri="{FF2B5EF4-FFF2-40B4-BE49-F238E27FC236}">
                <a16:creationId xmlns:a16="http://schemas.microsoft.com/office/drawing/2014/main" id="{65E3EAE2-5C13-D328-2E6B-69DD89CA33D1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10">
            <a:extLst>
              <a:ext uri="{FF2B5EF4-FFF2-40B4-BE49-F238E27FC236}">
                <a16:creationId xmlns:a16="http://schemas.microsoft.com/office/drawing/2014/main" id="{A110AD15-0FE8-0804-6DDB-AEC5D962B83F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11">
            <a:extLst>
              <a:ext uri="{FF2B5EF4-FFF2-40B4-BE49-F238E27FC236}">
                <a16:creationId xmlns:a16="http://schemas.microsoft.com/office/drawing/2014/main" id="{5DEBF3FA-EE1E-E3CE-0F94-C29FEF5D0A4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7B303EE-2489-AD45-647E-C69F52BF1A70}"/>
              </a:ext>
            </a:extLst>
          </p:cNvPr>
          <p:cNvSpPr txBox="1"/>
          <p:nvPr/>
        </p:nvSpPr>
        <p:spPr>
          <a:xfrm>
            <a:off x="3043175" y="340340"/>
            <a:ext cx="724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Methodology and Proposed Indicators</a:t>
            </a:r>
            <a:endParaRPr lang="en-GB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EF3542-58E9-557A-8E59-161425AEAE51}"/>
              </a:ext>
            </a:extLst>
          </p:cNvPr>
          <p:cNvSpPr txBox="1">
            <a:spLocks/>
          </p:cNvSpPr>
          <p:nvPr/>
        </p:nvSpPr>
        <p:spPr>
          <a:xfrm>
            <a:off x="838200" y="1428953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Reliability Indices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13B8F2-FB2F-2691-7F0E-EAA40C38B836}"/>
                  </a:ext>
                </a:extLst>
              </p:cNvPr>
              <p:cNvSpPr txBox="1"/>
              <p:nvPr/>
            </p:nvSpPr>
            <p:spPr>
              <a:xfrm>
                <a:off x="964096" y="1624067"/>
                <a:ext cx="10697817" cy="378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/>
              </a:p>
              <a:p>
                <a:pPr marL="285750" indent="-285750" algn="justLow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 reliability index is an indicator to compute the failure probability in the structural reliability analysis</a:t>
                </a:r>
              </a:p>
              <a:p>
                <a:pPr marL="285750" indent="-285750" algn="justLow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 reliability index of a vector of random data is related to the type of data distribution, For normally distributed random variables : </a:t>
                </a: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𝑁𝐷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They are not applicable to the process of damage detection.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13B8F2-FB2F-2691-7F0E-EAA40C38B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96" y="1624067"/>
                <a:ext cx="10697817" cy="3785203"/>
              </a:xfrm>
              <a:prstGeom prst="rect">
                <a:avLst/>
              </a:prstGeom>
              <a:blipFill>
                <a:blip r:embed="rId4"/>
                <a:stretch>
                  <a:fillRect l="-355" r="-1066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>
            <a:extLst>
              <a:ext uri="{FF2B5EF4-FFF2-40B4-BE49-F238E27FC236}">
                <a16:creationId xmlns:a16="http://schemas.microsoft.com/office/drawing/2014/main" id="{743F3CAE-A848-1DC9-96B6-BC5A710DF385}"/>
              </a:ext>
            </a:extLst>
          </p:cNvPr>
          <p:cNvSpPr/>
          <p:nvPr/>
        </p:nvSpPr>
        <p:spPr>
          <a:xfrm>
            <a:off x="964096" y="4965221"/>
            <a:ext cx="2079079" cy="927652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T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Connector 10">
            <a:extLst>
              <a:ext uri="{FF2B5EF4-FFF2-40B4-BE49-F238E27FC236}">
                <a16:creationId xmlns:a16="http://schemas.microsoft.com/office/drawing/2014/main" id="{0F2AA057-A338-1780-1AF3-FEC87B739FD3}"/>
              </a:ext>
            </a:extLst>
          </p:cNvPr>
          <p:cNvSpPr/>
          <p:nvPr/>
        </p:nvSpPr>
        <p:spPr>
          <a:xfrm>
            <a:off x="3790122" y="4638261"/>
            <a:ext cx="2729948" cy="1526319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5" name="Connector 14">
            <a:extLst>
              <a:ext uri="{FF2B5EF4-FFF2-40B4-BE49-F238E27FC236}">
                <a16:creationId xmlns:a16="http://schemas.microsoft.com/office/drawing/2014/main" id="{F2A3AB55-55B5-44D3-E07C-B12E0B413174}"/>
              </a:ext>
            </a:extLst>
          </p:cNvPr>
          <p:cNvSpPr/>
          <p:nvPr/>
        </p:nvSpPr>
        <p:spPr>
          <a:xfrm>
            <a:off x="7267017" y="4665887"/>
            <a:ext cx="2729948" cy="1526319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3A508A-140E-EFED-7442-6BFECE834C29}"/>
              </a:ext>
            </a:extLst>
          </p:cNvPr>
          <p:cNvSpPr txBox="1"/>
          <p:nvPr/>
        </p:nvSpPr>
        <p:spPr>
          <a:xfrm>
            <a:off x="1550504" y="5152910"/>
            <a:ext cx="111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sz="2800" b="1" dirty="0"/>
              <a:t>SO: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ABF31D-470E-B7B6-D619-ECB0F94EBC2D}"/>
              </a:ext>
            </a:extLst>
          </p:cNvPr>
          <p:cNvSpPr txBox="1"/>
          <p:nvPr/>
        </p:nvSpPr>
        <p:spPr>
          <a:xfrm>
            <a:off x="4366048" y="5016548"/>
            <a:ext cx="1749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4400" b="1" dirty="0">
                <a:solidFill>
                  <a:srgbClr val="78A2CC"/>
                </a:solidFill>
              </a:rPr>
              <a:t>SDRI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28382C-7BE7-D6E1-8E27-570698B90FDD}"/>
              </a:ext>
            </a:extLst>
          </p:cNvPr>
          <p:cNvSpPr txBox="1"/>
          <p:nvPr/>
        </p:nvSpPr>
        <p:spPr>
          <a:xfrm>
            <a:off x="7757347" y="5016660"/>
            <a:ext cx="1749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4400" b="1" dirty="0">
                <a:solidFill>
                  <a:srgbClr val="78A2CC"/>
                </a:solidFill>
              </a:rPr>
              <a:t>RRI</a:t>
            </a:r>
          </a:p>
        </p:txBody>
      </p:sp>
    </p:spTree>
    <p:extLst>
      <p:ext uri="{BB962C8B-B14F-4D97-AF65-F5344CB8AC3E}">
        <p14:creationId xmlns:p14="http://schemas.microsoft.com/office/powerpoint/2010/main" val="3452525763"/>
      </p:ext>
    </p:extLst>
  </p:cSld>
  <p:clrMapOvr>
    <a:masterClrMapping/>
  </p:clrMapOvr>
  <p:transition spd="slow" advClick="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A1924-1CE8-3673-621E-DA11E0BAB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78A4DA3A-62A1-1B72-17AE-B3F5F8A7C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6" name="1">
            <a:extLst>
              <a:ext uri="{FF2B5EF4-FFF2-40B4-BE49-F238E27FC236}">
                <a16:creationId xmlns:a16="http://schemas.microsoft.com/office/drawing/2014/main" id="{6205D8DF-C747-1CF5-C1CA-5745AFF6B9F2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2">
            <a:extLst>
              <a:ext uri="{FF2B5EF4-FFF2-40B4-BE49-F238E27FC236}">
                <a16:creationId xmlns:a16="http://schemas.microsoft.com/office/drawing/2014/main" id="{332EA3EF-B050-E733-BEFE-DD9A73FD7EDF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3">
            <a:extLst>
              <a:ext uri="{FF2B5EF4-FFF2-40B4-BE49-F238E27FC236}">
                <a16:creationId xmlns:a16="http://schemas.microsoft.com/office/drawing/2014/main" id="{3F2CCAD3-D882-8741-FD78-A146CD1F32DB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4">
            <a:extLst>
              <a:ext uri="{FF2B5EF4-FFF2-40B4-BE49-F238E27FC236}">
                <a16:creationId xmlns:a16="http://schemas.microsoft.com/office/drawing/2014/main" id="{525BDF8C-9C07-3110-ABE9-65B7184B5125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">
            <a:extLst>
              <a:ext uri="{FF2B5EF4-FFF2-40B4-BE49-F238E27FC236}">
                <a16:creationId xmlns:a16="http://schemas.microsoft.com/office/drawing/2014/main" id="{DD90D1C4-E0F7-5CA0-1881-58FC5E0EDE0E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6">
            <a:extLst>
              <a:ext uri="{FF2B5EF4-FFF2-40B4-BE49-F238E27FC236}">
                <a16:creationId xmlns:a16="http://schemas.microsoft.com/office/drawing/2014/main" id="{62ACDC23-7EDF-8776-2EEA-FE0A741EDA9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7">
            <a:extLst>
              <a:ext uri="{FF2B5EF4-FFF2-40B4-BE49-F238E27FC236}">
                <a16:creationId xmlns:a16="http://schemas.microsoft.com/office/drawing/2014/main" id="{2E2C598B-DB85-E971-60CC-461D6A77A356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8">
            <a:extLst>
              <a:ext uri="{FF2B5EF4-FFF2-40B4-BE49-F238E27FC236}">
                <a16:creationId xmlns:a16="http://schemas.microsoft.com/office/drawing/2014/main" id="{F1FA417A-AA88-1081-F4DD-D9ABC5E7CE8E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9">
            <a:extLst>
              <a:ext uri="{FF2B5EF4-FFF2-40B4-BE49-F238E27FC236}">
                <a16:creationId xmlns:a16="http://schemas.microsoft.com/office/drawing/2014/main" id="{45B406F7-E9F8-C34F-A6F0-1BF3ADA5818A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10">
            <a:extLst>
              <a:ext uri="{FF2B5EF4-FFF2-40B4-BE49-F238E27FC236}">
                <a16:creationId xmlns:a16="http://schemas.microsoft.com/office/drawing/2014/main" id="{17A6B48E-D3D2-0810-3B6C-D5FF695A269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11">
            <a:extLst>
              <a:ext uri="{FF2B5EF4-FFF2-40B4-BE49-F238E27FC236}">
                <a16:creationId xmlns:a16="http://schemas.microsoft.com/office/drawing/2014/main" id="{A0A52C1B-44F9-9C7F-9CDC-B23706E0C1B5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18CA538-0F20-2083-DD15-DCB1FE147869}"/>
              </a:ext>
            </a:extLst>
          </p:cNvPr>
          <p:cNvSpPr txBox="1"/>
          <p:nvPr/>
        </p:nvSpPr>
        <p:spPr>
          <a:xfrm>
            <a:off x="3043175" y="340340"/>
            <a:ext cx="724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Methodology and Proposed Indicators</a:t>
            </a:r>
            <a:endParaRPr lang="en-GB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B7E1F313-860E-BB86-F601-D32441E7DD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428953"/>
                <a:ext cx="10515600" cy="39481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 dirty="0"/>
                  <a:t>Proposed Indicator 1 –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𝑺𝑫𝑹𝑰</m:t>
                    </m:r>
                  </m:oMath>
                </a14:m>
                <a:endParaRPr lang="en-US" b="1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Square discrepancy reliability index (SDRI), is based on computing the direct difference between the reliability indices of undamaged and damaged structures.</a:t>
                </a:r>
              </a:p>
              <a:p>
                <a14:m>
                  <m:oMath xmlns:m="http://schemas.openxmlformats.org/officeDocument/2006/math">
                    <m:r>
                      <a:rPr lang="en-US" altLang="en-US" sz="1800" b="0" i="1">
                        <a:latin typeface="Cambria Math" panose="02040503050406030204" pitchFamily="18" charset="0"/>
                      </a:rPr>
                      <m:t>𝑆𝐷𝑅𝐼</m:t>
                    </m:r>
                    <m:r>
                      <a:rPr lang="en-US" altLang="en-US" sz="1800" b="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18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en-US" sz="1800" b="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altLang="en-US" sz="1800" b="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18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en-US" sz="1800" b="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1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 </a:t>
                </a:r>
              </a:p>
              <a:p>
                <a:pPr algn="l"/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develops the classical discrepancy reliability index (DRI)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Negative mean value results in the reliability index becomes negative. Hence, the DRI value may be a negative amount, which is not meaningful. 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DRI cannot precisely indicate the level of damage, particularly for small damage</a:t>
                </a:r>
                <a:endParaRPr lang="en-US" sz="1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b="1" dirty="0"/>
              </a:p>
            </p:txBody>
          </p:sp>
        </mc:Choice>
        <mc:Fallback xmlns="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B7E1F313-860E-BB86-F601-D32441E7D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953"/>
                <a:ext cx="10515600" cy="3948117"/>
              </a:xfrm>
              <a:prstGeom prst="rect">
                <a:avLst/>
              </a:prstGeom>
              <a:blipFill>
                <a:blip r:embed="rId4"/>
                <a:stretch>
                  <a:fillRect l="-965" t="-1282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613805"/>
      </p:ext>
    </p:extLst>
  </p:cSld>
  <p:clrMapOvr>
    <a:masterClrMapping/>
  </p:clrMapOvr>
  <p:transition spd="slow" advClick="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E310E-57B6-E572-95BF-8DF5B54E3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D3144605-F867-6EBE-DA28-C3FE006CE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  <p:sp>
        <p:nvSpPr>
          <p:cNvPr id="46" name="1">
            <a:extLst>
              <a:ext uri="{FF2B5EF4-FFF2-40B4-BE49-F238E27FC236}">
                <a16:creationId xmlns:a16="http://schemas.microsoft.com/office/drawing/2014/main" id="{D05DF1C1-09D9-AD7D-E504-FBC7034F975D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2">
            <a:extLst>
              <a:ext uri="{FF2B5EF4-FFF2-40B4-BE49-F238E27FC236}">
                <a16:creationId xmlns:a16="http://schemas.microsoft.com/office/drawing/2014/main" id="{AF8324B6-1D4B-F925-B147-8BC10D8C474E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3">
            <a:extLst>
              <a:ext uri="{FF2B5EF4-FFF2-40B4-BE49-F238E27FC236}">
                <a16:creationId xmlns:a16="http://schemas.microsoft.com/office/drawing/2014/main" id="{C203C4CD-6913-8C41-D6BA-D2BAC7100E8D}"/>
              </a:ext>
            </a:extLst>
          </p:cNvPr>
          <p:cNvSpPr/>
          <p:nvPr/>
        </p:nvSpPr>
        <p:spPr>
          <a:xfrm>
            <a:off x="1218689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4">
            <a:extLst>
              <a:ext uri="{FF2B5EF4-FFF2-40B4-BE49-F238E27FC236}">
                <a16:creationId xmlns:a16="http://schemas.microsoft.com/office/drawing/2014/main" id="{09EA283D-3E64-8837-E327-D7DE9AE23348}"/>
              </a:ext>
            </a:extLst>
          </p:cNvPr>
          <p:cNvSpPr/>
          <p:nvPr/>
        </p:nvSpPr>
        <p:spPr>
          <a:xfrm>
            <a:off x="221765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">
            <a:extLst>
              <a:ext uri="{FF2B5EF4-FFF2-40B4-BE49-F238E27FC236}">
                <a16:creationId xmlns:a16="http://schemas.microsoft.com/office/drawing/2014/main" id="{E820D867-9F09-E665-AF85-7B73D005674A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6">
            <a:extLst>
              <a:ext uri="{FF2B5EF4-FFF2-40B4-BE49-F238E27FC236}">
                <a16:creationId xmlns:a16="http://schemas.microsoft.com/office/drawing/2014/main" id="{B96B966E-5571-8706-65C3-CE529179E961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7">
            <a:extLst>
              <a:ext uri="{FF2B5EF4-FFF2-40B4-BE49-F238E27FC236}">
                <a16:creationId xmlns:a16="http://schemas.microsoft.com/office/drawing/2014/main" id="{EF0FEF8F-1B5F-273C-8BE4-6D8EC47A0D95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8">
            <a:extLst>
              <a:ext uri="{FF2B5EF4-FFF2-40B4-BE49-F238E27FC236}">
                <a16:creationId xmlns:a16="http://schemas.microsoft.com/office/drawing/2014/main" id="{61D1909C-0D94-C215-D570-2368D0A5108C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9">
            <a:extLst>
              <a:ext uri="{FF2B5EF4-FFF2-40B4-BE49-F238E27FC236}">
                <a16:creationId xmlns:a16="http://schemas.microsoft.com/office/drawing/2014/main" id="{8150FA9D-7117-A1C4-3DCD-90E9372867A8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10">
            <a:extLst>
              <a:ext uri="{FF2B5EF4-FFF2-40B4-BE49-F238E27FC236}">
                <a16:creationId xmlns:a16="http://schemas.microsoft.com/office/drawing/2014/main" id="{395C9EE4-42AD-EF50-8FED-AEDFDCCB0CFC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11">
            <a:extLst>
              <a:ext uri="{FF2B5EF4-FFF2-40B4-BE49-F238E27FC236}">
                <a16:creationId xmlns:a16="http://schemas.microsoft.com/office/drawing/2014/main" id="{9C5CB1A4-8FD9-F48C-A4B1-B7E9153129C9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D6D47BE-117E-989F-D9B9-23BD55548E91}"/>
              </a:ext>
            </a:extLst>
          </p:cNvPr>
          <p:cNvSpPr txBox="1"/>
          <p:nvPr/>
        </p:nvSpPr>
        <p:spPr>
          <a:xfrm>
            <a:off x="3043175" y="340340"/>
            <a:ext cx="724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Methodology and Proposed Indicators</a:t>
            </a:r>
            <a:endParaRPr lang="en-GB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5">
                <a:extLst>
                  <a:ext uri="{FF2B5EF4-FFF2-40B4-BE49-F238E27FC236}">
                    <a16:creationId xmlns:a16="http://schemas.microsoft.com/office/drawing/2014/main" id="{A935EF7B-F453-ACA4-D6F1-E3980038AF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428953"/>
                <a:ext cx="10515600" cy="44285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 dirty="0"/>
                  <a:t>Proposed Indicator 2 –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𝑹𝑹𝑰</m:t>
                    </m:r>
                  </m:oMath>
                </a14:m>
                <a:endParaRPr lang="en-US" b="1" dirty="0"/>
              </a:p>
              <a:p>
                <a:pPr marL="342900" indent="-3429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GB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RRI is based on computing the relative difference between the reliability indicators of undamaged and damaged structures.</a:t>
                </a:r>
              </a:p>
              <a:p>
                <a:pPr marL="342900" indent="-342900" algn="l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 RRI depends only on the mean and standard deviation of residuals in the undamaged and damaged</a:t>
                </a:r>
              </a:p>
              <a:p>
                <a:pPr algn="l"/>
                <a:endParaRPr lang="en-GB" sz="1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900" b="0" i="0" dirty="0">
                        <a:latin typeface="Cambria Math" panose="02040503050406030204" pitchFamily="18" charset="0"/>
                      </a:rPr>
                      <m:t>RRI</m:t>
                    </m:r>
                    <m:r>
                      <a:rPr lang="en-US" altLang="en-US" sz="1900" b="0" i="0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en-US" sz="1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19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en-US" sz="19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β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</m:sub>
                            </m:sSub>
                            <m:r>
                              <a:rPr lang="en-US" altLang="en-US" sz="1900" b="0" i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en-US" sz="19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β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d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en-US" sz="19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β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en-US" sz="1900" b="0" i="0" dirty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altLang="en-US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, </a:t>
                </a:r>
                <a14:m>
                  <m:oMath xmlns:m="http://schemas.openxmlformats.org/officeDocument/2006/math">
                    <m:r>
                      <a:rPr lang="en-US" altLang="en-US" sz="1900" b="0" i="0" dirty="0">
                        <a:latin typeface="Cambria Math" panose="02040503050406030204" pitchFamily="18" charset="0"/>
                      </a:rPr>
                      <m:t>0≤</m:t>
                    </m:r>
                    <m:r>
                      <m:rPr>
                        <m:sty m:val="p"/>
                      </m:rPr>
                      <a:rPr lang="en-US" altLang="en-US" sz="1900" b="0" i="0" dirty="0">
                        <a:latin typeface="Cambria Math" panose="02040503050406030204" pitchFamily="18" charset="0"/>
                      </a:rPr>
                      <m:t>RRI</m:t>
                    </m:r>
                    <m:r>
                      <a:rPr lang="en-US" altLang="en-US" sz="1900" b="0" i="0" dirty="0">
                        <a:latin typeface="Cambria Math" panose="02040503050406030204" pitchFamily="18" charset="0"/>
                      </a:rPr>
                      <m:t>≤1 </m:t>
                    </m:r>
                  </m:oMath>
                </a14:m>
                <a:endParaRPr lang="en-GB" sz="1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150000"/>
                  </a:lnSpc>
                </a:pPr>
                <a:endParaRPr lang="en-GB" sz="1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l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GB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RRI varies in the range of 0 to 1</a:t>
                </a:r>
              </a:p>
              <a:p>
                <a:pPr marL="342900" indent="-342900" algn="l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GB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Zero quantity of RRI indicates the undamaged state of the structure</a:t>
                </a:r>
              </a:p>
              <a:p>
                <a:pPr marL="342900" lvl="0" indent="-342900" algn="l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900" dirty="0">
                    <a:latin typeface="Arial" panose="020B0604020202020204" pitchFamily="34" charset="0"/>
                    <a:cs typeface="Arial" panose="020B0604020202020204" pitchFamily="34" charset="0"/>
                  </a:rPr>
                  <a:t>value equal to 1 shows that the structure suffers damage</a:t>
                </a:r>
              </a:p>
            </p:txBody>
          </p:sp>
        </mc:Choice>
        <mc:Fallback xmlns="">
          <p:sp>
            <p:nvSpPr>
              <p:cNvPr id="2" name="Content Placeholder 5">
                <a:extLst>
                  <a:ext uri="{FF2B5EF4-FFF2-40B4-BE49-F238E27FC236}">
                    <a16:creationId xmlns:a16="http://schemas.microsoft.com/office/drawing/2014/main" id="{A935EF7B-F453-ACA4-D6F1-E3980038A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28953"/>
                <a:ext cx="10515600" cy="4428508"/>
              </a:xfrm>
              <a:prstGeom prst="rect">
                <a:avLst/>
              </a:prstGeom>
              <a:blipFill>
                <a:blip r:embed="rId4"/>
                <a:stretch>
                  <a:fillRect l="-724" t="-1429" b="-1714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864847"/>
      </p:ext>
    </p:extLst>
  </p:cSld>
  <p:clrMapOvr>
    <a:masterClrMapping/>
  </p:clrMapOvr>
  <p:transition spd="slow" advClick="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13CA5-0DAF-871D-D67A-7609C5930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">
            <a:extLst>
              <a:ext uri="{FF2B5EF4-FFF2-40B4-BE49-F238E27FC236}">
                <a16:creationId xmlns:a16="http://schemas.microsoft.com/office/drawing/2014/main" id="{7C9F6BED-ACD1-5B38-774D-F93FA167B996}"/>
              </a:ext>
            </a:extLst>
          </p:cNvPr>
          <p:cNvSpPr/>
          <p:nvPr/>
        </p:nvSpPr>
        <p:spPr>
          <a:xfrm>
            <a:off x="122224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1EC9FD85-04E9-6C6F-46C2-787DD63C2867}"/>
              </a:ext>
            </a:extLst>
          </p:cNvPr>
          <p:cNvSpPr/>
          <p:nvPr/>
        </p:nvSpPr>
        <p:spPr>
          <a:xfrm>
            <a:off x="222121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3">
            <a:extLst>
              <a:ext uri="{FF2B5EF4-FFF2-40B4-BE49-F238E27FC236}">
                <a16:creationId xmlns:a16="http://schemas.microsoft.com/office/drawing/2014/main" id="{85F63D0B-A24D-D138-ED09-761FCFCF634A}"/>
              </a:ext>
            </a:extLst>
          </p:cNvPr>
          <p:cNvSpPr/>
          <p:nvPr/>
        </p:nvSpPr>
        <p:spPr>
          <a:xfrm>
            <a:off x="322017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4">
            <a:extLst>
              <a:ext uri="{FF2B5EF4-FFF2-40B4-BE49-F238E27FC236}">
                <a16:creationId xmlns:a16="http://schemas.microsoft.com/office/drawing/2014/main" id="{A48B2C29-FF05-DE0B-5BDB-369D87BE31B6}"/>
              </a:ext>
            </a:extLst>
          </p:cNvPr>
          <p:cNvSpPr/>
          <p:nvPr/>
        </p:nvSpPr>
        <p:spPr>
          <a:xfrm>
            <a:off x="4219140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">
            <a:extLst>
              <a:ext uri="{FF2B5EF4-FFF2-40B4-BE49-F238E27FC236}">
                <a16:creationId xmlns:a16="http://schemas.microsoft.com/office/drawing/2014/main" id="{498F9C2E-2402-04CE-E41F-0371CE209B93}"/>
              </a:ext>
            </a:extLst>
          </p:cNvPr>
          <p:cNvSpPr/>
          <p:nvPr/>
        </p:nvSpPr>
        <p:spPr>
          <a:xfrm>
            <a:off x="5218104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99E57FA3-D5C0-3DF8-C298-77765D85D561}"/>
              </a:ext>
            </a:extLst>
          </p:cNvPr>
          <p:cNvSpPr/>
          <p:nvPr/>
        </p:nvSpPr>
        <p:spPr>
          <a:xfrm>
            <a:off x="621706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">
            <a:extLst>
              <a:ext uri="{FF2B5EF4-FFF2-40B4-BE49-F238E27FC236}">
                <a16:creationId xmlns:a16="http://schemas.microsoft.com/office/drawing/2014/main" id="{2D6900EA-B1F6-69FB-A658-94D05AE45A43}"/>
              </a:ext>
            </a:extLst>
          </p:cNvPr>
          <p:cNvSpPr/>
          <p:nvPr/>
        </p:nvSpPr>
        <p:spPr>
          <a:xfrm>
            <a:off x="721603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8">
            <a:extLst>
              <a:ext uri="{FF2B5EF4-FFF2-40B4-BE49-F238E27FC236}">
                <a16:creationId xmlns:a16="http://schemas.microsoft.com/office/drawing/2014/main" id="{3D5F566E-88B1-7766-2DB2-CF309D7D9D5C}"/>
              </a:ext>
            </a:extLst>
          </p:cNvPr>
          <p:cNvSpPr/>
          <p:nvPr/>
        </p:nvSpPr>
        <p:spPr>
          <a:xfrm>
            <a:off x="8214996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9">
            <a:extLst>
              <a:ext uri="{FF2B5EF4-FFF2-40B4-BE49-F238E27FC236}">
                <a16:creationId xmlns:a16="http://schemas.microsoft.com/office/drawing/2014/main" id="{04442F3A-3C3F-B878-F807-DA47F58DD88F}"/>
              </a:ext>
            </a:extLst>
          </p:cNvPr>
          <p:cNvSpPr/>
          <p:nvPr/>
        </p:nvSpPr>
        <p:spPr>
          <a:xfrm>
            <a:off x="9213957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542050C0-9334-353A-E4B2-55979E5B718C}"/>
              </a:ext>
            </a:extLst>
          </p:cNvPr>
          <p:cNvSpPr/>
          <p:nvPr/>
        </p:nvSpPr>
        <p:spPr>
          <a:xfrm>
            <a:off x="10212918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BC05CE25-8A17-9E11-D4C5-63B0F74C6824}"/>
              </a:ext>
            </a:extLst>
          </p:cNvPr>
          <p:cNvSpPr/>
          <p:nvPr/>
        </p:nvSpPr>
        <p:spPr>
          <a:xfrm>
            <a:off x="11211882" y="241567"/>
            <a:ext cx="904240" cy="782320"/>
          </a:xfrm>
          <a:prstGeom prst="parallelogram">
            <a:avLst/>
          </a:prstGeom>
          <a:solidFill>
            <a:srgbClr val="164194"/>
          </a:solidFill>
          <a:ln>
            <a:solidFill>
              <a:srgbClr val="16419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1F7C453E-37B9-4F0D-BFB3-71F4FEACB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238"/>
          <a:stretch>
            <a:fillRect/>
          </a:stretch>
        </p:blipFill>
        <p:spPr>
          <a:xfrm>
            <a:off x="291659" y="166656"/>
            <a:ext cx="672437" cy="9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56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11230</TotalTime>
  <Words>724</Words>
  <Application>Microsoft Macintosh PowerPoint</Application>
  <PresentationFormat>Widescreen</PresentationFormat>
  <Paragraphs>141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</vt:lpstr>
      <vt:lpstr>Aptos Display</vt:lpstr>
      <vt:lpstr>Arial</vt:lpstr>
      <vt:lpstr>Cambria Math</vt:lpstr>
      <vt:lpstr>Palatino Linotype</vt:lpstr>
      <vt:lpstr>Univers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Seyedmohammadmahdi Biparvayekhiabani</dc:creator>
  <cp:lastModifiedBy>Microsoft Office User</cp:lastModifiedBy>
  <cp:revision>32</cp:revision>
  <dcterms:created xsi:type="dcterms:W3CDTF">2024-11-20T00:42:45Z</dcterms:created>
  <dcterms:modified xsi:type="dcterms:W3CDTF">2025-06-10T23:51:07Z</dcterms:modified>
</cp:coreProperties>
</file>