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96" r:id="rId3"/>
    <p:sldId id="298" r:id="rId4"/>
    <p:sldId id="300" r:id="rId5"/>
    <p:sldId id="308" r:id="rId6"/>
    <p:sldId id="310" r:id="rId7"/>
    <p:sldId id="302" r:id="rId8"/>
    <p:sldId id="303" r:id="rId9"/>
    <p:sldId id="304" r:id="rId10"/>
    <p:sldId id="305" r:id="rId11"/>
    <p:sldId id="309" r:id="rId12"/>
    <p:sldId id="307" r:id="rId13"/>
    <p:sldId id="275" r:id="rId14"/>
  </p:sldIdLst>
  <p:sldSz cx="9144000" cy="5143500" type="screen16x9"/>
  <p:notesSz cx="6858000" cy="9144000"/>
  <p:embeddedFontLst>
    <p:embeddedFont>
      <p:font typeface="Arimo" panose="020B060402020202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Pavanam" panose="02000503000000000000" pitchFamily="2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597"/>
    <a:srgbClr val="295697"/>
    <a:srgbClr val="007BB8"/>
    <a:srgbClr val="004F88"/>
    <a:srgbClr val="44586A"/>
    <a:srgbClr val="4E5456"/>
    <a:srgbClr val="A2B4C3"/>
    <a:srgbClr val="2C6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D3F5D6-DAEE-40F8-8474-30F5BF80D9BD}">
  <a:tblStyle styleId="{81D3F5D6-DAEE-40F8-8474-30F5BF80D9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49"/>
    <p:restoredTop sz="94681"/>
  </p:normalViewPr>
  <p:slideViewPr>
    <p:cSldViewPr snapToGrid="0">
      <p:cViewPr varScale="1">
        <p:scale>
          <a:sx n="117" d="100"/>
          <a:sy n="117" d="100"/>
        </p:scale>
        <p:origin x="176" y="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f455392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ef455392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b0e1de4f2d_0_28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b0e1de4f2d_0_28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5750" y="3110183"/>
            <a:ext cx="1822500" cy="182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85750" y="269850"/>
            <a:ext cx="8572500" cy="4603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793400" y="1345855"/>
            <a:ext cx="5557200" cy="22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793400" y="3786525"/>
            <a:ext cx="47514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720000" y="1076275"/>
            <a:ext cx="77040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F0ADB-6A23-4C7E-0CDD-E92B9BCC0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4144"/>
          <a:stretch>
            <a:fillRect/>
          </a:stretch>
        </p:blipFill>
        <p:spPr>
          <a:xfrm rot="16200000">
            <a:off x="7586156" y="-1626998"/>
            <a:ext cx="1361075" cy="4615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AF3401-BF4D-DE1D-713A-A2A480DE2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67186"/>
          <a:stretch>
            <a:fillRect/>
          </a:stretch>
        </p:blipFill>
        <p:spPr>
          <a:xfrm>
            <a:off x="0" y="4541343"/>
            <a:ext cx="1835055" cy="6021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80684" y="1643300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1780659" y="2051900"/>
            <a:ext cx="2714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3"/>
          </p:nvPr>
        </p:nvSpPr>
        <p:spPr>
          <a:xfrm>
            <a:off x="5692034" y="2051900"/>
            <a:ext cx="2714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4"/>
          </p:nvPr>
        </p:nvSpPr>
        <p:spPr>
          <a:xfrm>
            <a:off x="1780659" y="3344000"/>
            <a:ext cx="2714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5"/>
          </p:nvPr>
        </p:nvSpPr>
        <p:spPr>
          <a:xfrm>
            <a:off x="5692034" y="3344000"/>
            <a:ext cx="2714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6"/>
          </p:nvPr>
        </p:nvSpPr>
        <p:spPr>
          <a:xfrm>
            <a:off x="1780684" y="2937649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7"/>
          </p:nvPr>
        </p:nvSpPr>
        <p:spPr>
          <a:xfrm>
            <a:off x="5692057" y="1643300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8"/>
          </p:nvPr>
        </p:nvSpPr>
        <p:spPr>
          <a:xfrm>
            <a:off x="5692057" y="2937649"/>
            <a:ext cx="2714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D8A68-6E52-CF14-C728-6A3F21273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1409"/>
          <a:stretch>
            <a:fillRect/>
          </a:stretch>
        </p:blipFill>
        <p:spPr>
          <a:xfrm rot="5400000">
            <a:off x="5831625" y="-1938799"/>
            <a:ext cx="737475" cy="4615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D1351-FE7F-F84A-A403-11B3A0B29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68791"/>
          <a:stretch>
            <a:fillRect/>
          </a:stretch>
        </p:blipFill>
        <p:spPr>
          <a:xfrm>
            <a:off x="3629759" y="4553984"/>
            <a:ext cx="1835055" cy="572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285750" y="3110183"/>
            <a:ext cx="1822500" cy="182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58" name="Google Shape;158;p22"/>
          <p:cNvGrpSpPr/>
          <p:nvPr/>
        </p:nvGrpSpPr>
        <p:grpSpPr>
          <a:xfrm>
            <a:off x="285750" y="269850"/>
            <a:ext cx="9798850" cy="4603800"/>
            <a:chOff x="285750" y="269850"/>
            <a:chExt cx="9798850" cy="4603800"/>
          </a:xfrm>
        </p:grpSpPr>
        <p:sp>
          <p:nvSpPr>
            <p:cNvPr id="159" name="Google Shape;159;p22"/>
            <p:cNvSpPr/>
            <p:nvPr/>
          </p:nvSpPr>
          <p:spPr>
            <a:xfrm>
              <a:off x="285750" y="269850"/>
              <a:ext cx="8572500" cy="4603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8262100" y="334008"/>
              <a:ext cx="1822500" cy="1822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2245650" y="829112"/>
            <a:ext cx="4448100" cy="11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2351375" y="1924539"/>
            <a:ext cx="4448100" cy="11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3"/>
          <p:cNvGrpSpPr/>
          <p:nvPr/>
        </p:nvGrpSpPr>
        <p:grpSpPr>
          <a:xfrm>
            <a:off x="-1391350" y="269850"/>
            <a:ext cx="17746775" cy="4603800"/>
            <a:chOff x="-1391350" y="269850"/>
            <a:chExt cx="17746775" cy="4603800"/>
          </a:xfrm>
        </p:grpSpPr>
        <p:sp>
          <p:nvSpPr>
            <p:cNvPr id="166" name="Google Shape;166;p23"/>
            <p:cNvSpPr/>
            <p:nvPr/>
          </p:nvSpPr>
          <p:spPr>
            <a:xfrm>
              <a:off x="7782925" y="269850"/>
              <a:ext cx="8572500" cy="4603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-1391350" y="2041983"/>
              <a:ext cx="1822500" cy="1822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/>
          <p:nvPr/>
        </p:nvSpPr>
        <p:spPr>
          <a:xfrm>
            <a:off x="285750" y="3110183"/>
            <a:ext cx="1822500" cy="182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285750" y="269850"/>
            <a:ext cx="8572500" cy="4603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"/>
          <p:cNvGrpSpPr/>
          <p:nvPr/>
        </p:nvGrpSpPr>
        <p:grpSpPr>
          <a:xfrm>
            <a:off x="-1391350" y="269850"/>
            <a:ext cx="17746775" cy="4603800"/>
            <a:chOff x="-1391350" y="269850"/>
            <a:chExt cx="17746775" cy="4603800"/>
          </a:xfrm>
        </p:grpSpPr>
        <p:sp>
          <p:nvSpPr>
            <p:cNvPr id="27" name="Google Shape;27;p5"/>
            <p:cNvSpPr/>
            <p:nvPr/>
          </p:nvSpPr>
          <p:spPr>
            <a:xfrm>
              <a:off x="7782925" y="269850"/>
              <a:ext cx="8572500" cy="4603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-1391350" y="2041983"/>
              <a:ext cx="1822500" cy="1822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428900" y="1940800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1428900" y="3114425"/>
            <a:ext cx="2352000" cy="3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vanam"/>
              <a:buNone/>
              <a:defRPr sz="24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1428900" y="2297500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428900" y="3471125"/>
            <a:ext cx="2352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2EDC22-4A20-14DC-1B85-1DB9FAC9F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92060"/>
          <a:stretch>
            <a:fillRect/>
          </a:stretch>
        </p:blipFill>
        <p:spPr>
          <a:xfrm>
            <a:off x="8462425" y="247003"/>
            <a:ext cx="681575" cy="4615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5D309-AA62-1086-076E-BEFD337F05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1128"/>
          <a:stretch>
            <a:fillRect/>
          </a:stretch>
        </p:blipFill>
        <p:spPr>
          <a:xfrm>
            <a:off x="3229550" y="4797183"/>
            <a:ext cx="1835055" cy="346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285750" y="3110183"/>
            <a:ext cx="1822500" cy="182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85750" y="269850"/>
            <a:ext cx="8572500" cy="4603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10"/>
          <p:cNvGrpSpPr/>
          <p:nvPr/>
        </p:nvGrpSpPr>
        <p:grpSpPr>
          <a:xfrm>
            <a:off x="-6993450" y="269850"/>
            <a:ext cx="12045500" cy="6349833"/>
            <a:chOff x="-6993450" y="269850"/>
            <a:chExt cx="12045500" cy="6349833"/>
          </a:xfrm>
        </p:grpSpPr>
        <p:sp>
          <p:nvSpPr>
            <p:cNvPr id="57" name="Google Shape;57;p10"/>
            <p:cNvSpPr/>
            <p:nvPr/>
          </p:nvSpPr>
          <p:spPr>
            <a:xfrm>
              <a:off x="-6993450" y="269850"/>
              <a:ext cx="8572500" cy="4603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3229550" y="4797183"/>
              <a:ext cx="1822500" cy="1822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"/>
                <a:ea typeface="Arimo"/>
                <a:cs typeface="Arimo"/>
                <a:sym typeface="Arimo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flipH="1">
            <a:off x="7035750" y="3110183"/>
            <a:ext cx="1822500" cy="182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1" name="Google Shape;61;p11"/>
          <p:cNvSpPr/>
          <p:nvPr/>
        </p:nvSpPr>
        <p:spPr>
          <a:xfrm flipH="1">
            <a:off x="285750" y="269850"/>
            <a:ext cx="8572500" cy="4603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33A14-3CE6-D5A9-C79D-BE22C97B2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90757"/>
          <a:stretch>
            <a:fillRect/>
          </a:stretch>
        </p:blipFill>
        <p:spPr>
          <a:xfrm>
            <a:off x="3130273" y="4351171"/>
            <a:ext cx="4603800" cy="792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EDBDB-38F2-F673-9AFF-3BF87E376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062"/>
          <a:stretch>
            <a:fillRect/>
          </a:stretch>
        </p:blipFill>
        <p:spPr>
          <a:xfrm>
            <a:off x="8484521" y="2029428"/>
            <a:ext cx="659480" cy="1835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720000" y="1076275"/>
            <a:ext cx="7704000" cy="3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00A90-A0E6-B62D-1E05-A497ACFF1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91922"/>
          <a:stretch>
            <a:fillRect/>
          </a:stretch>
        </p:blipFill>
        <p:spPr>
          <a:xfrm rot="5400000">
            <a:off x="6923349" y="2489287"/>
            <a:ext cx="693355" cy="4615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873EF-C86A-7E28-9B58-D2F26B0FA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8939"/>
          <a:stretch>
            <a:fillRect/>
          </a:stretch>
        </p:blipFill>
        <p:spPr>
          <a:xfrm>
            <a:off x="3512775" y="0"/>
            <a:ext cx="1835055" cy="386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61" r:id="rId8"/>
    <p:sldLayoutId id="2147483662" r:id="rId9"/>
    <p:sldLayoutId id="2147483663" r:id="rId10"/>
    <p:sldLayoutId id="2147483665" r:id="rId11"/>
    <p:sldLayoutId id="2147483668" r:id="rId12"/>
    <p:sldLayoutId id="2147483669" r:id="rId13"/>
    <p:sldLayoutId id="21474836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ctrTitle"/>
          </p:nvPr>
        </p:nvSpPr>
        <p:spPr>
          <a:xfrm>
            <a:off x="1007391" y="1345855"/>
            <a:ext cx="7198962" cy="22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base" hangingPunct="0"/>
            <a:r>
              <a:rPr lang="en-US" b="1" dirty="0"/>
              <a:t>Enhancement of Time Series-Based Feature Extraction for Structural Health Monitoring</a:t>
            </a:r>
            <a:endParaRPr lang="en-GB" dirty="0"/>
          </a:p>
        </p:txBody>
      </p:sp>
      <p:sp>
        <p:nvSpPr>
          <p:cNvPr id="182" name="Google Shape;182;p28"/>
          <p:cNvSpPr txBox="1">
            <a:spLocks noGrp="1"/>
          </p:cNvSpPr>
          <p:nvPr>
            <p:ph type="subTitle" idx="1"/>
          </p:nvPr>
        </p:nvSpPr>
        <p:spPr>
          <a:xfrm>
            <a:off x="1699627" y="3652260"/>
            <a:ext cx="47514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/>
              <a:t>Authors: </a:t>
            </a:r>
            <a:r>
              <a:rPr lang="it-IT" dirty="0"/>
              <a:t>Ali </a:t>
            </a:r>
            <a:r>
              <a:rPr lang="it-IT" dirty="0" err="1"/>
              <a:t>Ramezani</a:t>
            </a:r>
            <a:r>
              <a:rPr lang="it-IT" dirty="0"/>
              <a:t>, </a:t>
            </a:r>
            <a:r>
              <a:rPr lang="it-IT" dirty="0" err="1"/>
              <a:t>Soroush</a:t>
            </a:r>
            <a:r>
              <a:rPr lang="it-IT" dirty="0"/>
              <a:t> </a:t>
            </a:r>
            <a:r>
              <a:rPr lang="it-IT" dirty="0" err="1"/>
              <a:t>Safakhah</a:t>
            </a:r>
            <a:r>
              <a:rPr lang="it-IT" dirty="0"/>
              <a:t>, </a:t>
            </a:r>
            <a:r>
              <a:rPr lang="it-IT" dirty="0" err="1"/>
              <a:t>Soheila</a:t>
            </a:r>
            <a:r>
              <a:rPr lang="it-IT" dirty="0"/>
              <a:t> Goli </a:t>
            </a:r>
            <a:endParaRPr dirty="0"/>
          </a:p>
        </p:txBody>
      </p:sp>
      <p:sp>
        <p:nvSpPr>
          <p:cNvPr id="183" name="Google Shape;183;p28"/>
          <p:cNvSpPr/>
          <p:nvPr/>
        </p:nvSpPr>
        <p:spPr>
          <a:xfrm>
            <a:off x="5413750" y="-636142"/>
            <a:ext cx="1822500" cy="18225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184" name="Google Shape;184;p28"/>
          <p:cNvCxnSpPr/>
          <p:nvPr/>
        </p:nvCxnSpPr>
        <p:spPr>
          <a:xfrm rot="10800000" flipH="1">
            <a:off x="537975" y="3611125"/>
            <a:ext cx="5624400" cy="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82;p28">
            <a:extLst>
              <a:ext uri="{FF2B5EF4-FFF2-40B4-BE49-F238E27FC236}">
                <a16:creationId xmlns:a16="http://schemas.microsoft.com/office/drawing/2014/main" id="{1F0EC448-9A9F-28CD-27C5-292D34397936}"/>
              </a:ext>
            </a:extLst>
          </p:cNvPr>
          <p:cNvSpPr txBox="1">
            <a:spLocks/>
          </p:cNvSpPr>
          <p:nvPr/>
        </p:nvSpPr>
        <p:spPr>
          <a:xfrm>
            <a:off x="2219197" y="287643"/>
            <a:ext cx="1902624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 algn="ctr"/>
            <a:r>
              <a:rPr lang="en-GB" dirty="0"/>
              <a:t>OES 2025 – 11 June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225E6-E7C2-4717-F0A2-ACA373DC2E17}"/>
              </a:ext>
            </a:extLst>
          </p:cNvPr>
          <p:cNvGrpSpPr/>
          <p:nvPr/>
        </p:nvGrpSpPr>
        <p:grpSpPr>
          <a:xfrm>
            <a:off x="2479222" y="4070412"/>
            <a:ext cx="4185556" cy="753889"/>
            <a:chOff x="1982483" y="4070412"/>
            <a:chExt cx="4185556" cy="753889"/>
          </a:xfrm>
        </p:grpSpPr>
        <p:pic>
          <p:nvPicPr>
            <p:cNvPr id="3" name="Picture 2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15E90D2F-4394-B2E8-29BA-1A1921FF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2483" y="4158256"/>
              <a:ext cx="1139310" cy="578200"/>
            </a:xfrm>
            <a:prstGeom prst="rect">
              <a:avLst/>
            </a:prstGeom>
          </p:spPr>
        </p:pic>
        <p:pic>
          <p:nvPicPr>
            <p:cNvPr id="7" name="Picture 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E2C19BA-B387-84D0-B60E-F2685A7C0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509" y="4070412"/>
              <a:ext cx="1325519" cy="753889"/>
            </a:xfrm>
            <a:prstGeom prst="rect">
              <a:avLst/>
            </a:prstGeom>
          </p:spPr>
        </p:pic>
        <p:pic>
          <p:nvPicPr>
            <p:cNvPr id="12" name="Picture 11" descr="A logo with people in a circle&#10;&#10;AI-generated content may be incorrect.">
              <a:extLst>
                <a:ext uri="{FF2B5EF4-FFF2-40B4-BE49-F238E27FC236}">
                  <a16:creationId xmlns:a16="http://schemas.microsoft.com/office/drawing/2014/main" id="{B4DA1A0D-D31E-75DD-7CE7-C1886C2EC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1449" y="4095610"/>
              <a:ext cx="922861" cy="703492"/>
            </a:xfrm>
            <a:prstGeom prst="rect">
              <a:avLst/>
            </a:prstGeom>
          </p:spPr>
        </p:pic>
        <p:pic>
          <p:nvPicPr>
            <p:cNvPr id="16" name="Picture 15" descr="A blue logo with black background&#10;&#10;AI-generated content may be incorrect.">
              <a:extLst>
                <a:ext uri="{FF2B5EF4-FFF2-40B4-BE49-F238E27FC236}">
                  <a16:creationId xmlns:a16="http://schemas.microsoft.com/office/drawing/2014/main" id="{98739C0A-3FBE-95F3-C8EC-05BAFBC1D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2792" y="4098591"/>
              <a:ext cx="495247" cy="6975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6419C-B3DD-1BD8-BC20-5086E5806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E0F113A-BB9F-2825-2F26-2FD028E2F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2941" r="8959" b="3670"/>
          <a:stretch>
            <a:fillRect/>
          </a:stretch>
        </p:blipFill>
        <p:spPr bwMode="auto">
          <a:xfrm>
            <a:off x="1582236" y="1178697"/>
            <a:ext cx="5979527" cy="38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5F53C6-0165-85BC-3202-CA228CEE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0BC4FC3-9028-71A8-FBCF-57435888C2CC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Results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3E58C051-A791-6192-8541-6E0E344A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Damage Detection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61DC2-1A71-11E7-2DC7-C475F915FE0F}"/>
              </a:ext>
            </a:extLst>
          </p:cNvPr>
          <p:cNvSpPr txBox="1"/>
          <p:nvPr/>
        </p:nvSpPr>
        <p:spPr>
          <a:xfrm>
            <a:off x="359784" y="1981200"/>
            <a:ext cx="1435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070C0"/>
                </a:solidFill>
                <a:highlight>
                  <a:srgbClr val="C0C0C0"/>
                </a:highlight>
              </a:rPr>
              <a:t>AR Coefficients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C8EA2-D9BF-D75F-FB34-C6232916D84E}"/>
              </a:ext>
            </a:extLst>
          </p:cNvPr>
          <p:cNvSpPr txBox="1"/>
          <p:nvPr/>
        </p:nvSpPr>
        <p:spPr>
          <a:xfrm>
            <a:off x="286351" y="3854458"/>
            <a:ext cx="1435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0070C0"/>
                </a:solidFill>
                <a:highlight>
                  <a:srgbClr val="C0C0C0"/>
                </a:highlight>
              </a:rPr>
              <a:t>AR Residuals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07E82-1CFF-3FCB-8DB3-4B352EE0D0A5}"/>
              </a:ext>
            </a:extLst>
          </p:cNvPr>
          <p:cNvSpPr txBox="1"/>
          <p:nvPr/>
        </p:nvSpPr>
        <p:spPr>
          <a:xfrm>
            <a:off x="2547813" y="894179"/>
            <a:ext cx="1643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070C0"/>
                </a:solidFill>
                <a:highlight>
                  <a:srgbClr val="C0C0C0"/>
                </a:highlight>
              </a:rPr>
              <a:t>Improved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6A625-35F2-C6A4-A081-60FA072EB73C}"/>
              </a:ext>
            </a:extLst>
          </p:cNvPr>
          <p:cNvSpPr txBox="1"/>
          <p:nvPr/>
        </p:nvSpPr>
        <p:spPr>
          <a:xfrm>
            <a:off x="5332981" y="906615"/>
            <a:ext cx="194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rgbClr val="0070C0"/>
                </a:solidFill>
                <a:highlight>
                  <a:srgbClr val="C0C0C0"/>
                </a:highlight>
              </a:rPr>
              <a:t>Conventional Method</a:t>
            </a:r>
          </a:p>
        </p:txBody>
      </p:sp>
    </p:spTree>
    <p:extLst>
      <p:ext uri="{BB962C8B-B14F-4D97-AF65-F5344CB8AC3E}">
        <p14:creationId xmlns:p14="http://schemas.microsoft.com/office/powerpoint/2010/main" val="216267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55ABB-7D5D-E955-6C64-E408C9A18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58C0DE3-97F9-5A5B-A9A9-DCAAC96BD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2941" r="8959" b="3670"/>
          <a:stretch>
            <a:fillRect/>
          </a:stretch>
        </p:blipFill>
        <p:spPr bwMode="auto">
          <a:xfrm>
            <a:off x="3580366" y="1024132"/>
            <a:ext cx="5326199" cy="34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E58E034-BB31-C508-816D-49EB2E9B00AB}"/>
              </a:ext>
            </a:extLst>
          </p:cNvPr>
          <p:cNvSpPr txBox="1">
            <a:spLocks/>
          </p:cNvSpPr>
          <p:nvPr/>
        </p:nvSpPr>
        <p:spPr>
          <a:xfrm>
            <a:off x="720000" y="1024132"/>
            <a:ext cx="3007048" cy="343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Improved AR-order reduced false alarms significantly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 distinction between damaged and undamaged states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Residual norm provided additional sensitivity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Enhanced separation of damage severity level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46497F6-2A44-BD38-F52B-C1DC0616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FC699CB-77C9-E0E3-6C26-028BAF056FC4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Results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59C0E4DC-7D72-F122-613F-71945230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Damage Detection Results</a:t>
            </a:r>
          </a:p>
        </p:txBody>
      </p:sp>
    </p:spTree>
    <p:extLst>
      <p:ext uri="{BB962C8B-B14F-4D97-AF65-F5344CB8AC3E}">
        <p14:creationId xmlns:p14="http://schemas.microsoft.com/office/powerpoint/2010/main" val="3466578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7AEEE-12E7-1A64-54AA-98406A60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06BCFEA-6663-BC94-71DF-51446D5E3C5A}"/>
              </a:ext>
            </a:extLst>
          </p:cNvPr>
          <p:cNvSpPr txBox="1">
            <a:spLocks/>
          </p:cNvSpPr>
          <p:nvPr/>
        </p:nvSpPr>
        <p:spPr>
          <a:xfrm>
            <a:off x="720000" y="1024132"/>
            <a:ext cx="7585800" cy="1059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Validating residuals leads to significantly improved AR models</a:t>
            </a:r>
          </a:p>
          <a:p>
            <a:pPr marL="285750" lvl="0" indent="-28575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Combination of AR coefficients and residual-based features enhances sensitivity</a:t>
            </a:r>
          </a:p>
          <a:p>
            <a:pPr marL="285750" lvl="0" indent="-28575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Proposed method ideal for ambient structural monitoring (no external inputs required</a:t>
            </a:r>
          </a:p>
          <a:p>
            <a:pPr marL="285750" lvl="0" indent="-28575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E4D0733-39CB-D444-61B4-AFB6D80D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F2D48F1-E9EC-AAB8-D98D-0EC0A2050343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5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Conclusions and Future Directions</a:t>
            </a:r>
            <a:endParaRPr lang="en-US" sz="2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7F84FCB0-6998-2328-38D3-EFE01B72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Conclusions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2EC7616-09F8-32FE-FDC8-2D11302E45FC}"/>
              </a:ext>
            </a:extLst>
          </p:cNvPr>
          <p:cNvSpPr txBox="1">
            <a:spLocks/>
          </p:cNvSpPr>
          <p:nvPr/>
        </p:nvSpPr>
        <p:spPr>
          <a:xfrm>
            <a:off x="720000" y="2877645"/>
            <a:ext cx="7585800" cy="147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Extension to non-stationary (adaptive) AR models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Validation using real-world infrastructure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Integration with advanced machine-learning frameworks for damage localization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BA19F04B-5479-06FD-409B-74EED53585AF}"/>
              </a:ext>
            </a:extLst>
          </p:cNvPr>
          <p:cNvSpPr txBox="1">
            <a:spLocks/>
          </p:cNvSpPr>
          <p:nvPr/>
        </p:nvSpPr>
        <p:spPr>
          <a:xfrm>
            <a:off x="720000" y="229853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Future Work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850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"/>
          <p:cNvSpPr txBox="1">
            <a:spLocks noGrp="1"/>
          </p:cNvSpPr>
          <p:nvPr>
            <p:ph type="title"/>
          </p:nvPr>
        </p:nvSpPr>
        <p:spPr>
          <a:xfrm>
            <a:off x="1269402" y="829112"/>
            <a:ext cx="6164132" cy="11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2C69BF"/>
                </a:solidFill>
              </a:rPr>
              <a:t>Thanks For Your Attention!</a:t>
            </a:r>
            <a:endParaRPr sz="3600" dirty="0">
              <a:solidFill>
                <a:srgbClr val="2C69BF"/>
              </a:solidFill>
            </a:endParaRPr>
          </a:p>
        </p:txBody>
      </p:sp>
      <p:cxnSp>
        <p:nvCxnSpPr>
          <p:cNvPr id="526" name="Google Shape;526;p47"/>
          <p:cNvCxnSpPr/>
          <p:nvPr/>
        </p:nvCxnSpPr>
        <p:spPr>
          <a:xfrm>
            <a:off x="387988" y="1917350"/>
            <a:ext cx="635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F7CCA8-24B9-B372-734E-35491FCCC015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C91024B-BCF9-F0FC-7BD0-22C7D5FBA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7B3C6-AAB5-515F-698A-DA86A0C15397}"/>
              </a:ext>
            </a:extLst>
          </p:cNvPr>
          <p:cNvSpPr txBox="1"/>
          <p:nvPr/>
        </p:nvSpPr>
        <p:spPr>
          <a:xfrm>
            <a:off x="1538344" y="935916"/>
            <a:ext cx="5518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4000" dirty="0"/>
              <a:t>SHM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13862-913D-11BB-D712-8692304C8CD4}"/>
              </a:ext>
            </a:extLst>
          </p:cNvPr>
          <p:cNvCxnSpPr/>
          <p:nvPr/>
        </p:nvCxnSpPr>
        <p:spPr>
          <a:xfrm>
            <a:off x="882127" y="1643802"/>
            <a:ext cx="7541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8097CA5-65E3-14A4-B37E-0857EEA879B7}"/>
              </a:ext>
            </a:extLst>
          </p:cNvPr>
          <p:cNvSpPr txBox="1"/>
          <p:nvPr/>
        </p:nvSpPr>
        <p:spPr>
          <a:xfrm>
            <a:off x="5803482" y="1830591"/>
            <a:ext cx="22432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800" b="1" dirty="0">
                <a:solidFill>
                  <a:srgbClr val="2C69BF"/>
                </a:solidFill>
              </a:rPr>
              <a:t>Components</a:t>
            </a:r>
          </a:p>
          <a:p>
            <a:pPr algn="ctr"/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operational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sensing and data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feature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feature discrimination for damage detection</a:t>
            </a:r>
            <a:endParaRPr lang="en-IT" dirty="0"/>
          </a:p>
          <a:p>
            <a:pPr algn="ctr"/>
            <a:endParaRPr lang="en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F0CEE-643A-D2D3-F199-6FE3381AF93E}"/>
              </a:ext>
            </a:extLst>
          </p:cNvPr>
          <p:cNvSpPr txBox="1"/>
          <p:nvPr/>
        </p:nvSpPr>
        <p:spPr>
          <a:xfrm>
            <a:off x="882127" y="1833086"/>
            <a:ext cx="1839558" cy="11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800" b="1" dirty="0">
                <a:solidFill>
                  <a:srgbClr val="2C69BF"/>
                </a:solidFill>
              </a:rPr>
              <a:t>Types</a:t>
            </a:r>
          </a:p>
          <a:p>
            <a:endParaRPr lang="en-I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dirty="0"/>
              <a:t>Model-based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dirty="0"/>
              <a:t>Data-based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F14A5-B215-F9F3-E85C-791766DCC823}"/>
              </a:ext>
            </a:extLst>
          </p:cNvPr>
          <p:cNvSpPr txBox="1"/>
          <p:nvPr/>
        </p:nvSpPr>
        <p:spPr>
          <a:xfrm>
            <a:off x="3225366" y="1825030"/>
            <a:ext cx="2074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800" b="1" dirty="0">
                <a:solidFill>
                  <a:srgbClr val="2C69BF"/>
                </a:solidFill>
              </a:rPr>
              <a:t>Advantages</a:t>
            </a:r>
          </a:p>
          <a:p>
            <a:pPr algn="ctr"/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decrease maintenance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improve dynamic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appropriate operation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918300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1EE34-70AC-DB2F-11D1-75A5A7F9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7E889EE-20D2-107B-83EA-60A99B10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7" y="1394670"/>
            <a:ext cx="7251006" cy="24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6CDB4C-87CD-C042-67A5-B87CD86EA9DA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59DB822-1EF1-62E5-A034-981913BD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Objectives and Contribution</a:t>
            </a:r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1F9B201-8AA0-3A89-1700-3E69A87EA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8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CD365-5E1E-EF8C-838C-2B06F8B1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2CC51C3E-9758-A185-3562-36ED43803F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1024132"/>
                <a:ext cx="7585800" cy="33116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AR representation is the simplest time series analysis that only depends on the output data or the response of the structure. </a:t>
                </a:r>
              </a:p>
              <a:p>
                <a:pPr marL="285750" indent="-285750" algn="l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sensitivity of its statistical characteristics to damage and structural properties</a:t>
                </a:r>
              </a:p>
              <a:p>
                <a:pPr marL="285750" indent="-285750" algn="l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Simplicity</a:t>
                </a:r>
              </a:p>
              <a:p>
                <a:pPr marL="285750" indent="-285750" algn="l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dependence on the structural responses 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Definition: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lvl="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400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lvl="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: Current observation</a:t>
                </a:r>
              </a:p>
              <a:p>
                <a:pPr lvl="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​: AR coefficients capturing structure dynamics</a:t>
                </a:r>
              </a:p>
              <a:p>
                <a:pPr lvl="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: White noise residuals indicating model adequacy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2CC51C3E-9758-A185-3562-36ED43803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24132"/>
                <a:ext cx="7585800" cy="3311647"/>
              </a:xfrm>
              <a:prstGeom prst="rect">
                <a:avLst/>
              </a:prstGeom>
              <a:blipFill>
                <a:blip r:embed="rId2"/>
                <a:stretch>
                  <a:fillRect l="-167" r="-501" b="-534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14802A8-EC98-2800-E77E-E74C87BB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218CD64-9C7C-AE86-02C7-6E9FE5C66D09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Methodology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8307C128-1E6C-7BF3-727D-A7CB2CDDDFB7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Autoregressive (AR) Model</a:t>
            </a:r>
          </a:p>
        </p:txBody>
      </p:sp>
    </p:spTree>
    <p:extLst>
      <p:ext uri="{BB962C8B-B14F-4D97-AF65-F5344CB8AC3E}">
        <p14:creationId xmlns:p14="http://schemas.microsoft.com/office/powerpoint/2010/main" val="5245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58279-7736-04C5-8D69-DFB5CFCA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04F16FF-2C88-C97C-E96D-8D555DF9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966FDE-FF76-1C76-3F80-B99E09A42490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Methodology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85193473-D0DC-190A-C87B-083C0B0B737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Autoregressive Model and Residuals consist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D7F20-0EF5-B544-C62E-BD50B5B99AAA}"/>
              </a:ext>
            </a:extLst>
          </p:cNvPr>
          <p:cNvSpPr txBox="1"/>
          <p:nvPr/>
        </p:nvSpPr>
        <p:spPr>
          <a:xfrm>
            <a:off x="720000" y="1150600"/>
            <a:ext cx="1914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Statistical modelling: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38CBBE-6BB3-8D1C-275D-9D49EFEA2B8A}"/>
              </a:ext>
            </a:extLst>
          </p:cNvPr>
          <p:cNvSpPr/>
          <p:nvPr/>
        </p:nvSpPr>
        <p:spPr>
          <a:xfrm>
            <a:off x="2048697" y="1808707"/>
            <a:ext cx="1756536" cy="878268"/>
          </a:xfrm>
          <a:custGeom>
            <a:avLst/>
            <a:gdLst>
              <a:gd name="connsiteX0" fmla="*/ 0 w 1756536"/>
              <a:gd name="connsiteY0" fmla="*/ 87827 h 878268"/>
              <a:gd name="connsiteX1" fmla="*/ 87827 w 1756536"/>
              <a:gd name="connsiteY1" fmla="*/ 0 h 878268"/>
              <a:gd name="connsiteX2" fmla="*/ 1668709 w 1756536"/>
              <a:gd name="connsiteY2" fmla="*/ 0 h 878268"/>
              <a:gd name="connsiteX3" fmla="*/ 1756536 w 1756536"/>
              <a:gd name="connsiteY3" fmla="*/ 87827 h 878268"/>
              <a:gd name="connsiteX4" fmla="*/ 1756536 w 1756536"/>
              <a:gd name="connsiteY4" fmla="*/ 790441 h 878268"/>
              <a:gd name="connsiteX5" fmla="*/ 1668709 w 1756536"/>
              <a:gd name="connsiteY5" fmla="*/ 878268 h 878268"/>
              <a:gd name="connsiteX6" fmla="*/ 87827 w 1756536"/>
              <a:gd name="connsiteY6" fmla="*/ 878268 h 878268"/>
              <a:gd name="connsiteX7" fmla="*/ 0 w 1756536"/>
              <a:gd name="connsiteY7" fmla="*/ 790441 h 878268"/>
              <a:gd name="connsiteX8" fmla="*/ 0 w 1756536"/>
              <a:gd name="connsiteY8" fmla="*/ 87827 h 8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6536" h="878268">
                <a:moveTo>
                  <a:pt x="0" y="87827"/>
                </a:moveTo>
                <a:cubicBezTo>
                  <a:pt x="0" y="39321"/>
                  <a:pt x="39321" y="0"/>
                  <a:pt x="87827" y="0"/>
                </a:cubicBezTo>
                <a:lnTo>
                  <a:pt x="1668709" y="0"/>
                </a:lnTo>
                <a:cubicBezTo>
                  <a:pt x="1717215" y="0"/>
                  <a:pt x="1756536" y="39321"/>
                  <a:pt x="1756536" y="87827"/>
                </a:cubicBezTo>
                <a:lnTo>
                  <a:pt x="1756536" y="790441"/>
                </a:lnTo>
                <a:cubicBezTo>
                  <a:pt x="1756536" y="838947"/>
                  <a:pt x="1717215" y="878268"/>
                  <a:pt x="1668709" y="878268"/>
                </a:cubicBezTo>
                <a:lnTo>
                  <a:pt x="87827" y="878268"/>
                </a:lnTo>
                <a:cubicBezTo>
                  <a:pt x="39321" y="878268"/>
                  <a:pt x="0" y="838947"/>
                  <a:pt x="0" y="790441"/>
                </a:cubicBezTo>
                <a:lnTo>
                  <a:pt x="0" y="87827"/>
                </a:lnTo>
                <a:close/>
              </a:path>
            </a:pathLst>
          </a:custGeom>
          <a:solidFill>
            <a:srgbClr val="2975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84" tIns="35884" rIns="35884" bIns="358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Fitting Model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AC49AD-012A-F8C8-7192-9D96E9DF7905}"/>
              </a:ext>
            </a:extLst>
          </p:cNvPr>
          <p:cNvSpPr/>
          <p:nvPr/>
        </p:nvSpPr>
        <p:spPr>
          <a:xfrm rot="16200000">
            <a:off x="3719878" y="2204286"/>
            <a:ext cx="1026000" cy="92038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3" tIns="20204" rIns="423705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B05F3A-2101-711B-5E13-BDFE1AC2B6A1}"/>
              </a:ext>
            </a:extLst>
          </p:cNvPr>
          <p:cNvSpPr/>
          <p:nvPr/>
        </p:nvSpPr>
        <p:spPr>
          <a:xfrm>
            <a:off x="4507847" y="1303703"/>
            <a:ext cx="3515017" cy="878268"/>
          </a:xfrm>
          <a:custGeom>
            <a:avLst/>
            <a:gdLst>
              <a:gd name="connsiteX0" fmla="*/ 0 w 1756536"/>
              <a:gd name="connsiteY0" fmla="*/ 87827 h 878268"/>
              <a:gd name="connsiteX1" fmla="*/ 87827 w 1756536"/>
              <a:gd name="connsiteY1" fmla="*/ 0 h 878268"/>
              <a:gd name="connsiteX2" fmla="*/ 1668709 w 1756536"/>
              <a:gd name="connsiteY2" fmla="*/ 0 h 878268"/>
              <a:gd name="connsiteX3" fmla="*/ 1756536 w 1756536"/>
              <a:gd name="connsiteY3" fmla="*/ 87827 h 878268"/>
              <a:gd name="connsiteX4" fmla="*/ 1756536 w 1756536"/>
              <a:gd name="connsiteY4" fmla="*/ 790441 h 878268"/>
              <a:gd name="connsiteX5" fmla="*/ 1668709 w 1756536"/>
              <a:gd name="connsiteY5" fmla="*/ 878268 h 878268"/>
              <a:gd name="connsiteX6" fmla="*/ 87827 w 1756536"/>
              <a:gd name="connsiteY6" fmla="*/ 878268 h 878268"/>
              <a:gd name="connsiteX7" fmla="*/ 0 w 1756536"/>
              <a:gd name="connsiteY7" fmla="*/ 790441 h 878268"/>
              <a:gd name="connsiteX8" fmla="*/ 0 w 1756536"/>
              <a:gd name="connsiteY8" fmla="*/ 87827 h 8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6536" h="878268">
                <a:moveTo>
                  <a:pt x="0" y="87827"/>
                </a:moveTo>
                <a:cubicBezTo>
                  <a:pt x="0" y="39321"/>
                  <a:pt x="39321" y="0"/>
                  <a:pt x="87827" y="0"/>
                </a:cubicBezTo>
                <a:lnTo>
                  <a:pt x="1668709" y="0"/>
                </a:lnTo>
                <a:cubicBezTo>
                  <a:pt x="1717215" y="0"/>
                  <a:pt x="1756536" y="39321"/>
                  <a:pt x="1756536" y="87827"/>
                </a:cubicBezTo>
                <a:lnTo>
                  <a:pt x="1756536" y="790441"/>
                </a:lnTo>
                <a:cubicBezTo>
                  <a:pt x="1756536" y="838947"/>
                  <a:pt x="1717215" y="878268"/>
                  <a:pt x="1668709" y="878268"/>
                </a:cubicBezTo>
                <a:lnTo>
                  <a:pt x="87827" y="878268"/>
                </a:lnTo>
                <a:cubicBezTo>
                  <a:pt x="39321" y="878268"/>
                  <a:pt x="0" y="838947"/>
                  <a:pt x="0" y="790441"/>
                </a:cubicBezTo>
                <a:lnTo>
                  <a:pt x="0" y="87827"/>
                </a:lnTo>
                <a:close/>
              </a:path>
            </a:pathLst>
          </a:custGeom>
          <a:solidFill>
            <a:srgbClr val="2975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84" tIns="35884" rIns="35884" bIns="358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Extract coefficient of </a:t>
            </a:r>
            <a:r>
              <a:rPr lang="en-US" sz="1600" b="1" kern="1200" dirty="0"/>
              <a:t>damaged</a:t>
            </a:r>
            <a:r>
              <a:rPr lang="en-US" sz="1600" kern="1200" dirty="0"/>
              <a:t> condition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090410-6FCA-F1CB-0EB0-A81E96EE9D88}"/>
              </a:ext>
            </a:extLst>
          </p:cNvPr>
          <p:cNvSpPr/>
          <p:nvPr/>
        </p:nvSpPr>
        <p:spPr>
          <a:xfrm>
            <a:off x="4227798" y="2711010"/>
            <a:ext cx="288000" cy="83671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4" tIns="20204" rIns="423704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A1E491-51C1-0624-68A5-24FEE9BE5416}"/>
              </a:ext>
            </a:extLst>
          </p:cNvPr>
          <p:cNvSpPr/>
          <p:nvPr/>
        </p:nvSpPr>
        <p:spPr>
          <a:xfrm>
            <a:off x="4507848" y="2313712"/>
            <a:ext cx="3515018" cy="878268"/>
          </a:xfrm>
          <a:custGeom>
            <a:avLst/>
            <a:gdLst>
              <a:gd name="connsiteX0" fmla="*/ 0 w 1756536"/>
              <a:gd name="connsiteY0" fmla="*/ 87827 h 878268"/>
              <a:gd name="connsiteX1" fmla="*/ 87827 w 1756536"/>
              <a:gd name="connsiteY1" fmla="*/ 0 h 878268"/>
              <a:gd name="connsiteX2" fmla="*/ 1668709 w 1756536"/>
              <a:gd name="connsiteY2" fmla="*/ 0 h 878268"/>
              <a:gd name="connsiteX3" fmla="*/ 1756536 w 1756536"/>
              <a:gd name="connsiteY3" fmla="*/ 87827 h 878268"/>
              <a:gd name="connsiteX4" fmla="*/ 1756536 w 1756536"/>
              <a:gd name="connsiteY4" fmla="*/ 790441 h 878268"/>
              <a:gd name="connsiteX5" fmla="*/ 1668709 w 1756536"/>
              <a:gd name="connsiteY5" fmla="*/ 878268 h 878268"/>
              <a:gd name="connsiteX6" fmla="*/ 87827 w 1756536"/>
              <a:gd name="connsiteY6" fmla="*/ 878268 h 878268"/>
              <a:gd name="connsiteX7" fmla="*/ 0 w 1756536"/>
              <a:gd name="connsiteY7" fmla="*/ 790441 h 878268"/>
              <a:gd name="connsiteX8" fmla="*/ 0 w 1756536"/>
              <a:gd name="connsiteY8" fmla="*/ 87827 h 8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6536" h="878268">
                <a:moveTo>
                  <a:pt x="0" y="87827"/>
                </a:moveTo>
                <a:cubicBezTo>
                  <a:pt x="0" y="39321"/>
                  <a:pt x="39321" y="0"/>
                  <a:pt x="87827" y="0"/>
                </a:cubicBezTo>
                <a:lnTo>
                  <a:pt x="1668709" y="0"/>
                </a:lnTo>
                <a:cubicBezTo>
                  <a:pt x="1717215" y="0"/>
                  <a:pt x="1756536" y="39321"/>
                  <a:pt x="1756536" y="87827"/>
                </a:cubicBezTo>
                <a:lnTo>
                  <a:pt x="1756536" y="790441"/>
                </a:lnTo>
                <a:cubicBezTo>
                  <a:pt x="1756536" y="838947"/>
                  <a:pt x="1717215" y="878268"/>
                  <a:pt x="1668709" y="878268"/>
                </a:cubicBezTo>
                <a:lnTo>
                  <a:pt x="87827" y="878268"/>
                </a:lnTo>
                <a:cubicBezTo>
                  <a:pt x="39321" y="878268"/>
                  <a:pt x="0" y="838947"/>
                  <a:pt x="0" y="790441"/>
                </a:cubicBezTo>
                <a:lnTo>
                  <a:pt x="0" y="87827"/>
                </a:lnTo>
                <a:close/>
              </a:path>
            </a:pathLst>
          </a:custGeom>
          <a:solidFill>
            <a:srgbClr val="2975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84" tIns="35884" rIns="35884" bIns="358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Extract coefficient of </a:t>
            </a:r>
            <a:r>
              <a:rPr lang="en-US" sz="1600" b="1" kern="1200" dirty="0"/>
              <a:t>undamaged</a:t>
            </a:r>
            <a:r>
              <a:rPr lang="en-US" sz="1600" kern="1200" dirty="0"/>
              <a:t> condition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9A5D968-53EB-CF7B-6BD9-B98E910E8382}"/>
              </a:ext>
            </a:extLst>
          </p:cNvPr>
          <p:cNvSpPr/>
          <p:nvPr/>
        </p:nvSpPr>
        <p:spPr>
          <a:xfrm>
            <a:off x="4219847" y="1701001"/>
            <a:ext cx="288000" cy="83671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4" tIns="20204" rIns="423704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43A6EBB-4E16-8E51-C82E-40234F27A1C5}"/>
              </a:ext>
            </a:extLst>
          </p:cNvPr>
          <p:cNvSpPr/>
          <p:nvPr/>
        </p:nvSpPr>
        <p:spPr>
          <a:xfrm>
            <a:off x="3777958" y="2206005"/>
            <a:ext cx="463827" cy="83671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4" tIns="20204" rIns="423704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113579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C65E4-BB20-136F-D9E0-390894337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9484AC6-3343-EE0D-808A-ACF567D9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E4D1198-952A-55FC-3C43-0D04721A7761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Methodology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itle 8">
            <a:extLst>
              <a:ext uri="{FF2B5EF4-FFF2-40B4-BE49-F238E27FC236}">
                <a16:creationId xmlns:a16="http://schemas.microsoft.com/office/drawing/2014/main" id="{699975A0-76B8-A681-BD4F-666F343E6BF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Autoregressive Model and Residuals consist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6E8F4-8B5D-D42C-FD46-99531801EAFF}"/>
              </a:ext>
            </a:extLst>
          </p:cNvPr>
          <p:cNvSpPr txBox="1"/>
          <p:nvPr/>
        </p:nvSpPr>
        <p:spPr>
          <a:xfrm>
            <a:off x="720000" y="1150600"/>
            <a:ext cx="1914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Statistical modelling: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8C9DCC-3947-05D4-AAB0-91FB89497900}"/>
              </a:ext>
            </a:extLst>
          </p:cNvPr>
          <p:cNvSpPr/>
          <p:nvPr/>
        </p:nvSpPr>
        <p:spPr>
          <a:xfrm>
            <a:off x="2716182" y="1256084"/>
            <a:ext cx="1089802" cy="544902"/>
          </a:xfrm>
          <a:custGeom>
            <a:avLst/>
            <a:gdLst>
              <a:gd name="connsiteX0" fmla="*/ 0 w 1756536"/>
              <a:gd name="connsiteY0" fmla="*/ 87827 h 878268"/>
              <a:gd name="connsiteX1" fmla="*/ 87827 w 1756536"/>
              <a:gd name="connsiteY1" fmla="*/ 0 h 878268"/>
              <a:gd name="connsiteX2" fmla="*/ 1668709 w 1756536"/>
              <a:gd name="connsiteY2" fmla="*/ 0 h 878268"/>
              <a:gd name="connsiteX3" fmla="*/ 1756536 w 1756536"/>
              <a:gd name="connsiteY3" fmla="*/ 87827 h 878268"/>
              <a:gd name="connsiteX4" fmla="*/ 1756536 w 1756536"/>
              <a:gd name="connsiteY4" fmla="*/ 790441 h 878268"/>
              <a:gd name="connsiteX5" fmla="*/ 1668709 w 1756536"/>
              <a:gd name="connsiteY5" fmla="*/ 878268 h 878268"/>
              <a:gd name="connsiteX6" fmla="*/ 87827 w 1756536"/>
              <a:gd name="connsiteY6" fmla="*/ 878268 h 878268"/>
              <a:gd name="connsiteX7" fmla="*/ 0 w 1756536"/>
              <a:gd name="connsiteY7" fmla="*/ 790441 h 878268"/>
              <a:gd name="connsiteX8" fmla="*/ 0 w 1756536"/>
              <a:gd name="connsiteY8" fmla="*/ 87827 h 8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6536" h="878268">
                <a:moveTo>
                  <a:pt x="0" y="87827"/>
                </a:moveTo>
                <a:cubicBezTo>
                  <a:pt x="0" y="39321"/>
                  <a:pt x="39321" y="0"/>
                  <a:pt x="87827" y="0"/>
                </a:cubicBezTo>
                <a:lnTo>
                  <a:pt x="1668709" y="0"/>
                </a:lnTo>
                <a:cubicBezTo>
                  <a:pt x="1717215" y="0"/>
                  <a:pt x="1756536" y="39321"/>
                  <a:pt x="1756536" y="87827"/>
                </a:cubicBezTo>
                <a:lnTo>
                  <a:pt x="1756536" y="790441"/>
                </a:lnTo>
                <a:cubicBezTo>
                  <a:pt x="1756536" y="838947"/>
                  <a:pt x="1717215" y="878268"/>
                  <a:pt x="1668709" y="878268"/>
                </a:cubicBezTo>
                <a:lnTo>
                  <a:pt x="87827" y="878268"/>
                </a:lnTo>
                <a:cubicBezTo>
                  <a:pt x="39321" y="878268"/>
                  <a:pt x="0" y="838947"/>
                  <a:pt x="0" y="790441"/>
                </a:cubicBezTo>
                <a:lnTo>
                  <a:pt x="0" y="87827"/>
                </a:lnTo>
                <a:close/>
              </a:path>
            </a:pathLst>
          </a:custGeom>
          <a:solidFill>
            <a:srgbClr val="29759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84" tIns="35884" rIns="35884" bIns="358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900" kern="1200" dirty="0"/>
              <a:t>Fitting Model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E9B1C1F-A615-6A3E-F0BF-033AD6BA270B}"/>
              </a:ext>
            </a:extLst>
          </p:cNvPr>
          <p:cNvSpPr/>
          <p:nvPr/>
        </p:nvSpPr>
        <p:spPr>
          <a:xfrm>
            <a:off x="4487785" y="960318"/>
            <a:ext cx="1609469" cy="544902"/>
          </a:xfrm>
          <a:custGeom>
            <a:avLst/>
            <a:gdLst>
              <a:gd name="connsiteX0" fmla="*/ 0 w 1756536"/>
              <a:gd name="connsiteY0" fmla="*/ 87827 h 878268"/>
              <a:gd name="connsiteX1" fmla="*/ 87827 w 1756536"/>
              <a:gd name="connsiteY1" fmla="*/ 0 h 878268"/>
              <a:gd name="connsiteX2" fmla="*/ 1668709 w 1756536"/>
              <a:gd name="connsiteY2" fmla="*/ 0 h 878268"/>
              <a:gd name="connsiteX3" fmla="*/ 1756536 w 1756536"/>
              <a:gd name="connsiteY3" fmla="*/ 87827 h 878268"/>
              <a:gd name="connsiteX4" fmla="*/ 1756536 w 1756536"/>
              <a:gd name="connsiteY4" fmla="*/ 790441 h 878268"/>
              <a:gd name="connsiteX5" fmla="*/ 1668709 w 1756536"/>
              <a:gd name="connsiteY5" fmla="*/ 878268 h 878268"/>
              <a:gd name="connsiteX6" fmla="*/ 87827 w 1756536"/>
              <a:gd name="connsiteY6" fmla="*/ 878268 h 878268"/>
              <a:gd name="connsiteX7" fmla="*/ 0 w 1756536"/>
              <a:gd name="connsiteY7" fmla="*/ 790441 h 878268"/>
              <a:gd name="connsiteX8" fmla="*/ 0 w 1756536"/>
              <a:gd name="connsiteY8" fmla="*/ 87827 h 8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6536" h="878268">
                <a:moveTo>
                  <a:pt x="0" y="87827"/>
                </a:moveTo>
                <a:cubicBezTo>
                  <a:pt x="0" y="39321"/>
                  <a:pt x="39321" y="0"/>
                  <a:pt x="87827" y="0"/>
                </a:cubicBezTo>
                <a:lnTo>
                  <a:pt x="1668709" y="0"/>
                </a:lnTo>
                <a:cubicBezTo>
                  <a:pt x="1717215" y="0"/>
                  <a:pt x="1756536" y="39321"/>
                  <a:pt x="1756536" y="87827"/>
                </a:cubicBezTo>
                <a:lnTo>
                  <a:pt x="1756536" y="790441"/>
                </a:lnTo>
                <a:cubicBezTo>
                  <a:pt x="1756536" y="838947"/>
                  <a:pt x="1717215" y="878268"/>
                  <a:pt x="1668709" y="878268"/>
                </a:cubicBezTo>
                <a:lnTo>
                  <a:pt x="87827" y="878268"/>
                </a:lnTo>
                <a:cubicBezTo>
                  <a:pt x="39321" y="878268"/>
                  <a:pt x="0" y="838947"/>
                  <a:pt x="0" y="790441"/>
                </a:cubicBezTo>
                <a:lnTo>
                  <a:pt x="0" y="87827"/>
                </a:lnTo>
                <a:close/>
              </a:path>
            </a:pathLst>
          </a:custGeom>
          <a:solidFill>
            <a:srgbClr val="29759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84" tIns="35884" rIns="35884" bIns="358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900" kern="1200" dirty="0"/>
              <a:t>Extract coefficient of </a:t>
            </a:r>
            <a:r>
              <a:rPr lang="en-US" sz="900" b="1" kern="1200" dirty="0"/>
              <a:t>damaged</a:t>
            </a:r>
            <a:r>
              <a:rPr lang="en-US" sz="900" kern="1200" dirty="0"/>
              <a:t> condition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1DDAAA-4B60-9710-C5BE-8B7F9E368EE7}"/>
              </a:ext>
            </a:extLst>
          </p:cNvPr>
          <p:cNvSpPr/>
          <p:nvPr/>
        </p:nvSpPr>
        <p:spPr>
          <a:xfrm>
            <a:off x="4487786" y="1580101"/>
            <a:ext cx="1609468" cy="544902"/>
          </a:xfrm>
          <a:custGeom>
            <a:avLst/>
            <a:gdLst>
              <a:gd name="connsiteX0" fmla="*/ 0 w 1756536"/>
              <a:gd name="connsiteY0" fmla="*/ 87827 h 878268"/>
              <a:gd name="connsiteX1" fmla="*/ 87827 w 1756536"/>
              <a:gd name="connsiteY1" fmla="*/ 0 h 878268"/>
              <a:gd name="connsiteX2" fmla="*/ 1668709 w 1756536"/>
              <a:gd name="connsiteY2" fmla="*/ 0 h 878268"/>
              <a:gd name="connsiteX3" fmla="*/ 1756536 w 1756536"/>
              <a:gd name="connsiteY3" fmla="*/ 87827 h 878268"/>
              <a:gd name="connsiteX4" fmla="*/ 1756536 w 1756536"/>
              <a:gd name="connsiteY4" fmla="*/ 790441 h 878268"/>
              <a:gd name="connsiteX5" fmla="*/ 1668709 w 1756536"/>
              <a:gd name="connsiteY5" fmla="*/ 878268 h 878268"/>
              <a:gd name="connsiteX6" fmla="*/ 87827 w 1756536"/>
              <a:gd name="connsiteY6" fmla="*/ 878268 h 878268"/>
              <a:gd name="connsiteX7" fmla="*/ 0 w 1756536"/>
              <a:gd name="connsiteY7" fmla="*/ 790441 h 878268"/>
              <a:gd name="connsiteX8" fmla="*/ 0 w 1756536"/>
              <a:gd name="connsiteY8" fmla="*/ 87827 h 87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6536" h="878268">
                <a:moveTo>
                  <a:pt x="0" y="87827"/>
                </a:moveTo>
                <a:cubicBezTo>
                  <a:pt x="0" y="39321"/>
                  <a:pt x="39321" y="0"/>
                  <a:pt x="87827" y="0"/>
                </a:cubicBezTo>
                <a:lnTo>
                  <a:pt x="1668709" y="0"/>
                </a:lnTo>
                <a:cubicBezTo>
                  <a:pt x="1717215" y="0"/>
                  <a:pt x="1756536" y="39321"/>
                  <a:pt x="1756536" y="87827"/>
                </a:cubicBezTo>
                <a:lnTo>
                  <a:pt x="1756536" y="790441"/>
                </a:lnTo>
                <a:cubicBezTo>
                  <a:pt x="1756536" y="838947"/>
                  <a:pt x="1717215" y="878268"/>
                  <a:pt x="1668709" y="878268"/>
                </a:cubicBezTo>
                <a:lnTo>
                  <a:pt x="87827" y="878268"/>
                </a:lnTo>
                <a:cubicBezTo>
                  <a:pt x="39321" y="878268"/>
                  <a:pt x="0" y="838947"/>
                  <a:pt x="0" y="790441"/>
                </a:cubicBezTo>
                <a:lnTo>
                  <a:pt x="0" y="87827"/>
                </a:lnTo>
                <a:close/>
              </a:path>
            </a:pathLst>
          </a:custGeom>
          <a:solidFill>
            <a:srgbClr val="29759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884" tIns="35884" rIns="35884" bIns="3588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900" kern="1200" dirty="0"/>
              <a:t>Extract coefficient of </a:t>
            </a:r>
            <a:r>
              <a:rPr lang="en-US" sz="900" b="1" kern="1200" dirty="0"/>
              <a:t>undamaged</a:t>
            </a:r>
            <a:r>
              <a:rPr lang="en-US" sz="900" kern="1200" dirty="0"/>
              <a:t> condition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CADA9-64DA-F80C-5345-D46488DD9140}"/>
              </a:ext>
            </a:extLst>
          </p:cNvPr>
          <p:cNvSpPr txBox="1"/>
          <p:nvPr/>
        </p:nvSpPr>
        <p:spPr>
          <a:xfrm>
            <a:off x="720000" y="2112901"/>
            <a:ext cx="2132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Residual consist model: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D8464E-2079-E6B1-CDEA-0B20ABD3E403}"/>
              </a:ext>
            </a:extLst>
          </p:cNvPr>
          <p:cNvSpPr/>
          <p:nvPr/>
        </p:nvSpPr>
        <p:spPr>
          <a:xfrm>
            <a:off x="1690006" y="2553553"/>
            <a:ext cx="307777" cy="307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E5456"/>
                </a:solidFill>
              </a:rPr>
              <a:t>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F972E0-B164-E8C9-7A6B-628B31F2CBFA}"/>
              </a:ext>
            </a:extLst>
          </p:cNvPr>
          <p:cNvCxnSpPr>
            <a:cxnSpLocks/>
          </p:cNvCxnSpPr>
          <p:nvPr/>
        </p:nvCxnSpPr>
        <p:spPr>
          <a:xfrm rot="5400000">
            <a:off x="1753894" y="2951330"/>
            <a:ext cx="180000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DE148F-9F7E-C8DF-AE24-298672078778}"/>
              </a:ext>
            </a:extLst>
          </p:cNvPr>
          <p:cNvCxnSpPr>
            <a:cxnSpLocks/>
          </p:cNvCxnSpPr>
          <p:nvPr/>
        </p:nvCxnSpPr>
        <p:spPr>
          <a:xfrm rot="10800000">
            <a:off x="1249987" y="3050012"/>
            <a:ext cx="1190083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F0E4E50-4F62-8650-6AA8-C4D82E31FCFA}"/>
              </a:ext>
            </a:extLst>
          </p:cNvPr>
          <p:cNvSpPr/>
          <p:nvPr/>
        </p:nvSpPr>
        <p:spPr>
          <a:xfrm>
            <a:off x="3497190" y="2553553"/>
            <a:ext cx="307777" cy="307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E5456"/>
                </a:solidFill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909146-A21D-CAA1-48D9-8A7D2E16C445}"/>
              </a:ext>
            </a:extLst>
          </p:cNvPr>
          <p:cNvCxnSpPr>
            <a:cxnSpLocks/>
          </p:cNvCxnSpPr>
          <p:nvPr/>
        </p:nvCxnSpPr>
        <p:spPr>
          <a:xfrm rot="5400000">
            <a:off x="3561078" y="2951330"/>
            <a:ext cx="180000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386AF8-EA9B-9EB7-AF13-8B8975EAC42D}"/>
              </a:ext>
            </a:extLst>
          </p:cNvPr>
          <p:cNvCxnSpPr>
            <a:cxnSpLocks/>
          </p:cNvCxnSpPr>
          <p:nvPr/>
        </p:nvCxnSpPr>
        <p:spPr>
          <a:xfrm rot="10800000">
            <a:off x="3057171" y="3050012"/>
            <a:ext cx="1190083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E78D495-FD92-33D1-A131-31242F527300}"/>
              </a:ext>
            </a:extLst>
          </p:cNvPr>
          <p:cNvSpPr/>
          <p:nvPr/>
        </p:nvSpPr>
        <p:spPr>
          <a:xfrm>
            <a:off x="5304374" y="2553553"/>
            <a:ext cx="307777" cy="307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E5456"/>
                </a:solidFill>
              </a:rPr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5E472B-903C-A509-3507-1301FABDDA8E}"/>
              </a:ext>
            </a:extLst>
          </p:cNvPr>
          <p:cNvCxnSpPr>
            <a:cxnSpLocks/>
          </p:cNvCxnSpPr>
          <p:nvPr/>
        </p:nvCxnSpPr>
        <p:spPr>
          <a:xfrm rot="5400000">
            <a:off x="5368262" y="2951330"/>
            <a:ext cx="180000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C90C8D-E7D1-6844-B020-CFA646731406}"/>
              </a:ext>
            </a:extLst>
          </p:cNvPr>
          <p:cNvCxnSpPr>
            <a:cxnSpLocks/>
          </p:cNvCxnSpPr>
          <p:nvPr/>
        </p:nvCxnSpPr>
        <p:spPr>
          <a:xfrm rot="10800000">
            <a:off x="4864355" y="3050012"/>
            <a:ext cx="1190083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1CDE532-1325-E765-3347-3801553C013D}"/>
              </a:ext>
            </a:extLst>
          </p:cNvPr>
          <p:cNvSpPr/>
          <p:nvPr/>
        </p:nvSpPr>
        <p:spPr>
          <a:xfrm>
            <a:off x="7111558" y="2553553"/>
            <a:ext cx="307777" cy="3077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E5456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EE3C88-D411-65BE-ACAD-3841426EC9A0}"/>
              </a:ext>
            </a:extLst>
          </p:cNvPr>
          <p:cNvCxnSpPr>
            <a:cxnSpLocks/>
          </p:cNvCxnSpPr>
          <p:nvPr/>
        </p:nvCxnSpPr>
        <p:spPr>
          <a:xfrm rot="5400000">
            <a:off x="7175446" y="2951330"/>
            <a:ext cx="180000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3A81DF-55FF-4ADB-BEED-3862D83DD187}"/>
              </a:ext>
            </a:extLst>
          </p:cNvPr>
          <p:cNvCxnSpPr>
            <a:cxnSpLocks/>
          </p:cNvCxnSpPr>
          <p:nvPr/>
        </p:nvCxnSpPr>
        <p:spPr>
          <a:xfrm rot="10800000">
            <a:off x="6671539" y="3050012"/>
            <a:ext cx="1190083" cy="0"/>
          </a:xfrm>
          <a:prstGeom prst="line">
            <a:avLst/>
          </a:prstGeom>
          <a:ln w="25400">
            <a:solidFill>
              <a:srgbClr val="4E5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4D526EB-A316-17BF-2ABF-190D1AC8D812}"/>
              </a:ext>
            </a:extLst>
          </p:cNvPr>
          <p:cNvSpPr txBox="1"/>
          <p:nvPr/>
        </p:nvSpPr>
        <p:spPr>
          <a:xfrm>
            <a:off x="1204901" y="3098249"/>
            <a:ext cx="12779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Fit model on undamaged condition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E600BF-7F86-91D4-28E2-809286E0E253}"/>
              </a:ext>
            </a:extLst>
          </p:cNvPr>
          <p:cNvSpPr txBox="1"/>
          <p:nvPr/>
        </p:nvSpPr>
        <p:spPr>
          <a:xfrm>
            <a:off x="3012085" y="3098249"/>
            <a:ext cx="1277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Predict response of damaged condition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7DD0F6-47CF-55EF-6AD7-D8A091D39D40}"/>
              </a:ext>
            </a:extLst>
          </p:cNvPr>
          <p:cNvSpPr txBox="1"/>
          <p:nvPr/>
        </p:nvSpPr>
        <p:spPr>
          <a:xfrm>
            <a:off x="4819269" y="3098249"/>
            <a:ext cx="1277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Change in residuals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F315B4-5E77-EA4B-3D2D-97CFF50C315C}"/>
              </a:ext>
            </a:extLst>
          </p:cNvPr>
          <p:cNvSpPr txBox="1"/>
          <p:nvPr/>
        </p:nvSpPr>
        <p:spPr>
          <a:xfrm>
            <a:off x="6626453" y="3098249"/>
            <a:ext cx="1277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Damage detection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6552FF-4BB0-9DA7-7069-F38E5DAE4CBA}"/>
              </a:ext>
            </a:extLst>
          </p:cNvPr>
          <p:cNvSpPr txBox="1"/>
          <p:nvPr/>
        </p:nvSpPr>
        <p:spPr>
          <a:xfrm>
            <a:off x="720000" y="4252873"/>
            <a:ext cx="6146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White noise residual demonstrate that the model fits perfectly 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A54C890-DEE2-8F81-DF01-8574E491B515}"/>
              </a:ext>
            </a:extLst>
          </p:cNvPr>
          <p:cNvSpPr/>
          <p:nvPr/>
        </p:nvSpPr>
        <p:spPr>
          <a:xfrm rot="16200000">
            <a:off x="3956789" y="1497398"/>
            <a:ext cx="643155" cy="92038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3" tIns="20204" rIns="423705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3762048-68AF-FC5F-A6F7-88C3EE8B2E01}"/>
              </a:ext>
            </a:extLst>
          </p:cNvPr>
          <p:cNvSpPr/>
          <p:nvPr/>
        </p:nvSpPr>
        <p:spPr>
          <a:xfrm>
            <a:off x="4273287" y="1810716"/>
            <a:ext cx="216000" cy="83671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4" tIns="20204" rIns="423704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DE9B60-1FC0-9683-5563-1018E7841BE2}"/>
              </a:ext>
            </a:extLst>
          </p:cNvPr>
          <p:cNvSpPr/>
          <p:nvPr/>
        </p:nvSpPr>
        <p:spPr>
          <a:xfrm>
            <a:off x="4281542" y="1190164"/>
            <a:ext cx="216000" cy="83671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4" tIns="20204" rIns="423704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C8B2FA2-9C50-3A75-758C-A6B8B4905F11}"/>
              </a:ext>
            </a:extLst>
          </p:cNvPr>
          <p:cNvSpPr/>
          <p:nvPr/>
        </p:nvSpPr>
        <p:spPr>
          <a:xfrm>
            <a:off x="3793335" y="1501581"/>
            <a:ext cx="463827" cy="83671"/>
          </a:xfrm>
          <a:custGeom>
            <a:avLst/>
            <a:gdLst>
              <a:gd name="connsiteX0" fmla="*/ 0 w 865272"/>
              <a:gd name="connsiteY0" fmla="*/ 41835 h 83671"/>
              <a:gd name="connsiteX1" fmla="*/ 865272 w 865272"/>
              <a:gd name="connsiteY1" fmla="*/ 41835 h 8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272" h="83671">
                <a:moveTo>
                  <a:pt x="0" y="41835"/>
                </a:moveTo>
                <a:lnTo>
                  <a:pt x="865272" y="41835"/>
                </a:lnTo>
              </a:path>
            </a:pathLst>
          </a:custGeom>
          <a:noFill/>
          <a:ln>
            <a:solidFill>
              <a:srgbClr val="297597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04" tIns="20204" rIns="423704" bIns="2020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2705497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 animBg="1"/>
      <p:bldP spid="27" grpId="0" animBg="1"/>
      <p:bldP spid="30" grpId="0"/>
      <p:bldP spid="31" grpId="0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EC61-BF0B-F43E-1840-8D6759E6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4179F42E-3738-B2F8-815B-87C20E199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0000" y="1024132"/>
                <a:ext cx="7585800" cy="3436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Measure the distance of data points from the central distribution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285750" indent="-28575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Accounts for variance and correlation in data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285750" indent="-28575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More helpful in low-dimensional data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285750" indent="-28575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Low false positive rate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285750" indent="-28575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Low false negative rate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GB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marL="285750" indent="-28575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GB"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Definition:</a:t>
                </a: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𝑀𝐷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  <m:t>𝑗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  <a:cs typeface="Roboto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  <a:cs typeface="Roboto" panose="02000000000000000000" pitchFamily="2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  <a:cs typeface="Roboto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  <a:cs typeface="Roboto" panose="02000000000000000000" pitchFamily="2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  <a:cs typeface="Roboto" panose="02000000000000000000" pitchFamily="2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  <a:cs typeface="Roboto" panose="02000000000000000000" pitchFamily="2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  <a:cs typeface="Roboto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Roboto" panose="02000000000000000000" pitchFamily="2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  <a:cs typeface="Roboto" panose="02000000000000000000" pitchFamily="2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  <m:t>𝑇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  <a:cs typeface="Roboto" panose="02000000000000000000" pitchFamily="2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  <a:cs typeface="Roboto" panose="02000000000000000000" pitchFamily="2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  <a:cs typeface="Roboto" panose="02000000000000000000" pitchFamily="2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  <a:cs typeface="Roboto" panose="02000000000000000000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  <a:cs typeface="Roboto" panose="02000000000000000000" pitchFamily="2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  <a:cs typeface="Roboto" panose="02000000000000000000" pitchFamily="2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400" b="0" i="1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  <a:cs typeface="Roboto" panose="02000000000000000000" pitchFamily="2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  <a:cs typeface="Roboto" panose="02000000000000000000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Roboto" panose="02000000000000000000" pitchFamily="2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  <a:cs typeface="Roboto" panose="02000000000000000000" pitchFamily="2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  <a:cs typeface="Roboto" panose="02000000000000000000" pitchFamily="2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lvl="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400" i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lvl="0"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l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4179F42E-3738-B2F8-815B-87C20E199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24132"/>
                <a:ext cx="7585800" cy="3436550"/>
              </a:xfrm>
              <a:prstGeom prst="rect">
                <a:avLst/>
              </a:prstGeom>
              <a:blipFill>
                <a:blip r:embed="rId2"/>
                <a:stretch>
                  <a:fillRect l="-167" t="-368" b="-2022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9B50E07E-2333-17E3-3902-18E6767A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B8AA13F-55FE-80E7-F235-18AFB604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358309-D099-B891-E820-1056A353996D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Methodology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28F556CE-A460-62A6-B912-EC5406ED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Mahalanobis</a:t>
            </a:r>
            <a:r>
              <a:rPr lang="en-US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Distance (MD)</a:t>
            </a:r>
          </a:p>
        </p:txBody>
      </p:sp>
    </p:spTree>
    <p:extLst>
      <p:ext uri="{BB962C8B-B14F-4D97-AF65-F5344CB8AC3E}">
        <p14:creationId xmlns:p14="http://schemas.microsoft.com/office/powerpoint/2010/main" val="2703272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>
            <a:extLst>
              <a:ext uri="{FF2B5EF4-FFF2-40B4-BE49-F238E27FC236}">
                <a16:creationId xmlns:a16="http://schemas.microsoft.com/office/drawing/2014/main" id="{85C93C87-BEBF-D711-4CFB-2473940B7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99" y="1817987"/>
            <a:ext cx="5500011" cy="278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03A9550-655D-E613-1568-9461E5932743}"/>
              </a:ext>
            </a:extLst>
          </p:cNvPr>
          <p:cNvSpPr txBox="1">
            <a:spLocks/>
          </p:cNvSpPr>
          <p:nvPr/>
        </p:nvSpPr>
        <p:spPr>
          <a:xfrm>
            <a:off x="720000" y="1024132"/>
            <a:ext cx="3547200" cy="343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Details: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3-story experimental frame with accelerometers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Excited with known inputs (shaker device)</a:t>
            </a:r>
          </a:p>
          <a:p>
            <a:pPr algn="l"/>
            <a:r>
              <a:rPr lang="en-GB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Dataset: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17 operational and damage states (baseline, EOV, various damage severities)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Sampling rate: 320 Hz, duration: 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25.6 s per sample set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1D27611-C60C-7BAA-3751-67004B22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B7CF9F-B8D1-C765-3FFA-4E2625951256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Experimental Validation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A8F7979D-70AA-1DAE-01BC-A3F62DC0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en-GB" sz="18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Alamos National Laboratory (LANL) Experimental Frame</a:t>
            </a:r>
          </a:p>
        </p:txBody>
      </p:sp>
    </p:spTree>
    <p:extLst>
      <p:ext uri="{BB962C8B-B14F-4D97-AF65-F5344CB8AC3E}">
        <p14:creationId xmlns:p14="http://schemas.microsoft.com/office/powerpoint/2010/main" val="93072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30DA8AA-4F2A-2DE6-5B17-06762671B2C7}"/>
              </a:ext>
            </a:extLst>
          </p:cNvPr>
          <p:cNvSpPr txBox="1">
            <a:spLocks/>
          </p:cNvSpPr>
          <p:nvPr/>
        </p:nvSpPr>
        <p:spPr>
          <a:xfrm>
            <a:off x="779100" y="540038"/>
            <a:ext cx="7585800" cy="75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600" b="1" dirty="0">
              <a:solidFill>
                <a:srgbClr val="2C69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b="1" dirty="0">
                <a:solidFill>
                  <a:srgbClr val="2C69B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 Correlation Function (ACF) and Partial Auto Correlation Function (PACF)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600" b="1" dirty="0">
              <a:solidFill>
                <a:srgbClr val="2C69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2C69B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219" name="Picture 14">
            <a:extLst>
              <a:ext uri="{FF2B5EF4-FFF2-40B4-BE49-F238E27FC236}">
                <a16:creationId xmlns:a16="http://schemas.microsoft.com/office/drawing/2014/main" id="{974D03B1-8515-654E-0046-D3758101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83" y="1293927"/>
            <a:ext cx="3464218" cy="27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15">
            <a:extLst>
              <a:ext uri="{FF2B5EF4-FFF2-40B4-BE49-F238E27FC236}">
                <a16:creationId xmlns:a16="http://schemas.microsoft.com/office/drawing/2014/main" id="{A873BA84-65BB-D4E1-6DAC-4C0507DF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67" y="1293927"/>
            <a:ext cx="3445133" cy="27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3403805-A9D8-5A60-BA0B-5756905D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040" y="68080"/>
            <a:ext cx="1325519" cy="75388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CA03AF4-0A86-3AF4-9BED-53C892A4DA11}"/>
              </a:ext>
            </a:extLst>
          </p:cNvPr>
          <p:cNvSpPr txBox="1">
            <a:spLocks/>
          </p:cNvSpPr>
          <p:nvPr/>
        </p:nvSpPr>
        <p:spPr>
          <a:xfrm rot="16200000">
            <a:off x="-2285399" y="2285402"/>
            <a:ext cx="51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vanam"/>
              <a:buNone/>
              <a:defRPr sz="3500" b="0" i="0" u="none" strike="noStrike" cap="none">
                <a:solidFill>
                  <a:schemeClr val="dk1"/>
                </a:solidFill>
                <a:latin typeface="Pavanam"/>
                <a:ea typeface="Pavanam"/>
                <a:cs typeface="Pavanam"/>
                <a:sym typeface="Pavan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Results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4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Conference Style Presentation by Slidesgo">
  <a:themeElements>
    <a:clrScheme name="Simple Light">
      <a:dk1>
        <a:srgbClr val="191919"/>
      </a:dk1>
      <a:lt1>
        <a:srgbClr val="FFFFFF"/>
      </a:lt1>
      <a:dk2>
        <a:srgbClr val="F3F3F3"/>
      </a:dk2>
      <a:lt2>
        <a:srgbClr val="BEB9AF"/>
      </a:lt2>
      <a:accent1>
        <a:srgbClr val="BDC9C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429</Words>
  <Application>Microsoft Macintosh PowerPoint</Application>
  <PresentationFormat>On-screen Show (16:9)</PresentationFormat>
  <Paragraphs>114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Arimo</vt:lpstr>
      <vt:lpstr>Roboto</vt:lpstr>
      <vt:lpstr>Cambria Math</vt:lpstr>
      <vt:lpstr>Wingdings</vt:lpstr>
      <vt:lpstr>Pavanam</vt:lpstr>
      <vt:lpstr>Arial</vt:lpstr>
      <vt:lpstr>Simple Conference Style Presentation by Slidesgo</vt:lpstr>
      <vt:lpstr>Enhancement of Time Series-Based Feature Extraction for Structural Health Monitoring</vt:lpstr>
      <vt:lpstr>PowerPoint Presentation</vt:lpstr>
      <vt:lpstr>Objectives and Contribution</vt:lpstr>
      <vt:lpstr>PowerPoint Presentation</vt:lpstr>
      <vt:lpstr>PowerPoint Presentation</vt:lpstr>
      <vt:lpstr>PowerPoint Presentation</vt:lpstr>
      <vt:lpstr>Mahalanobis Distance (MD)</vt:lpstr>
      <vt:lpstr>Los Alamos National Laboratory (LANL) Experimental Frame</vt:lpstr>
      <vt:lpstr>PowerPoint Presentation</vt:lpstr>
      <vt:lpstr>Damage Detection Results</vt:lpstr>
      <vt:lpstr>Damage Detection Results</vt:lpstr>
      <vt:lpstr>Conclusions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Mahdi Khiabani</dc:creator>
  <cp:lastModifiedBy>Microsoft Office User</cp:lastModifiedBy>
  <cp:revision>11</cp:revision>
  <dcterms:modified xsi:type="dcterms:W3CDTF">2025-06-11T00:11:21Z</dcterms:modified>
</cp:coreProperties>
</file>