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713" r:id="rId2"/>
    <p:sldId id="714" r:id="rId3"/>
    <p:sldId id="732" r:id="rId4"/>
    <p:sldId id="726" r:id="rId5"/>
    <p:sldId id="727" r:id="rId6"/>
    <p:sldId id="730" r:id="rId7"/>
    <p:sldId id="728" r:id="rId8"/>
    <p:sldId id="729" r:id="rId9"/>
    <p:sldId id="723" r:id="rId10"/>
    <p:sldId id="719" r:id="rId11"/>
  </p:sldIdLst>
  <p:sldSz cx="12192000" cy="6858000"/>
  <p:notesSz cx="6794500" cy="9906000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1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FLECHE Jean-Christophe" initials="FJ" lastIdx="9" clrIdx="4"/>
  <p:cmAuthor id="8" name="Melanie LAFAILLE" initials="ML" lastIdx="1" clrIdx="5"/>
  <p:cmAuthor id="9" name="Kit YOUNG" initials="KY" lastIdx="1" clrIdx="6"/>
  <p:cmAuthor id="3" name="BURLOT-FERRE Nadine" initials="BN" lastIdx="22" clrIdx="0"/>
  <p:cmAuthor id="4" name="BURLOT-FERRE Nadine" initials="NBF" lastIdx="46" clrIdx="1"/>
  <p:cmAuthor id="5" name="DEMARTY Anne" initials="DA" lastIdx="22" clrIdx="2"/>
  <p:cmAuthor id="6" name="SANIERE Armelle" initials="SA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BBCD"/>
    <a:srgbClr val="5B9BD5"/>
    <a:srgbClr val="FFC000"/>
    <a:srgbClr val="70AD47"/>
    <a:srgbClr val="FF0000"/>
    <a:srgbClr val="FF9696"/>
    <a:srgbClr val="FFF8F8"/>
    <a:srgbClr val="3030FF"/>
    <a:srgbClr val="0066CC"/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>
      <p:cViewPr varScale="1">
        <p:scale>
          <a:sx n="104" d="100"/>
          <a:sy n="104" d="100"/>
        </p:scale>
        <p:origin x="73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657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774" y="102"/>
      </p:cViewPr>
      <p:guideLst>
        <p:guide orient="horz" pos="3109"/>
        <p:guide pos="2141"/>
        <p:guide orient="horz" pos="3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4283" cy="4970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646" y="1"/>
            <a:ext cx="2944283" cy="4970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A2448F7-0272-4D0F-BA66-D65B303392B9}" type="datetimeFigureOut">
              <a:rPr lang="en-US" smtClean="0"/>
              <a:t>11/4/2024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408988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646" y="9408988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A32AA12-A6FE-4C91-A074-2765A7ABF2A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50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4283" cy="4970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6" y="1"/>
            <a:ext cx="2944283" cy="4970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DA16448-2BDC-44AE-BD3D-055F68DCCA9A}" type="datetimeFigureOut">
              <a:rPr lang="en-US" smtClean="0"/>
              <a:t>11/4/2024</a:t>
            </a:fld>
            <a:endParaRPr lang="en-U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1241425"/>
            <a:ext cx="5937250" cy="3340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67268"/>
            <a:ext cx="5435600" cy="39004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"/>
              <a:t>Modifier les styles du texte du masque</a:t>
            </a:r>
          </a:p>
          <a:p>
            <a:pPr lvl="1" rtl="0"/>
            <a:r>
              <a:rPr lang="en"/>
              <a:t>Deuxième niveau</a:t>
            </a:r>
          </a:p>
          <a:p>
            <a:pPr lvl="2" rtl="0"/>
            <a:r>
              <a:rPr lang="en"/>
              <a:t>Troisième niveau</a:t>
            </a:r>
          </a:p>
          <a:p>
            <a:pPr lvl="3" rtl="0"/>
            <a:r>
              <a:rPr lang="en"/>
              <a:t>Quatrième niveau</a:t>
            </a:r>
          </a:p>
          <a:p>
            <a:pPr lvl="4" rtl="0"/>
            <a:r>
              <a:rPr lang="en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08988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6" y="9408988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EB2A8F-DB5F-40B4-8722-A16259517A6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536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jpe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jpe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63286" y="2394857"/>
            <a:ext cx="8370434" cy="2155372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5" name="Espace réservé pour une image  14"/>
          <p:cNvSpPr>
            <a:spLocks noGrp="1"/>
          </p:cNvSpPr>
          <p:nvPr>
            <p:ph type="pic" sz="quarter" idx="10"/>
          </p:nvPr>
        </p:nvSpPr>
        <p:spPr>
          <a:xfrm>
            <a:off x="8635471" y="127000"/>
            <a:ext cx="3429529" cy="4424363"/>
          </a:xfrm>
        </p:spPr>
        <p:txBody>
          <a:bodyPr rtlCol="0"/>
          <a:lstStyle/>
          <a:p>
            <a:pPr rtl="0"/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7" name="Espace réservé pour une image  16"/>
          <p:cNvSpPr>
            <a:spLocks noGrp="1"/>
          </p:cNvSpPr>
          <p:nvPr>
            <p:ph type="pic" sz="quarter" idx="11"/>
          </p:nvPr>
        </p:nvSpPr>
        <p:spPr>
          <a:xfrm>
            <a:off x="163286" y="127001"/>
            <a:ext cx="8370434" cy="2167707"/>
          </a:xfrm>
        </p:spPr>
        <p:txBody>
          <a:bodyPr rtlCol="0"/>
          <a:lstStyle/>
          <a:p>
            <a:pPr rtl="0"/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9" name="Espace réservé pour une image  18"/>
          <p:cNvSpPr>
            <a:spLocks noGrp="1"/>
          </p:cNvSpPr>
          <p:nvPr>
            <p:ph type="pic" sz="quarter" idx="12"/>
          </p:nvPr>
        </p:nvSpPr>
        <p:spPr>
          <a:xfrm>
            <a:off x="163287" y="4651375"/>
            <a:ext cx="3684134" cy="2081212"/>
          </a:xfrm>
        </p:spPr>
        <p:txBody>
          <a:bodyPr rtlCol="0"/>
          <a:lstStyle/>
          <a:p>
            <a:pPr rtl="0"/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Espace réservé pour une image  20"/>
          <p:cNvSpPr>
            <a:spLocks noGrp="1"/>
          </p:cNvSpPr>
          <p:nvPr>
            <p:ph type="pic" sz="quarter" idx="13"/>
          </p:nvPr>
        </p:nvSpPr>
        <p:spPr>
          <a:xfrm>
            <a:off x="3962400" y="4651375"/>
            <a:ext cx="4571320" cy="2081212"/>
          </a:xfrm>
        </p:spPr>
        <p:txBody>
          <a:bodyPr rtlCol="0"/>
          <a:lstStyle/>
          <a:p>
            <a:pPr rtl="0"/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420133" y="3056944"/>
            <a:ext cx="7802311" cy="483967"/>
          </a:xfrm>
        </p:spPr>
        <p:txBody>
          <a:bodyPr rtlCol="0"/>
          <a:lstStyle>
            <a:lvl1pPr marL="0" indent="0">
              <a:buNone/>
              <a:defRPr b="0" cap="all" baseline="0">
                <a:solidFill>
                  <a:srgbClr val="006AB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n"/>
              <a:t>TITRE DE LA PRÉSENTATION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420134" y="3547084"/>
            <a:ext cx="7802310" cy="546100"/>
          </a:xfrm>
        </p:spPr>
        <p:txBody>
          <a:bodyPr rtlCol="0">
            <a:normAutofit/>
          </a:bodyPr>
          <a:lstStyle>
            <a:lvl1pPr marL="0" indent="0">
              <a:buNone/>
              <a:defRPr sz="2400" cap="all" baseline="0">
                <a:solidFill>
                  <a:srgbClr val="006AB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en"/>
              <a:t>SOUS-TITRE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416" y="5335584"/>
            <a:ext cx="1651007" cy="70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1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veau 2 e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199" y="415928"/>
            <a:ext cx="8277225" cy="514203"/>
          </a:xfrm>
        </p:spPr>
        <p:txBody>
          <a:bodyPr rtlCol="0">
            <a:noAutofit/>
          </a:bodyPr>
          <a:lstStyle>
            <a:lvl1pPr>
              <a:defRPr sz="2200" b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en"/>
              <a:t>ENTREZ LE TITRE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120073" y="6457765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>
            <a:lvl1pPr marL="228600" indent="-228600">
              <a:buFontTx/>
              <a:buBlip>
                <a:blip r:embed="rId3"/>
              </a:buBlip>
              <a:defRPr sz="2200">
                <a:solidFill>
                  <a:srgbClr val="0070C0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000">
                <a:solidFill>
                  <a:srgbClr val="0070C0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1800">
                <a:solidFill>
                  <a:srgbClr val="0070C0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 sz="1600">
                <a:solidFill>
                  <a:srgbClr val="0070C0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sz="1400">
                <a:solidFill>
                  <a:srgbClr val="0070C0"/>
                </a:solidFill>
                <a:latin typeface="Roboto Light" panose="02000000000000000000" pitchFamily="2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F54C3C9-CEDF-4582-B064-495C086E21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441" y="172469"/>
            <a:ext cx="917172" cy="917172"/>
          </a:xfrm>
          <a:prstGeom prst="rect">
            <a:avLst/>
          </a:prstGeom>
        </p:spPr>
      </p:pic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7DFB14D0-86B2-4385-AC32-99CFD80E61DA}"/>
              </a:ext>
            </a:extLst>
          </p:cNvPr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© |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2023</a:t>
            </a:r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229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veau 4 (1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" y="1295400"/>
            <a:ext cx="12191998" cy="4619626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>
          <a:xfrm>
            <a:off x="6121401" y="1295400"/>
            <a:ext cx="6070599" cy="4619626"/>
          </a:xfrm>
        </p:spPr>
        <p:txBody>
          <a:bodyPr rtlCol="0">
            <a:normAutofit/>
          </a:bodyPr>
          <a:lstStyle>
            <a:lvl1pPr marL="0" indent="0">
              <a:buNone/>
              <a:defRPr sz="2000" baseline="0">
                <a:solidFill>
                  <a:srgbClr val="006AB2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en"/>
              <a:t>Remplacer l’image</a:t>
            </a:r>
            <a:endParaRPr lang="en-US" dirty="0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415928"/>
            <a:ext cx="8391525" cy="514203"/>
          </a:xfrm>
        </p:spPr>
        <p:txBody>
          <a:bodyPr rtlCol="0">
            <a:noAutofit/>
          </a:bodyPr>
          <a:lstStyle>
            <a:lvl1pPr>
              <a:defRPr sz="2200" b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en"/>
              <a:t>ENTREZ LE TITRE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120073" y="6457765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Espace réservé du contenu 2"/>
          <p:cNvSpPr>
            <a:spLocks noGrp="1"/>
          </p:cNvSpPr>
          <p:nvPr>
            <p:ph idx="1"/>
          </p:nvPr>
        </p:nvSpPr>
        <p:spPr>
          <a:xfrm>
            <a:off x="838200" y="1568775"/>
            <a:ext cx="5079715" cy="4061461"/>
          </a:xfrm>
        </p:spPr>
        <p:txBody>
          <a:bodyPr rtlCol="0">
            <a:normAutofit/>
          </a:bodyPr>
          <a:lstStyle>
            <a:lvl1pPr marL="228600" indent="-228600">
              <a:buFontTx/>
              <a:buBlip>
                <a:blip r:embed="rId3"/>
              </a:buBlip>
              <a:defRPr sz="2200">
                <a:solidFill>
                  <a:srgbClr val="0070C0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000">
                <a:solidFill>
                  <a:srgbClr val="0070C0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1800">
                <a:solidFill>
                  <a:srgbClr val="0070C0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 sz="1600">
                <a:solidFill>
                  <a:srgbClr val="0070C0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sz="1400">
                <a:solidFill>
                  <a:srgbClr val="0070C0"/>
                </a:solidFill>
                <a:latin typeface="Roboto Light" panose="02000000000000000000" pitchFamily="2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0B49F90-2A2C-47EE-BA44-1623503F48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441" y="172469"/>
            <a:ext cx="917172" cy="917172"/>
          </a:xfrm>
          <a:prstGeom prst="rect">
            <a:avLst/>
          </a:prstGeom>
        </p:spPr>
      </p:pic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7757E97E-0FCA-4DD9-A3BF-A3DC303FED1C}"/>
              </a:ext>
            </a:extLst>
          </p:cNvPr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© |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2021</a:t>
            </a:r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691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iveau 4 (1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" y="1295400"/>
            <a:ext cx="12191998" cy="4619626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>
          <a:xfrm>
            <a:off x="6121401" y="1295400"/>
            <a:ext cx="6070599" cy="4619626"/>
          </a:xfrm>
        </p:spPr>
        <p:txBody>
          <a:bodyPr rtlCol="0">
            <a:normAutofit/>
          </a:bodyPr>
          <a:lstStyle>
            <a:lvl1pPr marL="0" indent="0">
              <a:buNone/>
              <a:defRPr sz="2000" baseline="0">
                <a:solidFill>
                  <a:srgbClr val="006AB2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en"/>
              <a:t>Remplacer l’image</a:t>
            </a:r>
            <a:endParaRPr lang="en-US" dirty="0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415928"/>
            <a:ext cx="8391525" cy="514203"/>
          </a:xfrm>
        </p:spPr>
        <p:txBody>
          <a:bodyPr rtlCol="0">
            <a:noAutofit/>
          </a:bodyPr>
          <a:lstStyle>
            <a:lvl1pPr>
              <a:defRPr sz="2200" b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en"/>
              <a:t>ENTREZ LE TITRE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120073" y="6457765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446" y="6283826"/>
            <a:ext cx="1034853" cy="422817"/>
          </a:xfrm>
          <a:prstGeom prst="rect">
            <a:avLst/>
          </a:prstGeom>
        </p:spPr>
      </p:pic>
      <p:sp>
        <p:nvSpPr>
          <p:cNvPr id="19" name="Espace réservé du contenu 2"/>
          <p:cNvSpPr>
            <a:spLocks noGrp="1"/>
          </p:cNvSpPr>
          <p:nvPr>
            <p:ph idx="1"/>
          </p:nvPr>
        </p:nvSpPr>
        <p:spPr>
          <a:xfrm>
            <a:off x="838200" y="1568775"/>
            <a:ext cx="5079715" cy="4061461"/>
          </a:xfrm>
        </p:spPr>
        <p:txBody>
          <a:bodyPr rtlCol="0">
            <a:normAutofit/>
          </a:bodyPr>
          <a:lstStyle>
            <a:lvl1pPr marL="228600" indent="-228600">
              <a:buFontTx/>
              <a:buBlip>
                <a:blip r:embed="rId4"/>
              </a:buBlip>
              <a:defRPr sz="2200">
                <a:solidFill>
                  <a:srgbClr val="0070C0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sz="2000">
                <a:solidFill>
                  <a:srgbClr val="0070C0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4"/>
              </a:buBlip>
              <a:defRPr sz="1800">
                <a:solidFill>
                  <a:srgbClr val="0070C0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4"/>
              </a:buBlip>
              <a:defRPr sz="1600">
                <a:solidFill>
                  <a:srgbClr val="0070C0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4"/>
              </a:buBlip>
              <a:defRPr sz="1400">
                <a:solidFill>
                  <a:srgbClr val="0070C0"/>
                </a:solidFill>
                <a:latin typeface="Roboto Light" panose="02000000000000000000" pitchFamily="2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8670AF2-A87B-4D14-B0C1-E5EB3736C02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441" y="172469"/>
            <a:ext cx="917172" cy="917172"/>
          </a:xfrm>
          <a:prstGeom prst="rect">
            <a:avLst/>
          </a:prstGeom>
        </p:spPr>
      </p:pic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36145C2D-20AA-4631-ACC8-DBF8DBBA75D5}"/>
              </a:ext>
            </a:extLst>
          </p:cNvPr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© |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2021</a:t>
            </a:r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504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iveau 4 (1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" y="1295400"/>
            <a:ext cx="12191998" cy="4619626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1" y="1295400"/>
            <a:ext cx="6070599" cy="4619626"/>
          </a:xfrm>
        </p:spPr>
        <p:txBody>
          <a:bodyPr rtlCol="0">
            <a:normAutofit/>
          </a:bodyPr>
          <a:lstStyle>
            <a:lvl1pPr marL="0" indent="0">
              <a:buNone/>
              <a:defRPr sz="2000" baseline="0">
                <a:solidFill>
                  <a:srgbClr val="006AB2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en"/>
              <a:t>Remplacer l’image</a:t>
            </a:r>
            <a:endParaRPr lang="en-US" dirty="0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847531" y="407219"/>
            <a:ext cx="8391525" cy="514203"/>
          </a:xfrm>
        </p:spPr>
        <p:txBody>
          <a:bodyPr rtlCol="0">
            <a:noAutofit/>
          </a:bodyPr>
          <a:lstStyle>
            <a:lvl1pPr>
              <a:defRPr sz="2200" b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en"/>
              <a:t>ENTREZ LE TITRE</a:t>
            </a:r>
            <a:endParaRPr lang="en-US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120073" y="6457765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446" y="6283826"/>
            <a:ext cx="1034853" cy="422817"/>
          </a:xfrm>
          <a:prstGeom prst="rect">
            <a:avLst/>
          </a:prstGeom>
        </p:spPr>
      </p:pic>
      <p:sp>
        <p:nvSpPr>
          <p:cNvPr id="19" name="Espace réservé du contenu 2"/>
          <p:cNvSpPr>
            <a:spLocks noGrp="1"/>
          </p:cNvSpPr>
          <p:nvPr>
            <p:ph idx="1"/>
          </p:nvPr>
        </p:nvSpPr>
        <p:spPr>
          <a:xfrm>
            <a:off x="838200" y="1568775"/>
            <a:ext cx="5079715" cy="4061461"/>
          </a:xfrm>
        </p:spPr>
        <p:txBody>
          <a:bodyPr rtlCol="0">
            <a:normAutofit/>
          </a:bodyPr>
          <a:lstStyle>
            <a:lvl1pPr marL="228600" indent="-228600">
              <a:buFontTx/>
              <a:buBlip>
                <a:blip r:embed="rId4"/>
              </a:buBlip>
              <a:defRPr sz="2200">
                <a:solidFill>
                  <a:srgbClr val="0070C0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sz="2000">
                <a:solidFill>
                  <a:srgbClr val="0070C0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4"/>
              </a:buBlip>
              <a:defRPr sz="1800">
                <a:solidFill>
                  <a:srgbClr val="0070C0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4"/>
              </a:buBlip>
              <a:defRPr sz="1600">
                <a:solidFill>
                  <a:srgbClr val="0070C0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4"/>
              </a:buBlip>
              <a:defRPr sz="1400">
                <a:solidFill>
                  <a:srgbClr val="0070C0"/>
                </a:solidFill>
                <a:latin typeface="Roboto Light" panose="02000000000000000000" pitchFamily="2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088641C-893E-4A5D-A9BF-D1A23B83E59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32" y="180110"/>
            <a:ext cx="909530" cy="91717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95E5AE9-3A7C-4155-A616-2709F073D5F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781" y="172469"/>
            <a:ext cx="917172" cy="917172"/>
          </a:xfrm>
          <a:prstGeom prst="rect">
            <a:avLst/>
          </a:prstGeom>
        </p:spPr>
      </p:pic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48F8EC3F-21E1-4BF5-B985-ADFB9FAEA05B}"/>
              </a:ext>
            </a:extLst>
          </p:cNvPr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© |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2021</a:t>
            </a:r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188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iveau 4 (1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" y="1295400"/>
            <a:ext cx="12191998" cy="4619626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1" y="1295400"/>
            <a:ext cx="6070599" cy="4619626"/>
          </a:xfrm>
        </p:spPr>
        <p:txBody>
          <a:bodyPr rtlCol="0">
            <a:normAutofit/>
          </a:bodyPr>
          <a:lstStyle>
            <a:lvl1pPr marL="0" indent="0">
              <a:buNone/>
              <a:defRPr sz="2000" baseline="0">
                <a:solidFill>
                  <a:srgbClr val="006AB2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en"/>
              <a:t>Remplacer l’image</a:t>
            </a:r>
            <a:endParaRPr lang="en-US" dirty="0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847531" y="415928"/>
            <a:ext cx="8391525" cy="514203"/>
          </a:xfrm>
        </p:spPr>
        <p:txBody>
          <a:bodyPr rtlCol="0">
            <a:noAutofit/>
          </a:bodyPr>
          <a:lstStyle>
            <a:lvl1pPr>
              <a:defRPr sz="2200" b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en"/>
              <a:t>ENTREZ LE TITRE</a:t>
            </a:r>
            <a:endParaRPr lang="en-US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120073" y="6457765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446" y="6283826"/>
            <a:ext cx="1034853" cy="422817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 rot="20403007">
            <a:off x="890648" y="3093532"/>
            <a:ext cx="10122958" cy="110799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en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 O N F I D E N T I </a:t>
            </a:r>
            <a:r>
              <a:rPr lang="fr-FR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</a:t>
            </a:r>
            <a:r>
              <a:rPr lang="en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L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1"/>
          </p:nvPr>
        </p:nvSpPr>
        <p:spPr>
          <a:xfrm>
            <a:off x="838200" y="1568775"/>
            <a:ext cx="5079715" cy="4061461"/>
          </a:xfrm>
        </p:spPr>
        <p:txBody>
          <a:bodyPr rtlCol="0">
            <a:normAutofit/>
          </a:bodyPr>
          <a:lstStyle>
            <a:lvl1pPr marL="228600" indent="-228600">
              <a:buFontTx/>
              <a:buBlip>
                <a:blip r:embed="rId4"/>
              </a:buBlip>
              <a:defRPr sz="2200">
                <a:solidFill>
                  <a:srgbClr val="0070C0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sz="2000">
                <a:solidFill>
                  <a:srgbClr val="0070C0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4"/>
              </a:buBlip>
              <a:defRPr sz="1800">
                <a:solidFill>
                  <a:srgbClr val="0070C0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4"/>
              </a:buBlip>
              <a:defRPr sz="1600">
                <a:solidFill>
                  <a:srgbClr val="0070C0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4"/>
              </a:buBlip>
              <a:defRPr sz="1400">
                <a:solidFill>
                  <a:srgbClr val="0070C0"/>
                </a:solidFill>
                <a:latin typeface="Roboto Light" panose="02000000000000000000" pitchFamily="2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9C4915E-414D-4EF0-8B46-BC30EA8DE9C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32" y="180110"/>
            <a:ext cx="909530" cy="91717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E4B3C82-64D1-4791-B8B9-C0AAB553DFB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781" y="172469"/>
            <a:ext cx="917172" cy="917172"/>
          </a:xfrm>
          <a:prstGeom prst="rect">
            <a:avLst/>
          </a:prstGeom>
        </p:spPr>
      </p:pic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AEEA0E0E-29D9-400D-BF80-804202A64CD5}"/>
              </a:ext>
            </a:extLst>
          </p:cNvPr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© |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2021</a:t>
            </a:r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088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iveau 4 (1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" y="1295400"/>
            <a:ext cx="12191998" cy="4619626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1" y="1295400"/>
            <a:ext cx="6070599" cy="4619626"/>
          </a:xfrm>
        </p:spPr>
        <p:txBody>
          <a:bodyPr rtlCol="0">
            <a:normAutofit/>
          </a:bodyPr>
          <a:lstStyle>
            <a:lvl1pPr marL="0" indent="0">
              <a:buNone/>
              <a:defRPr sz="2000" baseline="0">
                <a:solidFill>
                  <a:srgbClr val="006AB2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en"/>
              <a:t>Remplacer l’image</a:t>
            </a:r>
            <a:endParaRPr lang="en-US" dirty="0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847532" y="415928"/>
            <a:ext cx="8140058" cy="514203"/>
          </a:xfrm>
        </p:spPr>
        <p:txBody>
          <a:bodyPr rtlCol="0">
            <a:noAutofit/>
          </a:bodyPr>
          <a:lstStyle>
            <a:lvl1pPr>
              <a:defRPr sz="2200" b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en"/>
              <a:t>ENTREZ LE TITRE</a:t>
            </a:r>
            <a:endParaRPr lang="en-US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120073" y="6457765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446" y="6283826"/>
            <a:ext cx="1034853" cy="422817"/>
          </a:xfrm>
          <a:prstGeom prst="rect">
            <a:avLst/>
          </a:prstGeom>
        </p:spPr>
      </p:pic>
      <p:sp>
        <p:nvSpPr>
          <p:cNvPr id="19" name="Espace réservé du contenu 2"/>
          <p:cNvSpPr>
            <a:spLocks noGrp="1"/>
          </p:cNvSpPr>
          <p:nvPr>
            <p:ph idx="1"/>
          </p:nvPr>
        </p:nvSpPr>
        <p:spPr>
          <a:xfrm>
            <a:off x="838200" y="1568775"/>
            <a:ext cx="5079715" cy="4061461"/>
          </a:xfrm>
        </p:spPr>
        <p:txBody>
          <a:bodyPr rtlCol="0">
            <a:normAutofit/>
          </a:bodyPr>
          <a:lstStyle>
            <a:lvl1pPr marL="228600" indent="-228600">
              <a:buFontTx/>
              <a:buBlip>
                <a:blip r:embed="rId4"/>
              </a:buBlip>
              <a:defRPr sz="2200">
                <a:solidFill>
                  <a:srgbClr val="0070C0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sz="2000">
                <a:solidFill>
                  <a:srgbClr val="0070C0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4"/>
              </a:buBlip>
              <a:defRPr sz="1800">
                <a:solidFill>
                  <a:srgbClr val="0070C0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4"/>
              </a:buBlip>
              <a:defRPr sz="1600">
                <a:solidFill>
                  <a:srgbClr val="0070C0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4"/>
              </a:buBlip>
              <a:defRPr sz="1400">
                <a:solidFill>
                  <a:srgbClr val="0070C0"/>
                </a:solidFill>
                <a:latin typeface="Roboto Light" panose="02000000000000000000" pitchFamily="2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41E734E-8B4D-49EF-8E4F-353BDFEF0CB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289" y="189938"/>
            <a:ext cx="909530" cy="90953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450F8C4-4E89-4B93-9A43-88063313F6D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450" y="180110"/>
            <a:ext cx="909530" cy="91717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D6917743-959F-407D-B5D0-0242822CD98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908" y="181178"/>
            <a:ext cx="917172" cy="917172"/>
          </a:xfrm>
          <a:prstGeom prst="rect">
            <a:avLst/>
          </a:prstGeom>
        </p:spPr>
      </p:pic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F0C8C812-C0EB-4B66-B1B7-EAF08E240436}"/>
              </a:ext>
            </a:extLst>
          </p:cNvPr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© |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2021</a:t>
            </a:r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096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iveau 4 (1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" y="1295400"/>
            <a:ext cx="12191998" cy="4619626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1" y="1286691"/>
            <a:ext cx="6070599" cy="4619626"/>
          </a:xfrm>
        </p:spPr>
        <p:txBody>
          <a:bodyPr rtlCol="0">
            <a:normAutofit/>
          </a:bodyPr>
          <a:lstStyle>
            <a:lvl1pPr marL="0" indent="0">
              <a:buNone/>
              <a:defRPr sz="2000" baseline="0">
                <a:solidFill>
                  <a:srgbClr val="006AB2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en"/>
              <a:t>Remplacer l’image</a:t>
            </a:r>
            <a:endParaRPr lang="en-US" dirty="0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847532" y="415928"/>
            <a:ext cx="8274456" cy="514203"/>
          </a:xfrm>
        </p:spPr>
        <p:txBody>
          <a:bodyPr rtlCol="0">
            <a:noAutofit/>
          </a:bodyPr>
          <a:lstStyle>
            <a:lvl1pPr>
              <a:defRPr sz="2200" b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en"/>
              <a:t>ENTREZ LE TITRE</a:t>
            </a:r>
            <a:endParaRPr lang="en-US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120073" y="6457765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446" y="6283826"/>
            <a:ext cx="1034853" cy="422817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 rot="20403007">
            <a:off x="890648" y="3093532"/>
            <a:ext cx="10122958" cy="110799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en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 O N F I D E N T I </a:t>
            </a:r>
            <a:r>
              <a:rPr lang="fr-FR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</a:t>
            </a:r>
            <a:r>
              <a:rPr lang="en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L</a:t>
            </a: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789" y="180111"/>
            <a:ext cx="917172" cy="909530"/>
          </a:xfrm>
          <a:prstGeom prst="rect">
            <a:avLst/>
          </a:prstGeom>
        </p:spPr>
      </p:pic>
      <p:sp>
        <p:nvSpPr>
          <p:cNvPr id="19" name="Espace réservé du contenu 2"/>
          <p:cNvSpPr>
            <a:spLocks noGrp="1"/>
          </p:cNvSpPr>
          <p:nvPr>
            <p:ph idx="1"/>
          </p:nvPr>
        </p:nvSpPr>
        <p:spPr>
          <a:xfrm>
            <a:off x="838200" y="1568775"/>
            <a:ext cx="5079715" cy="4061461"/>
          </a:xfrm>
        </p:spPr>
        <p:txBody>
          <a:bodyPr rtlCol="0">
            <a:normAutofit/>
          </a:bodyPr>
          <a:lstStyle>
            <a:lvl1pPr marL="228600" indent="-228600">
              <a:buFontTx/>
              <a:buBlip>
                <a:blip r:embed="rId5"/>
              </a:buBlip>
              <a:defRPr sz="2200">
                <a:solidFill>
                  <a:srgbClr val="0070C0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5"/>
              </a:buBlip>
              <a:defRPr sz="2000">
                <a:solidFill>
                  <a:srgbClr val="0070C0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5"/>
              </a:buBlip>
              <a:defRPr sz="1800">
                <a:solidFill>
                  <a:srgbClr val="0070C0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5"/>
              </a:buBlip>
              <a:defRPr sz="1600">
                <a:solidFill>
                  <a:srgbClr val="0070C0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5"/>
              </a:buBlip>
              <a:defRPr sz="1400">
                <a:solidFill>
                  <a:srgbClr val="0070C0"/>
                </a:solidFill>
                <a:latin typeface="Roboto Light" panose="02000000000000000000" pitchFamily="2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9770040-9EBA-4540-9215-EBE1A554F73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289" y="189938"/>
            <a:ext cx="909530" cy="90953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DD5A3318-37AF-485A-8A9C-04B7BA86ED8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32" y="180110"/>
            <a:ext cx="909530" cy="91717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9D9ABF6A-67B8-4A02-9503-9960AD2DDB5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908" y="181178"/>
            <a:ext cx="917172" cy="917172"/>
          </a:xfrm>
          <a:prstGeom prst="rect">
            <a:avLst/>
          </a:prstGeom>
        </p:spPr>
      </p:pic>
      <p:sp>
        <p:nvSpPr>
          <p:cNvPr id="24" name="Espace réservé du pied de page 4">
            <a:extLst>
              <a:ext uri="{FF2B5EF4-FFF2-40B4-BE49-F238E27FC236}">
                <a16:creationId xmlns:a16="http://schemas.microsoft.com/office/drawing/2014/main" id="{54920B3A-242E-4F08-B015-142F6BA6CAEB}"/>
              </a:ext>
            </a:extLst>
          </p:cNvPr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© |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2021</a:t>
            </a:r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63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drocarbures_Nivea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199" y="415928"/>
            <a:ext cx="8372475" cy="527504"/>
          </a:xfrm>
        </p:spPr>
        <p:txBody>
          <a:bodyPr rtlCol="0">
            <a:noAutofit/>
          </a:bodyPr>
          <a:lstStyle>
            <a:lvl1pPr>
              <a:defRPr sz="2200" b="0" cap="all" baseline="0">
                <a:solidFill>
                  <a:srgbClr val="006AB2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en"/>
              <a:t>ENTREZ LE TITRE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sp>
        <p:nvSpPr>
          <p:cNvPr id="14" name="ZoneTexte 13"/>
          <p:cNvSpPr txBox="1"/>
          <p:nvPr userDrawn="1"/>
        </p:nvSpPr>
        <p:spPr>
          <a:xfrm>
            <a:off x="120073" y="6457765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>
            <a:lvl1pPr marL="228600" indent="-228600">
              <a:buFontTx/>
              <a:buBlip>
                <a:blip r:embed="rId3"/>
              </a:buBlip>
              <a:defRPr sz="2200">
                <a:solidFill>
                  <a:srgbClr val="0070C0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000">
                <a:solidFill>
                  <a:srgbClr val="0070C0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1800">
                <a:solidFill>
                  <a:srgbClr val="0070C0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 sz="1600">
                <a:solidFill>
                  <a:srgbClr val="0070C0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sz="1400">
                <a:solidFill>
                  <a:srgbClr val="0070C0"/>
                </a:solidFill>
                <a:latin typeface="Roboto Light" panose="02000000000000000000" pitchFamily="2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17AC2F3-EC40-487E-BD97-9F0FFD1628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32" y="180110"/>
            <a:ext cx="909530" cy="917172"/>
          </a:xfrm>
          <a:prstGeom prst="rect">
            <a:avLst/>
          </a:prstGeom>
        </p:spPr>
      </p:pic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B8FC1054-4FCA-4AC8-A2C5-064C9841FFD5}"/>
              </a:ext>
            </a:extLst>
          </p:cNvPr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© |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2021</a:t>
            </a:r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58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ydrocarbures_Nivea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199" y="415928"/>
            <a:ext cx="8372475" cy="527504"/>
          </a:xfrm>
        </p:spPr>
        <p:txBody>
          <a:bodyPr rtlCol="0">
            <a:noAutofit/>
          </a:bodyPr>
          <a:lstStyle>
            <a:lvl1pPr>
              <a:defRPr sz="2200" b="0" cap="all" baseline="0">
                <a:solidFill>
                  <a:srgbClr val="006AB2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en"/>
              <a:t>ENTREZ LE TITRE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sp>
        <p:nvSpPr>
          <p:cNvPr id="14" name="ZoneTexte 13"/>
          <p:cNvSpPr txBox="1"/>
          <p:nvPr userDrawn="1"/>
        </p:nvSpPr>
        <p:spPr>
          <a:xfrm>
            <a:off x="120073" y="6457765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446" y="6283826"/>
            <a:ext cx="1034853" cy="422817"/>
          </a:xfrm>
          <a:prstGeom prst="rect">
            <a:avLst/>
          </a:prstGeom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>
            <a:lvl1pPr marL="228600" indent="-228600">
              <a:buFontTx/>
              <a:buBlip>
                <a:blip r:embed="rId4"/>
              </a:buBlip>
              <a:defRPr sz="2200">
                <a:solidFill>
                  <a:srgbClr val="0070C0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sz="2000">
                <a:solidFill>
                  <a:srgbClr val="0070C0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4"/>
              </a:buBlip>
              <a:defRPr sz="1800">
                <a:solidFill>
                  <a:srgbClr val="0070C0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4"/>
              </a:buBlip>
              <a:defRPr sz="1600">
                <a:solidFill>
                  <a:srgbClr val="0070C0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4"/>
              </a:buBlip>
              <a:defRPr sz="1400">
                <a:solidFill>
                  <a:srgbClr val="0070C0"/>
                </a:solidFill>
                <a:latin typeface="Roboto Light" panose="02000000000000000000" pitchFamily="2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886CB99-E34B-420D-8D65-EF44929C2A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32" y="180110"/>
            <a:ext cx="909530" cy="917172"/>
          </a:xfrm>
          <a:prstGeom prst="rect">
            <a:avLst/>
          </a:prstGeom>
        </p:spPr>
      </p:pic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A14FA850-30B7-430C-8BE2-D49B763D807F}"/>
              </a:ext>
            </a:extLst>
          </p:cNvPr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© |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2021</a:t>
            </a:r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544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ydrocarbures_Nivea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199" y="415928"/>
            <a:ext cx="8372475" cy="527504"/>
          </a:xfrm>
        </p:spPr>
        <p:txBody>
          <a:bodyPr rtlCol="0">
            <a:noAutofit/>
          </a:bodyPr>
          <a:lstStyle>
            <a:lvl1pPr>
              <a:defRPr sz="2200" b="0" cap="all" baseline="0">
                <a:solidFill>
                  <a:srgbClr val="006AB2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en"/>
              <a:t>ENTREZ LE TITRE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sp>
        <p:nvSpPr>
          <p:cNvPr id="14" name="ZoneTexte 13"/>
          <p:cNvSpPr txBox="1"/>
          <p:nvPr userDrawn="1"/>
        </p:nvSpPr>
        <p:spPr>
          <a:xfrm>
            <a:off x="120073" y="6457765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 useBgFill="1">
        <p:nvSpPr>
          <p:cNvPr id="16" name="Rectangle 15"/>
          <p:cNvSpPr/>
          <p:nvPr userDrawn="1"/>
        </p:nvSpPr>
        <p:spPr>
          <a:xfrm rot="20403007">
            <a:off x="890648" y="3093532"/>
            <a:ext cx="10122958" cy="1107996"/>
          </a:xfrm>
          <a:prstGeom prst="rect">
            <a:avLst/>
          </a:prstGeom>
        </p:spPr>
        <p:txBody>
          <a:bodyPr wrap="square" lIns="91440" tIns="45720" rIns="91440" bIns="45720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en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 O N F I D E N T I </a:t>
            </a:r>
            <a:r>
              <a:rPr lang="fr-FR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</a:t>
            </a:r>
            <a:r>
              <a:rPr lang="en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L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D5D2912-6C95-4C01-8ABE-01C5870E2A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32" y="180110"/>
            <a:ext cx="909530" cy="917172"/>
          </a:xfrm>
          <a:prstGeom prst="rect">
            <a:avLst/>
          </a:prstGeom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>
            <a:lvl1pPr marL="228600" indent="-228600">
              <a:buFontTx/>
              <a:buBlip>
                <a:blip r:embed="rId4"/>
              </a:buBlip>
              <a:defRPr sz="2200">
                <a:solidFill>
                  <a:srgbClr val="0070C0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sz="2000">
                <a:solidFill>
                  <a:srgbClr val="0070C0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4"/>
              </a:buBlip>
              <a:defRPr sz="1800">
                <a:solidFill>
                  <a:srgbClr val="0070C0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4"/>
              </a:buBlip>
              <a:defRPr sz="1600">
                <a:solidFill>
                  <a:srgbClr val="0070C0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4"/>
              </a:buBlip>
              <a:defRPr sz="1400">
                <a:solidFill>
                  <a:srgbClr val="0070C0"/>
                </a:solidFill>
                <a:latin typeface="Roboto Light" panose="02000000000000000000" pitchFamily="2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9A13B71B-0820-45BE-9478-D0142C7670DD}"/>
              </a:ext>
            </a:extLst>
          </p:cNvPr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© |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2021</a:t>
            </a:r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444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Bis Sans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922" y="4926910"/>
            <a:ext cx="1274156" cy="546177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918721"/>
            <a:ext cx="12192000" cy="483967"/>
          </a:xfrm>
        </p:spPr>
        <p:txBody>
          <a:bodyPr rtlCol="0"/>
          <a:lstStyle>
            <a:lvl1pPr marL="0" indent="0" algn="ctr">
              <a:buNone/>
              <a:defRPr b="0" cap="all" baseline="0">
                <a:solidFill>
                  <a:srgbClr val="006AB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en"/>
              <a:t>TITRE DE LA PRÉSENTATION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612712"/>
            <a:ext cx="12192000" cy="35270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 cap="all" baseline="0">
                <a:solidFill>
                  <a:srgbClr val="006AB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en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>
          <a:xfrm rot="5400000">
            <a:off x="6096000" y="2270448"/>
            <a:ext cx="0" cy="2404497"/>
          </a:xfrm>
          <a:prstGeom prst="line">
            <a:avLst/>
          </a:prstGeom>
          <a:ln w="12700">
            <a:solidFill>
              <a:srgbClr val="006AB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 userDrawn="1"/>
        </p:nvSpPr>
        <p:spPr>
          <a:xfrm>
            <a:off x="44572" y="6476237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969561FE-BA11-4AE2-9ED3-16EC9C3E6883}"/>
              </a:ext>
            </a:extLst>
          </p:cNvPr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© |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2024</a:t>
            </a:r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15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ydrocarbures_Nivea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199" y="415928"/>
            <a:ext cx="8372475" cy="527504"/>
          </a:xfrm>
        </p:spPr>
        <p:txBody>
          <a:bodyPr rtlCol="0">
            <a:noAutofit/>
          </a:bodyPr>
          <a:lstStyle>
            <a:lvl1pPr>
              <a:defRPr sz="2200" b="0" cap="all" baseline="0">
                <a:solidFill>
                  <a:srgbClr val="006AB2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en"/>
              <a:t>ENTREZ LE TITRE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sp>
        <p:nvSpPr>
          <p:cNvPr id="14" name="ZoneTexte 13"/>
          <p:cNvSpPr txBox="1"/>
          <p:nvPr userDrawn="1"/>
        </p:nvSpPr>
        <p:spPr>
          <a:xfrm>
            <a:off x="120073" y="6457765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 useBgFill="1">
        <p:nvSpPr>
          <p:cNvPr id="16" name="Rectangle 15"/>
          <p:cNvSpPr/>
          <p:nvPr userDrawn="1"/>
        </p:nvSpPr>
        <p:spPr>
          <a:xfrm rot="20403007">
            <a:off x="890648" y="3093532"/>
            <a:ext cx="10122958" cy="1107996"/>
          </a:xfrm>
          <a:prstGeom prst="rect">
            <a:avLst/>
          </a:prstGeom>
        </p:spPr>
        <p:txBody>
          <a:bodyPr wrap="square" lIns="91440" tIns="45720" rIns="91440" bIns="45720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en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 O N F I D E N T I </a:t>
            </a:r>
            <a:r>
              <a:rPr lang="fr-FR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</a:t>
            </a:r>
            <a:r>
              <a:rPr lang="en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L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446" y="6283826"/>
            <a:ext cx="1034853" cy="42281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687CFA6-5A22-47EC-BCEA-B061818BB9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32" y="180110"/>
            <a:ext cx="909530" cy="917172"/>
          </a:xfrm>
          <a:prstGeom prst="rect">
            <a:avLst/>
          </a:prstGeom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>
            <a:lvl1pPr marL="228600" indent="-228600">
              <a:buFontTx/>
              <a:buBlip>
                <a:blip r:embed="rId5"/>
              </a:buBlip>
              <a:defRPr sz="2200">
                <a:solidFill>
                  <a:srgbClr val="0070C0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5"/>
              </a:buBlip>
              <a:defRPr sz="2000">
                <a:solidFill>
                  <a:srgbClr val="0070C0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5"/>
              </a:buBlip>
              <a:defRPr sz="1800">
                <a:solidFill>
                  <a:srgbClr val="0070C0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5"/>
              </a:buBlip>
              <a:defRPr sz="1600">
                <a:solidFill>
                  <a:srgbClr val="0070C0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5"/>
              </a:buBlip>
              <a:defRPr sz="1400">
                <a:solidFill>
                  <a:srgbClr val="0070C0"/>
                </a:solidFill>
                <a:latin typeface="Roboto Light" panose="02000000000000000000" pitchFamily="2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BF99BBCB-2EFE-46FD-B5CB-26C537D8A51C}"/>
              </a:ext>
            </a:extLst>
          </p:cNvPr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© |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2021</a:t>
            </a:r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326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drocarbures_Niveau 2 e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199" y="415928"/>
            <a:ext cx="8277225" cy="514203"/>
          </a:xfrm>
        </p:spPr>
        <p:txBody>
          <a:bodyPr rtlCol="0">
            <a:noAutofit/>
          </a:bodyPr>
          <a:lstStyle>
            <a:lvl1pPr>
              <a:defRPr sz="2200" b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en"/>
              <a:t>ENTREZ LE TITRE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20073" y="6457765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>
            <a:lvl1pPr marL="228600" indent="-228600">
              <a:buFontTx/>
              <a:buBlip>
                <a:blip r:embed="rId3"/>
              </a:buBlip>
              <a:defRPr sz="2200">
                <a:solidFill>
                  <a:srgbClr val="0070C0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000">
                <a:solidFill>
                  <a:srgbClr val="0070C0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1800">
                <a:solidFill>
                  <a:srgbClr val="0070C0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 sz="1600">
                <a:solidFill>
                  <a:srgbClr val="0070C0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sz="1400">
                <a:solidFill>
                  <a:srgbClr val="0070C0"/>
                </a:solidFill>
                <a:latin typeface="Roboto Light" panose="02000000000000000000" pitchFamily="2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50C0A44-3B3B-4EC0-8E8C-0CA303F736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32" y="180110"/>
            <a:ext cx="909530" cy="917172"/>
          </a:xfrm>
          <a:prstGeom prst="rect">
            <a:avLst/>
          </a:prstGeom>
        </p:spPr>
      </p:pic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1A84C8C2-5F9C-495A-9834-DF37A0545BB8}"/>
              </a:ext>
            </a:extLst>
          </p:cNvPr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© |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2021</a:t>
            </a:r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66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drocarbures_Niveau 4 (1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295400"/>
            <a:ext cx="12191998" cy="4619626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>
          <a:xfrm>
            <a:off x="6121401" y="1295400"/>
            <a:ext cx="6070599" cy="4619626"/>
          </a:xfrm>
        </p:spPr>
        <p:txBody>
          <a:bodyPr rtlCol="0">
            <a:normAutofit/>
          </a:bodyPr>
          <a:lstStyle>
            <a:lvl1pPr marL="0" indent="0">
              <a:buNone/>
              <a:defRPr sz="2000" baseline="0">
                <a:solidFill>
                  <a:srgbClr val="006AB2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en"/>
              <a:t>Remplacer l’image</a:t>
            </a:r>
            <a:endParaRPr lang="en-US" dirty="0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415928"/>
            <a:ext cx="8391525" cy="514203"/>
          </a:xfrm>
        </p:spPr>
        <p:txBody>
          <a:bodyPr rtlCol="0">
            <a:noAutofit/>
          </a:bodyPr>
          <a:lstStyle>
            <a:lvl1pPr>
              <a:defRPr sz="2200" b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en"/>
              <a:t>ENTREZ LE TITRE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120073" y="6457765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838200" y="1568775"/>
            <a:ext cx="5079715" cy="4061461"/>
          </a:xfrm>
        </p:spPr>
        <p:txBody>
          <a:bodyPr rtlCol="0">
            <a:normAutofit/>
          </a:bodyPr>
          <a:lstStyle>
            <a:lvl1pPr marL="228600" indent="-228600">
              <a:buFontTx/>
              <a:buBlip>
                <a:blip r:embed="rId3"/>
              </a:buBlip>
              <a:defRPr sz="2200">
                <a:solidFill>
                  <a:srgbClr val="0070C0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000">
                <a:solidFill>
                  <a:srgbClr val="0070C0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1800">
                <a:solidFill>
                  <a:srgbClr val="0070C0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 sz="1600">
                <a:solidFill>
                  <a:srgbClr val="0070C0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sz="1400">
                <a:solidFill>
                  <a:srgbClr val="0070C0"/>
                </a:solidFill>
                <a:latin typeface="Roboto Light" panose="02000000000000000000" pitchFamily="2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3B075EB-278D-4DB2-BDF7-19AC1E9189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32" y="180110"/>
            <a:ext cx="909530" cy="917172"/>
          </a:xfrm>
          <a:prstGeom prst="rect">
            <a:avLst/>
          </a:prstGeom>
        </p:spPr>
      </p:pic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BDEF51D5-BF79-48AD-9576-AFECCBCE568C}"/>
              </a:ext>
            </a:extLst>
          </p:cNvPr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© |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2021</a:t>
            </a:r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126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ydrocarbures_Niveau 4 (1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295400"/>
            <a:ext cx="12191998" cy="4619626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>
          <a:xfrm>
            <a:off x="6121401" y="1295400"/>
            <a:ext cx="6070599" cy="4619626"/>
          </a:xfrm>
        </p:spPr>
        <p:txBody>
          <a:bodyPr rtlCol="0">
            <a:normAutofit/>
          </a:bodyPr>
          <a:lstStyle>
            <a:lvl1pPr marL="0" indent="0">
              <a:buNone/>
              <a:defRPr sz="2000" baseline="0">
                <a:solidFill>
                  <a:srgbClr val="006AB2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en"/>
              <a:t>Remplacer l’image</a:t>
            </a:r>
            <a:endParaRPr lang="en-US" dirty="0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415928"/>
            <a:ext cx="8391525" cy="514203"/>
          </a:xfrm>
        </p:spPr>
        <p:txBody>
          <a:bodyPr rtlCol="0">
            <a:noAutofit/>
          </a:bodyPr>
          <a:lstStyle>
            <a:lvl1pPr>
              <a:defRPr sz="2200" b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en"/>
              <a:t>ENTREZ LE TITRE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120073" y="6457765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446" y="6283826"/>
            <a:ext cx="1034853" cy="422817"/>
          </a:xfrm>
          <a:prstGeom prst="rect">
            <a:avLst/>
          </a:prstGeom>
        </p:spPr>
      </p:pic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838200" y="1568775"/>
            <a:ext cx="5079715" cy="4061461"/>
          </a:xfrm>
        </p:spPr>
        <p:txBody>
          <a:bodyPr rtlCol="0">
            <a:normAutofit/>
          </a:bodyPr>
          <a:lstStyle>
            <a:lvl1pPr marL="228600" indent="-228600">
              <a:buFontTx/>
              <a:buBlip>
                <a:blip r:embed="rId4"/>
              </a:buBlip>
              <a:defRPr sz="2200">
                <a:solidFill>
                  <a:srgbClr val="0070C0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sz="2000">
                <a:solidFill>
                  <a:srgbClr val="0070C0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4"/>
              </a:buBlip>
              <a:defRPr sz="1800">
                <a:solidFill>
                  <a:srgbClr val="0070C0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4"/>
              </a:buBlip>
              <a:defRPr sz="1600">
                <a:solidFill>
                  <a:srgbClr val="0070C0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4"/>
              </a:buBlip>
              <a:defRPr sz="1400">
                <a:solidFill>
                  <a:srgbClr val="0070C0"/>
                </a:solidFill>
                <a:latin typeface="Roboto Light" panose="02000000000000000000" pitchFamily="2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F2DCDE41-C232-48E1-9449-418E5F5758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32" y="180110"/>
            <a:ext cx="909530" cy="917172"/>
          </a:xfrm>
          <a:prstGeom prst="rect">
            <a:avLst/>
          </a:prstGeom>
        </p:spPr>
      </p:pic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C31FBCE9-473D-4691-8230-FF2774DDF473}"/>
              </a:ext>
            </a:extLst>
          </p:cNvPr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© |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2021</a:t>
            </a:r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15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ité_Nivea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838199" y="415928"/>
            <a:ext cx="8277225" cy="514203"/>
          </a:xfrm>
        </p:spPr>
        <p:txBody>
          <a:bodyPr rtlCol="0">
            <a:noAutofit/>
          </a:bodyPr>
          <a:lstStyle>
            <a:lvl1pPr>
              <a:defRPr sz="2200" b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en"/>
              <a:t>ENTREZ LE TITRE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sp>
        <p:nvSpPr>
          <p:cNvPr id="16" name="ZoneTexte 15"/>
          <p:cNvSpPr txBox="1"/>
          <p:nvPr userDrawn="1"/>
        </p:nvSpPr>
        <p:spPr>
          <a:xfrm>
            <a:off x="120073" y="6457765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9" name="Espace réservé du pied de page 4"/>
          <p:cNvSpPr txBox="1">
            <a:spLocks/>
          </p:cNvSpPr>
          <p:nvPr userDrawn="1"/>
        </p:nvSpPr>
        <p:spPr>
          <a:xfrm>
            <a:off x="518365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" sz="1000" kern="1500" spc="200">
                <a:solidFill>
                  <a:srgbClr val="006AB2"/>
                </a:solidFill>
                <a:latin typeface="Calibri" panose="020F0502020204030204" pitchFamily="34" charset="0"/>
              </a:rPr>
              <a:t>© | </a:t>
            </a:r>
            <a:r>
              <a:rPr lang="en" sz="800" kern="1500" spc="200">
                <a:solidFill>
                  <a:srgbClr val="006AB2"/>
                </a:solidFill>
                <a:latin typeface="Calibri" panose="020F0502020204030204" pitchFamily="34" charset="0"/>
              </a:rPr>
              <a:t>2021</a:t>
            </a:r>
            <a:r>
              <a:rPr lang="en" sz="1000" kern="1500" spc="200">
                <a:solidFill>
                  <a:srgbClr val="006AB2"/>
                </a:solidFill>
                <a:latin typeface="Calibri" panose="020F0502020204030204" pitchFamily="34" charset="0"/>
              </a:rPr>
              <a:t> </a:t>
            </a:r>
            <a:r>
              <a:rPr lang="en" sz="800" kern="1500" spc="200">
                <a:solidFill>
                  <a:srgbClr val="006AB2"/>
                </a:solidFill>
                <a:latin typeface="Calibri" panose="020F0502020204030204" pitchFamily="34" charset="0"/>
              </a:rPr>
              <a:t>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431" y="6246415"/>
            <a:ext cx="1159869" cy="524266"/>
          </a:xfrm>
          <a:prstGeom prst="rect">
            <a:avLst/>
          </a:prstGeom>
        </p:spPr>
      </p:pic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>
            <a:lvl1pPr marL="228600" indent="-228600">
              <a:buFontTx/>
              <a:buBlip>
                <a:blip r:embed="rId4"/>
              </a:buBlip>
              <a:defRPr sz="2200">
                <a:solidFill>
                  <a:srgbClr val="0070C0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sz="2000">
                <a:solidFill>
                  <a:srgbClr val="0070C0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4"/>
              </a:buBlip>
              <a:defRPr sz="1800">
                <a:solidFill>
                  <a:srgbClr val="0070C0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4"/>
              </a:buBlip>
              <a:defRPr sz="1600">
                <a:solidFill>
                  <a:srgbClr val="0070C0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4"/>
              </a:buBlip>
              <a:defRPr sz="1400">
                <a:solidFill>
                  <a:srgbClr val="0070C0"/>
                </a:solidFill>
                <a:latin typeface="Roboto Light" panose="02000000000000000000" pitchFamily="2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</p:txBody>
      </p:sp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62D2B233-6F2A-41CD-BAE5-C6B04DB3352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44" y="180111"/>
            <a:ext cx="901951" cy="90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88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bilité_Nivea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838199" y="415928"/>
            <a:ext cx="8277225" cy="514203"/>
          </a:xfrm>
        </p:spPr>
        <p:txBody>
          <a:bodyPr rtlCol="0">
            <a:noAutofit/>
          </a:bodyPr>
          <a:lstStyle>
            <a:lvl1pPr>
              <a:defRPr sz="2200" b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en"/>
              <a:t>ENTREZ LE TITRE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sp>
        <p:nvSpPr>
          <p:cNvPr id="16" name="ZoneTexte 15"/>
          <p:cNvSpPr txBox="1"/>
          <p:nvPr userDrawn="1"/>
        </p:nvSpPr>
        <p:spPr>
          <a:xfrm>
            <a:off x="120073" y="6457765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431" y="6246415"/>
            <a:ext cx="1159869" cy="524266"/>
          </a:xfrm>
          <a:prstGeom prst="rect">
            <a:avLst/>
          </a:prstGeom>
        </p:spPr>
      </p:pic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>
            <a:lvl1pPr marL="228600" indent="-228600">
              <a:buFontTx/>
              <a:buBlip>
                <a:blip r:embed="rId4"/>
              </a:buBlip>
              <a:defRPr sz="2200">
                <a:solidFill>
                  <a:srgbClr val="0070C0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sz="2000">
                <a:solidFill>
                  <a:srgbClr val="0070C0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4"/>
              </a:buBlip>
              <a:defRPr sz="1800">
                <a:solidFill>
                  <a:srgbClr val="0070C0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4"/>
              </a:buBlip>
              <a:defRPr sz="1600">
                <a:solidFill>
                  <a:srgbClr val="0070C0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4"/>
              </a:buBlip>
              <a:defRPr sz="1400">
                <a:solidFill>
                  <a:srgbClr val="0070C0"/>
                </a:solidFill>
                <a:latin typeface="Roboto Light" panose="02000000000000000000" pitchFamily="2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</p:txBody>
      </p:sp>
      <p:pic>
        <p:nvPicPr>
          <p:cNvPr id="17" name="Image 16" descr="Une image contenant texte&#10;&#10;Description générée automatiquement">
            <a:extLst>
              <a:ext uri="{FF2B5EF4-FFF2-40B4-BE49-F238E27FC236}">
                <a16:creationId xmlns:a16="http://schemas.microsoft.com/office/drawing/2014/main" id="{675520B7-9275-4D6D-83CD-1098B10AADB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44" y="180111"/>
            <a:ext cx="901951" cy="909530"/>
          </a:xfrm>
          <a:prstGeom prst="rect">
            <a:avLst/>
          </a:prstGeom>
        </p:spPr>
      </p:pic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5F6E9D3E-38DA-4A0D-8BB7-A5B5088F666B}"/>
              </a:ext>
            </a:extLst>
          </p:cNvPr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© |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2021</a:t>
            </a:r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423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ité_Niveau 2 e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/>
          <p:cNvSpPr/>
          <p:nvPr userDrawn="1"/>
        </p:nvSpPr>
        <p:spPr>
          <a:xfrm rot="20403007">
            <a:off x="890648" y="3093532"/>
            <a:ext cx="10122958" cy="1107996"/>
          </a:xfrm>
          <a:prstGeom prst="rect">
            <a:avLst/>
          </a:prstGeom>
        </p:spPr>
        <p:txBody>
          <a:bodyPr wrap="square" lIns="91440" tIns="45720" rIns="91440" bIns="45720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en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 O N F I D E N T I </a:t>
            </a:r>
            <a:r>
              <a:rPr lang="fr-FR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</a:t>
            </a:r>
            <a:r>
              <a:rPr lang="en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L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1"/>
          </p:nvPr>
        </p:nvSpPr>
        <p:spPr>
          <a:xfrm>
            <a:off x="870473" y="1895077"/>
            <a:ext cx="10515600" cy="4351338"/>
          </a:xfrm>
        </p:spPr>
        <p:txBody>
          <a:bodyPr rtlCol="0"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200">
                <a:solidFill>
                  <a:srgbClr val="0070C0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 sz="2000">
                <a:solidFill>
                  <a:srgbClr val="0070C0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 sz="1800">
                <a:solidFill>
                  <a:srgbClr val="0070C0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 sz="1600">
                <a:solidFill>
                  <a:srgbClr val="0070C0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 sz="1400">
                <a:solidFill>
                  <a:srgbClr val="0070C0"/>
                </a:solidFill>
                <a:latin typeface="Roboto Light" panose="02000000000000000000" pitchFamily="2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199" y="415928"/>
            <a:ext cx="8277225" cy="514203"/>
          </a:xfrm>
        </p:spPr>
        <p:txBody>
          <a:bodyPr rtlCol="0">
            <a:noAutofit/>
          </a:bodyPr>
          <a:lstStyle>
            <a:lvl1pPr>
              <a:defRPr sz="2200" b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en"/>
              <a:t>ENTREZ LE TITRE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120073" y="6457765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431" y="6246415"/>
            <a:ext cx="1159869" cy="524266"/>
          </a:xfrm>
          <a:prstGeom prst="rect">
            <a:avLst/>
          </a:prstGeom>
        </p:spPr>
      </p:pic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C86F7219-4450-4DBE-85F2-55790AAB68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370" y="180111"/>
            <a:ext cx="917172" cy="924879"/>
          </a:xfrm>
          <a:prstGeom prst="rect">
            <a:avLst/>
          </a:prstGeom>
        </p:spPr>
      </p:pic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ADEC965C-62F8-49DA-9857-715229ADAF80}"/>
              </a:ext>
            </a:extLst>
          </p:cNvPr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© |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2021</a:t>
            </a:r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904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ité_Niveau 4 (1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295400"/>
            <a:ext cx="12191998" cy="4619626"/>
          </a:xfrm>
          <a:prstGeom prst="rect">
            <a:avLst/>
          </a:prstGeom>
          <a:solidFill>
            <a:srgbClr val="E7E6E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>
          <a:xfrm>
            <a:off x="6121401" y="1295400"/>
            <a:ext cx="6070599" cy="4619626"/>
          </a:xfrm>
        </p:spPr>
        <p:txBody>
          <a:bodyPr rtlCol="0">
            <a:normAutofit/>
          </a:bodyPr>
          <a:lstStyle>
            <a:lvl1pPr marL="0" indent="0">
              <a:buNone/>
              <a:defRPr sz="2000" baseline="0">
                <a:solidFill>
                  <a:srgbClr val="006AB2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en"/>
              <a:t>Remplacer l’image</a:t>
            </a:r>
            <a:endParaRPr lang="en-US" dirty="0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415928"/>
            <a:ext cx="8391525" cy="514203"/>
          </a:xfrm>
        </p:spPr>
        <p:txBody>
          <a:bodyPr rtlCol="0">
            <a:noAutofit/>
          </a:bodyPr>
          <a:lstStyle>
            <a:lvl1pPr>
              <a:defRPr sz="2200" b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en"/>
              <a:t>ENTREZ LE TITRE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120073" y="6457765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431" y="6246415"/>
            <a:ext cx="1159869" cy="524266"/>
          </a:xfrm>
          <a:prstGeom prst="rect">
            <a:avLst/>
          </a:prstGeom>
        </p:spPr>
      </p:pic>
      <p:sp>
        <p:nvSpPr>
          <p:cNvPr id="16" name="Espace réservé du contenu 2"/>
          <p:cNvSpPr>
            <a:spLocks noGrp="1"/>
          </p:cNvSpPr>
          <p:nvPr>
            <p:ph idx="1"/>
          </p:nvPr>
        </p:nvSpPr>
        <p:spPr>
          <a:xfrm>
            <a:off x="838200" y="1568775"/>
            <a:ext cx="5079715" cy="4061461"/>
          </a:xfrm>
        </p:spPr>
        <p:txBody>
          <a:bodyPr rtlCol="0">
            <a:normAutofit/>
          </a:bodyPr>
          <a:lstStyle>
            <a:lvl1pPr marL="228600" indent="-228600">
              <a:buFontTx/>
              <a:buBlip>
                <a:blip r:embed="rId4"/>
              </a:buBlip>
              <a:defRPr sz="2200">
                <a:solidFill>
                  <a:srgbClr val="0070C0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sz="2000">
                <a:solidFill>
                  <a:srgbClr val="0070C0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4"/>
              </a:buBlip>
              <a:defRPr sz="1800">
                <a:solidFill>
                  <a:srgbClr val="0070C0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4"/>
              </a:buBlip>
              <a:defRPr sz="1600">
                <a:solidFill>
                  <a:srgbClr val="0070C0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4"/>
              </a:buBlip>
              <a:defRPr sz="1400">
                <a:solidFill>
                  <a:srgbClr val="0070C0"/>
                </a:solidFill>
                <a:latin typeface="Roboto Light" panose="02000000000000000000" pitchFamily="2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A9ACB021-1E96-4606-AAD2-64C487D55D7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44" y="180111"/>
            <a:ext cx="901951" cy="909530"/>
          </a:xfrm>
          <a:prstGeom prst="rect">
            <a:avLst/>
          </a:prstGeom>
        </p:spPr>
      </p:pic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CEDACA10-04B3-4780-8010-490D9528C8C5}"/>
              </a:ext>
            </a:extLst>
          </p:cNvPr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© |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2021</a:t>
            </a:r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2953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bilité_Niveau 2 e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199" y="415928"/>
            <a:ext cx="8277225" cy="514203"/>
          </a:xfrm>
        </p:spPr>
        <p:txBody>
          <a:bodyPr rtlCol="0">
            <a:noAutofit/>
          </a:bodyPr>
          <a:lstStyle>
            <a:lvl1pPr>
              <a:defRPr sz="2200" b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en"/>
              <a:t>ENTREZ LE TITRE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120073" y="6457765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 useBgFill="1">
        <p:nvSpPr>
          <p:cNvPr id="17" name="Rectangle 16"/>
          <p:cNvSpPr/>
          <p:nvPr userDrawn="1"/>
        </p:nvSpPr>
        <p:spPr>
          <a:xfrm rot="20403007">
            <a:off x="890648" y="3093532"/>
            <a:ext cx="10122958" cy="1107996"/>
          </a:xfrm>
          <a:prstGeom prst="rect">
            <a:avLst/>
          </a:prstGeom>
        </p:spPr>
        <p:txBody>
          <a:bodyPr wrap="square" lIns="91440" tIns="45720" rIns="91440" bIns="45720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en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 O N F I D E N T I </a:t>
            </a:r>
            <a:r>
              <a:rPr lang="fr-FR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</a:t>
            </a:r>
            <a:r>
              <a:rPr lang="en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L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431" y="6246415"/>
            <a:ext cx="1159869" cy="52426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723" y="180111"/>
            <a:ext cx="917172" cy="90953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8E35670-33C6-41B7-836A-D2C8CB2E150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525" y="189938"/>
            <a:ext cx="909530" cy="909530"/>
          </a:xfrm>
          <a:prstGeom prst="rect">
            <a:avLst/>
          </a:prstGeom>
        </p:spPr>
      </p:pic>
      <p:pic>
        <p:nvPicPr>
          <p:cNvPr id="21" name="Image 20" descr="Une image contenant texte&#10;&#10;Description générée automatiquement">
            <a:extLst>
              <a:ext uri="{FF2B5EF4-FFF2-40B4-BE49-F238E27FC236}">
                <a16:creationId xmlns:a16="http://schemas.microsoft.com/office/drawing/2014/main" id="{86DB6FA4-B3B2-4CD7-B7C4-0D8508D5B55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44" y="180111"/>
            <a:ext cx="901951" cy="909530"/>
          </a:xfrm>
          <a:prstGeom prst="rect">
            <a:avLst/>
          </a:prstGeom>
        </p:spPr>
      </p:pic>
      <p:sp>
        <p:nvSpPr>
          <p:cNvPr id="19" name="Espace réservé du contenu 2"/>
          <p:cNvSpPr>
            <a:spLocks noGrp="1"/>
          </p:cNvSpPr>
          <p:nvPr>
            <p:ph idx="1"/>
          </p:nvPr>
        </p:nvSpPr>
        <p:spPr>
          <a:xfrm>
            <a:off x="870473" y="1895077"/>
            <a:ext cx="10515600" cy="4351338"/>
          </a:xfrm>
        </p:spPr>
        <p:txBody>
          <a:bodyPr rtlCol="0">
            <a:normAutofit/>
          </a:bodyPr>
          <a:lstStyle>
            <a:lvl1pPr marL="228600" indent="-228600">
              <a:buFontTx/>
              <a:buBlip>
                <a:blip r:embed="rId7"/>
              </a:buBlip>
              <a:defRPr sz="2200">
                <a:solidFill>
                  <a:srgbClr val="0070C0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7"/>
              </a:buBlip>
              <a:defRPr sz="2000">
                <a:solidFill>
                  <a:srgbClr val="0070C0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7"/>
              </a:buBlip>
              <a:defRPr sz="1800">
                <a:solidFill>
                  <a:srgbClr val="0070C0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7"/>
              </a:buBlip>
              <a:defRPr sz="1600">
                <a:solidFill>
                  <a:srgbClr val="0070C0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7"/>
              </a:buBlip>
              <a:defRPr sz="1400">
                <a:solidFill>
                  <a:srgbClr val="0070C0"/>
                </a:solidFill>
                <a:latin typeface="Roboto Light" panose="02000000000000000000" pitchFamily="2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67AB29E2-14AF-4850-9933-256F980952AF}"/>
              </a:ext>
            </a:extLst>
          </p:cNvPr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© |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2021</a:t>
            </a:r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2015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bilité_Niveau 4 (1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295400"/>
            <a:ext cx="12191998" cy="4619626"/>
          </a:xfrm>
          <a:prstGeom prst="rect">
            <a:avLst/>
          </a:prstGeom>
          <a:solidFill>
            <a:srgbClr val="E7E6E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>
          <a:xfrm>
            <a:off x="6121401" y="1295400"/>
            <a:ext cx="6070599" cy="4619626"/>
          </a:xfrm>
        </p:spPr>
        <p:txBody>
          <a:bodyPr rtlCol="0">
            <a:normAutofit/>
          </a:bodyPr>
          <a:lstStyle>
            <a:lvl1pPr marL="0" indent="0">
              <a:buNone/>
              <a:defRPr sz="2000" baseline="0">
                <a:solidFill>
                  <a:srgbClr val="006AB2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en"/>
              <a:t>Remplacer l’image</a:t>
            </a:r>
            <a:endParaRPr lang="en-US" dirty="0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415928"/>
            <a:ext cx="8391525" cy="514203"/>
          </a:xfrm>
        </p:spPr>
        <p:txBody>
          <a:bodyPr rtlCol="0">
            <a:noAutofit/>
          </a:bodyPr>
          <a:lstStyle>
            <a:lvl1pPr>
              <a:defRPr sz="2200" b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en"/>
              <a:t>ENTREZ LE TITRE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120073" y="6457765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9" name="Espace réservé du pied de page 4"/>
          <p:cNvSpPr txBox="1">
            <a:spLocks/>
          </p:cNvSpPr>
          <p:nvPr userDrawn="1"/>
        </p:nvSpPr>
        <p:spPr>
          <a:xfrm>
            <a:off x="526911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" sz="1000" kern="1500" spc="200">
                <a:solidFill>
                  <a:srgbClr val="006AB2"/>
                </a:solidFill>
                <a:latin typeface="Calibri" panose="020F0502020204030204" pitchFamily="34" charset="0"/>
              </a:rPr>
              <a:t>© | </a:t>
            </a:r>
            <a:r>
              <a:rPr lang="en" sz="800" kern="1500" spc="200">
                <a:solidFill>
                  <a:srgbClr val="006AB2"/>
                </a:solidFill>
                <a:latin typeface="Calibri" panose="020F0502020204030204" pitchFamily="34" charset="0"/>
              </a:rPr>
              <a:t>2021</a:t>
            </a:r>
            <a:r>
              <a:rPr lang="en" sz="1000" kern="1500" spc="200">
                <a:solidFill>
                  <a:srgbClr val="006AB2"/>
                </a:solidFill>
                <a:latin typeface="Calibri" panose="020F0502020204030204" pitchFamily="34" charset="0"/>
              </a:rPr>
              <a:t> </a:t>
            </a:r>
            <a:r>
              <a:rPr lang="en" sz="800" kern="1500" spc="200">
                <a:solidFill>
                  <a:srgbClr val="006AB2"/>
                </a:solidFill>
                <a:latin typeface="Calibri" panose="020F0502020204030204" pitchFamily="34" charset="0"/>
              </a:rPr>
              <a:t>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431" y="6246415"/>
            <a:ext cx="1159869" cy="52426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723" y="180111"/>
            <a:ext cx="917172" cy="909530"/>
          </a:xfrm>
          <a:prstGeom prst="rect">
            <a:avLst/>
          </a:prstGeom>
        </p:spPr>
      </p:pic>
      <p:sp>
        <p:nvSpPr>
          <p:cNvPr id="16" name="Espace réservé du contenu 2"/>
          <p:cNvSpPr>
            <a:spLocks noGrp="1"/>
          </p:cNvSpPr>
          <p:nvPr>
            <p:ph idx="1"/>
          </p:nvPr>
        </p:nvSpPr>
        <p:spPr>
          <a:xfrm>
            <a:off x="838200" y="1568775"/>
            <a:ext cx="5079715" cy="4061461"/>
          </a:xfrm>
        </p:spPr>
        <p:txBody>
          <a:bodyPr rtlCol="0">
            <a:normAutofit/>
          </a:bodyPr>
          <a:lstStyle>
            <a:lvl1pPr marL="228600" indent="-228600">
              <a:buFontTx/>
              <a:buBlip>
                <a:blip r:embed="rId5"/>
              </a:buBlip>
              <a:defRPr sz="2200">
                <a:solidFill>
                  <a:srgbClr val="0070C0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5"/>
              </a:buBlip>
              <a:defRPr sz="2000">
                <a:solidFill>
                  <a:srgbClr val="0070C0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5"/>
              </a:buBlip>
              <a:defRPr sz="1800">
                <a:solidFill>
                  <a:srgbClr val="0070C0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5"/>
              </a:buBlip>
              <a:defRPr sz="1600">
                <a:solidFill>
                  <a:srgbClr val="0070C0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5"/>
              </a:buBlip>
              <a:defRPr sz="1400">
                <a:solidFill>
                  <a:srgbClr val="0070C0"/>
                </a:solidFill>
                <a:latin typeface="Roboto Light" panose="02000000000000000000" pitchFamily="2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381B4C1-D049-49C7-AC51-00A65C9540C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205" y="188263"/>
            <a:ext cx="917172" cy="90953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B6F6739-F640-4746-AAA8-36DF25E448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525" y="189938"/>
            <a:ext cx="909530" cy="909530"/>
          </a:xfrm>
          <a:prstGeom prst="rect">
            <a:avLst/>
          </a:prstGeom>
        </p:spPr>
      </p:pic>
      <p:pic>
        <p:nvPicPr>
          <p:cNvPr id="21" name="Image 20" descr="Une image contenant texte&#10;&#10;Description générée automatiquement">
            <a:extLst>
              <a:ext uri="{FF2B5EF4-FFF2-40B4-BE49-F238E27FC236}">
                <a16:creationId xmlns:a16="http://schemas.microsoft.com/office/drawing/2014/main" id="{468B9F13-FF59-42EC-B765-61BF41D01E8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44" y="180111"/>
            <a:ext cx="901951" cy="90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4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enariats-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4274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4274" y="0"/>
            <a:ext cx="6096220" cy="6858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54242" y="3165248"/>
            <a:ext cx="4808402" cy="527504"/>
          </a:xfrm>
        </p:spPr>
        <p:txBody>
          <a:bodyPr rtlCol="0">
            <a:noAutofit/>
          </a:bodyPr>
          <a:lstStyle>
            <a:lvl1pPr algn="r">
              <a:defRPr sz="2800" b="0" cap="all" baseline="0">
                <a:solidFill>
                  <a:srgbClr val="006AB2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en"/>
              <a:t>ENTREZ LE TITRE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rgbClr val="006AB2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5" y="6286788"/>
            <a:ext cx="1026879" cy="44018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20073" y="6457765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152838F2-A4A6-4BE6-A800-FFA36101AAE4}"/>
              </a:ext>
            </a:extLst>
          </p:cNvPr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" sz="1000" kern="1500" spc="200">
                <a:solidFill>
                  <a:srgbClr val="006AB2"/>
                </a:solidFill>
                <a:latin typeface="Calibri" panose="020F0502020204030204" pitchFamily="34" charset="0"/>
              </a:rPr>
              <a:t>© | </a:t>
            </a:r>
            <a:r>
              <a:rPr lang="en" sz="800" kern="1500" spc="200">
                <a:solidFill>
                  <a:srgbClr val="006AB2"/>
                </a:solidFill>
                <a:latin typeface="Calibri" panose="020F0502020204030204" pitchFamily="34" charset="0"/>
              </a:rPr>
              <a:t>2021</a:t>
            </a:r>
            <a:r>
              <a:rPr lang="en" sz="1000" kern="1500" spc="200">
                <a:solidFill>
                  <a:srgbClr val="006AB2"/>
                </a:solidFill>
                <a:latin typeface="Calibri" panose="020F0502020204030204" pitchFamily="34" charset="0"/>
              </a:rPr>
              <a:t> </a:t>
            </a:r>
            <a:r>
              <a:rPr lang="en" sz="800" kern="1500" spc="200">
                <a:solidFill>
                  <a:srgbClr val="006AB2"/>
                </a:solidFill>
                <a:latin typeface="Calibri" panose="020F0502020204030204" pitchFamily="34" charset="0"/>
              </a:rPr>
              <a:t>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0157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mat-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6096220" cy="6858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54242" y="3165248"/>
            <a:ext cx="4808402" cy="527504"/>
          </a:xfrm>
        </p:spPr>
        <p:txBody>
          <a:bodyPr rtlCol="0">
            <a:noAutofit/>
          </a:bodyPr>
          <a:lstStyle>
            <a:lvl1pPr algn="r">
              <a:defRPr sz="2800" b="0" cap="all" baseline="0">
                <a:solidFill>
                  <a:srgbClr val="006AB2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en"/>
              <a:t>ENTREZ LE TITRE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5" y="6286788"/>
            <a:ext cx="1026879" cy="44018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20073" y="6457765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" name="Espace réservé du pied de page 4"/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" sz="1000" kern="1500" spc="200">
                <a:solidFill>
                  <a:srgbClr val="006AB2"/>
                </a:solidFill>
                <a:latin typeface="Calibri" panose="020F0502020204030204" pitchFamily="34" charset="0"/>
              </a:rPr>
              <a:t>© | </a:t>
            </a:r>
            <a:r>
              <a:rPr lang="en" sz="800" kern="1500" spc="200">
                <a:solidFill>
                  <a:srgbClr val="006AB2"/>
                </a:solidFill>
                <a:latin typeface="Calibri" panose="020F0502020204030204" pitchFamily="34" charset="0"/>
              </a:rPr>
              <a:t>2021</a:t>
            </a:r>
            <a:r>
              <a:rPr lang="en" sz="1000" kern="1500" spc="200">
                <a:solidFill>
                  <a:srgbClr val="006AB2"/>
                </a:solidFill>
                <a:latin typeface="Calibri" panose="020F0502020204030204" pitchFamily="34" charset="0"/>
              </a:rPr>
              <a:t> </a:t>
            </a:r>
            <a:r>
              <a:rPr lang="en" sz="800" kern="1500" spc="200">
                <a:solidFill>
                  <a:srgbClr val="006AB2"/>
                </a:solidFill>
                <a:latin typeface="Calibri" panose="020F0502020204030204" pitchFamily="34" charset="0"/>
              </a:rPr>
              <a:t>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555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mat_Nivea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838199" y="415928"/>
            <a:ext cx="8277225" cy="514203"/>
          </a:xfrm>
        </p:spPr>
        <p:txBody>
          <a:bodyPr rtlCol="0">
            <a:noAutofit/>
          </a:bodyPr>
          <a:lstStyle>
            <a:lvl1pPr>
              <a:defRPr sz="2200" b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en"/>
              <a:t>ENTREZ LE TITRE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sp>
        <p:nvSpPr>
          <p:cNvPr id="16" name="ZoneTexte 15"/>
          <p:cNvSpPr txBox="1"/>
          <p:nvPr userDrawn="1"/>
        </p:nvSpPr>
        <p:spPr>
          <a:xfrm>
            <a:off x="120073" y="6457765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>
            <a:lvl1pPr marL="228600" indent="-228600">
              <a:buFontTx/>
              <a:buBlip>
                <a:blip r:embed="rId3"/>
              </a:buBlip>
              <a:defRPr sz="2200">
                <a:solidFill>
                  <a:srgbClr val="0070C0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000">
                <a:solidFill>
                  <a:srgbClr val="0070C0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1800">
                <a:solidFill>
                  <a:srgbClr val="0070C0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 sz="1600">
                <a:solidFill>
                  <a:srgbClr val="0070C0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sz="1400">
                <a:solidFill>
                  <a:srgbClr val="0070C0"/>
                </a:solidFill>
                <a:latin typeface="Roboto Light" panose="02000000000000000000" pitchFamily="2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ADE7E10-CFF9-45ED-A252-7A3C4C949A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82" y="189938"/>
            <a:ext cx="909530" cy="909530"/>
          </a:xfrm>
          <a:prstGeom prst="rect">
            <a:avLst/>
          </a:prstGeom>
        </p:spPr>
      </p:pic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C0926A73-ABBB-45BF-A70A-677852420CC0}"/>
              </a:ext>
            </a:extLst>
          </p:cNvPr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© |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2021</a:t>
            </a:r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4512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mat_Niveau 2 e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199" y="415928"/>
            <a:ext cx="8277225" cy="514203"/>
          </a:xfrm>
        </p:spPr>
        <p:txBody>
          <a:bodyPr rtlCol="0">
            <a:noAutofit/>
          </a:bodyPr>
          <a:lstStyle>
            <a:lvl1pPr>
              <a:defRPr sz="2200" b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en"/>
              <a:t>ENTREZ LE TITRE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120073" y="6457765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 useBgFill="1">
        <p:nvSpPr>
          <p:cNvPr id="17" name="Rectangle 16"/>
          <p:cNvSpPr/>
          <p:nvPr userDrawn="1"/>
        </p:nvSpPr>
        <p:spPr>
          <a:xfrm rot="20403007">
            <a:off x="890648" y="3093532"/>
            <a:ext cx="10122958" cy="1107996"/>
          </a:xfrm>
          <a:prstGeom prst="rect">
            <a:avLst/>
          </a:prstGeom>
        </p:spPr>
        <p:txBody>
          <a:bodyPr wrap="square" lIns="91440" tIns="45720" rIns="91440" bIns="45720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en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 O N F I D E N T I </a:t>
            </a:r>
            <a:r>
              <a:rPr lang="fr-FR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</a:t>
            </a:r>
            <a:r>
              <a:rPr lang="en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L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775F4AA-DFC9-4F4D-83A4-FC6451B404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82" y="189938"/>
            <a:ext cx="909530" cy="909530"/>
          </a:xfrm>
          <a:prstGeom prst="rect">
            <a:avLst/>
          </a:prstGeom>
        </p:spPr>
      </p:pic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969854" y="1870780"/>
            <a:ext cx="10515600" cy="4351338"/>
          </a:xfrm>
        </p:spPr>
        <p:txBody>
          <a:bodyPr rtlCol="0">
            <a:normAutofit/>
          </a:bodyPr>
          <a:lstStyle>
            <a:lvl1pPr marL="228600" indent="-228600">
              <a:buFontTx/>
              <a:buBlip>
                <a:blip r:embed="rId4"/>
              </a:buBlip>
              <a:defRPr sz="2200">
                <a:solidFill>
                  <a:srgbClr val="0070C0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sz="2000">
                <a:solidFill>
                  <a:srgbClr val="0070C0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4"/>
              </a:buBlip>
              <a:defRPr sz="1800">
                <a:solidFill>
                  <a:srgbClr val="0070C0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4"/>
              </a:buBlip>
              <a:defRPr sz="1600">
                <a:solidFill>
                  <a:srgbClr val="0070C0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4"/>
              </a:buBlip>
              <a:defRPr sz="1400">
                <a:solidFill>
                  <a:srgbClr val="0070C0"/>
                </a:solidFill>
                <a:latin typeface="Roboto Light" panose="02000000000000000000" pitchFamily="2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340E1693-77E4-477B-8A6B-0927C24E0A44}"/>
              </a:ext>
            </a:extLst>
          </p:cNvPr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© |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2021</a:t>
            </a:r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599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imat_Niveau 4 (1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295400"/>
            <a:ext cx="12191998" cy="4619626"/>
          </a:xfrm>
          <a:prstGeom prst="rect">
            <a:avLst/>
          </a:prstGeom>
          <a:solidFill>
            <a:srgbClr val="E7E6E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>
          <a:xfrm>
            <a:off x="6121401" y="1295400"/>
            <a:ext cx="6070599" cy="4619626"/>
          </a:xfrm>
        </p:spPr>
        <p:txBody>
          <a:bodyPr rtlCol="0">
            <a:normAutofit/>
          </a:bodyPr>
          <a:lstStyle>
            <a:lvl1pPr marL="0" indent="0">
              <a:buNone/>
              <a:defRPr sz="2000" baseline="0">
                <a:solidFill>
                  <a:srgbClr val="006AB2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en"/>
              <a:t>Remplacer l’image</a:t>
            </a:r>
            <a:endParaRPr lang="en-US" dirty="0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415928"/>
            <a:ext cx="8391525" cy="514203"/>
          </a:xfrm>
        </p:spPr>
        <p:txBody>
          <a:bodyPr rtlCol="0">
            <a:noAutofit/>
          </a:bodyPr>
          <a:lstStyle>
            <a:lvl1pPr>
              <a:defRPr sz="2200" b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en"/>
              <a:t>ENTREZ LE TITRE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120073" y="6457765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838200" y="1568775"/>
            <a:ext cx="5079715" cy="4061461"/>
          </a:xfrm>
        </p:spPr>
        <p:txBody>
          <a:bodyPr rtlCol="0">
            <a:normAutofit/>
          </a:bodyPr>
          <a:lstStyle>
            <a:lvl1pPr marL="228600" indent="-228600">
              <a:buFontTx/>
              <a:buBlip>
                <a:blip r:embed="rId3"/>
              </a:buBlip>
              <a:defRPr sz="2200">
                <a:solidFill>
                  <a:srgbClr val="0070C0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000">
                <a:solidFill>
                  <a:srgbClr val="0070C0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1800">
                <a:solidFill>
                  <a:srgbClr val="0070C0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 sz="1600">
                <a:solidFill>
                  <a:srgbClr val="0070C0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sz="1400">
                <a:solidFill>
                  <a:srgbClr val="0070C0"/>
                </a:solidFill>
                <a:latin typeface="Roboto Light" panose="02000000000000000000" pitchFamily="2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8FB3352-826D-4DC9-A02D-8007964733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82" y="189938"/>
            <a:ext cx="909530" cy="909530"/>
          </a:xfrm>
          <a:prstGeom prst="rect">
            <a:avLst/>
          </a:prstGeom>
        </p:spPr>
      </p:pic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E76C0B8B-53BE-4B59-977F-89A7A9337B8E}"/>
              </a:ext>
            </a:extLst>
          </p:cNvPr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© |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2021</a:t>
            </a:r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68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mat_Niveau 4 (1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295400"/>
            <a:ext cx="12191998" cy="4619626"/>
          </a:xfrm>
          <a:prstGeom prst="rect">
            <a:avLst/>
          </a:prstGeom>
          <a:solidFill>
            <a:srgbClr val="E7E6E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>
          <a:xfrm>
            <a:off x="6121401" y="1295400"/>
            <a:ext cx="6070599" cy="4619626"/>
          </a:xfrm>
        </p:spPr>
        <p:txBody>
          <a:bodyPr rtlCol="0">
            <a:normAutofit/>
          </a:bodyPr>
          <a:lstStyle>
            <a:lvl1pPr marL="0" indent="0">
              <a:buNone/>
              <a:defRPr sz="2000" baseline="0">
                <a:solidFill>
                  <a:srgbClr val="006AB2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en"/>
              <a:t>Remplacer l’image</a:t>
            </a:r>
            <a:endParaRPr lang="en-US" dirty="0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415928"/>
            <a:ext cx="8391525" cy="514203"/>
          </a:xfrm>
        </p:spPr>
        <p:txBody>
          <a:bodyPr rtlCol="0">
            <a:noAutofit/>
          </a:bodyPr>
          <a:lstStyle>
            <a:lvl1pPr>
              <a:defRPr sz="2200" b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en"/>
              <a:t>ENTREZ LE TITRE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120073" y="6457765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838200" y="1568775"/>
            <a:ext cx="5079715" cy="4061461"/>
          </a:xfrm>
        </p:spPr>
        <p:txBody>
          <a:bodyPr rtlCol="0">
            <a:normAutofit/>
          </a:bodyPr>
          <a:lstStyle>
            <a:lvl1pPr marL="228600" indent="-228600">
              <a:buFontTx/>
              <a:buBlip>
                <a:blip r:embed="rId3"/>
              </a:buBlip>
              <a:defRPr sz="2200">
                <a:solidFill>
                  <a:srgbClr val="0070C0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000">
                <a:solidFill>
                  <a:srgbClr val="0070C0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1800">
                <a:solidFill>
                  <a:srgbClr val="0070C0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 sz="1600">
                <a:solidFill>
                  <a:srgbClr val="0070C0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sz="1400">
                <a:solidFill>
                  <a:srgbClr val="0070C0"/>
                </a:solidFill>
                <a:latin typeface="Roboto Light" panose="02000000000000000000" pitchFamily="2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 rot="20403007">
            <a:off x="890648" y="3093532"/>
            <a:ext cx="10122958" cy="110799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en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 O N F I D E N T I </a:t>
            </a:r>
            <a:r>
              <a:rPr lang="fr-FR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</a:t>
            </a:r>
            <a:r>
              <a:rPr lang="en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L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41DE70D-B92E-4029-B6D0-13ED0F67C8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82" y="189938"/>
            <a:ext cx="909530" cy="909530"/>
          </a:xfrm>
          <a:prstGeom prst="rect">
            <a:avLst/>
          </a:prstGeom>
        </p:spPr>
      </p:pic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58A42AEC-C19C-4A4D-80AA-09274915754F}"/>
              </a:ext>
            </a:extLst>
          </p:cNvPr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© |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2021</a:t>
            </a:r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5635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enariats_Nivea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199" y="415928"/>
            <a:ext cx="8372475" cy="527504"/>
          </a:xfrm>
        </p:spPr>
        <p:txBody>
          <a:bodyPr rtlCol="0">
            <a:noAutofit/>
          </a:bodyPr>
          <a:lstStyle>
            <a:lvl1pPr>
              <a:defRPr sz="2200" b="0" cap="all" baseline="0">
                <a:solidFill>
                  <a:srgbClr val="006AB2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en"/>
              <a:t>ENTREZ LE TITRE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50860" y="-8466"/>
            <a:ext cx="111140" cy="79057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>
            <a:lvl1pPr marL="228600" indent="-228600">
              <a:buFontTx/>
              <a:buBlip>
                <a:blip r:embed="rId3"/>
              </a:buBlip>
              <a:defRPr sz="2200">
                <a:solidFill>
                  <a:srgbClr val="0070C0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000">
                <a:solidFill>
                  <a:srgbClr val="0070C0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1800">
                <a:solidFill>
                  <a:srgbClr val="0070C0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 sz="1600">
                <a:solidFill>
                  <a:srgbClr val="0070C0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sz="1400">
                <a:solidFill>
                  <a:srgbClr val="0070C0"/>
                </a:solidFill>
                <a:latin typeface="Roboto Light" panose="02000000000000000000" pitchFamily="2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120073" y="6457765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82AEB160-A3B0-434A-AE34-BC1E0387CD6B}"/>
              </a:ext>
            </a:extLst>
          </p:cNvPr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© |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2021</a:t>
            </a:r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337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enariats_Niveau 2 e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199" y="415928"/>
            <a:ext cx="8277225" cy="514203"/>
          </a:xfrm>
        </p:spPr>
        <p:txBody>
          <a:bodyPr rtlCol="0">
            <a:noAutofit/>
          </a:bodyPr>
          <a:lstStyle>
            <a:lvl1pPr>
              <a:defRPr sz="2200" b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en"/>
              <a:t>ENTREZ LE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200">
                <a:solidFill>
                  <a:srgbClr val="0070C0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 sz="2000">
                <a:solidFill>
                  <a:srgbClr val="0070C0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 sz="1800">
                <a:solidFill>
                  <a:srgbClr val="0070C0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 sz="1600">
                <a:solidFill>
                  <a:srgbClr val="0070C0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 sz="1400">
                <a:solidFill>
                  <a:srgbClr val="0070C0"/>
                </a:solidFill>
                <a:latin typeface="Roboto Light" panose="02000000000000000000" pitchFamily="2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120073" y="6457765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406E4C2F-375B-4219-B765-7DFDA2CBF53C}"/>
              </a:ext>
            </a:extLst>
          </p:cNvPr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© |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2021</a:t>
            </a:r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4920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enariats_Niveau 4 (1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295400"/>
            <a:ext cx="12191998" cy="4619626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>
          <a:xfrm>
            <a:off x="6121401" y="1295400"/>
            <a:ext cx="6070599" cy="4619626"/>
          </a:xfrm>
        </p:spPr>
        <p:txBody>
          <a:bodyPr rtlCol="0">
            <a:normAutofit/>
          </a:bodyPr>
          <a:lstStyle>
            <a:lvl1pPr marL="0" indent="0">
              <a:buNone/>
              <a:defRPr sz="2000" baseline="0">
                <a:solidFill>
                  <a:srgbClr val="006AB2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en"/>
              <a:t>Remplacer l’image</a:t>
            </a:r>
            <a:endParaRPr lang="en-US" dirty="0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415928"/>
            <a:ext cx="8391525" cy="514203"/>
          </a:xfrm>
        </p:spPr>
        <p:txBody>
          <a:bodyPr rtlCol="0">
            <a:noAutofit/>
          </a:bodyPr>
          <a:lstStyle>
            <a:lvl1pPr>
              <a:defRPr sz="2200" b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en"/>
              <a:t>ENTREZ LE TITRE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rgbClr val="5B9BD5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838200" y="1471238"/>
            <a:ext cx="5109673" cy="4351338"/>
          </a:xfrm>
        </p:spPr>
        <p:txBody>
          <a:bodyPr rtlCol="0">
            <a:normAutofit/>
          </a:bodyPr>
          <a:lstStyle>
            <a:lvl1pPr marL="228600" indent="-228600">
              <a:buFontTx/>
              <a:buBlip>
                <a:blip r:embed="rId3"/>
              </a:buBlip>
              <a:defRPr sz="2200">
                <a:solidFill>
                  <a:srgbClr val="0070C0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000">
                <a:solidFill>
                  <a:srgbClr val="0070C0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1800">
                <a:solidFill>
                  <a:srgbClr val="0070C0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 sz="1600">
                <a:solidFill>
                  <a:srgbClr val="0070C0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sz="1400">
                <a:solidFill>
                  <a:srgbClr val="0070C0"/>
                </a:solidFill>
                <a:latin typeface="Roboto Light" panose="02000000000000000000" pitchFamily="2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20073" y="6457765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1BE8C8E1-D16C-474B-BF42-60864D659460}"/>
              </a:ext>
            </a:extLst>
          </p:cNvPr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© |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2021</a:t>
            </a:r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0881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199" y="415928"/>
            <a:ext cx="8277225" cy="514203"/>
          </a:xfrm>
        </p:spPr>
        <p:txBody>
          <a:bodyPr rtlCol="0">
            <a:noAutofit/>
          </a:bodyPr>
          <a:lstStyle>
            <a:lvl1pPr>
              <a:defRPr sz="2200" b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en"/>
              <a:t>ENTREZ LE TITRE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1043299" y="1851262"/>
            <a:ext cx="10515600" cy="4351338"/>
          </a:xfrm>
        </p:spPr>
        <p:txBody>
          <a:bodyPr rtlCol="0">
            <a:normAutofit/>
          </a:bodyPr>
          <a:lstStyle>
            <a:lvl1pPr marL="228600" indent="-228600">
              <a:buFontTx/>
              <a:buBlip>
                <a:blip r:embed="rId3"/>
              </a:buBlip>
              <a:defRPr sz="2200">
                <a:solidFill>
                  <a:srgbClr val="0070C0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000">
                <a:solidFill>
                  <a:srgbClr val="0070C0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1800">
                <a:solidFill>
                  <a:srgbClr val="0070C0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 sz="1600">
                <a:solidFill>
                  <a:srgbClr val="0070C0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sz="1400">
                <a:solidFill>
                  <a:srgbClr val="0070C0"/>
                </a:solidFill>
                <a:latin typeface="Roboto Light" panose="02000000000000000000" pitchFamily="2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120073" y="6457765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 rot="20403007">
            <a:off x="890648" y="3093532"/>
            <a:ext cx="10122958" cy="110799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en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 O N F I D E N T I </a:t>
            </a:r>
            <a:r>
              <a:rPr lang="fr-FR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</a:t>
            </a:r>
            <a:r>
              <a:rPr lang="en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L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5376A9CF-47BB-484C-A71A-C05468A697B1}"/>
              </a:ext>
            </a:extLst>
          </p:cNvPr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© |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2021</a:t>
            </a:r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9914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0" descr="IFP_CMJN_SIGN_SEUL_UK">
            <a:extLst>
              <a:ext uri="{FF2B5EF4-FFF2-40B4-BE49-F238E27FC236}">
                <a16:creationId xmlns:a16="http://schemas.microsoft.com/office/drawing/2014/main" id="{EDF8C4D0-D7F5-4271-B1C1-BB2DB24038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649" y="3188255"/>
            <a:ext cx="4059369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59" y="5970317"/>
            <a:ext cx="1319740" cy="565717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6949703" y="3439618"/>
            <a:ext cx="43670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" sz="2200">
                <a:solidFill>
                  <a:srgbClr val="006AB2"/>
                </a:solidFill>
                <a:latin typeface="Calibri" panose="020F0502020204030204" pitchFamily="34" charset="0"/>
              </a:rPr>
              <a:t>www.ifpenergiesnouvelles.fr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6949704" y="3937540"/>
            <a:ext cx="27079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" sz="2200">
                <a:solidFill>
                  <a:srgbClr val="006AB2"/>
                </a:solidFill>
                <a:latin typeface="Calibri" panose="020F0502020204030204" pitchFamily="34" charset="0"/>
              </a:rPr>
              <a:t>@IFPENinnovation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31" y="4005424"/>
            <a:ext cx="264342" cy="26434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699" y="3496917"/>
            <a:ext cx="272151" cy="272151"/>
          </a:xfrm>
          <a:prstGeom prst="rect">
            <a:avLst/>
          </a:prstGeom>
        </p:spPr>
      </p:pic>
      <p:sp>
        <p:nvSpPr>
          <p:cNvPr id="17" name="ZoneTexte 16"/>
          <p:cNvSpPr txBox="1"/>
          <p:nvPr userDrawn="1"/>
        </p:nvSpPr>
        <p:spPr>
          <a:xfrm>
            <a:off x="6597450" y="2871294"/>
            <a:ext cx="28600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200" dirty="0">
                <a:solidFill>
                  <a:srgbClr val="006AB2"/>
                </a:solidFill>
                <a:latin typeface="Calibri" panose="020F0502020204030204" pitchFamily="34" charset="0"/>
              </a:rPr>
              <a:t>Find us on:</a:t>
            </a:r>
            <a:endParaRPr lang="en" sz="220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  <p:cxnSp>
        <p:nvCxnSpPr>
          <p:cNvPr id="18" name="Connecteur droit 17"/>
          <p:cNvCxnSpPr/>
          <p:nvPr userDrawn="1"/>
        </p:nvCxnSpPr>
        <p:spPr>
          <a:xfrm>
            <a:off x="6094430" y="2404569"/>
            <a:ext cx="0" cy="2404497"/>
          </a:xfrm>
          <a:prstGeom prst="line">
            <a:avLst/>
          </a:prstGeom>
          <a:ln w="12700">
            <a:solidFill>
              <a:srgbClr val="006AB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 userDrawn="1"/>
        </p:nvSpPr>
        <p:spPr>
          <a:xfrm>
            <a:off x="120073" y="6448529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2" name="Picture 60" descr="IFP_CMJN_SIGN_SEUL_UK">
            <a:extLst>
              <a:ext uri="{FF2B5EF4-FFF2-40B4-BE49-F238E27FC236}">
                <a16:creationId xmlns:a16="http://schemas.microsoft.com/office/drawing/2014/main" id="{473047AA-4599-4D7D-8551-D4AF007CBD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57" y="3194762"/>
            <a:ext cx="4059369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Espace réservé du pied de page 4">
            <a:extLst>
              <a:ext uri="{FF2B5EF4-FFF2-40B4-BE49-F238E27FC236}">
                <a16:creationId xmlns:a16="http://schemas.microsoft.com/office/drawing/2014/main" id="{00D14426-B267-49AF-AC75-985EC07B545F}"/>
              </a:ext>
            </a:extLst>
          </p:cNvPr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© |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2024</a:t>
            </a:r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0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0" descr="IFP_CMJN_SIGN_SEUL_UK">
            <a:extLst>
              <a:ext uri="{FF2B5EF4-FFF2-40B4-BE49-F238E27FC236}">
                <a16:creationId xmlns:a16="http://schemas.microsoft.com/office/drawing/2014/main" id="{EDF8C4D0-D7F5-4271-B1C1-BB2DB24038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649" y="3188255"/>
            <a:ext cx="4059369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59" y="5970317"/>
            <a:ext cx="1319740" cy="565717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6949703" y="3439618"/>
            <a:ext cx="43670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" sz="2200">
                <a:solidFill>
                  <a:srgbClr val="006AB2"/>
                </a:solidFill>
                <a:latin typeface="Calibri" panose="020F0502020204030204" pitchFamily="34" charset="0"/>
              </a:rPr>
              <a:t>www.ifpenergiesnouvelles.fr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6949704" y="3937540"/>
            <a:ext cx="27079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" sz="2200">
                <a:solidFill>
                  <a:srgbClr val="006AB2"/>
                </a:solidFill>
                <a:latin typeface="Calibri" panose="020F0502020204030204" pitchFamily="34" charset="0"/>
              </a:rPr>
              <a:t>@IFPENinnovation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31" y="4005424"/>
            <a:ext cx="264342" cy="26434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699" y="3496917"/>
            <a:ext cx="272151" cy="272151"/>
          </a:xfrm>
          <a:prstGeom prst="rect">
            <a:avLst/>
          </a:prstGeom>
        </p:spPr>
      </p:pic>
      <p:sp>
        <p:nvSpPr>
          <p:cNvPr id="17" name="ZoneTexte 16"/>
          <p:cNvSpPr txBox="1"/>
          <p:nvPr userDrawn="1"/>
        </p:nvSpPr>
        <p:spPr>
          <a:xfrm>
            <a:off x="6597450" y="2871294"/>
            <a:ext cx="28600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200" dirty="0">
                <a:solidFill>
                  <a:srgbClr val="006AB2"/>
                </a:solidFill>
                <a:latin typeface="Calibri" panose="020F0502020204030204" pitchFamily="34" charset="0"/>
              </a:rPr>
              <a:t>Find us on:</a:t>
            </a:r>
            <a:endParaRPr lang="en" sz="220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  <p:cxnSp>
        <p:nvCxnSpPr>
          <p:cNvPr id="18" name="Connecteur droit 17"/>
          <p:cNvCxnSpPr/>
          <p:nvPr userDrawn="1"/>
        </p:nvCxnSpPr>
        <p:spPr>
          <a:xfrm>
            <a:off x="6094430" y="2404569"/>
            <a:ext cx="0" cy="2404497"/>
          </a:xfrm>
          <a:prstGeom prst="line">
            <a:avLst/>
          </a:prstGeom>
          <a:ln w="12700">
            <a:solidFill>
              <a:srgbClr val="006AB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 userDrawn="1"/>
        </p:nvSpPr>
        <p:spPr>
          <a:xfrm>
            <a:off x="120073" y="6448529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2" name="Picture 60" descr="IFP_CMJN_SIGN_SEUL_UK">
            <a:extLst>
              <a:ext uri="{FF2B5EF4-FFF2-40B4-BE49-F238E27FC236}">
                <a16:creationId xmlns:a16="http://schemas.microsoft.com/office/drawing/2014/main" id="{473047AA-4599-4D7D-8551-D4AF007CBD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57" y="3194762"/>
            <a:ext cx="4059369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Espace réservé du pied de page 4">
            <a:extLst>
              <a:ext uri="{FF2B5EF4-FFF2-40B4-BE49-F238E27FC236}">
                <a16:creationId xmlns:a16="http://schemas.microsoft.com/office/drawing/2014/main" id="{00D14426-B267-49AF-AC75-985EC07B545F}"/>
              </a:ext>
            </a:extLst>
          </p:cNvPr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" sz="1000" kern="1500" spc="200">
                <a:solidFill>
                  <a:srgbClr val="006AB2"/>
                </a:solidFill>
                <a:latin typeface="Calibri" panose="020F0502020204030204" pitchFamily="34" charset="0"/>
              </a:rPr>
              <a:t>© | </a:t>
            </a:r>
            <a:r>
              <a:rPr lang="en" sz="800" kern="1500" spc="200">
                <a:solidFill>
                  <a:srgbClr val="006AB2"/>
                </a:solidFill>
                <a:latin typeface="Calibri" panose="020F0502020204030204" pitchFamily="34" charset="0"/>
              </a:rPr>
              <a:t>2021</a:t>
            </a:r>
            <a:r>
              <a:rPr lang="en" sz="1000" kern="1500" spc="200">
                <a:solidFill>
                  <a:srgbClr val="006AB2"/>
                </a:solidFill>
                <a:latin typeface="Calibri" panose="020F0502020204030204" pitchFamily="34" charset="0"/>
              </a:rPr>
              <a:t> </a:t>
            </a:r>
            <a:r>
              <a:rPr lang="en" sz="800" kern="1500" spc="200">
                <a:solidFill>
                  <a:srgbClr val="006AB2"/>
                </a:solidFill>
                <a:latin typeface="Calibri" panose="020F0502020204030204" pitchFamily="34" charset="0"/>
              </a:rPr>
              <a:t>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336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min Critique Nivea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32524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415928"/>
            <a:ext cx="10515600" cy="527504"/>
          </a:xfrm>
        </p:spPr>
        <p:txBody>
          <a:bodyPr rtlCol="0">
            <a:noAutofit/>
          </a:bodyPr>
          <a:lstStyle>
            <a:lvl1pPr>
              <a:defRPr sz="2200" b="0" cap="all" baseline="0">
                <a:solidFill>
                  <a:srgbClr val="006AB2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en"/>
              <a:t>ENTREZ LE TITRE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>
            <a:lvl1pPr marL="228600" indent="-228600">
              <a:buFontTx/>
              <a:buBlip>
                <a:blip r:embed="rId3"/>
              </a:buBlip>
              <a:defRPr sz="2200">
                <a:solidFill>
                  <a:srgbClr val="0070C0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000">
                <a:solidFill>
                  <a:srgbClr val="0070C0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1800">
                <a:solidFill>
                  <a:srgbClr val="0070C0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 sz="1600">
                <a:solidFill>
                  <a:srgbClr val="0070C0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sz="1400">
                <a:solidFill>
                  <a:srgbClr val="0070C0"/>
                </a:solidFill>
                <a:latin typeface="Roboto Light" panose="02000000000000000000" pitchFamily="2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</p:txBody>
      </p:sp>
      <p:sp>
        <p:nvSpPr>
          <p:cNvPr id="3" name="ZoneTexte 2"/>
          <p:cNvSpPr txBox="1"/>
          <p:nvPr userDrawn="1"/>
        </p:nvSpPr>
        <p:spPr>
          <a:xfrm>
            <a:off x="120073" y="6457765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14240ADF-796A-4A0F-A786-C9DCEC8FAD95}"/>
              </a:ext>
            </a:extLst>
          </p:cNvPr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© |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2021</a:t>
            </a:r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755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vea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838199" y="415928"/>
            <a:ext cx="8277225" cy="514203"/>
          </a:xfrm>
        </p:spPr>
        <p:txBody>
          <a:bodyPr rtlCol="0">
            <a:noAutofit/>
          </a:bodyPr>
          <a:lstStyle>
            <a:lvl1pPr>
              <a:defRPr sz="2200" b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en"/>
              <a:t>ENTREZ LE TITRE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120073" y="6457765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>
            <a:lvl1pPr marL="228600" indent="-228600">
              <a:buFontTx/>
              <a:buBlip>
                <a:blip r:embed="rId3"/>
              </a:buBlip>
              <a:defRPr sz="2200">
                <a:solidFill>
                  <a:srgbClr val="0070C0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000">
                <a:solidFill>
                  <a:srgbClr val="0070C0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1800">
                <a:solidFill>
                  <a:srgbClr val="0070C0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 sz="1600">
                <a:solidFill>
                  <a:srgbClr val="0070C0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sz="1400">
                <a:solidFill>
                  <a:srgbClr val="0070C0"/>
                </a:solidFill>
                <a:latin typeface="Roboto Light" panose="02000000000000000000" pitchFamily="2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67723CD-3F1E-46B9-9C43-75DBF3A197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441" y="172469"/>
            <a:ext cx="917172" cy="917172"/>
          </a:xfrm>
          <a:prstGeom prst="rect">
            <a:avLst/>
          </a:prstGeom>
        </p:spPr>
      </p:pic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E3957A12-43DD-474B-B30F-25D691B32F5E}"/>
              </a:ext>
            </a:extLst>
          </p:cNvPr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© |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2024</a:t>
            </a:r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7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ivea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1430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838199" y="415928"/>
            <a:ext cx="8277225" cy="514203"/>
          </a:xfrm>
        </p:spPr>
        <p:txBody>
          <a:bodyPr rtlCol="0">
            <a:noAutofit/>
          </a:bodyPr>
          <a:lstStyle>
            <a:lvl1pPr>
              <a:defRPr sz="2200" b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en"/>
              <a:t>ENTREZ LE TITRE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120073" y="6457765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446" y="6283826"/>
            <a:ext cx="1034853" cy="422817"/>
          </a:xfrm>
          <a:prstGeom prst="rect">
            <a:avLst/>
          </a:prstGeom>
        </p:spPr>
      </p:pic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>
            <a:lvl1pPr marL="228600" indent="-228600">
              <a:buFontTx/>
              <a:buBlip>
                <a:blip r:embed="rId4"/>
              </a:buBlip>
              <a:defRPr sz="2200">
                <a:solidFill>
                  <a:srgbClr val="0070C0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sz="2000">
                <a:solidFill>
                  <a:srgbClr val="0070C0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4"/>
              </a:buBlip>
              <a:defRPr sz="1800">
                <a:solidFill>
                  <a:srgbClr val="0070C0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4"/>
              </a:buBlip>
              <a:defRPr sz="1600">
                <a:solidFill>
                  <a:srgbClr val="0070C0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4"/>
              </a:buBlip>
              <a:defRPr sz="1400">
                <a:solidFill>
                  <a:srgbClr val="0070C0"/>
                </a:solidFill>
                <a:latin typeface="Roboto Light" panose="02000000000000000000" pitchFamily="2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DF36CF8-AE78-4495-98D4-39F1FD6F93F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441" y="172469"/>
            <a:ext cx="917172" cy="917172"/>
          </a:xfrm>
          <a:prstGeom prst="rect">
            <a:avLst/>
          </a:prstGeom>
        </p:spPr>
      </p:pic>
      <p:sp>
        <p:nvSpPr>
          <p:cNvPr id="19" name="Espace réservé du pied de page 4">
            <a:extLst>
              <a:ext uri="{FF2B5EF4-FFF2-40B4-BE49-F238E27FC236}">
                <a16:creationId xmlns:a16="http://schemas.microsoft.com/office/drawing/2014/main" id="{E2B8193D-30D4-43D6-8F58-9B8AC6004C2A}"/>
              </a:ext>
            </a:extLst>
          </p:cNvPr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© |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2021</a:t>
            </a:r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2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ivea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334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200">
                <a:solidFill>
                  <a:srgbClr val="0070C0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 sz="2000">
                <a:solidFill>
                  <a:srgbClr val="0070C0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 sz="1800">
                <a:solidFill>
                  <a:srgbClr val="0070C0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 sz="1600">
                <a:solidFill>
                  <a:srgbClr val="0070C0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 sz="1400">
                <a:solidFill>
                  <a:srgbClr val="0070C0"/>
                </a:solidFill>
                <a:latin typeface="Roboto Light" panose="02000000000000000000" pitchFamily="2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838199" y="415928"/>
            <a:ext cx="8277225" cy="514203"/>
          </a:xfrm>
        </p:spPr>
        <p:txBody>
          <a:bodyPr rtlCol="0">
            <a:noAutofit/>
          </a:bodyPr>
          <a:lstStyle>
            <a:lvl1pPr>
              <a:defRPr sz="2200" b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en"/>
              <a:t>ENTREZ LE TITRE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120073" y="6457765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3" name="Espace réservé du pied de page 4"/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© |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2021</a:t>
            </a:r>
            <a:r>
              <a:rPr lang="en" sz="10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 </a:t>
            </a:r>
            <a:r>
              <a:rPr lang="en" sz="800" kern="1500" spc="200" dirty="0">
                <a:solidFill>
                  <a:srgbClr val="006AB2"/>
                </a:solidFill>
                <a:latin typeface="Calibri" panose="020F0502020204030204" pitchFamily="34" charset="0"/>
              </a:rPr>
              <a:t>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  <p:sp useBgFill="1">
        <p:nvSpPr>
          <p:cNvPr id="12" name="Rectangle 11"/>
          <p:cNvSpPr/>
          <p:nvPr userDrawn="1"/>
        </p:nvSpPr>
        <p:spPr>
          <a:xfrm rot="20403007">
            <a:off x="883028" y="3093532"/>
            <a:ext cx="10122958" cy="1107996"/>
          </a:xfrm>
          <a:prstGeom prst="rect">
            <a:avLst/>
          </a:prstGeom>
        </p:spPr>
        <p:txBody>
          <a:bodyPr wrap="square" lIns="91440" tIns="45720" rIns="91440" bIns="45720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en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 O N F I D E N T I </a:t>
            </a:r>
            <a:r>
              <a:rPr lang="fr-FR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</a:t>
            </a:r>
            <a:r>
              <a:rPr lang="en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L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4BAC9A0A-8741-4806-BB91-B92C09BB48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441" y="172469"/>
            <a:ext cx="917172" cy="91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0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ivea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200">
                <a:solidFill>
                  <a:srgbClr val="0070C0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 sz="2000">
                <a:solidFill>
                  <a:srgbClr val="0070C0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 sz="1800">
                <a:solidFill>
                  <a:srgbClr val="0070C0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 sz="1600">
                <a:solidFill>
                  <a:srgbClr val="0070C0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 sz="1400">
                <a:solidFill>
                  <a:srgbClr val="0070C0"/>
                </a:solidFill>
                <a:latin typeface="Roboto Light" panose="02000000000000000000" pitchFamily="2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838199" y="415928"/>
            <a:ext cx="8277225" cy="514203"/>
          </a:xfrm>
        </p:spPr>
        <p:txBody>
          <a:bodyPr rtlCol="0">
            <a:noAutofit/>
          </a:bodyPr>
          <a:lstStyle>
            <a:lvl1pPr>
              <a:defRPr sz="2200" b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en"/>
              <a:t>ENTREZ LE TITRE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120073" y="6457765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3" name="Espace réservé du pied de page 4"/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" sz="1000" kern="1500" spc="200">
                <a:solidFill>
                  <a:srgbClr val="006AB2"/>
                </a:solidFill>
                <a:latin typeface="Calibri" panose="020F0502020204030204" pitchFamily="34" charset="0"/>
              </a:rPr>
              <a:t>© | </a:t>
            </a:r>
            <a:r>
              <a:rPr lang="en" sz="800" kern="1500" spc="200">
                <a:solidFill>
                  <a:srgbClr val="006AB2"/>
                </a:solidFill>
                <a:latin typeface="Calibri" panose="020F0502020204030204" pitchFamily="34" charset="0"/>
              </a:rPr>
              <a:t>2021</a:t>
            </a:r>
            <a:r>
              <a:rPr lang="en" sz="1000" kern="1500" spc="200">
                <a:solidFill>
                  <a:srgbClr val="006AB2"/>
                </a:solidFill>
                <a:latin typeface="Calibri" panose="020F0502020204030204" pitchFamily="34" charset="0"/>
              </a:rPr>
              <a:t> </a:t>
            </a:r>
            <a:r>
              <a:rPr lang="en" sz="800" kern="1500" spc="200">
                <a:solidFill>
                  <a:srgbClr val="006AB2"/>
                </a:solidFill>
                <a:latin typeface="Calibri" panose="020F0502020204030204" pitchFamily="34" charset="0"/>
              </a:rPr>
              <a:t>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  <p:sp useBgFill="1">
        <p:nvSpPr>
          <p:cNvPr id="12" name="Rectangle 11"/>
          <p:cNvSpPr/>
          <p:nvPr userDrawn="1"/>
        </p:nvSpPr>
        <p:spPr>
          <a:xfrm rot="20403007">
            <a:off x="890648" y="3093532"/>
            <a:ext cx="10122958" cy="1107996"/>
          </a:xfrm>
          <a:prstGeom prst="rect">
            <a:avLst/>
          </a:prstGeom>
        </p:spPr>
        <p:txBody>
          <a:bodyPr wrap="square" lIns="91440" tIns="45720" rIns="91440" bIns="45720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en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 O N F I D E N T I </a:t>
            </a:r>
            <a:r>
              <a:rPr lang="fr-FR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</a:t>
            </a:r>
            <a:r>
              <a:rPr lang="en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L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446" y="6283826"/>
            <a:ext cx="1034853" cy="42281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F165566-F209-414E-A2A9-2ABFD98DCA4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441" y="172469"/>
            <a:ext cx="917172" cy="91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8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"/>
              <a:t>Modifiez les styles du texte du masque</a:t>
            </a:r>
          </a:p>
          <a:p>
            <a:pPr lvl="1" rtl="0"/>
            <a:r>
              <a:rPr lang="en"/>
              <a:t>Deuxième niveau</a:t>
            </a:r>
          </a:p>
          <a:p>
            <a:pPr lvl="2" rtl="0"/>
            <a:r>
              <a:rPr lang="en"/>
              <a:t>Troisième niveau</a:t>
            </a:r>
          </a:p>
          <a:p>
            <a:pPr lvl="3" rtl="0"/>
            <a:r>
              <a:rPr lang="en"/>
              <a:t>Quatrième niveau</a:t>
            </a:r>
          </a:p>
          <a:p>
            <a:pPr lvl="4" rtl="0"/>
            <a:r>
              <a:rPr lang="en"/>
              <a:t>Cinquième niveau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830426" y="6319028"/>
            <a:ext cx="32937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17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4192" r:id="rId2"/>
    <p:sldLayoutId id="2147483699" r:id="rId3"/>
    <p:sldLayoutId id="2147484193" r:id="rId4"/>
    <p:sldLayoutId id="2147483650" r:id="rId5"/>
    <p:sldLayoutId id="2147483678" r:id="rId6"/>
    <p:sldLayoutId id="2147484214" r:id="rId7"/>
    <p:sldLayoutId id="2147484211" r:id="rId8"/>
    <p:sldLayoutId id="2147484220" r:id="rId9"/>
    <p:sldLayoutId id="2147483675" r:id="rId10"/>
    <p:sldLayoutId id="2147483677" r:id="rId11"/>
    <p:sldLayoutId id="2147484217" r:id="rId12"/>
    <p:sldLayoutId id="2147484213" r:id="rId13"/>
    <p:sldLayoutId id="2147484221" r:id="rId14"/>
    <p:sldLayoutId id="2147484232" r:id="rId15"/>
    <p:sldLayoutId id="2147484233" r:id="rId16"/>
    <p:sldLayoutId id="2147483684" r:id="rId17"/>
    <p:sldLayoutId id="2147484215" r:id="rId18"/>
    <p:sldLayoutId id="2147484212" r:id="rId19"/>
    <p:sldLayoutId id="2147484218" r:id="rId20"/>
    <p:sldLayoutId id="2147483685" r:id="rId21"/>
    <p:sldLayoutId id="2147483686" r:id="rId22"/>
    <p:sldLayoutId id="2147484219" r:id="rId23"/>
    <p:sldLayoutId id="2147483691" r:id="rId24"/>
    <p:sldLayoutId id="2147484210" r:id="rId25"/>
    <p:sldLayoutId id="2147483692" r:id="rId26"/>
    <p:sldLayoutId id="2147483693" r:id="rId27"/>
    <p:sldLayoutId id="2147484235" r:id="rId28"/>
    <p:sldLayoutId id="2147484234" r:id="rId29"/>
    <p:sldLayoutId id="2147484230" r:id="rId30"/>
    <p:sldLayoutId id="2147484223" r:id="rId31"/>
    <p:sldLayoutId id="2147484224" r:id="rId32"/>
    <p:sldLayoutId id="2147484231" r:id="rId33"/>
    <p:sldLayoutId id="2147484225" r:id="rId34"/>
    <p:sldLayoutId id="2147483700" r:id="rId35"/>
    <p:sldLayoutId id="2147483701" r:id="rId36"/>
    <p:sldLayoutId id="2147483702" r:id="rId37"/>
    <p:sldLayoutId id="2147484209" r:id="rId38"/>
    <p:sldLayoutId id="2147484236" r:id="rId3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apgeochem.2015.02.003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i.org/10.1016/S0009-2541(01)00276-5" TargetMode="External"/><Relationship Id="rId5" Type="http://schemas.openxmlformats.org/officeDocument/2006/relationships/hyperlink" Target="https://doi.org/10.1016/0016-7037(64)90132-2" TargetMode="External"/><Relationship Id="rId4" Type="http://schemas.openxmlformats.org/officeDocument/2006/relationships/hyperlink" Target="http://hdl.handle.net/1946/446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1C57434-CF04-EE3F-8DC1-494E2CB9B5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604687"/>
            <a:ext cx="12192000" cy="483967"/>
          </a:xfrm>
        </p:spPr>
        <p:txBody>
          <a:bodyPr>
            <a:noAutofit/>
          </a:bodyPr>
          <a:lstStyle/>
          <a:p>
            <a:r>
              <a:rPr lang="en-US" sz="2700" b="1" dirty="0"/>
              <a:t>Mineral scaling risk prediction in geothermal wells by integrating a geochemical tool into a well flow simulator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189AC9-EE5B-F05E-814D-A918C3BE59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000" dirty="0"/>
              <a:t>Application to production wells in different magmatic contexts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6F920FD4-3816-1126-17B9-BB5B379A1DC3}"/>
              </a:ext>
            </a:extLst>
          </p:cNvPr>
          <p:cNvSpPr txBox="1">
            <a:spLocks/>
          </p:cNvSpPr>
          <p:nvPr/>
        </p:nvSpPr>
        <p:spPr>
          <a:xfrm>
            <a:off x="0" y="4431319"/>
            <a:ext cx="12192000" cy="352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cap="all" baseline="0">
                <a:solidFill>
                  <a:srgbClr val="006AB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u="sng" cap="none" baseline="-25000" dirty="0"/>
              <a:t>Vlasios Leontidis</a:t>
            </a:r>
            <a:r>
              <a:rPr lang="en-GB" cap="none" baseline="-25000" dirty="0"/>
              <a:t>, Nathalie Collard, Anthony Michel &amp; Christine Souque</a:t>
            </a:r>
          </a:p>
        </p:txBody>
      </p:sp>
      <p:pic>
        <p:nvPicPr>
          <p:cNvPr id="5" name="Picture 2" descr="Spiralformet jordklode med glødende kjerne.">
            <a:extLst>
              <a:ext uri="{FF2B5EF4-FFF2-40B4-BE49-F238E27FC236}">
                <a16:creationId xmlns:a16="http://schemas.microsoft.com/office/drawing/2014/main" id="{9283C5A0-2FC0-1D91-FA8F-5A3F2BF9F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06" y="649072"/>
            <a:ext cx="794292" cy="73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28871CA-39E2-9B24-2A79-D11421E56163}"/>
              </a:ext>
            </a:extLst>
          </p:cNvPr>
          <p:cNvSpPr txBox="1"/>
          <p:nvPr/>
        </p:nvSpPr>
        <p:spPr>
          <a:xfrm>
            <a:off x="2531620" y="829895"/>
            <a:ext cx="712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European Geothermal Workshop 2024, 13-14/11/2024, Stavanger-Norway</a:t>
            </a:r>
          </a:p>
        </p:txBody>
      </p:sp>
      <p:pic>
        <p:nvPicPr>
          <p:cNvPr id="8" name="Image 1">
            <a:extLst>
              <a:ext uri="{FF2B5EF4-FFF2-40B4-BE49-F238E27FC236}">
                <a16:creationId xmlns:a16="http://schemas.microsoft.com/office/drawing/2014/main" id="{49DD1B4E-3E48-E797-31F5-8EA500A30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012" y="4229481"/>
            <a:ext cx="1732951" cy="253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370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788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AA9C2B-B363-99D1-64A3-98645AB6F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13297D-76BA-5611-56C3-AA9EF7FCB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5072"/>
            <a:ext cx="10515600" cy="4827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"/>
            </a:pPr>
            <a:r>
              <a:rPr lang="en-US" b="1" dirty="0"/>
              <a:t>CHALLENGE</a:t>
            </a:r>
            <a:endParaRPr lang="en-US" dirty="0"/>
          </a:p>
          <a:p>
            <a:pPr lvl="1">
              <a:buFont typeface="Wingdings" panose="05000000000000000000" pitchFamily="2" charset="2"/>
              <a:buChar char=""/>
            </a:pPr>
            <a:r>
              <a:rPr lang="en-US" b="1" dirty="0">
                <a:solidFill>
                  <a:schemeClr val="accent6"/>
                </a:solidFill>
              </a:rPr>
              <a:t>Mineral scaling </a:t>
            </a:r>
            <a:r>
              <a:rPr lang="en-US" dirty="0"/>
              <a:t>within geothermal production wells may disturb flow regimes and impact long-term geothermal energy production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"/>
            </a:pPr>
            <a:r>
              <a:rPr lang="en-US" b="1" dirty="0"/>
              <a:t>SOLUTION</a:t>
            </a:r>
            <a:endParaRPr lang="en-US" dirty="0"/>
          </a:p>
          <a:p>
            <a:pPr lvl="1">
              <a:buFont typeface="Wingdings" panose="05000000000000000000" pitchFamily="2" charset="2"/>
              <a:buChar char=""/>
            </a:pPr>
            <a:r>
              <a:rPr lang="en-US" dirty="0"/>
              <a:t>Development of a </a:t>
            </a:r>
            <a:r>
              <a:rPr lang="en-US" b="1" dirty="0">
                <a:solidFill>
                  <a:schemeClr val="accent6"/>
                </a:solidFill>
              </a:rPr>
              <a:t>numerical tool </a:t>
            </a:r>
            <a:r>
              <a:rPr lang="en-US" dirty="0"/>
              <a:t>coupling the geochemical calculator </a:t>
            </a:r>
            <a:r>
              <a:rPr lang="en-US" b="1" u="sng" dirty="0"/>
              <a:t>Arxim</a:t>
            </a:r>
            <a:r>
              <a:rPr lang="en-US" dirty="0"/>
              <a:t>, the well flow model </a:t>
            </a:r>
            <a:r>
              <a:rPr lang="en-US" b="1" u="sng" dirty="0"/>
              <a:t>GWellFM</a:t>
            </a:r>
            <a:r>
              <a:rPr lang="en-US" dirty="0"/>
              <a:t>, and the thermodynamic library </a:t>
            </a:r>
            <a:r>
              <a:rPr lang="en-US" b="1" u="sng" dirty="0"/>
              <a:t>Carnot</a:t>
            </a:r>
            <a:r>
              <a:rPr lang="en-US" dirty="0"/>
              <a:t> </a:t>
            </a:r>
            <a:r>
              <a:rPr lang="en-US" b="1" dirty="0">
                <a:solidFill>
                  <a:schemeClr val="accent6"/>
                </a:solidFill>
              </a:rPr>
              <a:t>to estimate the deposition risk </a:t>
            </a:r>
            <a:r>
              <a:rPr lang="en-US" dirty="0"/>
              <a:t>along production wells under subcritical conditions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"/>
            </a:pPr>
            <a:r>
              <a:rPr lang="en-US" b="1" dirty="0"/>
              <a:t>APPLICATION</a:t>
            </a:r>
            <a:r>
              <a:rPr lang="en-US" dirty="0"/>
              <a:t> to geothermal fields characterized by different geological settings and host rocks, ranging in composition from dilute to saline fluids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9493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A71FB1-961B-D068-05CC-3DD1B163C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Numerical TOOLS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47BB959-FBF9-FB90-8DC9-C7817E2F9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07" y="1727802"/>
            <a:ext cx="6768000" cy="305483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2DED165-CED6-6681-4274-18604AD51CE6}"/>
              </a:ext>
            </a:extLst>
          </p:cNvPr>
          <p:cNvSpPr txBox="1"/>
          <p:nvPr/>
        </p:nvSpPr>
        <p:spPr>
          <a:xfrm>
            <a:off x="637309" y="124596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Multiphase flash-deposition model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C18EBDD4-23FB-00A2-225E-64AEB11BF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7243" y="1245959"/>
            <a:ext cx="5148582" cy="5090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Coupling steps</a:t>
            </a:r>
          </a:p>
          <a:p>
            <a:pPr marL="0" lvl="1" indent="268288">
              <a:buFont typeface="+mj-lt"/>
              <a:buAutoNum type="arabicPeriod"/>
            </a:pPr>
            <a:r>
              <a:rPr lang="en-GB" sz="1600" dirty="0"/>
              <a:t>Compute well flow model coupled with </a:t>
            </a:r>
            <a:r>
              <a:rPr lang="en-GB" sz="1600" dirty="0" err="1"/>
              <a:t>thermo</a:t>
            </a:r>
            <a:r>
              <a:rPr lang="en-GB" sz="1600" dirty="0"/>
              <a:t> model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Mass balance per phase and component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Overall momentum balance</a:t>
            </a: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en-GB" sz="1400" dirty="0"/>
              <a:t>Single or two-phase flow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Overall energy balance + Flash(P, H, </a:t>
            </a:r>
            <a:r>
              <a:rPr lang="en-GB" sz="1600" dirty="0" err="1"/>
              <a:t>nj</a:t>
            </a:r>
            <a:r>
              <a:rPr lang="en-GB" sz="1600" dirty="0"/>
              <a:t>)</a:t>
            </a: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en-GB" sz="1400" dirty="0"/>
              <a:t>For two-phase flow, the temperatures are the same</a:t>
            </a:r>
          </a:p>
          <a:p>
            <a:pPr marL="0" lvl="1" indent="176213">
              <a:buNone/>
            </a:pPr>
            <a:endParaRPr lang="en-GB" sz="1600" dirty="0"/>
          </a:p>
          <a:p>
            <a:pPr marL="0" lvl="1" indent="176213">
              <a:buNone/>
            </a:pPr>
            <a:endParaRPr lang="en-GB" sz="1600" dirty="0"/>
          </a:p>
          <a:p>
            <a:pPr marL="0" lvl="1" indent="268288">
              <a:buFont typeface="+mj-lt"/>
              <a:buAutoNum type="arabicPeriod" startAt="2"/>
            </a:pPr>
            <a:r>
              <a:rPr lang="en-GB" sz="1600" dirty="0"/>
              <a:t>Compute element flow rate with pseudo transformation</a:t>
            </a:r>
          </a:p>
          <a:p>
            <a:pPr marL="0" lvl="1" indent="176213">
              <a:buNone/>
            </a:pPr>
            <a:r>
              <a:rPr lang="en-GB" sz="1600" i="1" dirty="0" err="1"/>
              <a:t>n</a:t>
            </a:r>
            <a:r>
              <a:rPr lang="en-GB" sz="1600" i="1" baseline="-25000" dirty="0" err="1"/>
              <a:t>ele,gas</a:t>
            </a:r>
            <a:r>
              <a:rPr lang="en-GB" sz="1600" dirty="0"/>
              <a:t>  = </a:t>
            </a:r>
            <a:r>
              <a:rPr lang="en-GB" sz="1600" i="1" dirty="0" err="1"/>
              <a:t>A</a:t>
            </a:r>
            <a:r>
              <a:rPr lang="en-GB" sz="1600" i="1" baseline="-25000" dirty="0" err="1"/>
              <a:t>ele,pseudo</a:t>
            </a:r>
            <a:r>
              <a:rPr lang="en-GB" sz="1600" dirty="0"/>
              <a:t> x </a:t>
            </a:r>
            <a:r>
              <a:rPr lang="en-GB" sz="1600" i="1" dirty="0" err="1"/>
              <a:t>n</a:t>
            </a:r>
            <a:r>
              <a:rPr lang="en-GB" sz="1600" i="1" baseline="-25000" dirty="0" err="1"/>
              <a:t>gas,pseudo</a:t>
            </a:r>
            <a:endParaRPr lang="en-GB" sz="1600" i="1" baseline="-25000" dirty="0"/>
          </a:p>
          <a:p>
            <a:pPr marL="0" lvl="1" indent="176213">
              <a:buNone/>
            </a:pPr>
            <a:r>
              <a:rPr lang="en-GB" sz="1600" i="1" dirty="0" err="1"/>
              <a:t>n</a:t>
            </a:r>
            <a:r>
              <a:rPr lang="en-GB" sz="1600" i="1" baseline="-25000" dirty="0" err="1"/>
              <a:t>ele,water</a:t>
            </a:r>
            <a:r>
              <a:rPr lang="en-GB" sz="1600" dirty="0"/>
              <a:t> = </a:t>
            </a:r>
            <a:r>
              <a:rPr lang="en-GB" sz="1600" i="1" dirty="0" err="1"/>
              <a:t>n</a:t>
            </a:r>
            <a:r>
              <a:rPr lang="en-GB" sz="1600" i="1" baseline="-25000" dirty="0" err="1"/>
              <a:t>ele,Tot</a:t>
            </a:r>
            <a:r>
              <a:rPr lang="en-GB" sz="1600" dirty="0"/>
              <a:t> - </a:t>
            </a:r>
            <a:r>
              <a:rPr lang="en-GB" sz="1600" i="1" dirty="0" err="1"/>
              <a:t>n</a:t>
            </a:r>
            <a:r>
              <a:rPr lang="en-GB" sz="1600" i="1" baseline="-25000" dirty="0" err="1"/>
              <a:t>ele,gas</a:t>
            </a:r>
            <a:r>
              <a:rPr lang="en-GB" sz="1600" dirty="0"/>
              <a:t> </a:t>
            </a:r>
          </a:p>
          <a:p>
            <a:pPr marL="0" lvl="1" indent="176213">
              <a:buNone/>
            </a:pPr>
            <a:endParaRPr lang="en-GB" sz="1600" dirty="0"/>
          </a:p>
          <a:p>
            <a:pPr marL="0" lvl="1" indent="176213">
              <a:buNone/>
            </a:pPr>
            <a:endParaRPr lang="en-GB" sz="1600" dirty="0"/>
          </a:p>
          <a:p>
            <a:pPr marL="0" lvl="1" indent="268288">
              <a:buFont typeface="+mj-lt"/>
              <a:buAutoNum type="arabicPeriod" startAt="3"/>
            </a:pPr>
            <a:r>
              <a:rPr lang="en-GB" sz="1600" dirty="0"/>
              <a:t>Compute mineral deposition rate</a:t>
            </a:r>
          </a:p>
          <a:p>
            <a:pPr marL="0" lvl="1" indent="176213">
              <a:buNone/>
            </a:pPr>
            <a:r>
              <a:rPr lang="en-GB" sz="1600" i="1" dirty="0" err="1"/>
              <a:t>n</a:t>
            </a:r>
            <a:r>
              <a:rPr lang="en-GB" sz="1600" i="1" baseline="-25000" dirty="0" err="1"/>
              <a:t>mineral,deposited</a:t>
            </a:r>
            <a:r>
              <a:rPr lang="en-GB" sz="1600" dirty="0"/>
              <a:t> = </a:t>
            </a:r>
            <a:r>
              <a:rPr lang="el-GR" sz="1600" i="1" dirty="0"/>
              <a:t>α</a:t>
            </a:r>
            <a:r>
              <a:rPr lang="el-GR" sz="1600" dirty="0"/>
              <a:t> </a:t>
            </a:r>
            <a:r>
              <a:rPr lang="fr-FR" sz="1600" dirty="0"/>
              <a:t>x</a:t>
            </a:r>
            <a:r>
              <a:rPr lang="el-GR" sz="1600" dirty="0"/>
              <a:t> </a:t>
            </a:r>
            <a:r>
              <a:rPr lang="en-GB" sz="1600" i="1" dirty="0" err="1"/>
              <a:t>n</a:t>
            </a:r>
            <a:r>
              <a:rPr lang="en-GB" sz="1600" i="1" baseline="-25000" dirty="0" err="1"/>
              <a:t>mineral</a:t>
            </a:r>
            <a:endParaRPr lang="en-GB" sz="1600" i="1" baseline="-25000" dirty="0"/>
          </a:p>
          <a:p>
            <a:pPr marL="914400" lvl="1" indent="-457200">
              <a:buFont typeface="+mj-lt"/>
              <a:buAutoNum type="arabicPeriod"/>
            </a:pPr>
            <a:endParaRPr lang="en-GB" sz="1600" dirty="0"/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AC054595-3345-408A-3C04-8B12F877C337}"/>
              </a:ext>
            </a:extLst>
          </p:cNvPr>
          <p:cNvSpPr txBox="1"/>
          <p:nvPr/>
        </p:nvSpPr>
        <p:spPr>
          <a:xfrm>
            <a:off x="8571346" y="5813540"/>
            <a:ext cx="36021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defRPr/>
            </a:pPr>
            <a:r>
              <a:rPr lang="el-GR" sz="1200" i="1" dirty="0">
                <a:solidFill>
                  <a:schemeClr val="accent3"/>
                </a:solidFill>
                <a:latin typeface="+mn-lt"/>
              </a:rPr>
              <a:t>α</a:t>
            </a:r>
            <a:r>
              <a:rPr lang="en-GB" sz="1200" dirty="0">
                <a:solidFill>
                  <a:schemeClr val="accent3"/>
                </a:solidFill>
                <a:latin typeface="+mn-lt"/>
              </a:rPr>
              <a:t> = 1: all minerals are deposited</a:t>
            </a:r>
          </a:p>
          <a:p>
            <a:pPr marL="0" lvl="3">
              <a:defRPr/>
            </a:pPr>
            <a:r>
              <a:rPr lang="el-GR" sz="1200" i="1" dirty="0">
                <a:solidFill>
                  <a:schemeClr val="accent3"/>
                </a:solidFill>
                <a:latin typeface="+mn-lt"/>
              </a:rPr>
              <a:t>α</a:t>
            </a:r>
            <a:r>
              <a:rPr lang="en-GB" sz="1200" dirty="0">
                <a:solidFill>
                  <a:schemeClr val="accent3"/>
                </a:solidFill>
                <a:latin typeface="+mn-lt"/>
              </a:rPr>
              <a:t> = 0: risk of deposition, no mineral deposition</a:t>
            </a:r>
          </a:p>
          <a:p>
            <a:pPr marL="0" lvl="3">
              <a:defRPr/>
            </a:pPr>
            <a:r>
              <a:rPr lang="en-GB" sz="1200" dirty="0">
                <a:solidFill>
                  <a:schemeClr val="accent3"/>
                </a:solidFill>
                <a:latin typeface="+mn-lt"/>
              </a:rPr>
              <a:t>0 &lt; </a:t>
            </a:r>
            <a:r>
              <a:rPr lang="el-GR" sz="1200" i="1" dirty="0">
                <a:solidFill>
                  <a:schemeClr val="accent3"/>
                </a:solidFill>
                <a:latin typeface="+mn-lt"/>
              </a:rPr>
              <a:t>α</a:t>
            </a:r>
            <a:r>
              <a:rPr lang="fr-FR" sz="1200" i="1" dirty="0">
                <a:solidFill>
                  <a:schemeClr val="accent3"/>
                </a:solidFill>
                <a:latin typeface="+mn-lt"/>
              </a:rPr>
              <a:t> &lt;</a:t>
            </a:r>
            <a:r>
              <a:rPr lang="en-GB" sz="1200" dirty="0">
                <a:solidFill>
                  <a:schemeClr val="accent3"/>
                </a:solidFill>
                <a:latin typeface="+mn-lt"/>
              </a:rPr>
              <a:t> 1: model of kinetic deposition to be calibrated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F921C4BB-C850-9F9B-AA1A-29F48E31B9E0}"/>
              </a:ext>
            </a:extLst>
          </p:cNvPr>
          <p:cNvSpPr txBox="1"/>
          <p:nvPr/>
        </p:nvSpPr>
        <p:spPr>
          <a:xfrm>
            <a:off x="9469539" y="4509762"/>
            <a:ext cx="2521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i="1" dirty="0">
                <a:solidFill>
                  <a:schemeClr val="accent3"/>
                </a:solidFill>
                <a:latin typeface="+mn-lt"/>
              </a:rPr>
              <a:t>n</a:t>
            </a:r>
            <a:r>
              <a:rPr lang="en-GB" sz="1200" dirty="0">
                <a:solidFill>
                  <a:schemeClr val="accent3"/>
                </a:solidFill>
                <a:latin typeface="+mn-lt"/>
              </a:rPr>
              <a:t>: the amount of matter (mol)</a:t>
            </a:r>
          </a:p>
          <a:p>
            <a:pPr>
              <a:defRPr/>
            </a:pPr>
            <a:r>
              <a:rPr lang="en-GB" sz="1200" i="1" dirty="0">
                <a:solidFill>
                  <a:schemeClr val="accent3"/>
                </a:solidFill>
                <a:latin typeface="+mn-lt"/>
              </a:rPr>
              <a:t>A</a:t>
            </a:r>
            <a:r>
              <a:rPr lang="en-GB" sz="1200" dirty="0">
                <a:solidFill>
                  <a:schemeClr val="accent3"/>
                </a:solidFill>
                <a:latin typeface="+mn-lt"/>
              </a:rPr>
              <a:t>: the formula matrix of the pseudo</a:t>
            </a:r>
          </a:p>
          <a:p>
            <a:pPr>
              <a:defRPr/>
            </a:pPr>
            <a:r>
              <a:rPr lang="en-GB" sz="1200" i="1" dirty="0">
                <a:solidFill>
                  <a:schemeClr val="accent3"/>
                </a:solidFill>
                <a:latin typeface="+mn-lt"/>
              </a:rPr>
              <a:t>pseudo</a:t>
            </a:r>
            <a:r>
              <a:rPr lang="en-GB" sz="1200" dirty="0">
                <a:solidFill>
                  <a:schemeClr val="accent3"/>
                </a:solidFill>
                <a:latin typeface="+mn-lt"/>
              </a:rPr>
              <a:t>: the pseudo component</a:t>
            </a:r>
          </a:p>
        </p:txBody>
      </p:sp>
    </p:spTree>
    <p:extLst>
      <p:ext uri="{BB962C8B-B14F-4D97-AF65-F5344CB8AC3E}">
        <p14:creationId xmlns:p14="http://schemas.microsoft.com/office/powerpoint/2010/main" val="4269329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A71FB1-961B-D068-05CC-3DD1B163C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Study Cases</a:t>
            </a:r>
          </a:p>
        </p:txBody>
      </p:sp>
      <p:graphicFrame>
        <p:nvGraphicFramePr>
          <p:cNvPr id="8" name="Table 8287">
            <a:extLst>
              <a:ext uri="{FF2B5EF4-FFF2-40B4-BE49-F238E27FC236}">
                <a16:creationId xmlns:a16="http://schemas.microsoft.com/office/drawing/2014/main" id="{5A455208-8D44-AC70-53DA-B4D44D8981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186421"/>
              </p:ext>
            </p:extLst>
          </p:nvPr>
        </p:nvGraphicFramePr>
        <p:xfrm>
          <a:off x="134454" y="1026078"/>
          <a:ext cx="6703494" cy="4526298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180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8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0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1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6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61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Basalt SW</a:t>
                      </a:r>
                      <a:r>
                        <a:rPr lang="en-GB" sz="1600" b="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[1]</a:t>
                      </a:r>
                      <a:endParaRPr lang="en-GB" sz="1600" b="0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Basalt MW</a:t>
                      </a:r>
                      <a:r>
                        <a:rPr lang="en-GB" sz="1600" b="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[2]</a:t>
                      </a:r>
                      <a:endParaRPr lang="en-GB" sz="1600" b="1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Andesite</a:t>
                      </a:r>
                      <a:r>
                        <a:rPr lang="en-GB" sz="1600" b="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[3]</a:t>
                      </a:r>
                      <a:endParaRPr lang="en-GB" sz="1600" b="1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Rhyolite</a:t>
                      </a:r>
                      <a:r>
                        <a:rPr lang="en-GB" sz="1600" b="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[4]</a:t>
                      </a:r>
                      <a:r>
                        <a:rPr lang="en-GB" sz="1600" b="1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600" b="1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Trachyte</a:t>
                      </a:r>
                      <a:r>
                        <a:rPr lang="en-GB" sz="1600" b="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[5]</a:t>
                      </a:r>
                      <a:endParaRPr lang="en-GB" sz="1600" b="1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1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lang="en-GB" sz="1600" b="1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 [°C]</a:t>
                      </a:r>
                      <a:endParaRPr lang="en-GB" sz="1600" b="1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241</a:t>
                      </a:r>
                      <a:endParaRPr lang="en-GB" sz="1600" b="0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266</a:t>
                      </a:r>
                      <a:endParaRPr lang="en-GB" sz="1600" b="0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286</a:t>
                      </a:r>
                      <a:endParaRPr lang="en-GB" sz="1600" b="0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242</a:t>
                      </a:r>
                      <a:endParaRPr lang="en-GB" sz="1600" b="0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240</a:t>
                      </a:r>
                      <a:endParaRPr lang="en-GB" sz="1600" b="0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Depth [m]</a:t>
                      </a:r>
                      <a:endParaRPr lang="en-GB" sz="1600" b="1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1438</a:t>
                      </a:r>
                      <a:endParaRPr lang="en-GB" sz="1600" b="0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1500</a:t>
                      </a:r>
                      <a:endParaRPr lang="en-GB" sz="1600" b="0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2000</a:t>
                      </a:r>
                      <a:endParaRPr lang="en-GB" sz="1600" b="0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2000</a:t>
                      </a:r>
                      <a:endParaRPr lang="en-GB" sz="1600" b="0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600</a:t>
                      </a:r>
                      <a:endParaRPr lang="en-GB" sz="1600" b="0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1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pH</a:t>
                      </a:r>
                    </a:p>
                  </a:txBody>
                  <a:tcPr marL="7619" marR="7619" marT="762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5.03</a:t>
                      </a:r>
                      <a:endParaRPr lang="en-GB" sz="1600" b="0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6.7</a:t>
                      </a:r>
                      <a:endParaRPr lang="en-GB" sz="1600" b="0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5.3</a:t>
                      </a:r>
                      <a:endParaRPr lang="en-GB" sz="1600" b="0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6.2</a:t>
                      </a:r>
                      <a:endParaRPr lang="en-GB" sz="1600" b="0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6.5</a:t>
                      </a:r>
                      <a:endParaRPr lang="en-GB" sz="1600" b="0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Na [mol/</a:t>
                      </a:r>
                      <a:r>
                        <a:rPr lang="en-GB" sz="1600" b="1" u="none" strike="noStrike" noProof="0" dirty="0" err="1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kg</a:t>
                      </a:r>
                      <a:r>
                        <a:rPr lang="en-GB" sz="1600" b="1" u="none" strike="noStrike" baseline="-25000" noProof="0" dirty="0" err="1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w</a:t>
                      </a:r>
                      <a:r>
                        <a:rPr lang="en-GB" sz="1600" b="1" u="none" strike="noStrike" baseline="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]</a:t>
                      </a:r>
                      <a:endParaRPr lang="en-GB" sz="1600" b="1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2.87e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-01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5.05e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-03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8.41e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-02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5.65e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-02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1.63e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-01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K</a:t>
                      </a:r>
                      <a:endParaRPr lang="en-GB" sz="1600" b="1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2.44e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-02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5.37e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-04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1.00e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-02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4.91e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-03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1.28e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-02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Ca</a:t>
                      </a:r>
                      <a:endParaRPr lang="en-GB" sz="1600" b="1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2.65e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-02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8.75e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-06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7.19e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-04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5.74e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-04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1.62e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-04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Mg</a:t>
                      </a:r>
                      <a:endParaRPr lang="en-GB" sz="1600" b="1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1.60e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-05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1.65e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-07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1.00e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-06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8.23e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-07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6.99e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-06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Cl</a:t>
                      </a:r>
                      <a:endParaRPr lang="en-GB" sz="1600" b="1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3.64e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-01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2.69e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-03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9.49e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-02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6.12e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-02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1.71e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-01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S</a:t>
                      </a:r>
                      <a:endParaRPr lang="en-GB" sz="1600" b="1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7.50e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-04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5.74e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-03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1.65e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-03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8.10e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-04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1.84e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-03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C</a:t>
                      </a:r>
                      <a:endParaRPr lang="en-GB" sz="1600" b="1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1.59e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-02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1.26e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-02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1.28e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-01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1.09e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-02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1.15e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-02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Si</a:t>
                      </a:r>
                      <a:endParaRPr lang="en-GB" sz="1600" b="1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7.08e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-03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9.00e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-03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1.79e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-02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9.82e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-03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5.18e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-03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Al</a:t>
                      </a:r>
                      <a:endParaRPr lang="en-GB" sz="1600" b="1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2.22e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-06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3.11e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-05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1.00e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-05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  <a:sym typeface="Symbol" panose="05050102010706020507" pitchFamily="18" charset="2"/>
                        </a:rPr>
                        <a:t></a:t>
                      </a:r>
                      <a:endParaRPr lang="en-GB" sz="1600" b="0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2.19e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-04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Fe</a:t>
                      </a:r>
                      <a:endParaRPr lang="en-GB" sz="1600" b="1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6.45e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-07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7.16e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-08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1.92e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-06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52612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  <a:sym typeface="Symbol" panose="05050102010706020507" pitchFamily="18" charset="2"/>
                        </a:rPr>
                        <a:t></a:t>
                      </a:r>
                      <a:endParaRPr lang="en-GB" sz="1600" b="0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1.97e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-05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Pb</a:t>
                      </a:r>
                      <a:endParaRPr lang="en-GB" sz="1600" b="1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4.83e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-10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1.42e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-09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marL="0" marR="0" lvl="0" indent="0" algn="ctr" defTabSz="352612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  <a:sym typeface="Symbol" panose="05050102010706020507" pitchFamily="18" charset="2"/>
                        </a:rPr>
                        <a:t></a:t>
                      </a:r>
                      <a:endParaRPr lang="en-GB" sz="1600" b="0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marL="0" marR="0" lvl="0" indent="0" algn="ctr" defTabSz="352612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  <a:sym typeface="Symbol" panose="05050102010706020507" pitchFamily="18" charset="2"/>
                        </a:rPr>
                        <a:t></a:t>
                      </a:r>
                      <a:endParaRPr lang="en-GB" sz="1600" b="0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marL="0" marR="0" lvl="0" indent="0" algn="ctr" defTabSz="352612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  <a:sym typeface="Symbol" panose="05050102010706020507" pitchFamily="18" charset="2"/>
                        </a:rPr>
                        <a:t></a:t>
                      </a:r>
                      <a:endParaRPr lang="en-GB" sz="1600" b="0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Sr</a:t>
                      </a:r>
                      <a:endParaRPr lang="en-GB" sz="1600" b="1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52612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  <a:sym typeface="Symbol" panose="05050102010706020507" pitchFamily="18" charset="2"/>
                        </a:rPr>
                        <a:t></a:t>
                      </a:r>
                      <a:endParaRPr lang="en-GB" sz="1600" b="0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52612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  <a:sym typeface="Symbol" panose="05050102010706020507" pitchFamily="18" charset="2"/>
                        </a:rPr>
                        <a:t></a:t>
                      </a:r>
                      <a:endParaRPr lang="en-GB" sz="1600" b="0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52612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  <a:sym typeface="Symbol" panose="05050102010706020507" pitchFamily="18" charset="2"/>
                        </a:rPr>
                        <a:t></a:t>
                      </a:r>
                      <a:endParaRPr lang="en-GB" sz="1600" b="0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52612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  <a:sym typeface="Symbol" panose="05050102010706020507" pitchFamily="18" charset="2"/>
                        </a:rPr>
                        <a:t></a:t>
                      </a:r>
                      <a:endParaRPr lang="en-GB" sz="1600" b="0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2.40e</a:t>
                      </a:r>
                      <a:r>
                        <a:rPr lang="en-GB" sz="1600" u="none" strike="noStrike" baseline="30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-06</a:t>
                      </a:r>
                      <a:endParaRPr lang="en-GB" sz="1600" b="0" i="0" u="none" strike="noStrike" baseline="30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Log(</a:t>
                      </a:r>
                      <a:r>
                        <a:rPr lang="en-GB" sz="1600" b="1" i="1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p</a:t>
                      </a:r>
                      <a:r>
                        <a:rPr lang="en-GB" sz="1600" b="1" i="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CO</a:t>
                      </a:r>
                      <a:r>
                        <a:rPr lang="en-GB" sz="1600" b="1" i="0" u="none" strike="noStrike" baseline="-25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GB" sz="1600" b="1" u="none" strike="noStrike" baseline="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GB" sz="1600" b="1" i="0" u="none" strike="noStrike" baseline="-25000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-2.01</a:t>
                      </a:r>
                      <a:endParaRPr lang="en-GB" sz="1600" b="0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-2.16</a:t>
                      </a:r>
                      <a:endParaRPr lang="en-GB" sz="1600" b="0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-1.27</a:t>
                      </a:r>
                      <a:endParaRPr lang="en-GB" sz="1600" b="0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-2.24</a:t>
                      </a:r>
                      <a:endParaRPr lang="en-GB" sz="1600" b="0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-1.77</a:t>
                      </a:r>
                      <a:endParaRPr lang="en-GB" sz="1600" b="0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Log(</a:t>
                      </a:r>
                      <a:r>
                        <a:rPr lang="en-GB" sz="1600" b="1" i="1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p</a:t>
                      </a:r>
                      <a:r>
                        <a:rPr lang="en-GB" sz="1600" b="1" i="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lang="en-GB" sz="1600" b="1" i="0" u="none" strike="noStrike" baseline="-25000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GB" sz="1600" b="1" i="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en-GB" sz="1600" b="1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GB" sz="1600" b="1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-3.85</a:t>
                      </a:r>
                      <a:endParaRPr lang="en-GB" sz="1600" b="0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-2.95</a:t>
                      </a:r>
                      <a:endParaRPr lang="en-GB" sz="1600" b="0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-3.49</a:t>
                      </a:r>
                      <a:endParaRPr lang="en-GB" sz="1600" b="0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-4.01</a:t>
                      </a:r>
                      <a:endParaRPr lang="en-GB" sz="1600" b="0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>
                          <a:solidFill>
                            <a:srgbClr val="143658"/>
                          </a:solidFill>
                          <a:effectLst/>
                          <a:latin typeface="+mn-lt"/>
                        </a:rPr>
                        <a:t>-4.11</a:t>
                      </a:r>
                      <a:endParaRPr lang="en-GB" sz="1600" b="0" i="0" u="none" strike="noStrike" noProof="0" dirty="0">
                        <a:solidFill>
                          <a:srgbClr val="143658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2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9" name="Picture 11" descr="A map of the world&#10;&#10;Description automatically generated">
            <a:extLst>
              <a:ext uri="{FF2B5EF4-FFF2-40B4-BE49-F238E27FC236}">
                <a16:creationId xmlns:a16="http://schemas.microsoft.com/office/drawing/2014/main" id="{DC04CCBF-5338-2CAB-04FC-1C9C0BDF1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"/>
          <a:stretch>
            <a:fillRect/>
          </a:stretch>
        </p:blipFill>
        <p:spPr bwMode="auto">
          <a:xfrm>
            <a:off x="7097915" y="1127678"/>
            <a:ext cx="4587867" cy="261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3C021170-F724-FF08-4DB2-597340A59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5596" y="3647016"/>
            <a:ext cx="5436404" cy="1068368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 algn="l" defTabSz="35242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743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1193741" indent="-459129" algn="l" defTabSz="35242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28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652869" indent="-459129" algn="l" defTabSz="35242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28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57914" indent="-505044" algn="l" defTabSz="35242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28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525217" indent="-367303" algn="l" defTabSz="35242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28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9696829" indent="-881529" algn="l" defTabSz="3526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7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459890" indent="-881529" algn="l" defTabSz="3526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7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222951" indent="-881529" algn="l" defTabSz="3526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7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986012" indent="-881529" algn="l" defTabSz="3526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7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525359" eaLnBrk="1" hangingPunct="1">
              <a:spcBef>
                <a:spcPts val="0"/>
              </a:spcBef>
              <a:defRPr/>
            </a:pPr>
            <a:r>
              <a:rPr lang="en-GB" altLang="en-US" sz="1200" dirty="0">
                <a:solidFill>
                  <a:srgbClr val="143658"/>
                </a:solidFill>
                <a:latin typeface="+mn-lt"/>
                <a:cs typeface="+mn-cs"/>
              </a:rPr>
              <a:t>[1, 2] </a:t>
            </a:r>
            <a:r>
              <a:rPr lang="en-GB" altLang="en-US" sz="1200" dirty="0" err="1">
                <a:solidFill>
                  <a:srgbClr val="143658"/>
                </a:solidFill>
                <a:latin typeface="+mn-lt"/>
                <a:cs typeface="+mn-cs"/>
              </a:rPr>
              <a:t>Kaasaleinen</a:t>
            </a:r>
            <a:r>
              <a:rPr lang="en-GB" altLang="en-US" sz="1200" dirty="0">
                <a:solidFill>
                  <a:srgbClr val="143658"/>
                </a:solidFill>
                <a:latin typeface="+mn-lt"/>
                <a:cs typeface="+mn-cs"/>
              </a:rPr>
              <a:t> et al. (2015), </a:t>
            </a:r>
            <a:r>
              <a:rPr lang="fr-FR" sz="1200" u="sng" dirty="0">
                <a:solidFill>
                  <a:srgbClr val="EB8803"/>
                </a:solidFill>
                <a:latin typeface="+mn-lt"/>
                <a:hlinkClick r:id="rId3" tooltip="Persistent link using digital object identifier"/>
              </a:rPr>
              <a:t>https://doi.org/10.1016/j.apgeochem.2015.02.003</a:t>
            </a:r>
            <a:endParaRPr lang="en-GB" altLang="en-US" sz="1200" u="sng" dirty="0">
              <a:solidFill>
                <a:srgbClr val="EB8803"/>
              </a:solidFill>
              <a:latin typeface="+mn-lt"/>
            </a:endParaRPr>
          </a:p>
          <a:p>
            <a:pPr defTabSz="3525359" eaLnBrk="1" hangingPunct="1">
              <a:spcBef>
                <a:spcPts val="0"/>
              </a:spcBef>
              <a:defRPr/>
            </a:pPr>
            <a:r>
              <a:rPr lang="en-GB" altLang="en-US" sz="1200" dirty="0">
                <a:solidFill>
                  <a:srgbClr val="143658"/>
                </a:solidFill>
                <a:latin typeface="+mn-lt"/>
                <a:cs typeface="+mn-cs"/>
              </a:rPr>
              <a:t>[3] </a:t>
            </a:r>
            <a:r>
              <a:rPr lang="en-GB" altLang="en-US" sz="1200" dirty="0" err="1">
                <a:solidFill>
                  <a:srgbClr val="143658"/>
                </a:solidFill>
                <a:latin typeface="+mn-lt"/>
                <a:cs typeface="+mn-cs"/>
              </a:rPr>
              <a:t>Angcoy</a:t>
            </a:r>
            <a:r>
              <a:rPr lang="en-GB" altLang="en-US" sz="1200" dirty="0">
                <a:solidFill>
                  <a:srgbClr val="143658"/>
                </a:solidFill>
                <a:latin typeface="+mn-lt"/>
                <a:cs typeface="+mn-cs"/>
              </a:rPr>
              <a:t> (2010), </a:t>
            </a:r>
            <a:r>
              <a:rPr lang="fr-FR" sz="1200" dirty="0">
                <a:solidFill>
                  <a:srgbClr val="EB8803"/>
                </a:solidFill>
                <a:latin typeface="+mn-lt"/>
                <a:hlinkClick r:id="rId4"/>
              </a:rPr>
              <a:t>http://hdl.handle.net/1946/4463</a:t>
            </a:r>
            <a:endParaRPr lang="en-GB" altLang="en-US" sz="1200" dirty="0">
              <a:solidFill>
                <a:srgbClr val="143658"/>
              </a:solidFill>
              <a:latin typeface="+mn-lt"/>
              <a:cs typeface="+mn-cs"/>
            </a:endParaRPr>
          </a:p>
          <a:p>
            <a:pPr defTabSz="3525359" eaLnBrk="1" hangingPunct="1">
              <a:spcBef>
                <a:spcPts val="0"/>
              </a:spcBef>
              <a:defRPr/>
            </a:pPr>
            <a:r>
              <a:rPr lang="en-GB" altLang="en-US" sz="1200" dirty="0">
                <a:solidFill>
                  <a:srgbClr val="143658"/>
                </a:solidFill>
                <a:latin typeface="+mn-lt"/>
                <a:cs typeface="+mn-cs"/>
              </a:rPr>
              <a:t>[4] Ellis &amp; Mahon (1964), </a:t>
            </a:r>
            <a:r>
              <a:rPr lang="fr-FR" sz="1200" dirty="0">
                <a:latin typeface="+mn-lt"/>
                <a:hlinkClick r:id="rId5" tooltip="Persistent link using digital object identifier"/>
              </a:rPr>
              <a:t>https://doi.org/10.1016/0016-7037(64)90132-2</a:t>
            </a:r>
            <a:endParaRPr lang="fr-FR" sz="1200" dirty="0">
              <a:latin typeface="+mn-lt"/>
            </a:endParaRPr>
          </a:p>
          <a:p>
            <a:pPr defTabSz="3525359" eaLnBrk="1" hangingPunct="1">
              <a:spcBef>
                <a:spcPts val="0"/>
              </a:spcBef>
              <a:defRPr/>
            </a:pPr>
            <a:r>
              <a:rPr lang="en-GB" altLang="en-US" sz="1200" dirty="0">
                <a:solidFill>
                  <a:srgbClr val="143658"/>
                </a:solidFill>
                <a:latin typeface="+mn-lt"/>
                <a:cs typeface="+mn-cs"/>
              </a:rPr>
              <a:t>[5] Gianelli &amp; Grassi (2001), </a:t>
            </a:r>
            <a:r>
              <a:rPr lang="fr-FR" sz="1200" dirty="0">
                <a:solidFill>
                  <a:srgbClr val="EB8803"/>
                </a:solidFill>
                <a:latin typeface="+mn-lt"/>
                <a:hlinkClick r:id="rId6" tooltip="Persistent link using digital object identifier"/>
              </a:rPr>
              <a:t>https://doi.org/10.1016/S0009-2541(01)00276-5</a:t>
            </a:r>
            <a:endParaRPr lang="en-GB" altLang="en-US" sz="1200" dirty="0">
              <a:solidFill>
                <a:srgbClr val="143658"/>
              </a:solidFill>
              <a:latin typeface="+mn-lt"/>
              <a:cs typeface="+mn-cs"/>
            </a:endParaRPr>
          </a:p>
        </p:txBody>
      </p:sp>
      <p:sp>
        <p:nvSpPr>
          <p:cNvPr id="12" name="ZoneTexte 7">
            <a:extLst>
              <a:ext uri="{FF2B5EF4-FFF2-40B4-BE49-F238E27FC236}">
                <a16:creationId xmlns:a16="http://schemas.microsoft.com/office/drawing/2014/main" id="{6EE1FFE6-B178-AEAC-22BA-A1E0D6866116}"/>
              </a:ext>
            </a:extLst>
          </p:cNvPr>
          <p:cNvSpPr txBox="1"/>
          <p:nvPr/>
        </p:nvSpPr>
        <p:spPr>
          <a:xfrm>
            <a:off x="1802412" y="5638332"/>
            <a:ext cx="91199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143658"/>
                </a:solidFill>
                <a:latin typeface="+mn-lt"/>
              </a:rPr>
              <a:t>Production rate: </a:t>
            </a:r>
            <a:r>
              <a:rPr lang="en-GB" dirty="0">
                <a:solidFill>
                  <a:srgbClr val="143658"/>
                </a:solidFill>
                <a:latin typeface="+mn-lt"/>
              </a:rPr>
              <a:t>20 kg/s; </a:t>
            </a:r>
            <a:r>
              <a:rPr lang="en-GB" b="1" dirty="0">
                <a:solidFill>
                  <a:srgbClr val="143658"/>
                </a:solidFill>
                <a:latin typeface="+mn-lt"/>
              </a:rPr>
              <a:t>Inclination: </a:t>
            </a:r>
            <a:r>
              <a:rPr lang="en-GB" dirty="0">
                <a:solidFill>
                  <a:srgbClr val="143658"/>
                </a:solidFill>
                <a:latin typeface="+mn-lt"/>
              </a:rPr>
              <a:t>90°; </a:t>
            </a:r>
            <a:r>
              <a:rPr lang="en-GB" b="1" dirty="0">
                <a:solidFill>
                  <a:srgbClr val="143658"/>
                </a:solidFill>
                <a:latin typeface="+mn-lt"/>
              </a:rPr>
              <a:t>Casing ID: </a:t>
            </a:r>
            <a:r>
              <a:rPr lang="en-GB" dirty="0">
                <a:solidFill>
                  <a:srgbClr val="143658"/>
                </a:solidFill>
                <a:latin typeface="+mn-lt"/>
              </a:rPr>
              <a:t>24 cm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143658"/>
                </a:solidFill>
                <a:latin typeface="+mn-lt"/>
              </a:rPr>
              <a:t>Gas-Liquid:</a:t>
            </a:r>
            <a:r>
              <a:rPr lang="en-GB" dirty="0">
                <a:solidFill>
                  <a:srgbClr val="143658"/>
                </a:solidFill>
                <a:latin typeface="+mn-lt"/>
              </a:rPr>
              <a:t> Soreide &amp; Whitson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143658"/>
                </a:solidFill>
                <a:latin typeface="+mn-lt"/>
              </a:rPr>
              <a:t>Liquid-Solid:</a:t>
            </a:r>
            <a:r>
              <a:rPr lang="en-GB" dirty="0">
                <a:solidFill>
                  <a:srgbClr val="143658"/>
                </a:solidFill>
                <a:latin typeface="+mn-lt"/>
              </a:rPr>
              <a:t> </a:t>
            </a:r>
            <a:r>
              <a:rPr lang="en-GB" dirty="0" err="1">
                <a:solidFill>
                  <a:srgbClr val="143658"/>
                </a:solidFill>
                <a:latin typeface="+mn-lt"/>
              </a:rPr>
              <a:t>Thermoddem</a:t>
            </a:r>
            <a:r>
              <a:rPr lang="en-GB" dirty="0">
                <a:solidFill>
                  <a:srgbClr val="143658"/>
                </a:solidFill>
                <a:latin typeface="+mn-lt"/>
              </a:rPr>
              <a:t> thermodynamic database + B-dot activity model</a:t>
            </a:r>
            <a:endParaRPr lang="en-GB" dirty="0">
              <a:solidFill>
                <a:srgbClr val="14365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143658"/>
                </a:solidFill>
                <a:latin typeface="+mn-lt"/>
              </a:rPr>
              <a:t>Deposition rate </a:t>
            </a:r>
            <a:r>
              <a:rPr lang="en-GB" b="1" i="1" dirty="0">
                <a:solidFill>
                  <a:srgbClr val="143658"/>
                </a:solidFill>
                <a:latin typeface="+mn-lt"/>
              </a:rPr>
              <a:t>α</a:t>
            </a:r>
            <a:r>
              <a:rPr lang="en-GB" b="1" dirty="0">
                <a:solidFill>
                  <a:srgbClr val="143658"/>
                </a:solidFill>
                <a:latin typeface="+mn-lt"/>
              </a:rPr>
              <a:t>:</a:t>
            </a:r>
            <a:r>
              <a:rPr lang="en-GB" dirty="0">
                <a:solidFill>
                  <a:srgbClr val="143658"/>
                </a:solidFill>
                <a:latin typeface="+mn-lt"/>
              </a:rPr>
              <a:t> 0.2</a:t>
            </a:r>
          </a:p>
        </p:txBody>
      </p:sp>
    </p:spTree>
    <p:extLst>
      <p:ext uri="{BB962C8B-B14F-4D97-AF65-F5344CB8AC3E}">
        <p14:creationId xmlns:p14="http://schemas.microsoft.com/office/powerpoint/2010/main" val="3300568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57E829-53D5-F550-85E0-D8A5D504F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Well Flow and </a:t>
            </a:r>
            <a:r>
              <a:rPr lang="en-US" dirty="0" err="1"/>
              <a:t>Thermo</a:t>
            </a:r>
            <a:r>
              <a:rPr lang="en-US" dirty="0"/>
              <a:t> Models</a:t>
            </a:r>
            <a:endParaRPr lang="en-GB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0E56CEB-2C27-86DE-E2FF-36E99317CA71}"/>
              </a:ext>
            </a:extLst>
          </p:cNvPr>
          <p:cNvSpPr txBox="1">
            <a:spLocks/>
          </p:cNvSpPr>
          <p:nvPr/>
        </p:nvSpPr>
        <p:spPr>
          <a:xfrm>
            <a:off x="0" y="930131"/>
            <a:ext cx="5708073" cy="414551"/>
          </a:xfrm>
          <a:prstGeom prst="rect">
            <a:avLst/>
          </a:prstGeom>
        </p:spPr>
        <p:txBody>
          <a:bodyPr/>
          <a:lstStyle>
            <a:lvl1pPr algn="ctr" defTabSz="3524250" rtl="0" eaLnBrk="0" fontAlgn="base" hangingPunct="0">
              <a:spcBef>
                <a:spcPct val="0"/>
              </a:spcBef>
              <a:spcAft>
                <a:spcPct val="0"/>
              </a:spcAft>
              <a:defRPr sz="70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defTabSz="3524250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 algn="ctr" defTabSz="3524250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 algn="ctr" defTabSz="3524250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 algn="ctr" defTabSz="3524250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391858" algn="ctr" defTabSz="3525359" rtl="0" fontAlgn="base">
              <a:spcBef>
                <a:spcPct val="0"/>
              </a:spcBef>
              <a:spcAft>
                <a:spcPct val="0"/>
              </a:spcAft>
              <a:defRPr sz="7028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 marL="783715" algn="ctr" defTabSz="3525359" rtl="0" fontAlgn="base">
              <a:spcBef>
                <a:spcPct val="0"/>
              </a:spcBef>
              <a:spcAft>
                <a:spcPct val="0"/>
              </a:spcAft>
              <a:defRPr sz="7028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1175573" algn="ctr" defTabSz="3525359" rtl="0" fontAlgn="base">
              <a:spcBef>
                <a:spcPct val="0"/>
              </a:spcBef>
              <a:spcAft>
                <a:spcPct val="0"/>
              </a:spcAft>
              <a:defRPr sz="7028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 marL="1567430" algn="ctr" defTabSz="3525359" rtl="0" fontAlgn="base">
              <a:spcBef>
                <a:spcPct val="0"/>
              </a:spcBef>
              <a:spcAft>
                <a:spcPct val="0"/>
              </a:spcAft>
              <a:defRPr sz="7028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defRPr/>
            </a:pPr>
            <a:r>
              <a:rPr lang="en-GB" sz="2200" b="1" i="1" dirty="0">
                <a:solidFill>
                  <a:srgbClr val="143658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GB" sz="2200" b="1" dirty="0">
                <a:solidFill>
                  <a:srgbClr val="143658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2200" b="1" i="1" dirty="0">
                <a:solidFill>
                  <a:srgbClr val="143658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GB" sz="2200" b="1" dirty="0">
                <a:solidFill>
                  <a:srgbClr val="143658"/>
                </a:solidFill>
                <a:latin typeface="+mn-lt"/>
                <a:ea typeface="+mn-ea"/>
                <a:cs typeface="+mn-cs"/>
              </a:rPr>
              <a:t> along the well bore</a:t>
            </a:r>
          </a:p>
        </p:txBody>
      </p:sp>
      <p:pic>
        <p:nvPicPr>
          <p:cNvPr id="5" name="Picture 18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4967EA34-8990-1698-469D-5DDF2BDFB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" t="3798" r="1941" b="4124"/>
          <a:stretch>
            <a:fillRect/>
          </a:stretch>
        </p:blipFill>
        <p:spPr bwMode="auto">
          <a:xfrm>
            <a:off x="648000" y="1440000"/>
            <a:ext cx="10800000" cy="484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8E59ACCC-FCD9-A725-B328-982190893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961" y="5720031"/>
            <a:ext cx="19065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fr-FR" sz="1600" b="1" i="1" dirty="0">
                <a:solidFill>
                  <a:srgbClr val="FF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T</a:t>
            </a:r>
            <a:r>
              <a:rPr lang="en-GB" altLang="fr-FR" sz="1600" b="1" dirty="0">
                <a:solidFill>
                  <a:srgbClr val="FF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[°C]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DED907-D52A-93AB-90D2-11C5545AD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325" y="1881746"/>
            <a:ext cx="19065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fr-FR" sz="1600" b="1" i="1" dirty="0">
                <a:solidFill>
                  <a:srgbClr val="4242FF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P</a:t>
            </a:r>
            <a:r>
              <a:rPr lang="en-GB" altLang="fr-FR" sz="1600" b="1" dirty="0">
                <a:solidFill>
                  <a:srgbClr val="4242FF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[bar]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40A63D-3E4A-A005-99AC-0F1BDDFDEC6B}"/>
              </a:ext>
            </a:extLst>
          </p:cNvPr>
          <p:cNvSpPr/>
          <p:nvPr/>
        </p:nvSpPr>
        <p:spPr>
          <a:xfrm>
            <a:off x="1413164" y="2650833"/>
            <a:ext cx="1620000" cy="2160000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A95512-9337-BB21-0986-0FD5A31E8833}"/>
              </a:ext>
            </a:extLst>
          </p:cNvPr>
          <p:cNvSpPr/>
          <p:nvPr/>
        </p:nvSpPr>
        <p:spPr>
          <a:xfrm>
            <a:off x="1413164" y="1882259"/>
            <a:ext cx="1620000" cy="766264"/>
          </a:xfrm>
          <a:prstGeom prst="rect">
            <a:avLst/>
          </a:prstGeom>
          <a:solidFill>
            <a:srgbClr val="FFC000">
              <a:alpha val="25098"/>
            </a:srgb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CFFE1B-6E74-62AD-1603-BD32259CF367}"/>
              </a:ext>
            </a:extLst>
          </p:cNvPr>
          <p:cNvSpPr/>
          <p:nvPr/>
        </p:nvSpPr>
        <p:spPr>
          <a:xfrm>
            <a:off x="3500582" y="3223490"/>
            <a:ext cx="1620000" cy="1810327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F74E37-F7D1-EFAC-3585-3F8A6BA31033}"/>
              </a:ext>
            </a:extLst>
          </p:cNvPr>
          <p:cNvSpPr/>
          <p:nvPr/>
        </p:nvSpPr>
        <p:spPr>
          <a:xfrm>
            <a:off x="3500582" y="1882259"/>
            <a:ext cx="1620000" cy="1341232"/>
          </a:xfrm>
          <a:prstGeom prst="rect">
            <a:avLst/>
          </a:prstGeom>
          <a:solidFill>
            <a:srgbClr val="FFC000">
              <a:alpha val="25098"/>
            </a:srgb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06E9E7-73F2-0E79-B8A5-F39F750AF3D3}"/>
              </a:ext>
            </a:extLst>
          </p:cNvPr>
          <p:cNvSpPr/>
          <p:nvPr/>
        </p:nvSpPr>
        <p:spPr>
          <a:xfrm>
            <a:off x="5578764" y="4008581"/>
            <a:ext cx="1620000" cy="2050004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710ABF-D9B8-E0F2-6B3D-4482091EC0D6}"/>
              </a:ext>
            </a:extLst>
          </p:cNvPr>
          <p:cNvSpPr/>
          <p:nvPr/>
        </p:nvSpPr>
        <p:spPr>
          <a:xfrm>
            <a:off x="5578764" y="1882259"/>
            <a:ext cx="1620000" cy="2126322"/>
          </a:xfrm>
          <a:prstGeom prst="rect">
            <a:avLst/>
          </a:prstGeom>
          <a:solidFill>
            <a:srgbClr val="FFC000">
              <a:alpha val="25098"/>
            </a:srgb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A11AA4-AAFB-998D-8BE4-B0DF95A81058}"/>
              </a:ext>
            </a:extLst>
          </p:cNvPr>
          <p:cNvSpPr/>
          <p:nvPr/>
        </p:nvSpPr>
        <p:spPr>
          <a:xfrm>
            <a:off x="7656946" y="3401293"/>
            <a:ext cx="1620000" cy="2685001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4470C1-5360-D879-C89E-B372F6D95090}"/>
              </a:ext>
            </a:extLst>
          </p:cNvPr>
          <p:cNvSpPr/>
          <p:nvPr/>
        </p:nvSpPr>
        <p:spPr>
          <a:xfrm>
            <a:off x="7656946" y="1882259"/>
            <a:ext cx="1620000" cy="1519034"/>
          </a:xfrm>
          <a:prstGeom prst="rect">
            <a:avLst/>
          </a:prstGeom>
          <a:solidFill>
            <a:srgbClr val="FFC000">
              <a:alpha val="25098"/>
            </a:srgb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0F65BA-D017-F8C3-CD03-435280545E11}"/>
              </a:ext>
            </a:extLst>
          </p:cNvPr>
          <p:cNvSpPr/>
          <p:nvPr/>
        </p:nvSpPr>
        <p:spPr>
          <a:xfrm>
            <a:off x="9744364" y="2752436"/>
            <a:ext cx="1620000" cy="396000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2A0CE3D-1711-DFDC-499E-B8AE9994D10E}"/>
              </a:ext>
            </a:extLst>
          </p:cNvPr>
          <p:cNvSpPr/>
          <p:nvPr/>
        </p:nvSpPr>
        <p:spPr>
          <a:xfrm>
            <a:off x="9744364" y="1882259"/>
            <a:ext cx="1620000" cy="870177"/>
          </a:xfrm>
          <a:prstGeom prst="rect">
            <a:avLst/>
          </a:prstGeom>
          <a:solidFill>
            <a:srgbClr val="FFC000">
              <a:alpha val="25098"/>
            </a:srgb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029BC6-DB27-F363-7576-3190CF94FAE9}"/>
              </a:ext>
            </a:extLst>
          </p:cNvPr>
          <p:cNvSpPr/>
          <p:nvPr/>
        </p:nvSpPr>
        <p:spPr>
          <a:xfrm>
            <a:off x="9813928" y="5317828"/>
            <a:ext cx="180000" cy="180000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897B8A8-2A48-1CFD-2A95-718556A09754}"/>
              </a:ext>
            </a:extLst>
          </p:cNvPr>
          <p:cNvSpPr/>
          <p:nvPr/>
        </p:nvSpPr>
        <p:spPr>
          <a:xfrm>
            <a:off x="9813928" y="5113645"/>
            <a:ext cx="180000" cy="180000"/>
          </a:xfrm>
          <a:prstGeom prst="rect">
            <a:avLst/>
          </a:prstGeom>
          <a:solidFill>
            <a:srgbClr val="FFC000">
              <a:alpha val="25098"/>
            </a:srgb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Titre 1">
            <a:extLst>
              <a:ext uri="{FF2B5EF4-FFF2-40B4-BE49-F238E27FC236}">
                <a16:creationId xmlns:a16="http://schemas.microsoft.com/office/drawing/2014/main" id="{720EC5D3-9518-E91D-0FE5-FA7C5F74A97C}"/>
              </a:ext>
            </a:extLst>
          </p:cNvPr>
          <p:cNvSpPr txBox="1">
            <a:spLocks/>
          </p:cNvSpPr>
          <p:nvPr/>
        </p:nvSpPr>
        <p:spPr>
          <a:xfrm>
            <a:off x="9938511" y="5079997"/>
            <a:ext cx="2318144" cy="512606"/>
          </a:xfrm>
          <a:prstGeom prst="rect">
            <a:avLst/>
          </a:prstGeom>
        </p:spPr>
        <p:txBody>
          <a:bodyPr/>
          <a:lstStyle>
            <a:lvl1pPr algn="ctr" defTabSz="3524250" rtl="0" eaLnBrk="0" fontAlgn="base" hangingPunct="0">
              <a:spcBef>
                <a:spcPct val="0"/>
              </a:spcBef>
              <a:spcAft>
                <a:spcPct val="0"/>
              </a:spcAft>
              <a:defRPr sz="70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defTabSz="3524250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 algn="ctr" defTabSz="3524250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 algn="ctr" defTabSz="3524250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 algn="ctr" defTabSz="3524250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391858" algn="ctr" defTabSz="3525359" rtl="0" fontAlgn="base">
              <a:spcBef>
                <a:spcPct val="0"/>
              </a:spcBef>
              <a:spcAft>
                <a:spcPct val="0"/>
              </a:spcAft>
              <a:defRPr sz="7028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 marL="783715" algn="ctr" defTabSz="3525359" rtl="0" fontAlgn="base">
              <a:spcBef>
                <a:spcPct val="0"/>
              </a:spcBef>
              <a:spcAft>
                <a:spcPct val="0"/>
              </a:spcAft>
              <a:defRPr sz="7028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1175573" algn="ctr" defTabSz="3525359" rtl="0" fontAlgn="base">
              <a:spcBef>
                <a:spcPct val="0"/>
              </a:spcBef>
              <a:spcAft>
                <a:spcPct val="0"/>
              </a:spcAft>
              <a:defRPr sz="7028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 marL="1567430" algn="ctr" defTabSz="3525359" rtl="0" fontAlgn="base">
              <a:spcBef>
                <a:spcPct val="0"/>
              </a:spcBef>
              <a:spcAft>
                <a:spcPct val="0"/>
              </a:spcAft>
              <a:defRPr sz="7028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defRPr/>
            </a:pPr>
            <a:r>
              <a:rPr lang="en-GB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Two-phase (vapour-aqueous) flow</a:t>
            </a:r>
          </a:p>
          <a:p>
            <a:pPr algn="l">
              <a:defRPr/>
            </a:pPr>
            <a:r>
              <a:rPr lang="en-GB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Single-phase (aqueous) flow</a:t>
            </a:r>
          </a:p>
        </p:txBody>
      </p:sp>
      <p:sp>
        <p:nvSpPr>
          <p:cNvPr id="33" name="Titre 1">
            <a:extLst>
              <a:ext uri="{FF2B5EF4-FFF2-40B4-BE49-F238E27FC236}">
                <a16:creationId xmlns:a16="http://schemas.microsoft.com/office/drawing/2014/main" id="{6C0F82B5-D25F-3144-7129-9146611E2260}"/>
              </a:ext>
            </a:extLst>
          </p:cNvPr>
          <p:cNvSpPr txBox="1">
            <a:spLocks/>
          </p:cNvSpPr>
          <p:nvPr/>
        </p:nvSpPr>
        <p:spPr>
          <a:xfrm>
            <a:off x="64655" y="4658888"/>
            <a:ext cx="1324436" cy="323038"/>
          </a:xfrm>
          <a:prstGeom prst="rect">
            <a:avLst/>
          </a:prstGeom>
        </p:spPr>
        <p:txBody>
          <a:bodyPr/>
          <a:lstStyle>
            <a:lvl1pPr algn="ctr" defTabSz="3524250" rtl="0" eaLnBrk="0" fontAlgn="base" hangingPunct="0">
              <a:spcBef>
                <a:spcPct val="0"/>
              </a:spcBef>
              <a:spcAft>
                <a:spcPct val="0"/>
              </a:spcAft>
              <a:defRPr sz="70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defTabSz="3524250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 algn="ctr" defTabSz="3524250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 algn="ctr" defTabSz="3524250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 algn="ctr" defTabSz="3524250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391858" algn="ctr" defTabSz="3525359" rtl="0" fontAlgn="base">
              <a:spcBef>
                <a:spcPct val="0"/>
              </a:spcBef>
              <a:spcAft>
                <a:spcPct val="0"/>
              </a:spcAft>
              <a:defRPr sz="7028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 marL="783715" algn="ctr" defTabSz="3525359" rtl="0" fontAlgn="base">
              <a:spcBef>
                <a:spcPct val="0"/>
              </a:spcBef>
              <a:spcAft>
                <a:spcPct val="0"/>
              </a:spcAft>
              <a:defRPr sz="7028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1175573" algn="ctr" defTabSz="3525359" rtl="0" fontAlgn="base">
              <a:spcBef>
                <a:spcPct val="0"/>
              </a:spcBef>
              <a:spcAft>
                <a:spcPct val="0"/>
              </a:spcAft>
              <a:defRPr sz="7028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 marL="1567430" algn="ctr" defTabSz="3525359" rtl="0" fontAlgn="base">
              <a:spcBef>
                <a:spcPct val="0"/>
              </a:spcBef>
              <a:spcAft>
                <a:spcPct val="0"/>
              </a:spcAft>
              <a:defRPr sz="7028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defRPr/>
            </a:pPr>
            <a:r>
              <a:rPr lang="en-GB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Bottom-hole </a:t>
            </a:r>
            <a:r>
              <a:rPr lang="en-GB" sz="14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endParaRPr lang="en-GB" sz="1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E1F5897F-80B7-18E9-D114-A24EBF2D7410}"/>
              </a:ext>
            </a:extLst>
          </p:cNvPr>
          <p:cNvSpPr txBox="1">
            <a:spLocks/>
          </p:cNvSpPr>
          <p:nvPr/>
        </p:nvSpPr>
        <p:spPr>
          <a:xfrm>
            <a:off x="333920" y="1742323"/>
            <a:ext cx="1324436" cy="323038"/>
          </a:xfrm>
          <a:prstGeom prst="rect">
            <a:avLst/>
          </a:prstGeom>
        </p:spPr>
        <p:txBody>
          <a:bodyPr/>
          <a:lstStyle>
            <a:lvl1pPr algn="ctr" defTabSz="3524250" rtl="0" eaLnBrk="0" fontAlgn="base" hangingPunct="0">
              <a:spcBef>
                <a:spcPct val="0"/>
              </a:spcBef>
              <a:spcAft>
                <a:spcPct val="0"/>
              </a:spcAft>
              <a:defRPr sz="70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defTabSz="3524250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 algn="ctr" defTabSz="3524250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 algn="ctr" defTabSz="3524250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 algn="ctr" defTabSz="3524250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391858" algn="ctr" defTabSz="3525359" rtl="0" fontAlgn="base">
              <a:spcBef>
                <a:spcPct val="0"/>
              </a:spcBef>
              <a:spcAft>
                <a:spcPct val="0"/>
              </a:spcAft>
              <a:defRPr sz="7028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 marL="783715" algn="ctr" defTabSz="3525359" rtl="0" fontAlgn="base">
              <a:spcBef>
                <a:spcPct val="0"/>
              </a:spcBef>
              <a:spcAft>
                <a:spcPct val="0"/>
              </a:spcAft>
              <a:defRPr sz="7028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1175573" algn="ctr" defTabSz="3525359" rtl="0" fontAlgn="base">
              <a:spcBef>
                <a:spcPct val="0"/>
              </a:spcBef>
              <a:spcAft>
                <a:spcPct val="0"/>
              </a:spcAft>
              <a:defRPr sz="7028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 marL="1567430" algn="ctr" defTabSz="3525359" rtl="0" fontAlgn="base">
              <a:spcBef>
                <a:spcPct val="0"/>
              </a:spcBef>
              <a:spcAft>
                <a:spcPct val="0"/>
              </a:spcAft>
              <a:defRPr sz="7028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defRPr/>
            </a:pPr>
            <a:r>
              <a:rPr lang="en-GB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Surface </a:t>
            </a:r>
            <a:r>
              <a:rPr lang="en-GB" sz="14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endParaRPr lang="en-GB" sz="1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" name="Titre 1">
            <a:extLst>
              <a:ext uri="{FF2B5EF4-FFF2-40B4-BE49-F238E27FC236}">
                <a16:creationId xmlns:a16="http://schemas.microsoft.com/office/drawing/2014/main" id="{DA260235-D9C1-AB81-F9A7-AD5A0D1775DD}"/>
              </a:ext>
            </a:extLst>
          </p:cNvPr>
          <p:cNvSpPr txBox="1">
            <a:spLocks/>
          </p:cNvSpPr>
          <p:nvPr/>
        </p:nvSpPr>
        <p:spPr>
          <a:xfrm>
            <a:off x="2794000" y="6423850"/>
            <a:ext cx="6604000" cy="300170"/>
          </a:xfrm>
          <a:prstGeom prst="rect">
            <a:avLst/>
          </a:prstGeom>
        </p:spPr>
        <p:txBody>
          <a:bodyPr/>
          <a:lstStyle>
            <a:lvl1pPr algn="ctr" defTabSz="3524250" rtl="0" eaLnBrk="0" fontAlgn="base" hangingPunct="0">
              <a:spcBef>
                <a:spcPct val="0"/>
              </a:spcBef>
              <a:spcAft>
                <a:spcPct val="0"/>
              </a:spcAft>
              <a:defRPr sz="70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defTabSz="3524250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 algn="ctr" defTabSz="3524250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 algn="ctr" defTabSz="3524250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 algn="ctr" defTabSz="3524250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391858" algn="ctr" defTabSz="3525359" rtl="0" fontAlgn="base">
              <a:spcBef>
                <a:spcPct val="0"/>
              </a:spcBef>
              <a:spcAft>
                <a:spcPct val="0"/>
              </a:spcAft>
              <a:defRPr sz="7028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 marL="783715" algn="ctr" defTabSz="3525359" rtl="0" fontAlgn="base">
              <a:spcBef>
                <a:spcPct val="0"/>
              </a:spcBef>
              <a:spcAft>
                <a:spcPct val="0"/>
              </a:spcAft>
              <a:defRPr sz="7028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1175573" algn="ctr" defTabSz="3525359" rtl="0" fontAlgn="base">
              <a:spcBef>
                <a:spcPct val="0"/>
              </a:spcBef>
              <a:spcAft>
                <a:spcPct val="0"/>
              </a:spcAft>
              <a:defRPr sz="7028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 marL="1567430" algn="ctr" defTabSz="3525359" rtl="0" fontAlgn="base">
              <a:spcBef>
                <a:spcPct val="0"/>
              </a:spcBef>
              <a:spcAft>
                <a:spcPct val="0"/>
              </a:spcAft>
              <a:defRPr sz="7028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>
              <a:defRPr/>
            </a:pPr>
            <a:r>
              <a:rPr lang="en-GB" sz="18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First deposition mechanism: Cooling of the fluid while ascending</a:t>
            </a:r>
          </a:p>
        </p:txBody>
      </p:sp>
    </p:spTree>
    <p:extLst>
      <p:ext uri="{BB962C8B-B14F-4D97-AF65-F5344CB8AC3E}">
        <p14:creationId xmlns:p14="http://schemas.microsoft.com/office/powerpoint/2010/main" val="3090107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57E829-53D5-F550-85E0-D8A5D504F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Well Flow and </a:t>
            </a:r>
            <a:r>
              <a:rPr lang="en-US" dirty="0" err="1"/>
              <a:t>Thermo</a:t>
            </a:r>
            <a:r>
              <a:rPr lang="en-US" dirty="0"/>
              <a:t> Models</a:t>
            </a:r>
            <a:endParaRPr lang="en-GB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0E56CEB-2C27-86DE-E2FF-36E99317CA71}"/>
              </a:ext>
            </a:extLst>
          </p:cNvPr>
          <p:cNvSpPr txBox="1">
            <a:spLocks/>
          </p:cNvSpPr>
          <p:nvPr/>
        </p:nvSpPr>
        <p:spPr>
          <a:xfrm>
            <a:off x="0" y="930131"/>
            <a:ext cx="9901382" cy="414551"/>
          </a:xfrm>
          <a:prstGeom prst="rect">
            <a:avLst/>
          </a:prstGeom>
        </p:spPr>
        <p:txBody>
          <a:bodyPr/>
          <a:lstStyle>
            <a:lvl1pPr algn="ctr" defTabSz="3524250" rtl="0" eaLnBrk="0" fontAlgn="base" hangingPunct="0">
              <a:spcBef>
                <a:spcPct val="0"/>
              </a:spcBef>
              <a:spcAft>
                <a:spcPct val="0"/>
              </a:spcAft>
              <a:defRPr sz="70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defTabSz="3524250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 algn="ctr" defTabSz="3524250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 algn="ctr" defTabSz="3524250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 algn="ctr" defTabSz="3524250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391858" algn="ctr" defTabSz="3525359" rtl="0" fontAlgn="base">
              <a:spcBef>
                <a:spcPct val="0"/>
              </a:spcBef>
              <a:spcAft>
                <a:spcPct val="0"/>
              </a:spcAft>
              <a:defRPr sz="7028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 marL="783715" algn="ctr" defTabSz="3525359" rtl="0" fontAlgn="base">
              <a:spcBef>
                <a:spcPct val="0"/>
              </a:spcBef>
              <a:spcAft>
                <a:spcPct val="0"/>
              </a:spcAft>
              <a:defRPr sz="7028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1175573" algn="ctr" defTabSz="3525359" rtl="0" fontAlgn="base">
              <a:spcBef>
                <a:spcPct val="0"/>
              </a:spcBef>
              <a:spcAft>
                <a:spcPct val="0"/>
              </a:spcAft>
              <a:defRPr sz="7028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 marL="1567430" algn="ctr" defTabSz="3525359" rtl="0" fontAlgn="base">
              <a:spcBef>
                <a:spcPct val="0"/>
              </a:spcBef>
              <a:spcAft>
                <a:spcPct val="0"/>
              </a:spcAft>
              <a:defRPr sz="7028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defRPr/>
            </a:pPr>
            <a:r>
              <a:rPr lang="en-GB" sz="2400" b="1" dirty="0">
                <a:solidFill>
                  <a:srgbClr val="143658"/>
                </a:solidFill>
                <a:latin typeface="+mn-lt"/>
                <a:ea typeface="+mn-ea"/>
                <a:cs typeface="+mn-cs"/>
              </a:rPr>
              <a:t>Gas saturation and CO</a:t>
            </a:r>
            <a:r>
              <a:rPr lang="en-GB" sz="2400" b="1" baseline="-25000" dirty="0">
                <a:solidFill>
                  <a:srgbClr val="143658"/>
                </a:solidFill>
                <a:latin typeface="+mn-lt"/>
                <a:ea typeface="+mn-ea"/>
                <a:cs typeface="+mn-cs"/>
              </a:rPr>
              <a:t>2(g)</a:t>
            </a:r>
            <a:r>
              <a:rPr lang="en-GB" sz="2400" b="1" dirty="0">
                <a:solidFill>
                  <a:srgbClr val="143658"/>
                </a:solidFill>
                <a:latin typeface="+mn-lt"/>
                <a:ea typeface="+mn-ea"/>
                <a:cs typeface="+mn-cs"/>
              </a:rPr>
              <a:t> - H</a:t>
            </a:r>
            <a:r>
              <a:rPr lang="en-GB" sz="2400" b="1" baseline="-25000" dirty="0">
                <a:solidFill>
                  <a:srgbClr val="143658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GB" sz="2400" b="1" dirty="0">
                <a:solidFill>
                  <a:srgbClr val="143658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GB" sz="2400" b="1" baseline="-25000" dirty="0">
                <a:solidFill>
                  <a:srgbClr val="143658"/>
                </a:solidFill>
                <a:latin typeface="+mn-lt"/>
                <a:ea typeface="+mn-ea"/>
                <a:cs typeface="+mn-cs"/>
              </a:rPr>
              <a:t>(g)</a:t>
            </a:r>
            <a:r>
              <a:rPr lang="en-GB" sz="2400" b="1" dirty="0">
                <a:solidFill>
                  <a:srgbClr val="143658"/>
                </a:solidFill>
                <a:latin typeface="+mn-lt"/>
                <a:ea typeface="+mn-ea"/>
                <a:cs typeface="+mn-cs"/>
              </a:rPr>
              <a:t> mass fractions in dry gas mixture</a:t>
            </a:r>
          </a:p>
        </p:txBody>
      </p:sp>
      <p:pic>
        <p:nvPicPr>
          <p:cNvPr id="10" name="Picture 2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87BBFD76-D0EC-E65B-ABC5-B4D8E514C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7370" r="1469" b="3082"/>
          <a:stretch>
            <a:fillRect/>
          </a:stretch>
        </p:blipFill>
        <p:spPr bwMode="auto">
          <a:xfrm>
            <a:off x="668292" y="1638297"/>
            <a:ext cx="10119493" cy="468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id="{B8AB0604-0BF2-F1C7-5338-9AD3520D1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7170" y="1557275"/>
            <a:ext cx="20907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fr-FR" sz="1600" b="1" i="1" dirty="0">
                <a:solidFill>
                  <a:srgbClr val="FF8C0B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GS</a:t>
            </a:r>
            <a:r>
              <a:rPr lang="en-GB" altLang="fr-FR" sz="1600" b="1" dirty="0">
                <a:solidFill>
                  <a:srgbClr val="FF8C0B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[-]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835E3C2B-C3AE-A907-61C4-7699BC584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214" y="5703739"/>
            <a:ext cx="16530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altLang="fr-FR" sz="1600" b="1" i="1">
                <a:solidFill>
                  <a:srgbClr val="BE00BE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w</a:t>
            </a:r>
            <a:r>
              <a:rPr lang="en-GB" altLang="fr-FR" sz="1600" b="1">
                <a:solidFill>
                  <a:srgbClr val="BE00BE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[-]</a:t>
            </a:r>
            <a:endParaRPr lang="en-GB" altLang="fr-FR" sz="1600" b="1" i="1">
              <a:solidFill>
                <a:srgbClr val="BE00B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7B47143-81F4-19E9-A76D-96E94EE19DA7}"/>
              </a:ext>
            </a:extLst>
          </p:cNvPr>
          <p:cNvSpPr/>
          <p:nvPr/>
        </p:nvSpPr>
        <p:spPr>
          <a:xfrm>
            <a:off x="1394692" y="2650833"/>
            <a:ext cx="1620000" cy="2160000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5215821-9D49-2636-306B-DD0351E40543}"/>
              </a:ext>
            </a:extLst>
          </p:cNvPr>
          <p:cNvSpPr/>
          <p:nvPr/>
        </p:nvSpPr>
        <p:spPr>
          <a:xfrm>
            <a:off x="1394692" y="1882259"/>
            <a:ext cx="1620000" cy="766264"/>
          </a:xfrm>
          <a:prstGeom prst="rect">
            <a:avLst/>
          </a:prstGeom>
          <a:solidFill>
            <a:srgbClr val="FFC000">
              <a:alpha val="25098"/>
            </a:srgb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EC35149-1A71-B3D1-2BD3-901A291B9DEB}"/>
              </a:ext>
            </a:extLst>
          </p:cNvPr>
          <p:cNvSpPr/>
          <p:nvPr/>
        </p:nvSpPr>
        <p:spPr>
          <a:xfrm>
            <a:off x="3325094" y="3223490"/>
            <a:ext cx="1620000" cy="1810327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27F161D-12D4-307E-EC2A-B40248982253}"/>
              </a:ext>
            </a:extLst>
          </p:cNvPr>
          <p:cNvSpPr/>
          <p:nvPr/>
        </p:nvSpPr>
        <p:spPr>
          <a:xfrm>
            <a:off x="3325094" y="1882259"/>
            <a:ext cx="1620000" cy="1341232"/>
          </a:xfrm>
          <a:prstGeom prst="rect">
            <a:avLst/>
          </a:prstGeom>
          <a:solidFill>
            <a:srgbClr val="FFC000">
              <a:alpha val="25098"/>
            </a:srgb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E950D68-DD6C-1005-E0BB-B12343084909}"/>
              </a:ext>
            </a:extLst>
          </p:cNvPr>
          <p:cNvSpPr/>
          <p:nvPr/>
        </p:nvSpPr>
        <p:spPr>
          <a:xfrm>
            <a:off x="5237025" y="4008581"/>
            <a:ext cx="1620000" cy="2034000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F33479A-15BC-3390-E2B1-EE82A67E199E}"/>
              </a:ext>
            </a:extLst>
          </p:cNvPr>
          <p:cNvSpPr/>
          <p:nvPr/>
        </p:nvSpPr>
        <p:spPr>
          <a:xfrm>
            <a:off x="5237025" y="1882259"/>
            <a:ext cx="1620000" cy="2126322"/>
          </a:xfrm>
          <a:prstGeom prst="rect">
            <a:avLst/>
          </a:prstGeom>
          <a:solidFill>
            <a:srgbClr val="FFC000">
              <a:alpha val="25098"/>
            </a:srgb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8FF4336-D415-5C87-186A-5BB58A3348B3}"/>
              </a:ext>
            </a:extLst>
          </p:cNvPr>
          <p:cNvSpPr/>
          <p:nvPr/>
        </p:nvSpPr>
        <p:spPr>
          <a:xfrm>
            <a:off x="7158188" y="3401294"/>
            <a:ext cx="1620000" cy="2628000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92923B5-46E6-B519-36A8-D6185F570B4D}"/>
              </a:ext>
            </a:extLst>
          </p:cNvPr>
          <p:cNvSpPr/>
          <p:nvPr/>
        </p:nvSpPr>
        <p:spPr>
          <a:xfrm>
            <a:off x="7158188" y="1882259"/>
            <a:ext cx="1620000" cy="1519034"/>
          </a:xfrm>
          <a:prstGeom prst="rect">
            <a:avLst/>
          </a:prstGeom>
          <a:solidFill>
            <a:srgbClr val="FFC000">
              <a:alpha val="25098"/>
            </a:srgb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22502F2-937D-1D0B-1D2F-8F7357DB131E}"/>
              </a:ext>
            </a:extLst>
          </p:cNvPr>
          <p:cNvSpPr/>
          <p:nvPr/>
        </p:nvSpPr>
        <p:spPr>
          <a:xfrm>
            <a:off x="9079352" y="2752436"/>
            <a:ext cx="1620000" cy="396000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79E5A8A-F735-CB6F-0A89-7CAB4357110D}"/>
              </a:ext>
            </a:extLst>
          </p:cNvPr>
          <p:cNvSpPr/>
          <p:nvPr/>
        </p:nvSpPr>
        <p:spPr>
          <a:xfrm>
            <a:off x="9079352" y="1882259"/>
            <a:ext cx="1620000" cy="870177"/>
          </a:xfrm>
          <a:prstGeom prst="rect">
            <a:avLst/>
          </a:prstGeom>
          <a:solidFill>
            <a:srgbClr val="FFC000">
              <a:alpha val="25098"/>
            </a:srgb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Titre 1">
            <a:extLst>
              <a:ext uri="{FF2B5EF4-FFF2-40B4-BE49-F238E27FC236}">
                <a16:creationId xmlns:a16="http://schemas.microsoft.com/office/drawing/2014/main" id="{4F22AB64-49A1-A075-867C-9493B2437AAB}"/>
              </a:ext>
            </a:extLst>
          </p:cNvPr>
          <p:cNvSpPr txBox="1">
            <a:spLocks/>
          </p:cNvSpPr>
          <p:nvPr/>
        </p:nvSpPr>
        <p:spPr>
          <a:xfrm>
            <a:off x="2794000" y="6423850"/>
            <a:ext cx="6604000" cy="300170"/>
          </a:xfrm>
          <a:prstGeom prst="rect">
            <a:avLst/>
          </a:prstGeom>
        </p:spPr>
        <p:txBody>
          <a:bodyPr/>
          <a:lstStyle>
            <a:lvl1pPr algn="ctr" defTabSz="3524250" rtl="0" eaLnBrk="0" fontAlgn="base" hangingPunct="0">
              <a:spcBef>
                <a:spcPct val="0"/>
              </a:spcBef>
              <a:spcAft>
                <a:spcPct val="0"/>
              </a:spcAft>
              <a:defRPr sz="70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defTabSz="3524250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 algn="ctr" defTabSz="3524250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 algn="ctr" defTabSz="3524250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 algn="ctr" defTabSz="3524250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391858" algn="ctr" defTabSz="3525359" rtl="0" fontAlgn="base">
              <a:spcBef>
                <a:spcPct val="0"/>
              </a:spcBef>
              <a:spcAft>
                <a:spcPct val="0"/>
              </a:spcAft>
              <a:defRPr sz="7028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 marL="783715" algn="ctr" defTabSz="3525359" rtl="0" fontAlgn="base">
              <a:spcBef>
                <a:spcPct val="0"/>
              </a:spcBef>
              <a:spcAft>
                <a:spcPct val="0"/>
              </a:spcAft>
              <a:defRPr sz="7028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1175573" algn="ctr" defTabSz="3525359" rtl="0" fontAlgn="base">
              <a:spcBef>
                <a:spcPct val="0"/>
              </a:spcBef>
              <a:spcAft>
                <a:spcPct val="0"/>
              </a:spcAft>
              <a:defRPr sz="7028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 marL="1567430" algn="ctr" defTabSz="3525359" rtl="0" fontAlgn="base">
              <a:spcBef>
                <a:spcPct val="0"/>
              </a:spcBef>
              <a:spcAft>
                <a:spcPct val="0"/>
              </a:spcAft>
              <a:defRPr sz="7028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>
              <a:defRPr/>
            </a:pPr>
            <a:r>
              <a:rPr lang="en-GB" sz="18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Second deposition mechanism: Degassing</a:t>
            </a:r>
          </a:p>
        </p:txBody>
      </p:sp>
    </p:spTree>
    <p:extLst>
      <p:ext uri="{BB962C8B-B14F-4D97-AF65-F5344CB8AC3E}">
        <p14:creationId xmlns:p14="http://schemas.microsoft.com/office/powerpoint/2010/main" val="3566958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57E829-53D5-F550-85E0-D8A5D504F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Deposition Model</a:t>
            </a:r>
          </a:p>
        </p:txBody>
      </p:sp>
      <p:pic>
        <p:nvPicPr>
          <p:cNvPr id="3" name="Picture 8300" descr="A diagram of different colored lines&#10;&#10;Description automatically generated">
            <a:extLst>
              <a:ext uri="{FF2B5EF4-FFF2-40B4-BE49-F238E27FC236}">
                <a16:creationId xmlns:a16="http://schemas.microsoft.com/office/drawing/2014/main" id="{0AE8F7D1-8F57-E455-EA1C-94861F07E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32" y="1251993"/>
            <a:ext cx="10662668" cy="524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4">
            <a:extLst>
              <a:ext uri="{FF2B5EF4-FFF2-40B4-BE49-F238E27FC236}">
                <a16:creationId xmlns:a16="http://schemas.microsoft.com/office/drawing/2014/main" id="{90618338-B263-313B-F95E-69FF316F8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512" y="1520331"/>
            <a:ext cx="1281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fr-FR" sz="1600" b="1" i="1" dirty="0">
                <a:solidFill>
                  <a:srgbClr val="ADADAD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pH</a:t>
            </a:r>
            <a:r>
              <a:rPr lang="en-GB" altLang="fr-FR" sz="1600" b="1" dirty="0">
                <a:solidFill>
                  <a:srgbClr val="ADADAD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[-]</a:t>
            </a: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2C8151EF-5D85-AFF7-BD5A-9A7F9DFE0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542" y="5693938"/>
            <a:ext cx="1714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fr-FR" sz="1600" b="1" i="1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SI</a:t>
            </a:r>
            <a:r>
              <a:rPr lang="en-GB" altLang="fr-FR" sz="1600" b="1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[-]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0E56CEB-2C27-86DE-E2FF-36E99317CA71}"/>
              </a:ext>
            </a:extLst>
          </p:cNvPr>
          <p:cNvSpPr txBox="1">
            <a:spLocks/>
          </p:cNvSpPr>
          <p:nvPr/>
        </p:nvSpPr>
        <p:spPr>
          <a:xfrm>
            <a:off x="0" y="930131"/>
            <a:ext cx="5708073" cy="414551"/>
          </a:xfrm>
          <a:prstGeom prst="rect">
            <a:avLst/>
          </a:prstGeom>
        </p:spPr>
        <p:txBody>
          <a:bodyPr/>
          <a:lstStyle>
            <a:lvl1pPr algn="ctr" defTabSz="3524250" rtl="0" eaLnBrk="0" fontAlgn="base" hangingPunct="0">
              <a:spcBef>
                <a:spcPct val="0"/>
              </a:spcBef>
              <a:spcAft>
                <a:spcPct val="0"/>
              </a:spcAft>
              <a:defRPr sz="70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defTabSz="3524250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 algn="ctr" defTabSz="3524250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 algn="ctr" defTabSz="3524250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 algn="ctr" defTabSz="3524250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391858" algn="ctr" defTabSz="3525359" rtl="0" fontAlgn="base">
              <a:spcBef>
                <a:spcPct val="0"/>
              </a:spcBef>
              <a:spcAft>
                <a:spcPct val="0"/>
              </a:spcAft>
              <a:defRPr sz="7028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 marL="783715" algn="ctr" defTabSz="3525359" rtl="0" fontAlgn="base">
              <a:spcBef>
                <a:spcPct val="0"/>
              </a:spcBef>
              <a:spcAft>
                <a:spcPct val="0"/>
              </a:spcAft>
              <a:defRPr sz="7028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1175573" algn="ctr" defTabSz="3525359" rtl="0" fontAlgn="base">
              <a:spcBef>
                <a:spcPct val="0"/>
              </a:spcBef>
              <a:spcAft>
                <a:spcPct val="0"/>
              </a:spcAft>
              <a:defRPr sz="7028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 marL="1567430" algn="ctr" defTabSz="3525359" rtl="0" fontAlgn="base">
              <a:spcBef>
                <a:spcPct val="0"/>
              </a:spcBef>
              <a:spcAft>
                <a:spcPct val="0"/>
              </a:spcAft>
              <a:defRPr sz="7028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defRPr/>
            </a:pPr>
            <a:r>
              <a:rPr lang="en-GB" sz="2200" b="1" dirty="0">
                <a:solidFill>
                  <a:srgbClr val="143658"/>
                </a:solidFill>
                <a:latin typeface="+mn-lt"/>
                <a:ea typeface="+mn-ea"/>
                <a:cs typeface="+mn-cs"/>
              </a:rPr>
              <a:t>Scaling risk map</a:t>
            </a:r>
          </a:p>
        </p:txBody>
      </p:sp>
    </p:spTree>
    <p:extLst>
      <p:ext uri="{BB962C8B-B14F-4D97-AF65-F5344CB8AC3E}">
        <p14:creationId xmlns:p14="http://schemas.microsoft.com/office/powerpoint/2010/main" val="4097033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 group of colored objects&#10;&#10;Description automatically generated with medium confidence">
            <a:extLst>
              <a:ext uri="{FF2B5EF4-FFF2-40B4-BE49-F238E27FC236}">
                <a16:creationId xmlns:a16="http://schemas.microsoft.com/office/drawing/2014/main" id="{139CDFA8-A633-AB4E-80B1-553BB3256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" r="1376" b="1752"/>
          <a:stretch>
            <a:fillRect/>
          </a:stretch>
        </p:blipFill>
        <p:spPr bwMode="auto">
          <a:xfrm>
            <a:off x="662301" y="1442379"/>
            <a:ext cx="10800000" cy="499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257E829-53D5-F550-85E0-D8A5D504F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Deposition Model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0E56CEB-2C27-86DE-E2FF-36E99317CA71}"/>
              </a:ext>
            </a:extLst>
          </p:cNvPr>
          <p:cNvSpPr txBox="1">
            <a:spLocks/>
          </p:cNvSpPr>
          <p:nvPr/>
        </p:nvSpPr>
        <p:spPr>
          <a:xfrm>
            <a:off x="0" y="930131"/>
            <a:ext cx="5708073" cy="414551"/>
          </a:xfrm>
          <a:prstGeom prst="rect">
            <a:avLst/>
          </a:prstGeom>
        </p:spPr>
        <p:txBody>
          <a:bodyPr/>
          <a:lstStyle>
            <a:lvl1pPr algn="ctr" defTabSz="3524250" rtl="0" eaLnBrk="0" fontAlgn="base" hangingPunct="0">
              <a:spcBef>
                <a:spcPct val="0"/>
              </a:spcBef>
              <a:spcAft>
                <a:spcPct val="0"/>
              </a:spcAft>
              <a:defRPr sz="70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defTabSz="3524250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 algn="ctr" defTabSz="3524250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 algn="ctr" defTabSz="3524250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 algn="ctr" defTabSz="3524250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391858" algn="ctr" defTabSz="3525359" rtl="0" fontAlgn="base">
              <a:spcBef>
                <a:spcPct val="0"/>
              </a:spcBef>
              <a:spcAft>
                <a:spcPct val="0"/>
              </a:spcAft>
              <a:defRPr sz="7028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 marL="783715" algn="ctr" defTabSz="3525359" rtl="0" fontAlgn="base">
              <a:spcBef>
                <a:spcPct val="0"/>
              </a:spcBef>
              <a:spcAft>
                <a:spcPct val="0"/>
              </a:spcAft>
              <a:defRPr sz="7028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1175573" algn="ctr" defTabSz="3525359" rtl="0" fontAlgn="base">
              <a:spcBef>
                <a:spcPct val="0"/>
              </a:spcBef>
              <a:spcAft>
                <a:spcPct val="0"/>
              </a:spcAft>
              <a:defRPr sz="7028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 marL="1567430" algn="ctr" defTabSz="3525359" rtl="0" fontAlgn="base">
              <a:spcBef>
                <a:spcPct val="0"/>
              </a:spcBef>
              <a:spcAft>
                <a:spcPct val="0"/>
              </a:spcAft>
              <a:defRPr sz="7028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defRPr/>
            </a:pPr>
            <a:r>
              <a:rPr lang="en-GB" sz="2200" b="1" dirty="0">
                <a:solidFill>
                  <a:srgbClr val="143658"/>
                </a:solidFill>
                <a:latin typeface="+mn-lt"/>
                <a:ea typeface="+mn-ea"/>
                <a:cs typeface="+mn-cs"/>
              </a:rPr>
              <a:t>Scale layer thickness (</a:t>
            </a:r>
            <a:r>
              <a:rPr lang="el-GR" sz="2200" b="1" i="1" dirty="0">
                <a:solidFill>
                  <a:srgbClr val="143658"/>
                </a:solidFill>
                <a:latin typeface="+mn-lt"/>
                <a:ea typeface="+mn-ea"/>
                <a:cs typeface="+mn-cs"/>
              </a:rPr>
              <a:t>ε</a:t>
            </a:r>
            <a:r>
              <a:rPr lang="el-GR" sz="2200" b="1" dirty="0">
                <a:solidFill>
                  <a:srgbClr val="143658"/>
                </a:solidFill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013CF77E-11A9-EEC0-7C2B-FD9A011CA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952" y="1875402"/>
            <a:ext cx="16017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l-GR" altLang="fr-FR" sz="1600" b="1" i="1" dirty="0">
                <a:solidFill>
                  <a:srgbClr val="B9BA19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ε</a:t>
            </a:r>
            <a:r>
              <a:rPr lang="en-GB" altLang="fr-FR" sz="1600" b="1" dirty="0">
                <a:solidFill>
                  <a:srgbClr val="B9BA19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[cm]</a:t>
            </a: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602B5005-8A55-EAC4-8486-72384E1F5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9268" y="5749356"/>
            <a:ext cx="1651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l-GR" altLang="fr-FR" sz="1600" b="1" i="1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ε</a:t>
            </a:r>
            <a:r>
              <a:rPr lang="en-GB" altLang="fr-FR" sz="1600" b="1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[cm]</a:t>
            </a:r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565A138F-C301-F852-1D84-57E21E951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3766" y="1884639"/>
            <a:ext cx="16017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l-GR" altLang="fr-FR" sz="1600" b="1" i="1" dirty="0">
                <a:solidFill>
                  <a:srgbClr val="18BDCF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ε</a:t>
            </a:r>
            <a:r>
              <a:rPr lang="en-GB" altLang="fr-FR" sz="1600" b="1" dirty="0">
                <a:solidFill>
                  <a:srgbClr val="18BDCF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[cm]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36E3C43-D25C-1A91-4824-213DC68962F5}"/>
              </a:ext>
            </a:extLst>
          </p:cNvPr>
          <p:cNvSpPr txBox="1"/>
          <p:nvPr/>
        </p:nvSpPr>
        <p:spPr>
          <a:xfrm>
            <a:off x="1505528" y="4197410"/>
            <a:ext cx="8084088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7030A0"/>
                </a:solidFill>
                <a:latin typeface="+mn-lt"/>
              </a:rPr>
              <a:t>Calcite:</a:t>
            </a:r>
            <a:r>
              <a:rPr lang="en-GB" sz="1600" dirty="0">
                <a:solidFill>
                  <a:srgbClr val="7030A0"/>
                </a:solidFill>
                <a:latin typeface="+mn-lt"/>
              </a:rPr>
              <a:t> Most common scaling mineral, linked to the first CO</a:t>
            </a:r>
            <a:r>
              <a:rPr lang="en-GB" sz="1600" baseline="-25000" dirty="0">
                <a:solidFill>
                  <a:srgbClr val="7030A0"/>
                </a:solidFill>
                <a:latin typeface="+mn-lt"/>
              </a:rPr>
              <a:t>2</a:t>
            </a:r>
            <a:r>
              <a:rPr lang="en-GB" sz="1600" dirty="0">
                <a:solidFill>
                  <a:srgbClr val="7030A0"/>
                </a:solidFill>
                <a:latin typeface="+mn-lt"/>
              </a:rPr>
              <a:t> gas bubble. Highest scale amount in seawater system due to high [Ca</a:t>
            </a:r>
            <a:r>
              <a:rPr lang="en-GB" sz="1600" baseline="30000" dirty="0">
                <a:solidFill>
                  <a:srgbClr val="7030A0"/>
                </a:solidFill>
                <a:latin typeface="+mn-lt"/>
              </a:rPr>
              <a:t>2+</a:t>
            </a:r>
            <a:r>
              <a:rPr lang="en-GB" sz="1600" dirty="0">
                <a:solidFill>
                  <a:srgbClr val="7030A0"/>
                </a:solidFill>
                <a:latin typeface="+mn-lt"/>
              </a:rPr>
              <a:t>] concentration (case1&gt;case3&gt;case4&gt;case5&gt;case1)</a:t>
            </a:r>
            <a:endParaRPr lang="fr-FR" sz="1600" dirty="0">
              <a:solidFill>
                <a:srgbClr val="7030A0"/>
              </a:solidFill>
            </a:endParaRPr>
          </a:p>
          <a:p>
            <a:r>
              <a:rPr lang="en-GB" sz="1600" b="1" dirty="0">
                <a:solidFill>
                  <a:schemeClr val="accent2"/>
                </a:solidFill>
                <a:latin typeface="+mn-lt"/>
              </a:rPr>
              <a:t>Amorphous silica:</a:t>
            </a:r>
            <a:r>
              <a:rPr lang="en-GB" sz="1600" dirty="0">
                <a:solidFill>
                  <a:schemeClr val="accent2"/>
                </a:solidFill>
                <a:latin typeface="+mn-lt"/>
              </a:rPr>
              <a:t> Only present in the system characterized by the highest temperature and H</a:t>
            </a:r>
            <a:r>
              <a:rPr lang="en-GB" sz="1600" baseline="-25000" dirty="0">
                <a:solidFill>
                  <a:schemeClr val="accent2"/>
                </a:solidFill>
                <a:latin typeface="+mn-lt"/>
              </a:rPr>
              <a:t>4</a:t>
            </a:r>
            <a:r>
              <a:rPr lang="en-GB" sz="1600" dirty="0">
                <a:solidFill>
                  <a:schemeClr val="accent2"/>
                </a:solidFill>
                <a:latin typeface="+mn-lt"/>
              </a:rPr>
              <a:t>SiO</a:t>
            </a:r>
            <a:r>
              <a:rPr lang="en-GB" sz="1600" baseline="-25000" dirty="0">
                <a:solidFill>
                  <a:schemeClr val="accent2"/>
                </a:solidFill>
                <a:latin typeface="+mn-lt"/>
              </a:rPr>
              <a:t>4</a:t>
            </a:r>
            <a:r>
              <a:rPr lang="en-GB" sz="1600" dirty="0">
                <a:solidFill>
                  <a:schemeClr val="accent2"/>
                </a:solidFill>
                <a:latin typeface="+mn-lt"/>
              </a:rPr>
              <a:t> concentration (case3). Formation of a CO</a:t>
            </a:r>
            <a:r>
              <a:rPr lang="en-GB" sz="1600" baseline="-25000" dirty="0">
                <a:solidFill>
                  <a:schemeClr val="accent2"/>
                </a:solidFill>
                <a:latin typeface="+mn-lt"/>
              </a:rPr>
              <a:t>2</a:t>
            </a:r>
            <a:r>
              <a:rPr lang="en-GB" sz="1600" dirty="0">
                <a:solidFill>
                  <a:schemeClr val="accent2"/>
                </a:solidFill>
                <a:latin typeface="+mn-lt"/>
              </a:rPr>
              <a:t>- and H</a:t>
            </a:r>
            <a:r>
              <a:rPr lang="en-GB" sz="1600" baseline="-25000" dirty="0">
                <a:solidFill>
                  <a:schemeClr val="accent2"/>
                </a:solidFill>
                <a:latin typeface="+mn-lt"/>
              </a:rPr>
              <a:t>2</a:t>
            </a:r>
            <a:r>
              <a:rPr lang="en-GB" sz="1600" dirty="0">
                <a:solidFill>
                  <a:schemeClr val="accent2"/>
                </a:solidFill>
                <a:latin typeface="+mn-lt"/>
              </a:rPr>
              <a:t>S-rich gas phase </a:t>
            </a:r>
            <a:r>
              <a:rPr lang="en-GB" sz="1600" dirty="0">
                <a:solidFill>
                  <a:schemeClr val="accent2"/>
                </a:solidFill>
                <a:latin typeface="+mn-lt"/>
                <a:sym typeface="Symbol" panose="05050102010706020507" pitchFamily="18" charset="2"/>
              </a:rPr>
              <a:t> basic</a:t>
            </a:r>
            <a:r>
              <a:rPr lang="en-GB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1600" i="1" dirty="0">
                <a:solidFill>
                  <a:schemeClr val="accent2"/>
                </a:solidFill>
                <a:latin typeface="+mn-lt"/>
              </a:rPr>
              <a:t>pH</a:t>
            </a:r>
            <a:r>
              <a:rPr lang="en-GB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1600" dirty="0">
                <a:solidFill>
                  <a:schemeClr val="accent2"/>
                </a:solidFill>
                <a:latin typeface="+mn-lt"/>
                <a:sym typeface="Symbol" panose="05050102010706020507" pitchFamily="18" charset="2"/>
              </a:rPr>
              <a:t> increase in silica solubility</a:t>
            </a:r>
          </a:p>
          <a:p>
            <a:r>
              <a:rPr lang="en-GB" sz="1600" b="1" dirty="0">
                <a:solidFill>
                  <a:srgbClr val="0CBBCD"/>
                </a:solidFill>
                <a:latin typeface="+mn-lt"/>
              </a:rPr>
              <a:t>Iron sulphide: </a:t>
            </a:r>
            <a:r>
              <a:rPr lang="en-GB" sz="1600" dirty="0">
                <a:solidFill>
                  <a:srgbClr val="0CBBCD"/>
                </a:solidFill>
              </a:rPr>
              <a:t>C</a:t>
            </a:r>
            <a:r>
              <a:rPr lang="en-GB" sz="1600" dirty="0">
                <a:solidFill>
                  <a:srgbClr val="0CBBCD"/>
                </a:solidFill>
                <a:latin typeface="+mn-lt"/>
              </a:rPr>
              <a:t>ommon in H</a:t>
            </a:r>
            <a:r>
              <a:rPr lang="en-GB" sz="1600" baseline="-25000" dirty="0">
                <a:solidFill>
                  <a:srgbClr val="0CBBCD"/>
                </a:solidFill>
                <a:latin typeface="+mn-lt"/>
              </a:rPr>
              <a:t>2</a:t>
            </a:r>
            <a:r>
              <a:rPr lang="en-GB" sz="1600" dirty="0">
                <a:solidFill>
                  <a:srgbClr val="0CBBCD"/>
                </a:solidFill>
                <a:latin typeface="+mn-lt"/>
              </a:rPr>
              <a:t>S-rich environments and where the reservoir is mafic rock (case3)</a:t>
            </a:r>
          </a:p>
        </p:txBody>
      </p:sp>
    </p:spTree>
    <p:extLst>
      <p:ext uri="{BB962C8B-B14F-4D97-AF65-F5344CB8AC3E}">
        <p14:creationId xmlns:p14="http://schemas.microsoft.com/office/powerpoint/2010/main" val="2409518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EC6C60-BE4F-DF98-651C-F991378CF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Conclusions &amp; Perspectives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1A0319-507D-8A2D-FBF1-FB4F57CE3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945"/>
            <a:ext cx="10515600" cy="475672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Ä"/>
            </a:pPr>
            <a:r>
              <a:rPr lang="en-US" dirty="0"/>
              <a:t>Coupling between a geothermal wellbore calculator and a multiphase flash-deposition model allowing to predict: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²"/>
            </a:pPr>
            <a:r>
              <a:rPr lang="en-US" dirty="0"/>
              <a:t>The scaling risk along the wellbore 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²"/>
            </a:pPr>
            <a:r>
              <a:rPr lang="en-US" dirty="0"/>
              <a:t>The dominant scaling mechanisms under equilibrium constraint and subcritical conditions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Ä"/>
            </a:pPr>
            <a:endParaRPr lang="en-US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Ä"/>
            </a:pPr>
            <a:r>
              <a:rPr lang="en-US" dirty="0"/>
              <a:t>Future work: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²"/>
            </a:pPr>
            <a:r>
              <a:rPr lang="en-US" dirty="0"/>
              <a:t>Calculation of the deposition rate (parameter </a:t>
            </a:r>
            <a:r>
              <a:rPr lang="el-GR" i="1" dirty="0"/>
              <a:t>α</a:t>
            </a:r>
            <a:r>
              <a:rPr lang="en-US" dirty="0"/>
              <a:t>)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²"/>
            </a:pPr>
            <a:r>
              <a:rPr lang="en-US" dirty="0"/>
              <a:t>Coupling with eCPA equation-of-state considering Na</a:t>
            </a:r>
            <a:r>
              <a:rPr lang="en-US" baseline="30000" dirty="0"/>
              <a:t>+</a:t>
            </a:r>
            <a:r>
              <a:rPr lang="en-US" dirty="0"/>
              <a:t>-Cl</a:t>
            </a:r>
            <a:r>
              <a:rPr lang="en-US" baseline="30000" dirty="0"/>
              <a:t>-</a:t>
            </a:r>
            <a:r>
              <a:rPr lang="en-US" dirty="0"/>
              <a:t> ion association-dissociation and density models to predict scaling risk from supercritical to subcritical conditions</a:t>
            </a:r>
          </a:p>
        </p:txBody>
      </p:sp>
    </p:spTree>
    <p:extLst>
      <p:ext uri="{BB962C8B-B14F-4D97-AF65-F5344CB8AC3E}">
        <p14:creationId xmlns:p14="http://schemas.microsoft.com/office/powerpoint/2010/main" val="9836223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-modele_transparents_vierges_ifpen.pptx  -  Lecture seule" id="{D0657B75-FFCB-4E86-AF43-311188389C92}" vid="{4404832D-3075-427D-A3A4-A8EB4D92FDD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VA-modèle_transparents_ifpen</Template>
  <TotalTime>6103</TotalTime>
  <Words>796</Words>
  <Application>Microsoft Office PowerPoint</Application>
  <PresentationFormat>Grand écran</PresentationFormat>
  <Paragraphs>184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Microsoft YaHei Light</vt:lpstr>
      <vt:lpstr>Arial</vt:lpstr>
      <vt:lpstr>Calibri</vt:lpstr>
      <vt:lpstr>Calibri Light</vt:lpstr>
      <vt:lpstr>Roboto Light</vt:lpstr>
      <vt:lpstr>Wingdings</vt:lpstr>
      <vt:lpstr>Thème Office</vt:lpstr>
      <vt:lpstr>Présentation PowerPoint</vt:lpstr>
      <vt:lpstr>Introduction</vt:lpstr>
      <vt:lpstr>Numerical TOOLS</vt:lpstr>
      <vt:lpstr>Study Cases</vt:lpstr>
      <vt:lpstr>Results – Well Flow and Thermo Models</vt:lpstr>
      <vt:lpstr>Results – Well Flow and Thermo Models</vt:lpstr>
      <vt:lpstr>Results – Deposition Model</vt:lpstr>
      <vt:lpstr>Results – Deposition Model</vt:lpstr>
      <vt:lpstr>Conclusions &amp; Perspectives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LEONTIDIS Vlasios</dc:creator>
  <cp:lastModifiedBy>LEONTIDIS Vlasios</cp:lastModifiedBy>
  <cp:revision>157</cp:revision>
  <cp:lastPrinted>2019-05-22T12:15:37Z</cp:lastPrinted>
  <dcterms:created xsi:type="dcterms:W3CDTF">2022-01-27T09:08:53Z</dcterms:created>
  <dcterms:modified xsi:type="dcterms:W3CDTF">2024-11-04T13:04:31Z</dcterms:modified>
</cp:coreProperties>
</file>