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70" r:id="rId2"/>
    <p:sldId id="273" r:id="rId3"/>
    <p:sldId id="274" r:id="rId4"/>
    <p:sldId id="331" r:id="rId5"/>
    <p:sldId id="1008" r:id="rId6"/>
    <p:sldId id="296" r:id="rId7"/>
    <p:sldId id="395" r:id="rId8"/>
    <p:sldId id="387" r:id="rId9"/>
    <p:sldId id="396" r:id="rId10"/>
    <p:sldId id="394" r:id="rId11"/>
    <p:sldId id="397" r:id="rId12"/>
    <p:sldId id="399" r:id="rId13"/>
    <p:sldId id="398" r:id="rId14"/>
    <p:sldId id="392" r:id="rId15"/>
    <p:sldId id="1009" r:id="rId16"/>
    <p:sldId id="1011" r:id="rId17"/>
    <p:sldId id="1010" r:id="rId18"/>
    <p:sldId id="383" r:id="rId19"/>
    <p:sldId id="400" r:id="rId20"/>
    <p:sldId id="1007" r:id="rId21"/>
    <p:sldId id="391" r:id="rId22"/>
    <p:sldId id="386" r:id="rId23"/>
    <p:sldId id="390" r:id="rId24"/>
    <p:sldId id="388" r:id="rId25"/>
    <p:sldId id="38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96" autoAdjust="0"/>
    <p:restoredTop sz="94660"/>
  </p:normalViewPr>
  <p:slideViewPr>
    <p:cSldViewPr showGuides="1">
      <p:cViewPr varScale="1">
        <p:scale>
          <a:sx n="118" d="100"/>
          <a:sy n="118" d="100"/>
        </p:scale>
        <p:origin x="232" y="368"/>
      </p:cViewPr>
      <p:guideLst>
        <p:guide orient="horz" pos="1026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01.07.25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01.07.25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39910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14255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DA88A61-1C64-284C-9D2D-166F0C5BD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701" b="23635"/>
          <a:stretch/>
        </p:blipFill>
        <p:spPr>
          <a:xfrm>
            <a:off x="371652" y="332656"/>
            <a:ext cx="11511421" cy="419085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8AF006-3416-44FA-BBD1-BCE9F27A196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  <p:sldLayoutId id="2147483674" r:id="rId10"/>
    <p:sldLayoutId id="2147483675" r:id="rId11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s://mlz-garching.de/panorama/full/de/index.html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emf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emf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Dynamics </a:t>
            </a:r>
            <a:r>
              <a:rPr lang="de-DE" dirty="0" err="1"/>
              <a:t>of</a:t>
            </a:r>
            <a:r>
              <a:rPr lang="de-DE" dirty="0"/>
              <a:t> Ionic </a:t>
            </a:r>
            <a:r>
              <a:rPr lang="de-DE" dirty="0" err="1"/>
              <a:t>liquids</a:t>
            </a:r>
            <a:r>
              <a:rPr lang="de-DE" dirty="0"/>
              <a:t> </a:t>
            </a:r>
            <a:r>
              <a:rPr lang="de-DE" dirty="0" err="1"/>
              <a:t>confined</a:t>
            </a:r>
            <a:r>
              <a:rPr lang="de-DE" dirty="0"/>
              <a:t> in </a:t>
            </a:r>
            <a:r>
              <a:rPr lang="de-DE" dirty="0" err="1"/>
              <a:t>porous</a:t>
            </a:r>
            <a:r>
              <a:rPr lang="de-DE" dirty="0"/>
              <a:t> </a:t>
            </a:r>
            <a:r>
              <a:rPr lang="de-DE" dirty="0" err="1"/>
              <a:t>glasses</a:t>
            </a:r>
            <a:r>
              <a:rPr lang="de-DE" dirty="0"/>
              <a:t> – a </a:t>
            </a:r>
            <a:r>
              <a:rPr lang="de-DE" dirty="0" err="1"/>
              <a:t>showcase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pA</a:t>
            </a:r>
            <a:r>
              <a:rPr lang="de-DE" dirty="0"/>
              <a:t> in QENS</a:t>
            </a:r>
            <a:endParaRPr lang="de-DE" dirty="0">
              <a:effectLst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7" y="4911514"/>
            <a:ext cx="11460163" cy="444116"/>
          </a:xfrm>
        </p:spPr>
        <p:txBody>
          <a:bodyPr/>
          <a:lstStyle/>
          <a:p>
            <a:r>
              <a:rPr lang="de-DE" dirty="0" err="1"/>
              <a:t>July</a:t>
            </a:r>
            <a:r>
              <a:rPr lang="de-DE" dirty="0"/>
              <a:t> 2025  I</a:t>
            </a:r>
            <a:r>
              <a:rPr lang="de-DE" b="1" dirty="0"/>
              <a:t> </a:t>
            </a:r>
            <a:r>
              <a:rPr lang="de-DE" dirty="0"/>
              <a:t>o. holderer (JCNS)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20D87E3-8281-4D07-A018-037CE982CC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0454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1F6F02-2C31-B18F-0E31-64DFBBBAA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Confined</a:t>
            </a:r>
            <a:r>
              <a:rPr lang="de-DE" dirty="0"/>
              <a:t> lamellar </a:t>
            </a:r>
            <a:r>
              <a:rPr lang="de-DE" dirty="0" err="1"/>
              <a:t>structure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80E5D6D-FE62-116C-2F2C-0C6F7AE0F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710488"/>
            <a:ext cx="7880006" cy="343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5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B05A1-8B58-53BB-83B1-B378DEDB1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Intensity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B258AF9-B05D-1336-D526-729B983F5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6" y="1196752"/>
            <a:ext cx="7380820" cy="252028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52A493E-B4C3-7AD8-A934-90A6D9FCA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925" y="1085292"/>
            <a:ext cx="3657600" cy="27432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481C7D0-A5A3-B82B-E777-016D56404B60}"/>
              </a:ext>
            </a:extLst>
          </p:cNvPr>
          <p:cNvSpPr txBox="1"/>
          <p:nvPr/>
        </p:nvSpPr>
        <p:spPr>
          <a:xfrm>
            <a:off x="1415480" y="4437112"/>
            <a:ext cx="5835252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Mixed </a:t>
            </a:r>
            <a:r>
              <a:rPr lang="de-DE" sz="2400" dirty="0" err="1"/>
              <a:t>coherent</a:t>
            </a:r>
            <a:r>
              <a:rPr lang="de-DE" sz="2400" dirty="0"/>
              <a:t> and </a:t>
            </a:r>
            <a:r>
              <a:rPr lang="de-DE" sz="2400" dirty="0" err="1"/>
              <a:t>incoherent</a:t>
            </a:r>
            <a:r>
              <a:rPr lang="de-DE" sz="2400" dirty="0"/>
              <a:t> </a:t>
            </a:r>
            <a:r>
              <a:rPr lang="de-DE" sz="2400" dirty="0" err="1"/>
              <a:t>scattering</a:t>
            </a: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dirty="0"/>
              <a:t>Here: </a:t>
            </a:r>
            <a:r>
              <a:rPr lang="de-DE" sz="2400" dirty="0" err="1"/>
              <a:t>focus</a:t>
            </a:r>
            <a:r>
              <a:rPr lang="de-DE" sz="2400" dirty="0"/>
              <a:t> on </a:t>
            </a:r>
            <a:r>
              <a:rPr lang="de-DE" sz="2400" dirty="0" err="1"/>
              <a:t>incoherent</a:t>
            </a:r>
            <a:r>
              <a:rPr lang="de-DE" sz="2400" dirty="0"/>
              <a:t> </a:t>
            </a:r>
            <a:r>
              <a:rPr lang="de-DE" sz="2400" dirty="0" err="1"/>
              <a:t>scattering</a:t>
            </a:r>
            <a:r>
              <a:rPr lang="de-DE" sz="2400" dirty="0"/>
              <a:t> </a:t>
            </a:r>
            <a:r>
              <a:rPr lang="de-DE" sz="2400" dirty="0" err="1"/>
              <a:t>only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349467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E64EF8-102D-850A-A1A6-197100F92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I(</a:t>
            </a:r>
            <a:r>
              <a:rPr lang="de-DE" dirty="0" err="1"/>
              <a:t>Q,t</a:t>
            </a:r>
            <a:r>
              <a:rPr lang="de-DE" dirty="0"/>
              <a:t>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3673306-5997-3CC5-2055-D2EC40940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880" y="764704"/>
            <a:ext cx="6412691" cy="441146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E694035-9CD1-7152-1B3B-79F5B0247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29" y="1503153"/>
            <a:ext cx="4084887" cy="54871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D548FD9-952E-BBBC-8323-2111F42B4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24" y="2197633"/>
            <a:ext cx="1417340" cy="80001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84E7D81-63CE-E85E-3762-8A1EDCC704D3}"/>
              </a:ext>
            </a:extLst>
          </p:cNvPr>
          <p:cNvSpPr txBox="1"/>
          <p:nvPr/>
        </p:nvSpPr>
        <p:spPr>
          <a:xfrm>
            <a:off x="407368" y="3638759"/>
            <a:ext cx="4824535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Hydrogen </a:t>
            </a:r>
            <a:r>
              <a:rPr lang="de-DE" sz="2400" dirty="0" err="1"/>
              <a:t>motion</a:t>
            </a:r>
            <a:r>
              <a:rPr lang="de-DE" sz="2400" dirty="0"/>
              <a:t> </a:t>
            </a:r>
            <a:r>
              <a:rPr lang="de-DE" sz="2400" dirty="0" err="1"/>
              <a:t>captured</a:t>
            </a:r>
            <a:r>
              <a:rPr lang="de-DE" sz="2400" dirty="0"/>
              <a:t> in t</a:t>
            </a:r>
            <a:r>
              <a:rPr lang="de-DE" sz="2400" baseline="-25000" dirty="0"/>
              <a:t>1</a:t>
            </a:r>
            <a:r>
              <a:rPr lang="de-DE" sz="2400" dirty="0"/>
              <a:t>.</a:t>
            </a:r>
          </a:p>
          <a:p>
            <a:pPr algn="l">
              <a:lnSpc>
                <a:spcPct val="95000"/>
              </a:lnSpc>
            </a:pPr>
            <a:r>
              <a:rPr lang="de-DE" sz="2400" dirty="0"/>
              <a:t>Other </a:t>
            </a:r>
            <a:r>
              <a:rPr lang="de-DE" sz="2400" dirty="0" err="1"/>
              <a:t>contributions</a:t>
            </a:r>
            <a:r>
              <a:rPr lang="de-DE" sz="2400" dirty="0"/>
              <a:t> </a:t>
            </a:r>
            <a:r>
              <a:rPr lang="de-DE" sz="2400" dirty="0" err="1"/>
              <a:t>mainly</a:t>
            </a:r>
            <a:r>
              <a:rPr lang="de-DE" sz="2400" dirty="0"/>
              <a:t> </a:t>
            </a:r>
            <a:r>
              <a:rPr lang="de-DE" sz="2400" dirty="0" err="1"/>
              <a:t>elastic</a:t>
            </a:r>
            <a:r>
              <a:rPr lang="de-DE" sz="2400" dirty="0"/>
              <a:t> on </a:t>
            </a:r>
            <a:r>
              <a:rPr lang="de-DE" sz="2400" dirty="0" err="1"/>
              <a:t>the</a:t>
            </a:r>
            <a:r>
              <a:rPr lang="de-DE" sz="2400" dirty="0"/>
              <a:t> time </a:t>
            </a:r>
            <a:r>
              <a:rPr lang="de-DE" sz="2400" dirty="0" err="1"/>
              <a:t>scales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experiment</a:t>
            </a:r>
            <a:r>
              <a:rPr lang="de-DE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3403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1B3CA7-B29F-A36B-3803-5030A793B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RESULTS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87ADD2A-8365-2D8A-E0C8-59CFDEBEE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99" y="886390"/>
            <a:ext cx="3048000" cy="24003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92A509F-AA0E-C770-DD5D-9E63B3842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350" y="620688"/>
            <a:ext cx="3035300" cy="23495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43436B4-5645-4617-810E-2CD5E8EDB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959" y="520874"/>
            <a:ext cx="3009900" cy="23241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63E5A67-26F4-08E5-FD8C-B9E47F321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22110"/>
            <a:ext cx="3132667" cy="23495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F9759DB-971D-599D-4DE1-43217A3F7FFD}"/>
              </a:ext>
            </a:extLst>
          </p:cNvPr>
          <p:cNvSpPr txBox="1"/>
          <p:nvPr/>
        </p:nvSpPr>
        <p:spPr>
          <a:xfrm>
            <a:off x="4295801" y="3622111"/>
            <a:ext cx="547260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Diffusion </a:t>
            </a:r>
            <a:r>
              <a:rPr lang="de-DE" sz="2400" dirty="0" err="1"/>
              <a:t>of</a:t>
            </a:r>
            <a:r>
              <a:rPr lang="de-DE" sz="2400" dirty="0"/>
              <a:t> H2O </a:t>
            </a:r>
            <a:r>
              <a:rPr lang="de-DE" sz="2400" dirty="0" err="1"/>
              <a:t>follows</a:t>
            </a:r>
            <a:r>
              <a:rPr lang="de-DE" sz="2400" dirty="0"/>
              <a:t> </a:t>
            </a:r>
            <a:r>
              <a:rPr lang="de-DE" sz="2400" dirty="0" err="1"/>
              <a:t>mainly</a:t>
            </a:r>
            <a:r>
              <a:rPr lang="de-DE" sz="2400" dirty="0"/>
              <a:t> </a:t>
            </a:r>
            <a:r>
              <a:rPr lang="de-DE" sz="2400" dirty="0" err="1"/>
              <a:t>acetate</a:t>
            </a:r>
            <a:r>
              <a:rPr lang="de-DE" sz="2400" dirty="0"/>
              <a:t> </a:t>
            </a:r>
            <a:r>
              <a:rPr lang="de-DE" sz="2400" dirty="0" err="1"/>
              <a:t>dynamics</a:t>
            </a:r>
            <a:endParaRPr lang="de-DE" sz="2400" dirty="0"/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de-DE" sz="2400" dirty="0" err="1"/>
              <a:t>Slight</a:t>
            </a:r>
            <a:r>
              <a:rPr lang="de-DE" sz="2400" dirty="0"/>
              <a:t> </a:t>
            </a:r>
            <a:r>
              <a:rPr lang="de-DE" sz="2400" dirty="0" err="1"/>
              <a:t>reduction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activation</a:t>
            </a:r>
            <a:r>
              <a:rPr lang="de-DE" sz="2400" dirty="0"/>
              <a:t> </a:t>
            </a:r>
            <a:r>
              <a:rPr lang="de-DE" sz="2400" dirty="0" err="1"/>
              <a:t>energy</a:t>
            </a:r>
            <a:r>
              <a:rPr lang="de-DE" sz="2400" dirty="0"/>
              <a:t> in </a:t>
            </a:r>
            <a:r>
              <a:rPr lang="de-DE" sz="2400" dirty="0" err="1"/>
              <a:t>confinement</a:t>
            </a:r>
            <a:endParaRPr lang="de-DE" sz="2400" dirty="0"/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342900" indent="-342900" algn="l">
              <a:lnSpc>
                <a:spcPct val="95000"/>
              </a:lnSpc>
              <a:buFont typeface="Wingdings" pitchFamily="2" charset="2"/>
              <a:buChar char="à"/>
            </a:pPr>
            <a:r>
              <a:rPr lang="de-DE" sz="2400" dirty="0">
                <a:sym typeface="Wingdings" pitchFamily="2" charset="2"/>
              </a:rPr>
              <a:t>H2O in </a:t>
            </a:r>
            <a:r>
              <a:rPr lang="de-DE" sz="2400" dirty="0" err="1">
                <a:sym typeface="Wingdings" pitchFamily="2" charset="2"/>
              </a:rPr>
              <a:t>low</a:t>
            </a:r>
            <a:r>
              <a:rPr lang="de-DE" sz="2400" dirty="0">
                <a:sym typeface="Wingdings" pitchFamily="2" charset="2"/>
              </a:rPr>
              <a:t> </a:t>
            </a:r>
            <a:r>
              <a:rPr lang="de-DE" sz="2400" dirty="0" err="1">
                <a:sym typeface="Wingdings" pitchFamily="2" charset="2"/>
              </a:rPr>
              <a:t>concentration</a:t>
            </a:r>
            <a:r>
              <a:rPr lang="de-DE" sz="2400" dirty="0">
                <a:sym typeface="Wingdings" pitchFamily="2" charset="2"/>
              </a:rPr>
              <a:t> (0.5 molar) </a:t>
            </a:r>
            <a:r>
              <a:rPr lang="de-DE" sz="2400" dirty="0" err="1">
                <a:sym typeface="Wingdings" pitchFamily="2" charset="2"/>
              </a:rPr>
              <a:t>strongly</a:t>
            </a:r>
            <a:r>
              <a:rPr lang="de-DE" sz="2400" dirty="0">
                <a:sym typeface="Wingdings" pitchFamily="2" charset="2"/>
              </a:rPr>
              <a:t> </a:t>
            </a:r>
            <a:r>
              <a:rPr lang="de-DE" sz="2400" dirty="0" err="1">
                <a:sym typeface="Wingdings" pitchFamily="2" charset="2"/>
              </a:rPr>
              <a:t>linked</a:t>
            </a:r>
            <a:r>
              <a:rPr lang="de-DE" sz="2400" dirty="0">
                <a:sym typeface="Wingdings" pitchFamily="2" charset="2"/>
              </a:rPr>
              <a:t> </a:t>
            </a:r>
            <a:r>
              <a:rPr lang="de-DE" sz="2400" dirty="0" err="1">
                <a:sym typeface="Wingdings" pitchFamily="2" charset="2"/>
              </a:rPr>
              <a:t>to</a:t>
            </a:r>
            <a:r>
              <a:rPr lang="de-DE" sz="2400" dirty="0">
                <a:sym typeface="Wingdings" pitchFamily="2" charset="2"/>
              </a:rPr>
              <a:t> </a:t>
            </a:r>
            <a:r>
              <a:rPr lang="de-DE" sz="2400" dirty="0" err="1">
                <a:sym typeface="Wingdings" pitchFamily="2" charset="2"/>
              </a:rPr>
              <a:t>ionic</a:t>
            </a:r>
            <a:r>
              <a:rPr lang="de-DE" sz="2400" dirty="0">
                <a:sym typeface="Wingdings" pitchFamily="2" charset="2"/>
              </a:rPr>
              <a:t> liquid</a:t>
            </a:r>
          </a:p>
          <a:p>
            <a:pPr algn="l">
              <a:lnSpc>
                <a:spcPct val="95000"/>
              </a:lnSpc>
            </a:pPr>
            <a:r>
              <a:rPr lang="de-DE" sz="2400" dirty="0" err="1">
                <a:sym typeface="Wingdings" pitchFamily="2" charset="2"/>
              </a:rPr>
              <a:t>Molecular</a:t>
            </a:r>
            <a:r>
              <a:rPr lang="de-DE" sz="2400" dirty="0">
                <a:sym typeface="Wingdings" pitchFamily="2" charset="2"/>
              </a:rPr>
              <a:t> </a:t>
            </a:r>
            <a:r>
              <a:rPr lang="de-DE" sz="2400" dirty="0" err="1">
                <a:sym typeface="Wingdings" pitchFamily="2" charset="2"/>
              </a:rPr>
              <a:t>mixture</a:t>
            </a:r>
            <a:r>
              <a:rPr lang="de-DE" sz="2400" dirty="0">
                <a:sym typeface="Wingdings" pitchFamily="2" charset="2"/>
              </a:rPr>
              <a:t> </a:t>
            </a:r>
            <a:r>
              <a:rPr lang="de-DE" sz="2400" dirty="0" err="1">
                <a:sym typeface="Wingdings" pitchFamily="2" charset="2"/>
              </a:rPr>
              <a:t>of</a:t>
            </a:r>
            <a:r>
              <a:rPr lang="de-DE" sz="2400" dirty="0">
                <a:sym typeface="Wingdings" pitchFamily="2" charset="2"/>
              </a:rPr>
              <a:t> </a:t>
            </a:r>
            <a:r>
              <a:rPr lang="de-DE" sz="2400" dirty="0" err="1">
                <a:sym typeface="Wingdings" pitchFamily="2" charset="2"/>
              </a:rPr>
              <a:t>water</a:t>
            </a:r>
            <a:r>
              <a:rPr lang="de-DE" sz="2400" dirty="0">
                <a:sym typeface="Wingdings" pitchFamily="2" charset="2"/>
              </a:rPr>
              <a:t> and </a:t>
            </a:r>
            <a:r>
              <a:rPr lang="de-DE" sz="2400" dirty="0" err="1">
                <a:sym typeface="Wingdings" pitchFamily="2" charset="2"/>
              </a:rPr>
              <a:t>acetate</a:t>
            </a:r>
            <a:endParaRPr lang="de-DE" sz="2400" dirty="0"/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de-DE" sz="2400" dirty="0"/>
          </a:p>
          <a:p>
            <a:pPr algn="l">
              <a:lnSpc>
                <a:spcPct val="95000"/>
              </a:lnSpc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641155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559F60-0BF5-8C48-B96E-7B6B1D2CA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picture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070379F-B4E8-944A-BC53-88BA0433B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32" y="462376"/>
            <a:ext cx="5311316" cy="552716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D00C5D1-4731-694E-BC9D-C27D25686320}"/>
              </a:ext>
            </a:extLst>
          </p:cNvPr>
          <p:cNvSpPr txBox="1"/>
          <p:nvPr/>
        </p:nvSpPr>
        <p:spPr>
          <a:xfrm>
            <a:off x="235237" y="5877272"/>
            <a:ext cx="5913350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D. </a:t>
            </a:r>
            <a:r>
              <a:rPr lang="de-DE" sz="1200" dirty="0" err="1"/>
              <a:t>Noferini</a:t>
            </a:r>
            <a:r>
              <a:rPr lang="de-DE" sz="1200" dirty="0"/>
              <a:t>, O. Holderer, H. </a:t>
            </a:r>
            <a:r>
              <a:rPr lang="de-DE" sz="1200" dirty="0" err="1"/>
              <a:t>Frielinghaus</a:t>
            </a:r>
            <a:r>
              <a:rPr lang="de-DE" sz="1200" dirty="0"/>
              <a:t>, Phys. Chem. Chem. Phys. (2020) 22, 9046</a:t>
            </a:r>
          </a:p>
          <a:p>
            <a:pPr>
              <a:lnSpc>
                <a:spcPct val="95000"/>
              </a:lnSpc>
            </a:pPr>
            <a:r>
              <a:rPr lang="de-DE" sz="1200" dirty="0"/>
              <a:t>H. Frielinghaus, ...,OH,  Frontiers in Physics (2022) 10, 872616</a:t>
            </a:r>
          </a:p>
          <a:p>
            <a:pPr algn="l">
              <a:lnSpc>
                <a:spcPct val="95000"/>
              </a:lnSpc>
            </a:pPr>
            <a:endParaRPr lang="de-DE" sz="12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C1A45EE-28B1-3A43-8973-3C608522FAA2}"/>
              </a:ext>
            </a:extLst>
          </p:cNvPr>
          <p:cNvSpPr txBox="1"/>
          <p:nvPr/>
        </p:nvSpPr>
        <p:spPr>
          <a:xfrm>
            <a:off x="10187466" y="2276872"/>
            <a:ext cx="1741182" cy="25483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/>
              <a:t>Bulk</a:t>
            </a:r>
            <a:r>
              <a:rPr lang="de-DE" sz="2400" dirty="0"/>
              <a:t> IL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dirty="0"/>
              <a:t>At </a:t>
            </a:r>
            <a:r>
              <a:rPr lang="de-DE" sz="2400" dirty="0" err="1"/>
              <a:t>interface</a:t>
            </a:r>
            <a:endParaRPr lang="de-DE" sz="2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11956EF-8341-DE14-9CD8-B6BF64B5606A}"/>
              </a:ext>
            </a:extLst>
          </p:cNvPr>
          <p:cNvSpPr txBox="1"/>
          <p:nvPr/>
        </p:nvSpPr>
        <p:spPr>
          <a:xfrm>
            <a:off x="551384" y="1556792"/>
            <a:ext cx="4104456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/>
              <a:t>Confinement</a:t>
            </a:r>
            <a:r>
              <a:rPr lang="de-DE" sz="2400" dirty="0"/>
              <a:t>:</a:t>
            </a:r>
          </a:p>
          <a:p>
            <a:pPr algn="l">
              <a:lnSpc>
                <a:spcPct val="95000"/>
              </a:lnSpc>
            </a:pPr>
            <a:r>
              <a:rPr lang="de-DE" sz="2400" dirty="0" err="1"/>
              <a:t>Induced</a:t>
            </a:r>
            <a:r>
              <a:rPr lang="de-DE" sz="2400" dirty="0"/>
              <a:t> lamellar </a:t>
            </a:r>
            <a:r>
              <a:rPr lang="de-DE" sz="2400" dirty="0" err="1"/>
              <a:t>structure</a:t>
            </a: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dirty="0" err="1"/>
              <a:t>Reduced</a:t>
            </a:r>
            <a:r>
              <a:rPr lang="de-DE" sz="2400" dirty="0"/>
              <a:t> </a:t>
            </a:r>
            <a:r>
              <a:rPr lang="de-DE" sz="2400" dirty="0" err="1"/>
              <a:t>activation</a:t>
            </a:r>
            <a:r>
              <a:rPr lang="de-DE" sz="2400" dirty="0"/>
              <a:t> </a:t>
            </a:r>
            <a:r>
              <a:rPr lang="de-DE" sz="2400" dirty="0" err="1"/>
              <a:t>energy</a:t>
            </a:r>
            <a:endParaRPr lang="de-DE" sz="2400" dirty="0"/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dirty="0" err="1"/>
              <a:t>Water</a:t>
            </a:r>
            <a:r>
              <a:rPr lang="de-DE" sz="2400" dirty="0"/>
              <a:t> </a:t>
            </a:r>
            <a:r>
              <a:rPr lang="de-DE" sz="2400" dirty="0" err="1"/>
              <a:t>addition</a:t>
            </a:r>
            <a:r>
              <a:rPr lang="de-DE" sz="2400" dirty="0"/>
              <a:t>:</a:t>
            </a:r>
          </a:p>
          <a:p>
            <a:pPr algn="l">
              <a:lnSpc>
                <a:spcPct val="95000"/>
              </a:lnSpc>
            </a:pPr>
            <a:r>
              <a:rPr lang="de-DE" sz="2400" dirty="0"/>
              <a:t>Little </a:t>
            </a:r>
            <a:r>
              <a:rPr lang="de-DE" sz="2400" dirty="0" err="1"/>
              <a:t>influence</a:t>
            </a:r>
            <a:r>
              <a:rPr lang="de-DE" sz="2400" dirty="0"/>
              <a:t> on </a:t>
            </a:r>
            <a:r>
              <a:rPr lang="de-DE" sz="2400" dirty="0" err="1"/>
              <a:t>proton</a:t>
            </a:r>
            <a:r>
              <a:rPr lang="de-DE" sz="2400" dirty="0"/>
              <a:t> </a:t>
            </a:r>
            <a:r>
              <a:rPr lang="de-DE" sz="2400" dirty="0" err="1"/>
              <a:t>dynamics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636671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CC832D-9CAA-2E15-C291-60D52E0E2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coherent</a:t>
            </a:r>
            <a:r>
              <a:rPr lang="de-DE" dirty="0"/>
              <a:t> </a:t>
            </a:r>
            <a:r>
              <a:rPr lang="de-DE" dirty="0" err="1"/>
              <a:t>scattering</a:t>
            </a:r>
            <a:r>
              <a:rPr lang="de-DE" dirty="0"/>
              <a:t>?  High Q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F952E44-D6C3-18A2-CAE8-01A3149DE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82"/>
          <a:stretch/>
        </p:blipFill>
        <p:spPr>
          <a:xfrm>
            <a:off x="8040216" y="1581748"/>
            <a:ext cx="3619500" cy="345958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F407B92-A47F-54FA-DEEE-043CE8B58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911578"/>
            <a:ext cx="3657600" cy="27432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2DD7A0E-8E32-A507-4C2A-8BBE9DBEA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669" y="886463"/>
            <a:ext cx="3657600" cy="27432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AE690DE-8120-6876-B268-3695F517B9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655486"/>
            <a:ext cx="3657600" cy="27432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250F5F9-182F-FA98-BCB8-39BFEE6130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669" y="3629663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15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E38B1-D5E2-DAB3-60B0-88E3B61D3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Intensity</a:t>
            </a:r>
            <a:r>
              <a:rPr lang="de-DE" dirty="0"/>
              <a:t> and </a:t>
            </a:r>
            <a:r>
              <a:rPr lang="de-DE" dirty="0" err="1"/>
              <a:t>polarization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E3102DD-495D-CD9F-25B1-341D14D9A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154" y="1124744"/>
            <a:ext cx="2907423" cy="352842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37D887E-FC2C-7EF2-9FC9-1259EAAFA288}"/>
              </a:ext>
            </a:extLst>
          </p:cNvPr>
          <p:cNvSpPr txBox="1"/>
          <p:nvPr/>
        </p:nvSpPr>
        <p:spPr>
          <a:xfrm>
            <a:off x="371475" y="1628800"/>
            <a:ext cx="90281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NSE: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73677B7-300D-B24E-77C2-F97B4E34700F}"/>
              </a:ext>
            </a:extLst>
          </p:cNvPr>
          <p:cNvSpPr txBox="1"/>
          <p:nvPr/>
        </p:nvSpPr>
        <p:spPr>
          <a:xfrm>
            <a:off x="5375920" y="1650722"/>
            <a:ext cx="679994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BS: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8A5DC18-6F4A-FF7C-4F05-81CF8A01E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87" y="4861583"/>
            <a:ext cx="4768801" cy="111444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E34351E-5E72-2CAF-AEDF-4BC53BE6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088" y="1650722"/>
            <a:ext cx="5029200" cy="17907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D63F735-71ED-70B8-8CD2-42F1EF626FA0}"/>
              </a:ext>
            </a:extLst>
          </p:cNvPr>
          <p:cNvSpPr txBox="1"/>
          <p:nvPr/>
        </p:nvSpPr>
        <p:spPr>
          <a:xfrm>
            <a:off x="7032104" y="4509120"/>
            <a:ext cx="4054315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/>
              <a:t>Complementary</a:t>
            </a:r>
            <a:r>
              <a:rPr lang="de-DE" sz="2400" dirty="0"/>
              <a:t> </a:t>
            </a:r>
            <a:r>
              <a:rPr lang="de-DE" sz="2400" dirty="0" err="1"/>
              <a:t>information</a:t>
            </a:r>
            <a:r>
              <a:rPr lang="de-DE" sz="2400" dirty="0"/>
              <a:t> </a:t>
            </a:r>
            <a:br>
              <a:rPr lang="de-DE" sz="2400" dirty="0"/>
            </a:br>
            <a:r>
              <a:rPr lang="de-DE" sz="2400" dirty="0" err="1"/>
              <a:t>from</a:t>
            </a:r>
            <a:r>
              <a:rPr lang="de-DE" sz="2400" dirty="0"/>
              <a:t> NSE and BS</a:t>
            </a:r>
          </a:p>
        </p:txBody>
      </p:sp>
    </p:spTree>
    <p:extLst>
      <p:ext uri="{BB962C8B-B14F-4D97-AF65-F5344CB8AC3E}">
        <p14:creationId xmlns:p14="http://schemas.microsoft.com/office/powerpoint/2010/main" val="874187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F03FD-F00E-77D5-A1CF-147181C2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Separation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contributions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3E38E6F-0E93-0A29-89C6-E47ECD562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82"/>
          <a:stretch/>
        </p:blipFill>
        <p:spPr>
          <a:xfrm>
            <a:off x="8040216" y="1581748"/>
            <a:ext cx="3619500" cy="345958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94F3433-BB93-B248-3F29-C74CC47B4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8" y="2132856"/>
            <a:ext cx="5292477" cy="396935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B1962EA-D0C4-8944-D69B-EA2C4599A5C9}"/>
              </a:ext>
            </a:extLst>
          </p:cNvPr>
          <p:cNvSpPr txBox="1"/>
          <p:nvPr/>
        </p:nvSpPr>
        <p:spPr>
          <a:xfrm>
            <a:off x="475861" y="1288033"/>
            <a:ext cx="3369833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/>
              <a:t>Hypothetical</a:t>
            </a:r>
            <a:r>
              <a:rPr lang="de-DE" sz="2400" dirty="0"/>
              <a:t> </a:t>
            </a:r>
            <a:r>
              <a:rPr lang="de-DE" sz="2400" dirty="0" err="1"/>
              <a:t>scenarios</a:t>
            </a:r>
            <a:r>
              <a:rPr lang="de-DE" sz="24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17427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279CCC-E93B-4E47-87F0-7AC3BF7B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BA73FB-52ED-B64F-8D3A-500A70556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Insight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dynamics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confinement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QENS</a:t>
            </a:r>
          </a:p>
          <a:p>
            <a:endParaRPr lang="de-DE" dirty="0"/>
          </a:p>
          <a:p>
            <a:r>
              <a:rPr lang="de-DE" dirty="0"/>
              <a:t>Wide Angle Spin Echo </a:t>
            </a:r>
            <a:r>
              <a:rPr lang="de-DE" dirty="0" err="1"/>
              <a:t>provides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 time-</a:t>
            </a:r>
            <a:r>
              <a:rPr lang="de-DE" dirty="0" err="1"/>
              <a:t>scale</a:t>
            </a:r>
            <a:br>
              <a:rPr lang="de-DE" dirty="0"/>
            </a:b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 </a:t>
            </a:r>
            <a:r>
              <a:rPr lang="de-DE" dirty="0" err="1"/>
              <a:t>involved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coherent</a:t>
            </a:r>
            <a:r>
              <a:rPr lang="de-DE" dirty="0"/>
              <a:t>/</a:t>
            </a:r>
            <a:r>
              <a:rPr lang="de-DE" dirty="0" err="1"/>
              <a:t>incoherent</a:t>
            </a:r>
            <a:r>
              <a:rPr lang="de-DE" dirty="0"/>
              <a:t> </a:t>
            </a:r>
            <a:r>
              <a:rPr lang="de-DE" dirty="0" err="1"/>
              <a:t>contributions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Interfaces </a:t>
            </a:r>
            <a:r>
              <a:rPr lang="de-DE" dirty="0" err="1"/>
              <a:t>affect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and </a:t>
            </a:r>
            <a:r>
              <a:rPr lang="de-DE" dirty="0" err="1"/>
              <a:t>diffusion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Backscattering</a:t>
            </a:r>
            <a:r>
              <a:rPr lang="de-DE" dirty="0"/>
              <a:t> </a:t>
            </a:r>
            <a:r>
              <a:rPr lang="de-DE" dirty="0" err="1"/>
              <a:t>provides</a:t>
            </a:r>
            <a:r>
              <a:rPr lang="de-DE" dirty="0"/>
              <a:t> </a:t>
            </a:r>
            <a:r>
              <a:rPr lang="de-DE" dirty="0" err="1"/>
              <a:t>complementarity</a:t>
            </a:r>
            <a:r>
              <a:rPr lang="de-DE" dirty="0"/>
              <a:t>, </a:t>
            </a:r>
            <a:r>
              <a:rPr lang="de-DE" dirty="0" err="1"/>
              <a:t>especially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polarization</a:t>
            </a:r>
            <a:r>
              <a:rPr lang="de-DE" dirty="0"/>
              <a:t> </a:t>
            </a:r>
            <a:r>
              <a:rPr lang="de-DE" dirty="0" err="1"/>
              <a:t>analysis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4687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FE83CC-B6D8-04F3-0AFE-DADD3E6DF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Acknowledgement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94EA8C-B5FA-8E19-2A34-4788DF58F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ILL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contacts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WASP: </a:t>
            </a:r>
            <a:br>
              <a:rPr lang="de-DE" dirty="0"/>
            </a:br>
            <a:r>
              <a:rPr lang="de-DE" dirty="0"/>
              <a:t>Peter </a:t>
            </a:r>
            <a:r>
              <a:rPr lang="de-DE" dirty="0" err="1"/>
              <a:t>Falus</a:t>
            </a:r>
            <a:br>
              <a:rPr lang="de-DE" dirty="0"/>
            </a:br>
            <a:r>
              <a:rPr lang="de-DE" dirty="0"/>
              <a:t>Peter Fouquet</a:t>
            </a:r>
          </a:p>
          <a:p>
            <a:r>
              <a:rPr lang="de-DE" dirty="0"/>
              <a:t>Jülich </a:t>
            </a:r>
            <a:r>
              <a:rPr lang="de-DE" dirty="0" err="1"/>
              <a:t>Deuteration</a:t>
            </a:r>
            <a:r>
              <a:rPr lang="de-DE" dirty="0"/>
              <a:t> Lab:</a:t>
            </a:r>
            <a:br>
              <a:rPr lang="de-DE" dirty="0"/>
            </a:br>
            <a:r>
              <a:rPr lang="de-DE" dirty="0"/>
              <a:t>Lisa </a:t>
            </a:r>
            <a:r>
              <a:rPr lang="de-DE" dirty="0" err="1"/>
              <a:t>Fruhner</a:t>
            </a:r>
            <a:endParaRPr lang="de-DE" dirty="0"/>
          </a:p>
          <a:p>
            <a:r>
              <a:rPr lang="de-DE" dirty="0"/>
              <a:t>JCNS at MLZ:</a:t>
            </a:r>
            <a:br>
              <a:rPr lang="de-DE" dirty="0"/>
            </a:br>
            <a:r>
              <a:rPr lang="de-DE" dirty="0"/>
              <a:t>Henrich Frielinghaus</a:t>
            </a:r>
            <a:br>
              <a:rPr lang="de-DE" dirty="0"/>
            </a:br>
            <a:r>
              <a:rPr lang="de-DE" dirty="0"/>
              <a:t>Margarita </a:t>
            </a:r>
            <a:r>
              <a:rPr lang="de-DE" dirty="0" err="1"/>
              <a:t>Fomina</a:t>
            </a:r>
            <a:br>
              <a:rPr lang="de-DE" dirty="0"/>
            </a:br>
            <a:r>
              <a:rPr lang="de-DE" dirty="0"/>
              <a:t>Dominic Hayward</a:t>
            </a:r>
            <a:br>
              <a:rPr lang="de-DE" dirty="0"/>
            </a:br>
            <a:r>
              <a:rPr lang="de-DE" dirty="0" err="1"/>
              <a:t>Purushottam</a:t>
            </a:r>
            <a:r>
              <a:rPr lang="de-DE" dirty="0"/>
              <a:t> </a:t>
            </a:r>
            <a:r>
              <a:rPr lang="de-DE" dirty="0" err="1"/>
              <a:t>Dubey</a:t>
            </a:r>
            <a:br>
              <a:rPr lang="de-DE" dirty="0"/>
            </a:br>
            <a:r>
              <a:rPr lang="de-DE" dirty="0"/>
              <a:t>Sebastian Jaksch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6FA59A7-E775-36C6-6743-0F0CA5209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7" y="3034561"/>
            <a:ext cx="4348751" cy="767779"/>
          </a:xfrm>
          <a:prstGeom prst="rect">
            <a:avLst/>
          </a:prstGeom>
        </p:spPr>
      </p:pic>
      <p:pic>
        <p:nvPicPr>
          <p:cNvPr id="6" name="Picture 2" descr="Logo: ILL (EIROforum member) | ESO Deutschland">
            <a:extLst>
              <a:ext uri="{FF2B5EF4-FFF2-40B4-BE49-F238E27FC236}">
                <a16:creationId xmlns:a16="http://schemas.microsoft.com/office/drawing/2014/main" id="{28FE2854-1B0E-948D-F293-69675BCDA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1448428"/>
            <a:ext cx="1408783" cy="122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BD5039B-FC56-53D6-344D-EA90BD887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272" y="4184262"/>
            <a:ext cx="2823504" cy="132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872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MLZ – View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Neutron </a:t>
            </a:r>
            <a:r>
              <a:rPr lang="de-DE" dirty="0" err="1"/>
              <a:t>guide</a:t>
            </a:r>
            <a:r>
              <a:rPr lang="de-DE" dirty="0"/>
              <a:t> hall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EC28477-15FC-D243-AE80-BFE5C5EF7371}"/>
              </a:ext>
            </a:extLst>
          </p:cNvPr>
          <p:cNvSpPr/>
          <p:nvPr/>
        </p:nvSpPr>
        <p:spPr>
          <a:xfrm>
            <a:off x="1454190" y="5509725"/>
            <a:ext cx="54168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2"/>
              </a:rPr>
              <a:t>MLZ virtual visit: </a:t>
            </a:r>
          </a:p>
          <a:p>
            <a:r>
              <a:rPr lang="de-DE" dirty="0">
                <a:hlinkClick r:id="rId2"/>
              </a:rPr>
              <a:t>https://mlz-garching.de/panorama/full/de/index.html</a:t>
            </a:r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79F1F49-FAC2-654F-9630-A2C758E14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975995"/>
            <a:ext cx="6502400" cy="43434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8C334F3-6DF5-B144-8AC8-F534BC4FB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9" y="1988840"/>
            <a:ext cx="3959446" cy="185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27433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1B82FEB-923C-CAC0-60B7-24B989AC9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98" y="0"/>
            <a:ext cx="4821174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D3F0CDF-AB9C-601F-0210-C76051F9E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1481190"/>
            <a:ext cx="3528392" cy="352839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87324FD-733A-1490-5EED-D191D0C5398A}"/>
              </a:ext>
            </a:extLst>
          </p:cNvPr>
          <p:cNvSpPr txBox="1"/>
          <p:nvPr/>
        </p:nvSpPr>
        <p:spPr>
          <a:xfrm>
            <a:off x="6888552" y="576355"/>
            <a:ext cx="3386307" cy="56015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3200" dirty="0"/>
              <a:t>June 15-19, 2026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80F8CA6-054A-FB00-956D-AAF879279BF7}"/>
              </a:ext>
            </a:extLst>
          </p:cNvPr>
          <p:cNvSpPr txBox="1"/>
          <p:nvPr/>
        </p:nvSpPr>
        <p:spPr>
          <a:xfrm>
            <a:off x="6146957" y="5229200"/>
            <a:ext cx="5131688" cy="56015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3200" dirty="0" err="1"/>
              <a:t>go.fzj.de</a:t>
            </a:r>
            <a:r>
              <a:rPr lang="de-DE" sz="3200" dirty="0"/>
              <a:t>/neutronsandfood8</a:t>
            </a:r>
          </a:p>
        </p:txBody>
      </p:sp>
    </p:spTree>
    <p:extLst>
      <p:ext uri="{BB962C8B-B14F-4D97-AF65-F5344CB8AC3E}">
        <p14:creationId xmlns:p14="http://schemas.microsoft.com/office/powerpoint/2010/main" val="3714680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9710D1-A60D-4C4D-B204-FD6B0AA4A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Structure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2A96F48-8990-2846-8C3D-7C73A2BC7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324000"/>
            <a:ext cx="5445224" cy="544522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AE7D136-FE53-974B-ADA0-3055D5C9FDE8}"/>
              </a:ext>
            </a:extLst>
          </p:cNvPr>
          <p:cNvSpPr txBox="1"/>
          <p:nvPr/>
        </p:nvSpPr>
        <p:spPr>
          <a:xfrm>
            <a:off x="235237" y="6023344"/>
            <a:ext cx="5913350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D. </a:t>
            </a:r>
            <a:r>
              <a:rPr lang="de-DE" sz="1200" dirty="0" err="1"/>
              <a:t>Noferini</a:t>
            </a:r>
            <a:r>
              <a:rPr lang="de-DE" sz="1200" dirty="0"/>
              <a:t>, O. Holderer, H. </a:t>
            </a:r>
            <a:r>
              <a:rPr lang="de-DE" sz="1200" dirty="0" err="1"/>
              <a:t>Frielinghaus</a:t>
            </a:r>
            <a:r>
              <a:rPr lang="de-DE" sz="1200" dirty="0"/>
              <a:t>, Phys. Chem. Chem. Phys. (2020) 22, 9046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7704898-1236-504F-B7F5-ED6FAB57BD3F}"/>
              </a:ext>
            </a:extLst>
          </p:cNvPr>
          <p:cNvSpPr txBox="1"/>
          <p:nvPr/>
        </p:nvSpPr>
        <p:spPr>
          <a:xfrm>
            <a:off x="371475" y="1700808"/>
            <a:ext cx="4244054" cy="465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X-</a:t>
            </a:r>
            <a:r>
              <a:rPr lang="de-DE" sz="2400" dirty="0" err="1"/>
              <a:t>ray</a:t>
            </a:r>
            <a:r>
              <a:rPr lang="de-DE" sz="2400" dirty="0"/>
              <a:t> </a:t>
            </a:r>
            <a:r>
              <a:rPr lang="de-DE" sz="2400" dirty="0" err="1"/>
              <a:t>diffraction</a:t>
            </a:r>
            <a:r>
              <a:rPr lang="de-DE" sz="2400" dirty="0"/>
              <a:t>:</a:t>
            </a:r>
          </a:p>
          <a:p>
            <a:pPr algn="l">
              <a:lnSpc>
                <a:spcPct val="95000"/>
              </a:lnSpc>
            </a:pPr>
            <a:r>
              <a:rPr lang="de-DE" sz="2400" dirty="0"/>
              <a:t>IL: </a:t>
            </a:r>
            <a:r>
              <a:rPr lang="de-DE" sz="2400" dirty="0" err="1"/>
              <a:t>Broad</a:t>
            </a:r>
            <a:r>
              <a:rPr lang="de-DE" sz="2400" dirty="0"/>
              <a:t> </a:t>
            </a:r>
            <a:r>
              <a:rPr lang="de-DE" sz="2400" dirty="0" err="1"/>
              <a:t>peak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</a:p>
          <a:p>
            <a:pPr algn="l">
              <a:lnSpc>
                <a:spcPct val="95000"/>
              </a:lnSpc>
            </a:pPr>
            <a:r>
              <a:rPr lang="de-DE" sz="2400" dirty="0" err="1"/>
              <a:t>characteristic</a:t>
            </a:r>
            <a:r>
              <a:rPr lang="de-DE" sz="2400" dirty="0"/>
              <a:t> </a:t>
            </a:r>
            <a:r>
              <a:rPr lang="de-DE" sz="2400" dirty="0" err="1"/>
              <a:t>length</a:t>
            </a:r>
            <a:r>
              <a:rPr lang="de-DE" sz="2400" dirty="0"/>
              <a:t> </a:t>
            </a:r>
            <a:r>
              <a:rPr lang="de-DE" sz="2400" dirty="0" err="1"/>
              <a:t>scale</a:t>
            </a:r>
            <a:r>
              <a:rPr lang="de-DE" sz="2400" dirty="0"/>
              <a:t> </a:t>
            </a:r>
            <a:r>
              <a:rPr lang="de-DE" sz="2400" dirty="0" err="1"/>
              <a:t>similar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sponge</a:t>
            </a:r>
            <a:r>
              <a:rPr lang="de-DE" sz="2400" dirty="0"/>
              <a:t> </a:t>
            </a:r>
            <a:r>
              <a:rPr lang="de-DE" sz="2400" dirty="0" err="1"/>
              <a:t>phase</a:t>
            </a:r>
            <a:endParaRPr lang="de-DE" sz="2400" dirty="0"/>
          </a:p>
          <a:p>
            <a:pPr marL="342900" indent="-342900" algn="l">
              <a:lnSpc>
                <a:spcPct val="95000"/>
              </a:lnSpc>
              <a:buFont typeface="Wingdings" pitchFamily="2" charset="2"/>
              <a:buChar char="à"/>
            </a:pPr>
            <a:r>
              <a:rPr lang="de-DE" sz="2400" dirty="0">
                <a:sym typeface="Wingdings" pitchFamily="2" charset="2"/>
              </a:rPr>
              <a:t>Fit </a:t>
            </a:r>
            <a:r>
              <a:rPr lang="de-DE" sz="2400" dirty="0" err="1">
                <a:sym typeface="Wingdings" pitchFamily="2" charset="2"/>
              </a:rPr>
              <a:t>with</a:t>
            </a:r>
            <a:r>
              <a:rPr lang="de-DE" sz="2400" dirty="0">
                <a:sym typeface="Wingdings" pitchFamily="2" charset="2"/>
              </a:rPr>
              <a:t> Teubner-</a:t>
            </a:r>
            <a:r>
              <a:rPr lang="de-DE" sz="2400" dirty="0" err="1">
                <a:sym typeface="Wingdings" pitchFamily="2" charset="2"/>
              </a:rPr>
              <a:t>Strey</a:t>
            </a:r>
            <a:r>
              <a:rPr lang="de-DE" sz="2400" dirty="0">
                <a:sym typeface="Wingdings" pitchFamily="2" charset="2"/>
              </a:rPr>
              <a:t> </a:t>
            </a:r>
            <a:r>
              <a:rPr lang="de-DE" sz="2400" dirty="0" err="1">
                <a:sym typeface="Wingdings" pitchFamily="2" charset="2"/>
              </a:rPr>
              <a:t>function</a:t>
            </a:r>
            <a:endParaRPr lang="de-DE" sz="2400" dirty="0">
              <a:sym typeface="Wingdings" pitchFamily="2" charset="2"/>
            </a:endParaRPr>
          </a:p>
          <a:p>
            <a:pPr algn="l">
              <a:lnSpc>
                <a:spcPct val="95000"/>
              </a:lnSpc>
            </a:pPr>
            <a:endParaRPr lang="de-DE" sz="2400" dirty="0">
              <a:sym typeface="Wingdings" pitchFamily="2" charset="2"/>
            </a:endParaRPr>
          </a:p>
          <a:p>
            <a:pPr algn="l">
              <a:lnSpc>
                <a:spcPct val="95000"/>
              </a:lnSpc>
            </a:pPr>
            <a:r>
              <a:rPr lang="de-DE" sz="2400" dirty="0">
                <a:sym typeface="Wingdings" pitchFamily="2" charset="2"/>
              </a:rPr>
              <a:t>In </a:t>
            </a:r>
            <a:r>
              <a:rPr lang="de-DE" sz="2400" dirty="0" err="1">
                <a:sym typeface="Wingdings" pitchFamily="2" charset="2"/>
              </a:rPr>
              <a:t>confinement</a:t>
            </a:r>
            <a:r>
              <a:rPr lang="de-DE" sz="2400" dirty="0">
                <a:sym typeface="Wingdings" pitchFamily="2" charset="2"/>
              </a:rPr>
              <a:t>: </a:t>
            </a:r>
            <a:r>
              <a:rPr lang="de-DE" sz="2400" dirty="0" err="1">
                <a:sym typeface="Wingdings" pitchFamily="2" charset="2"/>
              </a:rPr>
              <a:t>increased</a:t>
            </a:r>
            <a:r>
              <a:rPr lang="de-DE" sz="2400" dirty="0">
                <a:sym typeface="Wingdings" pitchFamily="2" charset="2"/>
              </a:rPr>
              <a:t> </a:t>
            </a:r>
            <a:r>
              <a:rPr lang="de-DE" sz="2400" dirty="0" err="1">
                <a:sym typeface="Wingdings" pitchFamily="2" charset="2"/>
              </a:rPr>
              <a:t>correlation</a:t>
            </a:r>
            <a:r>
              <a:rPr lang="de-DE" sz="2400" dirty="0">
                <a:sym typeface="Wingdings" pitchFamily="2" charset="2"/>
              </a:rPr>
              <a:t> </a:t>
            </a:r>
            <a:r>
              <a:rPr lang="de-DE" sz="2400" dirty="0" err="1">
                <a:sym typeface="Wingdings" pitchFamily="2" charset="2"/>
              </a:rPr>
              <a:t>length</a:t>
            </a:r>
            <a:endParaRPr lang="de-DE" sz="2400" dirty="0">
              <a:sym typeface="Wingdings" pitchFamily="2" charset="2"/>
            </a:endParaRPr>
          </a:p>
          <a:p>
            <a:pPr marL="342900" indent="-342900" algn="l">
              <a:lnSpc>
                <a:spcPct val="95000"/>
              </a:lnSpc>
              <a:buFont typeface="Wingdings" pitchFamily="2" charset="2"/>
              <a:buChar char="à"/>
            </a:pPr>
            <a:r>
              <a:rPr lang="de-DE" sz="2400" dirty="0">
                <a:sym typeface="Wingdings" pitchFamily="2" charset="2"/>
              </a:rPr>
              <a:t>Lamellar </a:t>
            </a:r>
            <a:r>
              <a:rPr lang="de-DE" sz="2400" dirty="0" err="1">
                <a:sym typeface="Wingdings" pitchFamily="2" charset="2"/>
              </a:rPr>
              <a:t>ordering</a:t>
            </a:r>
            <a:endParaRPr lang="de-DE" sz="2400" dirty="0"/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311147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A768B2-9DF0-004B-865A-9F827A56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Neutron </a:t>
            </a:r>
            <a:r>
              <a:rPr lang="de-DE" dirty="0" err="1"/>
              <a:t>Backscattering</a:t>
            </a:r>
            <a:r>
              <a:rPr lang="de-DE" dirty="0"/>
              <a:t> </a:t>
            </a:r>
            <a:r>
              <a:rPr lang="de-DE" dirty="0" err="1"/>
              <a:t>spectroscopy</a:t>
            </a:r>
            <a:r>
              <a:rPr lang="de-DE" dirty="0"/>
              <a:t>: S(</a:t>
            </a:r>
            <a:r>
              <a:rPr lang="de-DE" dirty="0" err="1"/>
              <a:t>q,E</a:t>
            </a:r>
            <a:r>
              <a:rPr lang="de-DE" dirty="0"/>
              <a:t>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3D409DD-B2BF-664E-A639-F1DF5EF68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052736"/>
            <a:ext cx="5441218" cy="36206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0C415C1-5F5A-404C-8918-99F1C6D38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1052736"/>
            <a:ext cx="6045200" cy="37846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7AF73C0-A513-2244-B25B-820ED448E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681" y="4700297"/>
            <a:ext cx="5796849" cy="98294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46D7358-A970-0F4E-B228-69D4C4719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6" y="5739730"/>
            <a:ext cx="5343177" cy="68049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4384817-D226-E84E-8278-48D84A1FA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984" y="5639612"/>
            <a:ext cx="4007386" cy="957740"/>
          </a:xfrm>
          <a:prstGeom prst="rect">
            <a:avLst/>
          </a:prstGeom>
        </p:spPr>
      </p:pic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581B5CE3-92C5-EF41-B6BB-C2BD2D872CA2}"/>
              </a:ext>
            </a:extLst>
          </p:cNvPr>
          <p:cNvCxnSpPr>
            <a:cxnSpLocks/>
          </p:cNvCxnSpPr>
          <p:nvPr/>
        </p:nvCxnSpPr>
        <p:spPr>
          <a:xfrm flipV="1">
            <a:off x="119336" y="6021288"/>
            <a:ext cx="252139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A8B39D2C-4D5E-1349-ACA7-0EFAA74D1BC3}"/>
              </a:ext>
            </a:extLst>
          </p:cNvPr>
          <p:cNvCxnSpPr>
            <a:cxnSpLocks/>
          </p:cNvCxnSpPr>
          <p:nvPr/>
        </p:nvCxnSpPr>
        <p:spPr>
          <a:xfrm flipV="1">
            <a:off x="11871114" y="5191769"/>
            <a:ext cx="252139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FFCC7103-0DBE-7743-97C4-669ECA377AEB}"/>
              </a:ext>
            </a:extLst>
          </p:cNvPr>
          <p:cNvCxnSpPr>
            <a:cxnSpLocks/>
          </p:cNvCxnSpPr>
          <p:nvPr/>
        </p:nvCxnSpPr>
        <p:spPr>
          <a:xfrm flipV="1">
            <a:off x="5680238" y="6071528"/>
            <a:ext cx="252139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5A88244A-BAB0-C941-B615-02227553A186}"/>
              </a:ext>
            </a:extLst>
          </p:cNvPr>
          <p:cNvSpPr txBox="1"/>
          <p:nvPr/>
        </p:nvSpPr>
        <p:spPr>
          <a:xfrm>
            <a:off x="479376" y="4941168"/>
            <a:ext cx="3488455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/>
              <a:t>Self</a:t>
            </a:r>
            <a:r>
              <a:rPr lang="de-DE" sz="2400" dirty="0"/>
              <a:t> </a:t>
            </a:r>
            <a:r>
              <a:rPr lang="de-DE" sz="2400" dirty="0" err="1"/>
              <a:t>correlation</a:t>
            </a:r>
            <a:r>
              <a:rPr lang="de-DE" sz="2400" dirty="0"/>
              <a:t> </a:t>
            </a:r>
            <a:r>
              <a:rPr lang="de-DE" sz="2400" dirty="0" err="1"/>
              <a:t>function</a:t>
            </a:r>
            <a:r>
              <a:rPr lang="de-DE" sz="2400" dirty="0"/>
              <a:t>: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FAC0DA3-7A0C-6E4E-9496-599BE1332228}"/>
              </a:ext>
            </a:extLst>
          </p:cNvPr>
          <p:cNvSpPr txBox="1"/>
          <p:nvPr/>
        </p:nvSpPr>
        <p:spPr>
          <a:xfrm>
            <a:off x="3896000" y="6452910"/>
            <a:ext cx="2520177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dirty="0"/>
              <a:t>Hopfenmüller et al, JCP 2018</a:t>
            </a:r>
          </a:p>
        </p:txBody>
      </p:sp>
    </p:spTree>
    <p:extLst>
      <p:ext uri="{BB962C8B-B14F-4D97-AF65-F5344CB8AC3E}">
        <p14:creationId xmlns:p14="http://schemas.microsoft.com/office/powerpoint/2010/main" val="2662795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E36001-0B6B-4142-BDE1-3DBE3F335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Phase </a:t>
            </a:r>
            <a:r>
              <a:rPr lang="de-DE" dirty="0" err="1"/>
              <a:t>behaviour</a:t>
            </a:r>
            <a:r>
              <a:rPr lang="de-DE" dirty="0"/>
              <a:t>: </a:t>
            </a:r>
            <a:r>
              <a:rPr lang="de-DE" dirty="0" err="1"/>
              <a:t>elastic</a:t>
            </a:r>
            <a:r>
              <a:rPr lang="de-DE" dirty="0"/>
              <a:t> </a:t>
            </a:r>
            <a:r>
              <a:rPr lang="de-DE" dirty="0" err="1"/>
              <a:t>scans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DSC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3C6D8A-DC82-0E47-ACC1-F4360385A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632341"/>
            <a:ext cx="4854302" cy="43414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9B2E2A7-265B-F742-B042-56D1266C2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632341"/>
            <a:ext cx="4993025" cy="4341325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72E61A8A-E2C8-2B4B-BFA9-429E3D207C52}"/>
              </a:ext>
            </a:extLst>
          </p:cNvPr>
          <p:cNvSpPr/>
          <p:nvPr/>
        </p:nvSpPr>
        <p:spPr>
          <a:xfrm>
            <a:off x="7248128" y="5973666"/>
            <a:ext cx="2736304" cy="668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Help </a:t>
            </a:r>
            <a:r>
              <a:rPr lang="de-DE" sz="1200" dirty="0" err="1"/>
              <a:t>from</a:t>
            </a:r>
            <a:r>
              <a:rPr lang="de-DE" sz="1200" dirty="0"/>
              <a:t> </a:t>
            </a:r>
            <a:r>
              <a:rPr lang="de-DE" sz="1200" dirty="0" err="1"/>
              <a:t>Jia-Jhen</a:t>
            </a:r>
            <a:r>
              <a:rPr lang="de-DE" sz="1200" dirty="0"/>
              <a:t> Kang (TU München)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DSC </a:t>
            </a:r>
            <a:r>
              <a:rPr lang="de-DE" sz="1200" dirty="0" err="1"/>
              <a:t>measurements</a:t>
            </a:r>
            <a:r>
              <a:rPr lang="de-DE" sz="1200" dirty="0"/>
              <a:t>  </a:t>
            </a:r>
            <a:r>
              <a:rPr lang="de-DE" sz="1200" dirty="0" err="1"/>
              <a:t>is</a:t>
            </a:r>
            <a:r>
              <a:rPr lang="de-DE" sz="1200" dirty="0"/>
              <a:t> </a:t>
            </a:r>
            <a:r>
              <a:rPr lang="de-DE" sz="1200" dirty="0" err="1"/>
              <a:t>acknowledged</a:t>
            </a:r>
            <a:endParaRPr lang="de-DE" sz="12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5F65470-3033-2D4F-B38C-4EFF66D756E0}"/>
              </a:ext>
            </a:extLst>
          </p:cNvPr>
          <p:cNvSpPr txBox="1"/>
          <p:nvPr/>
        </p:nvSpPr>
        <p:spPr>
          <a:xfrm>
            <a:off x="235237" y="6023344"/>
            <a:ext cx="5913350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D. </a:t>
            </a:r>
            <a:r>
              <a:rPr lang="de-DE" sz="1200" dirty="0" err="1"/>
              <a:t>Noferini</a:t>
            </a:r>
            <a:r>
              <a:rPr lang="de-DE" sz="1200" dirty="0"/>
              <a:t>, O. Holderer, H. </a:t>
            </a:r>
            <a:r>
              <a:rPr lang="de-DE" sz="1200" dirty="0" err="1"/>
              <a:t>Frielinghaus</a:t>
            </a:r>
            <a:r>
              <a:rPr lang="de-DE" sz="1200" dirty="0"/>
              <a:t>, Phys. Chem. Chem. Phys. (2020) 22, 9046</a:t>
            </a:r>
          </a:p>
        </p:txBody>
      </p:sp>
    </p:spTree>
    <p:extLst>
      <p:ext uri="{BB962C8B-B14F-4D97-AF65-F5344CB8AC3E}">
        <p14:creationId xmlns:p14="http://schemas.microsoft.com/office/powerpoint/2010/main" val="3986117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53EFC2-7333-A54F-8BF3-C14B6E851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S(</a:t>
            </a:r>
            <a:r>
              <a:rPr lang="de-DE" dirty="0" err="1"/>
              <a:t>q,E</a:t>
            </a:r>
            <a:r>
              <a:rPr lang="de-DE" dirty="0"/>
              <a:t>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86CC3E0-5D95-EF45-B5EC-392EAF7FC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25" y="1451304"/>
            <a:ext cx="11339855" cy="355072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2E93AC5-5B3A-ED4F-A771-8D05761F74A7}"/>
              </a:ext>
            </a:extLst>
          </p:cNvPr>
          <p:cNvSpPr txBox="1"/>
          <p:nvPr/>
        </p:nvSpPr>
        <p:spPr>
          <a:xfrm>
            <a:off x="235237" y="6023344"/>
            <a:ext cx="5913350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D. </a:t>
            </a:r>
            <a:r>
              <a:rPr lang="de-DE" sz="1200" dirty="0" err="1"/>
              <a:t>Noferini</a:t>
            </a:r>
            <a:r>
              <a:rPr lang="de-DE" sz="1200" dirty="0"/>
              <a:t>, O. Holderer, H. </a:t>
            </a:r>
            <a:r>
              <a:rPr lang="de-DE" sz="1200" dirty="0" err="1"/>
              <a:t>Frielinghaus</a:t>
            </a:r>
            <a:r>
              <a:rPr lang="de-DE" sz="1200" dirty="0"/>
              <a:t>, Phys. Chem. Chem. Phys. (2020) 22, 9046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AFF9C3A-8E4F-7540-9F6F-2FC54B42CF3D}"/>
              </a:ext>
            </a:extLst>
          </p:cNvPr>
          <p:cNvSpPr txBox="1"/>
          <p:nvPr/>
        </p:nvSpPr>
        <p:spPr>
          <a:xfrm>
            <a:off x="3621670" y="888914"/>
            <a:ext cx="8055410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Neutron </a:t>
            </a:r>
            <a:r>
              <a:rPr lang="de-DE" sz="2400" dirty="0" err="1"/>
              <a:t>backscattering</a:t>
            </a:r>
            <a:r>
              <a:rPr lang="de-DE" sz="2400" dirty="0"/>
              <a:t> </a:t>
            </a:r>
            <a:r>
              <a:rPr lang="de-DE" sz="2400" dirty="0" err="1"/>
              <a:t>spectroscopy</a:t>
            </a:r>
            <a:r>
              <a:rPr lang="de-DE" sz="2400" dirty="0"/>
              <a:t> at SPHERES (MLZ)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247F9D5-CA01-054E-9C05-C3F626E70395}"/>
              </a:ext>
            </a:extLst>
          </p:cNvPr>
          <p:cNvSpPr txBox="1"/>
          <p:nvPr/>
        </p:nvSpPr>
        <p:spPr>
          <a:xfrm>
            <a:off x="2309569" y="5074034"/>
            <a:ext cx="7314823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/>
              <a:t>Bulk</a:t>
            </a:r>
            <a:r>
              <a:rPr lang="de-DE" sz="2400" dirty="0"/>
              <a:t>    					VP							AGC</a:t>
            </a:r>
          </a:p>
        </p:txBody>
      </p:sp>
    </p:spTree>
    <p:extLst>
      <p:ext uri="{BB962C8B-B14F-4D97-AF65-F5344CB8AC3E}">
        <p14:creationId xmlns:p14="http://schemas.microsoft.com/office/powerpoint/2010/main" val="4203179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A4E6DA-FD6C-EB49-BEB3-C51B43768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Diffusion in </a:t>
            </a:r>
            <a:r>
              <a:rPr lang="de-DE" dirty="0" err="1"/>
              <a:t>confinement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F506ECA-D67B-3040-9AEE-E9A736A00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24" y="1196752"/>
            <a:ext cx="8928992" cy="268276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F31E4A6F-532D-A446-AD0E-C424F2864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188640"/>
            <a:ext cx="2587462" cy="563584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FB48E1B-F3AA-134F-A216-2730110958CD}"/>
              </a:ext>
            </a:extLst>
          </p:cNvPr>
          <p:cNvSpPr txBox="1"/>
          <p:nvPr/>
        </p:nvSpPr>
        <p:spPr>
          <a:xfrm>
            <a:off x="235237" y="6023344"/>
            <a:ext cx="5913350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D. </a:t>
            </a:r>
            <a:r>
              <a:rPr lang="de-DE" sz="1200" dirty="0" err="1"/>
              <a:t>Noferini</a:t>
            </a:r>
            <a:r>
              <a:rPr lang="de-DE" sz="1200" dirty="0"/>
              <a:t>, O. Holderer, H. </a:t>
            </a:r>
            <a:r>
              <a:rPr lang="de-DE" sz="1200" dirty="0" err="1"/>
              <a:t>Frielinghaus</a:t>
            </a:r>
            <a:r>
              <a:rPr lang="de-DE" sz="1200" dirty="0"/>
              <a:t>, Phys. Chem. Chem. Phys. (2020) 22, 9046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0CE6C0F-D4FD-B94D-B989-1ACBE8DDD69B}"/>
              </a:ext>
            </a:extLst>
          </p:cNvPr>
          <p:cNvSpPr txBox="1"/>
          <p:nvPr/>
        </p:nvSpPr>
        <p:spPr>
          <a:xfrm>
            <a:off x="1147075" y="4508231"/>
            <a:ext cx="5716693" cy="1144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/>
              <a:t>Singwi-Sjölander</a:t>
            </a:r>
            <a:r>
              <a:rPr lang="de-DE" sz="2400" dirty="0"/>
              <a:t> jump </a:t>
            </a:r>
            <a:r>
              <a:rPr lang="de-DE" sz="2400" dirty="0" err="1"/>
              <a:t>diffusion</a:t>
            </a:r>
            <a:r>
              <a:rPr lang="de-DE" sz="2400" dirty="0"/>
              <a:t> </a:t>
            </a:r>
            <a:r>
              <a:rPr lang="de-DE" sz="2400" dirty="0" err="1"/>
              <a:t>model</a:t>
            </a:r>
            <a:r>
              <a:rPr lang="de-DE" sz="2400" dirty="0"/>
              <a:t>:</a:t>
            </a:r>
          </a:p>
          <a:p>
            <a:pPr algn="l">
              <a:lnSpc>
                <a:spcPct val="95000"/>
              </a:lnSpc>
            </a:pPr>
            <a:r>
              <a:rPr lang="de-DE" sz="2400" dirty="0"/>
              <a:t>Jump </a:t>
            </a:r>
            <a:r>
              <a:rPr lang="de-DE" sz="2400" dirty="0" err="1"/>
              <a:t>length</a:t>
            </a:r>
            <a:r>
              <a:rPr lang="de-DE" sz="2400" dirty="0"/>
              <a:t> l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residence</a:t>
            </a:r>
            <a:r>
              <a:rPr lang="de-DE" sz="2400" dirty="0"/>
              <a:t> time </a:t>
            </a:r>
            <a:r>
              <a:rPr lang="de-DE" sz="2400" dirty="0">
                <a:latin typeface="Symbol" pitchFamily="2" charset="2"/>
              </a:rPr>
              <a:t>t</a:t>
            </a:r>
          </a:p>
          <a:p>
            <a:pPr algn="l">
              <a:lnSpc>
                <a:spcPct val="95000"/>
              </a:lnSpc>
            </a:pPr>
            <a:r>
              <a:rPr lang="de-DE" sz="2400" dirty="0"/>
              <a:t>Larger </a:t>
            </a:r>
            <a:r>
              <a:rPr lang="de-DE" sz="2400" dirty="0" err="1"/>
              <a:t>effects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confinement</a:t>
            </a:r>
            <a:r>
              <a:rPr lang="de-DE" sz="2400" dirty="0"/>
              <a:t> at </a:t>
            </a:r>
            <a:r>
              <a:rPr lang="de-DE" sz="2400" dirty="0" err="1"/>
              <a:t>higher</a:t>
            </a:r>
            <a:r>
              <a:rPr lang="de-DE" sz="2400" dirty="0"/>
              <a:t> T</a:t>
            </a:r>
          </a:p>
        </p:txBody>
      </p:sp>
    </p:spTree>
    <p:extLst>
      <p:ext uri="{BB962C8B-B14F-4D97-AF65-F5344CB8AC3E}">
        <p14:creationId xmlns:p14="http://schemas.microsoft.com/office/powerpoint/2010/main" val="3466038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ea typeface="ＭＳ Ｐゴシック" charset="-128"/>
              </a:rPr>
              <a:t>Relevant Time- </a:t>
            </a:r>
            <a:r>
              <a:rPr lang="de-DE" altLang="de-DE" dirty="0" err="1">
                <a:ea typeface="ＭＳ Ｐゴシック" charset="-128"/>
              </a:rPr>
              <a:t>and</a:t>
            </a:r>
            <a:r>
              <a:rPr lang="de-DE" altLang="de-DE" dirty="0">
                <a:ea typeface="ＭＳ Ｐゴシック" charset="-128"/>
              </a:rPr>
              <a:t> </a:t>
            </a:r>
            <a:r>
              <a:rPr lang="de-DE" altLang="de-DE" dirty="0" err="1">
                <a:ea typeface="ＭＳ Ｐゴシック" charset="-128"/>
              </a:rPr>
              <a:t>lengthscales</a:t>
            </a:r>
            <a:endParaRPr lang="de-DE" altLang="de-DE" dirty="0">
              <a:ea typeface="ＭＳ Ｐゴシック" charset="-128"/>
            </a:endParaRPr>
          </a:p>
        </p:txBody>
      </p:sp>
      <p:pic>
        <p:nvPicPr>
          <p:cNvPr id="9218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3592" y="886390"/>
            <a:ext cx="6624016" cy="523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feld 5"/>
          <p:cNvSpPr txBox="1">
            <a:spLocks noChangeArrowheads="1"/>
          </p:cNvSpPr>
          <p:nvPr/>
        </p:nvSpPr>
        <p:spPr bwMode="auto">
          <a:xfrm>
            <a:off x="2208213" y="6092826"/>
            <a:ext cx="5753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1400"/>
              <a:t>http://europeanspallationsource.se/feature-series-ess-instrument-suite</a:t>
            </a:r>
          </a:p>
        </p:txBody>
      </p:sp>
    </p:spTree>
    <p:extLst>
      <p:ext uri="{BB962C8B-B14F-4D97-AF65-F5344CB8AC3E}">
        <p14:creationId xmlns:p14="http://schemas.microsoft.com/office/powerpoint/2010/main" val="158525673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Unbenannt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992" y="889312"/>
            <a:ext cx="2196244" cy="11355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Correlation</a:t>
            </a:r>
            <a:r>
              <a:rPr lang="de-DE" dirty="0"/>
              <a:t> </a:t>
            </a:r>
            <a:r>
              <a:rPr lang="de-DE" dirty="0" err="1"/>
              <a:t>function</a:t>
            </a:r>
            <a:endParaRPr lang="de-DE" dirty="0"/>
          </a:p>
        </p:txBody>
      </p:sp>
      <p:grpSp>
        <p:nvGrpSpPr>
          <p:cNvPr id="3" name="Gruppierung 2"/>
          <p:cNvGrpSpPr/>
          <p:nvPr/>
        </p:nvGrpSpPr>
        <p:grpSpPr>
          <a:xfrm>
            <a:off x="3647728" y="1757476"/>
            <a:ext cx="4219584" cy="4227809"/>
            <a:chOff x="1736823" y="-112044"/>
            <a:chExt cx="7125595" cy="7139485"/>
          </a:xfrm>
        </p:grpSpPr>
        <p:pic>
          <p:nvPicPr>
            <p:cNvPr id="4" name="Bild 3" descr="beadspring_zoom_blur2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5458" y="5274841"/>
              <a:ext cx="2336800" cy="1752600"/>
            </a:xfrm>
            <a:prstGeom prst="rect">
              <a:avLst/>
            </a:prstGeom>
          </p:spPr>
        </p:pic>
        <p:pic>
          <p:nvPicPr>
            <p:cNvPr id="5" name="Bild 4" descr="beadspring_zoom_blur1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5458" y="3708981"/>
              <a:ext cx="2336800" cy="1752600"/>
            </a:xfrm>
            <a:prstGeom prst="rect">
              <a:avLst/>
            </a:prstGeom>
          </p:spPr>
        </p:pic>
        <p:pic>
          <p:nvPicPr>
            <p:cNvPr id="6" name="Bild 5" descr="beadspring_zoom_blur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0538" y="2355248"/>
              <a:ext cx="2336800" cy="1752600"/>
            </a:xfrm>
            <a:prstGeom prst="rect">
              <a:avLst/>
            </a:prstGeom>
          </p:spPr>
        </p:pic>
        <p:pic>
          <p:nvPicPr>
            <p:cNvPr id="7" name="Bild 6" descr="beadspring_zoom.pd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0538" y="784307"/>
              <a:ext cx="2341880" cy="1757680"/>
            </a:xfrm>
            <a:prstGeom prst="rect">
              <a:avLst/>
            </a:prstGeom>
          </p:spPr>
        </p:pic>
        <p:pic>
          <p:nvPicPr>
            <p:cNvPr id="8" name="Bild 7" descr="beadspring_displaced_smooth_blur3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5054" y="5034026"/>
              <a:ext cx="2916174" cy="1823974"/>
            </a:xfrm>
            <a:prstGeom prst="rect">
              <a:avLst/>
            </a:prstGeom>
          </p:spPr>
        </p:pic>
        <p:pic>
          <p:nvPicPr>
            <p:cNvPr id="9" name="Bild 8" descr="beadspring_displaced_smooth_blur2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5054" y="3585809"/>
              <a:ext cx="2916174" cy="1823974"/>
            </a:xfrm>
            <a:prstGeom prst="rect">
              <a:avLst/>
            </a:prstGeom>
          </p:spPr>
        </p:pic>
        <p:pic>
          <p:nvPicPr>
            <p:cNvPr id="10" name="Bild 9" descr="beadspring_displaced_smooth_blur1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5054" y="2185957"/>
              <a:ext cx="2913381" cy="1822227"/>
            </a:xfrm>
            <a:prstGeom prst="rect">
              <a:avLst/>
            </a:prstGeom>
          </p:spPr>
        </p:pic>
        <p:pic>
          <p:nvPicPr>
            <p:cNvPr id="11" name="Bild 10" descr="beadspring_orig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0435" y="803401"/>
              <a:ext cx="3048000" cy="1578864"/>
            </a:xfrm>
            <a:prstGeom prst="rect">
              <a:avLst/>
            </a:prstGeom>
          </p:spPr>
        </p:pic>
        <p:sp>
          <p:nvSpPr>
            <p:cNvPr id="12" name="Pfeil nach unten 11"/>
            <p:cNvSpPr/>
            <p:nvPr/>
          </p:nvSpPr>
          <p:spPr>
            <a:xfrm>
              <a:off x="1736823" y="784307"/>
              <a:ext cx="1251260" cy="578891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de-DE" sz="2400" b="1" dirty="0">
                  <a:solidFill>
                    <a:schemeClr val="tx1"/>
                  </a:solidFill>
                </a:rPr>
                <a:t>Time</a:t>
              </a:r>
            </a:p>
          </p:txBody>
        </p:sp>
        <p:sp>
          <p:nvSpPr>
            <p:cNvPr id="13" name="Pfeil nach rechts 12"/>
            <p:cNvSpPr/>
            <p:nvPr/>
          </p:nvSpPr>
          <p:spPr>
            <a:xfrm>
              <a:off x="2801328" y="-112044"/>
              <a:ext cx="6050930" cy="108308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 err="1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rPr>
                <a:t>q</a:t>
              </a:r>
              <a:r>
                <a:rPr lang="de-DE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rPr>
                <a:t>  (inverse </a:t>
              </a:r>
              <a:r>
                <a:rPr lang="de-DE" sz="2400" dirty="0" err="1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rPr>
                <a:t>length</a:t>
              </a:r>
              <a:r>
                <a:rPr lang="de-DE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rPr>
                <a:t> </a:t>
              </a:r>
              <a:r>
                <a:rPr lang="de-DE" sz="2400" dirty="0" err="1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rPr>
                <a:t>scale</a:t>
              </a:r>
              <a:r>
                <a:rPr lang="de-DE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rPr>
                <a:t>)</a:t>
              </a:r>
            </a:p>
          </p:txBody>
        </p:sp>
      </p:grpSp>
      <p:pic>
        <p:nvPicPr>
          <p:cNvPr id="14" name="Bild 13" descr="Unbenannt.pn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637" y="1304765"/>
            <a:ext cx="752951" cy="38930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243572" y="1376772"/>
            <a:ext cx="108012" cy="1080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16" name="Bild 15" descr="Unbenannt.pn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776" y="985459"/>
            <a:ext cx="1440160" cy="744611"/>
          </a:xfrm>
          <a:prstGeom prst="rect">
            <a:avLst/>
          </a:prstGeom>
        </p:spPr>
      </p:pic>
      <p:pic>
        <p:nvPicPr>
          <p:cNvPr id="18" name="Bild 17" descr="Unbenannt.png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4292" y="584684"/>
            <a:ext cx="1584176" cy="1738000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2135561" y="2060848"/>
            <a:ext cx="113459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/>
              <a:t>q</a:t>
            </a:r>
            <a:r>
              <a:rPr lang="de-DE" sz="2400" dirty="0"/>
              <a:t>=2</a:t>
            </a:r>
            <a:r>
              <a:rPr lang="de-DE" sz="2400" dirty="0">
                <a:latin typeface="Symbol" charset="2"/>
                <a:cs typeface="Symbol" charset="2"/>
              </a:rPr>
              <a:t>p</a:t>
            </a:r>
            <a:r>
              <a:rPr lang="de-DE" sz="2400" dirty="0"/>
              <a:t>/d</a:t>
            </a:r>
          </a:p>
        </p:txBody>
      </p:sp>
    </p:spTree>
    <p:extLst>
      <p:ext uri="{BB962C8B-B14F-4D97-AF65-F5344CB8AC3E}">
        <p14:creationId xmlns:p14="http://schemas.microsoft.com/office/powerpoint/2010/main" val="9864736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 descr="Unbenannt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992" y="889312"/>
            <a:ext cx="2196244" cy="11355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Correlation</a:t>
            </a:r>
            <a:r>
              <a:rPr lang="de-DE" dirty="0"/>
              <a:t> </a:t>
            </a:r>
            <a:r>
              <a:rPr lang="de-DE" dirty="0" err="1"/>
              <a:t>function</a:t>
            </a:r>
            <a:endParaRPr lang="de-DE" dirty="0"/>
          </a:p>
        </p:txBody>
      </p:sp>
      <p:grpSp>
        <p:nvGrpSpPr>
          <p:cNvPr id="3" name="Gruppierung 2"/>
          <p:cNvGrpSpPr/>
          <p:nvPr/>
        </p:nvGrpSpPr>
        <p:grpSpPr>
          <a:xfrm>
            <a:off x="3647728" y="1757476"/>
            <a:ext cx="4219584" cy="4227809"/>
            <a:chOff x="1736823" y="-112044"/>
            <a:chExt cx="7125595" cy="7139485"/>
          </a:xfrm>
        </p:grpSpPr>
        <p:pic>
          <p:nvPicPr>
            <p:cNvPr id="4" name="Bild 3" descr="beadspring_zoom_blur2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5458" y="5274841"/>
              <a:ext cx="2336800" cy="1752600"/>
            </a:xfrm>
            <a:prstGeom prst="rect">
              <a:avLst/>
            </a:prstGeom>
          </p:spPr>
        </p:pic>
        <p:pic>
          <p:nvPicPr>
            <p:cNvPr id="5" name="Bild 4" descr="beadspring_zoom_blur1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5458" y="3708981"/>
              <a:ext cx="2336800" cy="1752600"/>
            </a:xfrm>
            <a:prstGeom prst="rect">
              <a:avLst/>
            </a:prstGeom>
          </p:spPr>
        </p:pic>
        <p:pic>
          <p:nvPicPr>
            <p:cNvPr id="6" name="Bild 5" descr="beadspring_zoom_blur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0538" y="2355248"/>
              <a:ext cx="2336800" cy="1752600"/>
            </a:xfrm>
            <a:prstGeom prst="rect">
              <a:avLst/>
            </a:prstGeom>
          </p:spPr>
        </p:pic>
        <p:pic>
          <p:nvPicPr>
            <p:cNvPr id="7" name="Bild 6" descr="beadspring_zoom.pd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0538" y="784307"/>
              <a:ext cx="2341880" cy="1757680"/>
            </a:xfrm>
            <a:prstGeom prst="rect">
              <a:avLst/>
            </a:prstGeom>
          </p:spPr>
        </p:pic>
        <p:pic>
          <p:nvPicPr>
            <p:cNvPr id="8" name="Bild 7" descr="beadspring_displaced_smooth_blur3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5054" y="5034026"/>
              <a:ext cx="2916174" cy="1823974"/>
            </a:xfrm>
            <a:prstGeom prst="rect">
              <a:avLst/>
            </a:prstGeom>
          </p:spPr>
        </p:pic>
        <p:pic>
          <p:nvPicPr>
            <p:cNvPr id="9" name="Bild 8" descr="beadspring_displaced_smooth_blur2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5054" y="3585809"/>
              <a:ext cx="2916174" cy="1823974"/>
            </a:xfrm>
            <a:prstGeom prst="rect">
              <a:avLst/>
            </a:prstGeom>
          </p:spPr>
        </p:pic>
        <p:pic>
          <p:nvPicPr>
            <p:cNvPr id="10" name="Bild 9" descr="beadspring_displaced_smooth_blur1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5054" y="2185957"/>
              <a:ext cx="2913381" cy="1822227"/>
            </a:xfrm>
            <a:prstGeom prst="rect">
              <a:avLst/>
            </a:prstGeom>
          </p:spPr>
        </p:pic>
        <p:pic>
          <p:nvPicPr>
            <p:cNvPr id="11" name="Bild 10" descr="beadspring_orig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0435" y="803401"/>
              <a:ext cx="3048000" cy="1578864"/>
            </a:xfrm>
            <a:prstGeom prst="rect">
              <a:avLst/>
            </a:prstGeom>
          </p:spPr>
        </p:pic>
        <p:sp>
          <p:nvSpPr>
            <p:cNvPr id="12" name="Pfeil nach unten 11"/>
            <p:cNvSpPr/>
            <p:nvPr/>
          </p:nvSpPr>
          <p:spPr>
            <a:xfrm>
              <a:off x="1736823" y="784307"/>
              <a:ext cx="1251260" cy="578891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de-DE" sz="2400" b="1" dirty="0">
                  <a:solidFill>
                    <a:schemeClr val="tx1"/>
                  </a:solidFill>
                </a:rPr>
                <a:t>Time</a:t>
              </a:r>
            </a:p>
          </p:txBody>
        </p:sp>
        <p:sp>
          <p:nvSpPr>
            <p:cNvPr id="13" name="Pfeil nach rechts 12"/>
            <p:cNvSpPr/>
            <p:nvPr/>
          </p:nvSpPr>
          <p:spPr>
            <a:xfrm>
              <a:off x="2801328" y="-112044"/>
              <a:ext cx="6050930" cy="108308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 err="1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rPr>
                <a:t>q</a:t>
              </a:r>
              <a:r>
                <a:rPr lang="de-DE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rPr>
                <a:t>  (inverse </a:t>
              </a:r>
              <a:r>
                <a:rPr lang="de-DE" sz="2400" dirty="0" err="1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rPr>
                <a:t>length</a:t>
              </a:r>
              <a:r>
                <a:rPr lang="de-DE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rPr>
                <a:t> </a:t>
              </a:r>
              <a:r>
                <a:rPr lang="de-DE" sz="2400" dirty="0" err="1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rPr>
                <a:t>scale</a:t>
              </a:r>
              <a:r>
                <a:rPr lang="de-DE" sz="24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rPr>
                <a:t>)</a:t>
              </a:r>
            </a:p>
          </p:txBody>
        </p:sp>
      </p:grpSp>
      <p:pic>
        <p:nvPicPr>
          <p:cNvPr id="14" name="Bild 13" descr="Unbenannt.pn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637" y="1304765"/>
            <a:ext cx="752951" cy="38930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243572" y="1376772"/>
            <a:ext cx="108012" cy="1080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16" name="Bild 15" descr="Unbenannt.pn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776" y="985459"/>
            <a:ext cx="1440160" cy="744611"/>
          </a:xfrm>
          <a:prstGeom prst="rect">
            <a:avLst/>
          </a:prstGeom>
        </p:spPr>
      </p:pic>
      <p:pic>
        <p:nvPicPr>
          <p:cNvPr id="18" name="Bild 17" descr="Unbenannt.png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4292" y="584684"/>
            <a:ext cx="1584176" cy="1738000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2135561" y="2060848"/>
            <a:ext cx="113459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/>
              <a:t>q</a:t>
            </a:r>
            <a:r>
              <a:rPr lang="de-DE" sz="2400" dirty="0"/>
              <a:t>=2</a:t>
            </a:r>
            <a:r>
              <a:rPr lang="de-DE" sz="2400" dirty="0">
                <a:latin typeface="Symbol" charset="2"/>
                <a:cs typeface="Symbol" charset="2"/>
              </a:rPr>
              <a:t>p</a:t>
            </a:r>
            <a:r>
              <a:rPr lang="de-DE" sz="2400" dirty="0"/>
              <a:t>/d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04CEA05-D0A1-9067-581B-6DCD0B45198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" t="2188" r="72126" b="-2188"/>
          <a:stretch/>
        </p:blipFill>
        <p:spPr>
          <a:xfrm>
            <a:off x="8220236" y="2283986"/>
            <a:ext cx="2443579" cy="3824094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51A91E59-E37B-384D-8EFF-AD8CECAD6ED9}"/>
              </a:ext>
            </a:extLst>
          </p:cNvPr>
          <p:cNvSpPr/>
          <p:nvPr/>
        </p:nvSpPr>
        <p:spPr>
          <a:xfrm>
            <a:off x="8220236" y="3068960"/>
            <a:ext cx="306034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98A085A2-5E86-4604-D02D-8C1F554B6721}"/>
              </a:ext>
            </a:extLst>
          </p:cNvPr>
          <p:cNvSpPr/>
          <p:nvPr/>
        </p:nvSpPr>
        <p:spPr>
          <a:xfrm>
            <a:off x="8181385" y="3954706"/>
            <a:ext cx="306034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1CE5772A-E491-ECCE-1E11-2C59E44516B7}"/>
              </a:ext>
            </a:extLst>
          </p:cNvPr>
          <p:cNvSpPr/>
          <p:nvPr/>
        </p:nvSpPr>
        <p:spPr>
          <a:xfrm>
            <a:off x="8112224" y="4869160"/>
            <a:ext cx="306034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5" name="Pfeil in vier Richtungen 24">
            <a:extLst>
              <a:ext uri="{FF2B5EF4-FFF2-40B4-BE49-F238E27FC236}">
                <a16:creationId xmlns:a16="http://schemas.microsoft.com/office/drawing/2014/main" id="{B681A772-8967-6E15-8E92-88E17472C52B}"/>
              </a:ext>
            </a:extLst>
          </p:cNvPr>
          <p:cNvSpPr/>
          <p:nvPr/>
        </p:nvSpPr>
        <p:spPr>
          <a:xfrm>
            <a:off x="7661573" y="3570677"/>
            <a:ext cx="954707" cy="959539"/>
          </a:xfrm>
          <a:prstGeom prst="quadArrow">
            <a:avLst>
              <a:gd name="adj1" fmla="val 11111"/>
              <a:gd name="adj2" fmla="val 13010"/>
              <a:gd name="adj3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</p:spTree>
    <p:extLst>
      <p:ext uri="{BB962C8B-B14F-4D97-AF65-F5344CB8AC3E}">
        <p14:creationId xmlns:p14="http://schemas.microsoft.com/office/powerpoint/2010/main" val="2211519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4B12EA-EBF0-4D4D-9C33-4A5AD51F8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Neutron </a:t>
            </a:r>
            <a:r>
              <a:rPr lang="de-DE" dirty="0" err="1"/>
              <a:t>spin</a:t>
            </a:r>
            <a:r>
              <a:rPr lang="de-DE" dirty="0"/>
              <a:t> echo </a:t>
            </a:r>
            <a:r>
              <a:rPr lang="de-DE" dirty="0" err="1"/>
              <a:t>spectroscopy</a:t>
            </a:r>
            <a:r>
              <a:rPr lang="de-DE" dirty="0"/>
              <a:t> 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BB6F958F-7411-3549-BEBC-93CFA192B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627875"/>
            <a:ext cx="9289032" cy="445730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14B9C2F-3F95-E348-BAAD-0F1707DECCE3}"/>
              </a:ext>
            </a:extLst>
          </p:cNvPr>
          <p:cNvSpPr txBox="1"/>
          <p:nvPr/>
        </p:nvSpPr>
        <p:spPr>
          <a:xfrm>
            <a:off x="8373524" y="1174832"/>
            <a:ext cx="3187732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dirty="0"/>
              <a:t>S. </a:t>
            </a:r>
            <a:r>
              <a:rPr lang="de-DE" sz="1400" dirty="0" err="1"/>
              <a:t>Pasini</a:t>
            </a:r>
            <a:r>
              <a:rPr lang="de-DE" sz="1400" dirty="0"/>
              <a:t> et al., </a:t>
            </a:r>
            <a:r>
              <a:rPr lang="de-DE" sz="1400" dirty="0" err="1"/>
              <a:t>Rev</a:t>
            </a:r>
            <a:r>
              <a:rPr lang="de-DE" sz="1400" dirty="0"/>
              <a:t>. </a:t>
            </a:r>
            <a:r>
              <a:rPr lang="de-DE" sz="1400" dirty="0" err="1"/>
              <a:t>Sci</a:t>
            </a:r>
            <a:r>
              <a:rPr lang="de-DE" sz="1400" dirty="0"/>
              <a:t>. </a:t>
            </a:r>
            <a:r>
              <a:rPr lang="de-DE" sz="1400" dirty="0" err="1"/>
              <a:t>Instr</a:t>
            </a:r>
            <a:r>
              <a:rPr lang="de-DE" sz="1400" dirty="0"/>
              <a:t>. (2019)</a:t>
            </a:r>
          </a:p>
          <a:p>
            <a:pPr algn="l">
              <a:lnSpc>
                <a:spcPct val="95000"/>
              </a:lnSpc>
            </a:pPr>
            <a:r>
              <a:rPr lang="de-DE" sz="1400" dirty="0"/>
              <a:t>P.A. </a:t>
            </a:r>
            <a:r>
              <a:rPr lang="de-DE" sz="1400" dirty="0" err="1"/>
              <a:t>Zolnierczuk</a:t>
            </a:r>
            <a:r>
              <a:rPr lang="de-DE" sz="1400" dirty="0"/>
              <a:t>, J. </a:t>
            </a:r>
            <a:r>
              <a:rPr lang="de-DE" sz="1400" dirty="0" err="1"/>
              <a:t>Appl</a:t>
            </a:r>
            <a:r>
              <a:rPr lang="de-DE" sz="1400" dirty="0"/>
              <a:t> </a:t>
            </a:r>
            <a:r>
              <a:rPr lang="de-DE" sz="1400" dirty="0" err="1"/>
              <a:t>Cryst</a:t>
            </a:r>
            <a:r>
              <a:rPr lang="de-DE" sz="1400" dirty="0"/>
              <a:t>. (2019)</a:t>
            </a:r>
          </a:p>
        </p:txBody>
      </p:sp>
      <p:pic>
        <p:nvPicPr>
          <p:cNvPr id="5" name="Bild 3">
            <a:extLst>
              <a:ext uri="{FF2B5EF4-FFF2-40B4-BE49-F238E27FC236}">
                <a16:creationId xmlns:a16="http://schemas.microsoft.com/office/drawing/2014/main" id="{C1B48AB0-E30B-3B4A-B4B8-E2EE1D9343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603" y="4941168"/>
            <a:ext cx="8377032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664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4F31D1-D385-82ED-C7AB-5A165C0E5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Wide angle NSE: WASP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AECE015-8787-5848-9396-12466584B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3" y="1758814"/>
            <a:ext cx="6605765" cy="38304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FECFA44-2E29-0629-0598-B04CE176E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5" y="1772816"/>
            <a:ext cx="4665123" cy="349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64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98564-B4B8-7E41-811F-20C70940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EMIM </a:t>
            </a:r>
            <a:r>
              <a:rPr lang="de-DE" dirty="0" err="1"/>
              <a:t>Ac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porous</a:t>
            </a:r>
            <a:r>
              <a:rPr lang="de-DE" dirty="0"/>
              <a:t> </a:t>
            </a:r>
            <a:r>
              <a:rPr lang="de-DE" dirty="0" err="1"/>
              <a:t>glasses</a:t>
            </a:r>
            <a:endParaRPr lang="de-DE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077C7C9C-8C7A-914A-9DBE-ADDB4B465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1368286"/>
            <a:ext cx="4337277" cy="3331029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A339BCD-BD43-F54E-946E-9018FCCAC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326"/>
          <a:stretch/>
        </p:blipFill>
        <p:spPr>
          <a:xfrm>
            <a:off x="8040216" y="3428999"/>
            <a:ext cx="3354749" cy="2592289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F71E395-1CE1-4446-BF82-CF939E842C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130"/>
          <a:stretch/>
        </p:blipFill>
        <p:spPr>
          <a:xfrm>
            <a:off x="8040216" y="771511"/>
            <a:ext cx="3419462" cy="261374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723ADD1-B921-C349-9A0A-FF785E5D4215}"/>
              </a:ext>
            </a:extLst>
          </p:cNvPr>
          <p:cNvSpPr txBox="1"/>
          <p:nvPr/>
        </p:nvSpPr>
        <p:spPr>
          <a:xfrm>
            <a:off x="551384" y="5301208"/>
            <a:ext cx="6147837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Wingdings" pitchFamily="2" charset="2"/>
              <a:buChar char="à"/>
            </a:pPr>
            <a:r>
              <a:rPr lang="de-DE" sz="2400" dirty="0" err="1">
                <a:sym typeface="Wingdings" pitchFamily="2" charset="2"/>
              </a:rPr>
              <a:t>How</a:t>
            </a:r>
            <a:r>
              <a:rPr lang="de-DE" sz="2400" dirty="0">
                <a:sym typeface="Wingdings" pitchFamily="2" charset="2"/>
              </a:rPr>
              <a:t> </a:t>
            </a:r>
            <a:r>
              <a:rPr lang="de-DE" sz="2400" dirty="0" err="1">
                <a:sym typeface="Wingdings" pitchFamily="2" charset="2"/>
              </a:rPr>
              <a:t>does</a:t>
            </a:r>
            <a:r>
              <a:rPr lang="de-DE" sz="2400" dirty="0">
                <a:sym typeface="Wingdings" pitchFamily="2" charset="2"/>
              </a:rPr>
              <a:t> </a:t>
            </a:r>
            <a:r>
              <a:rPr lang="de-DE" sz="2400" dirty="0" err="1">
                <a:sym typeface="Wingdings" pitchFamily="2" charset="2"/>
              </a:rPr>
              <a:t>confinement</a:t>
            </a:r>
            <a:r>
              <a:rPr lang="de-DE" sz="2400" dirty="0">
                <a:sym typeface="Wingdings" pitchFamily="2" charset="2"/>
              </a:rPr>
              <a:t> in </a:t>
            </a:r>
            <a:r>
              <a:rPr lang="de-DE" sz="2400" dirty="0" err="1">
                <a:sym typeface="Wingdings" pitchFamily="2" charset="2"/>
              </a:rPr>
              <a:t>porous</a:t>
            </a:r>
            <a:r>
              <a:rPr lang="de-DE" sz="2400" dirty="0">
                <a:sym typeface="Wingdings" pitchFamily="2" charset="2"/>
              </a:rPr>
              <a:t> </a:t>
            </a:r>
            <a:r>
              <a:rPr lang="de-DE" sz="2400" dirty="0" err="1">
                <a:sym typeface="Wingdings" pitchFamily="2" charset="2"/>
              </a:rPr>
              <a:t>glasses</a:t>
            </a:r>
            <a:br>
              <a:rPr lang="de-DE" sz="2400" dirty="0">
                <a:sym typeface="Wingdings" pitchFamily="2" charset="2"/>
              </a:rPr>
            </a:br>
            <a:r>
              <a:rPr lang="de-DE" sz="2400" dirty="0" err="1">
                <a:sym typeface="Wingdings" pitchFamily="2" charset="2"/>
              </a:rPr>
              <a:t>influence</a:t>
            </a:r>
            <a:r>
              <a:rPr lang="de-DE" sz="2400" dirty="0">
                <a:sym typeface="Wingdings" pitchFamily="2" charset="2"/>
              </a:rPr>
              <a:t> </a:t>
            </a:r>
            <a:r>
              <a:rPr lang="de-DE" sz="2400" dirty="0" err="1">
                <a:sym typeface="Wingdings" pitchFamily="2" charset="2"/>
              </a:rPr>
              <a:t>the</a:t>
            </a:r>
            <a:r>
              <a:rPr lang="de-DE" sz="2400" dirty="0">
                <a:sym typeface="Wingdings" pitchFamily="2" charset="2"/>
              </a:rPr>
              <a:t> IL </a:t>
            </a:r>
            <a:r>
              <a:rPr lang="de-DE" sz="2400" dirty="0" err="1">
                <a:sym typeface="Wingdings" pitchFamily="2" charset="2"/>
              </a:rPr>
              <a:t>structure</a:t>
            </a:r>
            <a:r>
              <a:rPr lang="de-DE" sz="2400" dirty="0">
                <a:sym typeface="Wingdings" pitchFamily="2" charset="2"/>
              </a:rPr>
              <a:t> </a:t>
            </a:r>
            <a:r>
              <a:rPr lang="de-DE" sz="2400" dirty="0" err="1">
                <a:sym typeface="Wingdings" pitchFamily="2" charset="2"/>
              </a:rPr>
              <a:t>and</a:t>
            </a:r>
            <a:r>
              <a:rPr lang="de-DE" sz="2400" dirty="0">
                <a:sym typeface="Wingdings" pitchFamily="2" charset="2"/>
              </a:rPr>
              <a:t> </a:t>
            </a:r>
            <a:r>
              <a:rPr lang="de-DE" sz="2400" dirty="0" err="1">
                <a:sym typeface="Wingdings" pitchFamily="2" charset="2"/>
              </a:rPr>
              <a:t>dynamics</a:t>
            </a:r>
            <a:r>
              <a:rPr lang="de-DE" sz="2400" dirty="0">
                <a:sym typeface="Wingdings" pitchFamily="2" charset="2"/>
              </a:rPr>
              <a:t>? </a:t>
            </a:r>
            <a:endParaRPr lang="de-DE" sz="2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7F623DD-2DBB-3447-533C-CD5202E4A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5289" y="3377537"/>
            <a:ext cx="1655623" cy="190251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B3BE8F7-9B05-2DD2-7B87-693510A9C5E2}"/>
              </a:ext>
            </a:extLst>
          </p:cNvPr>
          <p:cNvSpPr txBox="1"/>
          <p:nvPr/>
        </p:nvSpPr>
        <p:spPr>
          <a:xfrm>
            <a:off x="2352909" y="4699315"/>
            <a:ext cx="3942105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dirty="0"/>
              <a:t>1-ethyl-3-methylimidazolium </a:t>
            </a:r>
            <a:r>
              <a:rPr lang="de-DE" dirty="0" err="1"/>
              <a:t>acetate</a:t>
            </a:r>
            <a:r>
              <a:rPr lang="de-DE" dirty="0"/>
              <a:t>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736518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095AA-044A-5E09-4D6B-A62A37D27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Confined</a:t>
            </a:r>
            <a:r>
              <a:rPr lang="de-DE" dirty="0"/>
              <a:t> lamellar </a:t>
            </a:r>
            <a:r>
              <a:rPr lang="de-DE" dirty="0" err="1"/>
              <a:t>structure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C4F1E36-BC94-D963-B644-2109616C3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520" y="1330472"/>
            <a:ext cx="3683180" cy="409242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8987378-01C3-2ADC-9DA8-B058D0C07268}"/>
              </a:ext>
            </a:extLst>
          </p:cNvPr>
          <p:cNvSpPr txBox="1"/>
          <p:nvPr/>
        </p:nvSpPr>
        <p:spPr>
          <a:xfrm>
            <a:off x="8618004" y="887274"/>
            <a:ext cx="2869696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0.5 molar H2O </a:t>
            </a:r>
            <a:r>
              <a:rPr lang="de-DE" sz="2400" dirty="0" err="1"/>
              <a:t>to</a:t>
            </a:r>
            <a:r>
              <a:rPr lang="de-DE" sz="2400" dirty="0"/>
              <a:t> IL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00CCE5-EA0F-079D-8B46-583321EBD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809" y="1496818"/>
            <a:ext cx="4092422" cy="409242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AB24C4F-7E9C-F633-3FE6-C4548CE7C91D}"/>
              </a:ext>
            </a:extLst>
          </p:cNvPr>
          <p:cNvSpPr txBox="1"/>
          <p:nvPr/>
        </p:nvSpPr>
        <p:spPr>
          <a:xfrm>
            <a:off x="191344" y="1712842"/>
            <a:ext cx="3214465" cy="3250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/>
              <a:t>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diffraction</a:t>
            </a:r>
            <a:r>
              <a:rPr lang="de-DE" dirty="0"/>
              <a:t>: Broad </a:t>
            </a:r>
            <a:r>
              <a:rPr lang="de-DE" dirty="0" err="1"/>
              <a:t>peak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characteristic</a:t>
            </a:r>
            <a:r>
              <a:rPr lang="de-DE" dirty="0"/>
              <a:t> </a:t>
            </a:r>
            <a:r>
              <a:rPr lang="de-DE" dirty="0" err="1"/>
              <a:t>length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similar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sponge</a:t>
            </a:r>
            <a:r>
              <a:rPr lang="de-DE" dirty="0"/>
              <a:t> </a:t>
            </a:r>
            <a:r>
              <a:rPr lang="de-DE" dirty="0" err="1"/>
              <a:t>phase</a:t>
            </a:r>
            <a:endParaRPr lang="de-DE" dirty="0"/>
          </a:p>
          <a:p>
            <a:pPr marL="342900" indent="-342900" algn="l">
              <a:lnSpc>
                <a:spcPct val="95000"/>
              </a:lnSpc>
              <a:buFont typeface="Wingdings" pitchFamily="2" charset="2"/>
              <a:buChar char="à"/>
            </a:pPr>
            <a:r>
              <a:rPr lang="de-DE" dirty="0">
                <a:sym typeface="Wingdings" pitchFamily="2" charset="2"/>
              </a:rPr>
              <a:t>Fit </a:t>
            </a:r>
            <a:r>
              <a:rPr lang="de-DE" dirty="0" err="1">
                <a:sym typeface="Wingdings" pitchFamily="2" charset="2"/>
              </a:rPr>
              <a:t>with</a:t>
            </a:r>
            <a:r>
              <a:rPr lang="de-DE" dirty="0">
                <a:sym typeface="Wingdings" pitchFamily="2" charset="2"/>
              </a:rPr>
              <a:t> Teubner-</a:t>
            </a:r>
            <a:r>
              <a:rPr lang="de-DE" dirty="0" err="1">
                <a:sym typeface="Wingdings" pitchFamily="2" charset="2"/>
              </a:rPr>
              <a:t>Strey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function</a:t>
            </a:r>
            <a:endParaRPr lang="de-DE" dirty="0">
              <a:sym typeface="Wingdings" pitchFamily="2" charset="2"/>
            </a:endParaRPr>
          </a:p>
          <a:p>
            <a:pPr algn="l">
              <a:lnSpc>
                <a:spcPct val="95000"/>
              </a:lnSpc>
            </a:pPr>
            <a:endParaRPr lang="de-DE" dirty="0">
              <a:sym typeface="Wingdings" pitchFamily="2" charset="2"/>
            </a:endParaRPr>
          </a:p>
          <a:p>
            <a:pPr algn="l">
              <a:lnSpc>
                <a:spcPct val="95000"/>
              </a:lnSpc>
            </a:pPr>
            <a:r>
              <a:rPr lang="de-DE" dirty="0">
                <a:sym typeface="Wingdings" pitchFamily="2" charset="2"/>
              </a:rPr>
              <a:t>In </a:t>
            </a:r>
            <a:r>
              <a:rPr lang="de-DE" dirty="0" err="1">
                <a:sym typeface="Wingdings" pitchFamily="2" charset="2"/>
              </a:rPr>
              <a:t>confinement</a:t>
            </a:r>
            <a:r>
              <a:rPr lang="de-DE" dirty="0">
                <a:sym typeface="Wingdings" pitchFamily="2" charset="2"/>
              </a:rPr>
              <a:t>: </a:t>
            </a:r>
            <a:r>
              <a:rPr lang="de-DE" dirty="0" err="1">
                <a:sym typeface="Wingdings" pitchFamily="2" charset="2"/>
              </a:rPr>
              <a:t>increased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correlation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length</a:t>
            </a:r>
            <a:endParaRPr lang="de-DE" dirty="0">
              <a:sym typeface="Wingdings" pitchFamily="2" charset="2"/>
            </a:endParaRPr>
          </a:p>
          <a:p>
            <a:pPr marL="342900" indent="-342900" algn="l">
              <a:lnSpc>
                <a:spcPct val="95000"/>
              </a:lnSpc>
              <a:buFont typeface="Wingdings" pitchFamily="2" charset="2"/>
              <a:buChar char="à"/>
            </a:pPr>
            <a:r>
              <a:rPr lang="de-DE" dirty="0">
                <a:sym typeface="Wingdings" pitchFamily="2" charset="2"/>
              </a:rPr>
              <a:t>Lamellar </a:t>
            </a:r>
            <a:r>
              <a:rPr lang="de-DE" dirty="0" err="1">
                <a:sym typeface="Wingdings" pitchFamily="2" charset="2"/>
              </a:rPr>
              <a:t>ordering</a:t>
            </a:r>
            <a:endParaRPr lang="de-DE" dirty="0"/>
          </a:p>
          <a:p>
            <a:pPr algn="l">
              <a:lnSpc>
                <a:spcPct val="95000"/>
              </a:lnSpc>
            </a:pPr>
            <a:endParaRPr lang="de-DE" dirty="0"/>
          </a:p>
          <a:p>
            <a:pPr algn="l">
              <a:lnSpc>
                <a:spcPct val="95000"/>
              </a:lnSpc>
            </a:pPr>
            <a:endParaRPr lang="de-DE" dirty="0"/>
          </a:p>
          <a:p>
            <a:pPr algn="l">
              <a:lnSpc>
                <a:spcPct val="95000"/>
              </a:lnSpc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5A37E20-E5E5-EC26-3E3A-90FCE8BDD23F}"/>
              </a:ext>
            </a:extLst>
          </p:cNvPr>
          <p:cNvSpPr txBox="1"/>
          <p:nvPr/>
        </p:nvSpPr>
        <p:spPr>
          <a:xfrm>
            <a:off x="2351584" y="5866092"/>
            <a:ext cx="5913350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D. </a:t>
            </a:r>
            <a:r>
              <a:rPr lang="de-DE" sz="1200" dirty="0" err="1"/>
              <a:t>Noferini</a:t>
            </a:r>
            <a:r>
              <a:rPr lang="de-DE" sz="1200" dirty="0"/>
              <a:t>, O. Holderer, H. </a:t>
            </a:r>
            <a:r>
              <a:rPr lang="de-DE" sz="1200" dirty="0" err="1"/>
              <a:t>Frielinghaus</a:t>
            </a:r>
            <a:r>
              <a:rPr lang="de-DE" sz="1200" dirty="0"/>
              <a:t>, Phys. Chem. Chem. Phys. (2020) 22, 9046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A94AA29-4B3C-DD64-78B6-A08F8E760414}"/>
              </a:ext>
            </a:extLst>
          </p:cNvPr>
          <p:cNvSpPr txBox="1"/>
          <p:nvPr/>
        </p:nvSpPr>
        <p:spPr>
          <a:xfrm>
            <a:off x="7608168" y="5455357"/>
            <a:ext cx="4471096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H. Frielinghaus, ...,OH,  Frontiers in Physics (2022) 10, 872616</a:t>
            </a:r>
          </a:p>
        </p:txBody>
      </p:sp>
    </p:spTree>
    <p:extLst>
      <p:ext uri="{BB962C8B-B14F-4D97-AF65-F5344CB8AC3E}">
        <p14:creationId xmlns:p14="http://schemas.microsoft.com/office/powerpoint/2010/main" val="2366505279"/>
      </p:ext>
    </p:extLst>
  </p:cSld>
  <p:clrMapOvr>
    <a:masterClrMapping/>
  </p:clrMapOvr>
</p:sld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Juelich_PowerPoint_16x9</Template>
  <TotalTime>0</TotalTime>
  <Words>702</Words>
  <Application>Microsoft Macintosh PowerPoint</Application>
  <PresentationFormat>Breitbild</PresentationFormat>
  <Paragraphs>107</Paragraphs>
  <Slides>25</Slides>
  <Notes>0</Notes>
  <HiddenSlides>5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0" baseType="lpstr">
      <vt:lpstr>Arial</vt:lpstr>
      <vt:lpstr>Calibri</vt:lpstr>
      <vt:lpstr>Symbol</vt:lpstr>
      <vt:lpstr>Wingdings</vt:lpstr>
      <vt:lpstr>Jülich</vt:lpstr>
      <vt:lpstr>Dynamics of Ionic liquids confined in porous glasses – a showcase for pA in QENS</vt:lpstr>
      <vt:lpstr>MLZ – View into the Neutron guide hall</vt:lpstr>
      <vt:lpstr>Relevant Time- and lengthscales</vt:lpstr>
      <vt:lpstr>Correlation function</vt:lpstr>
      <vt:lpstr>Correlation function</vt:lpstr>
      <vt:lpstr>Neutron spin echo spectroscopy </vt:lpstr>
      <vt:lpstr>Wide angle NSE: WASP</vt:lpstr>
      <vt:lpstr>EMIM Ac and porous glasses</vt:lpstr>
      <vt:lpstr>Confined lamellar structure</vt:lpstr>
      <vt:lpstr>Confined lamellar structure</vt:lpstr>
      <vt:lpstr>Intensity</vt:lpstr>
      <vt:lpstr>I(Q,t)</vt:lpstr>
      <vt:lpstr>RESULTS</vt:lpstr>
      <vt:lpstr>picture</vt:lpstr>
      <vt:lpstr>What about coherent scattering?  High Q</vt:lpstr>
      <vt:lpstr>Intensity and polarization</vt:lpstr>
      <vt:lpstr>Separation of contributions</vt:lpstr>
      <vt:lpstr>Conclusion</vt:lpstr>
      <vt:lpstr>Acknowledgement</vt:lpstr>
      <vt:lpstr>PowerPoint-Präsentation</vt:lpstr>
      <vt:lpstr>Structure</vt:lpstr>
      <vt:lpstr>Neutron Backscattering spectroscopy: S(q,E)</vt:lpstr>
      <vt:lpstr>Phase behaviour: elastic scans and DSC</vt:lpstr>
      <vt:lpstr>S(q,E)</vt:lpstr>
      <vt:lpstr>Diffusion in confinement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admin.reisen</dc:creator>
  <cp:lastModifiedBy>Microsoft Office User</cp:lastModifiedBy>
  <cp:revision>85</cp:revision>
  <dcterms:created xsi:type="dcterms:W3CDTF">2019-11-11T12:51:38Z</dcterms:created>
  <dcterms:modified xsi:type="dcterms:W3CDTF">2025-07-01T16:19:45Z</dcterms:modified>
</cp:coreProperties>
</file>