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tiff" ContentType="image/tif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diagrams/colors1.xml" ContentType="application/vnd.openxmlformats-officedocument.drawingml.diagramColors+xml"/>
  <Override PartName="/ppt/diagrams/data1.xml" ContentType="application/vnd.openxmlformats-officedocument.drawingml.diagramData+xml"/>
  <Override PartName="/ppt/diagrams/drawing1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3" r:id="rId4"/>
  </p:sldMasterIdLst>
  <p:notesMasterIdLst>
    <p:notesMasterId r:id="rId15"/>
  </p:notesMasterIdLst>
  <p:sldIdLst>
    <p:sldId id="755" r:id="rId5"/>
    <p:sldId id="903" r:id="rId6"/>
    <p:sldId id="591" r:id="rId7"/>
    <p:sldId id="536" r:id="rId8"/>
    <p:sldId id="578" r:id="rId9"/>
    <p:sldId id="1005" r:id="rId10"/>
    <p:sldId id="564" r:id="rId11"/>
    <p:sldId id="756" r:id="rId12"/>
    <p:sldId id="700" r:id="rId13"/>
    <p:sldId id="701" r:id="rId14"/>
    <p:sldId id="703" r:id="rId16"/>
    <p:sldId id="783" r:id="rId17"/>
    <p:sldId id="985" r:id="rId18"/>
    <p:sldId id="784" r:id="rId19"/>
    <p:sldId id="1003" r:id="rId20"/>
    <p:sldId id="785" r:id="rId21"/>
    <p:sldId id="757" r:id="rId22"/>
    <p:sldId id="787" r:id="rId23"/>
    <p:sldId id="786" r:id="rId24"/>
    <p:sldId id="758" r:id="rId25"/>
    <p:sldId id="759" r:id="rId26"/>
    <p:sldId id="760" r:id="rId27"/>
    <p:sldId id="778" r:id="rId28"/>
    <p:sldId id="777" r:id="rId29"/>
    <p:sldId id="1006" r:id="rId30"/>
    <p:sldId id="986" r:id="rId31"/>
    <p:sldId id="1009" r:id="rId32"/>
    <p:sldId id="771" r:id="rId33"/>
    <p:sldId id="769" r:id="rId34"/>
  </p:sldIdLst>
  <p:sldSz cx="12192000" cy="6858000"/>
  <p:notesSz cx="6858000" cy="9144000"/>
  <p:custDataLst>
    <p:tags r:id="rId3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96" userDrawn="1">
          <p15:clr>
            <a:srgbClr val="A4A3A4"/>
          </p15:clr>
        </p15:guide>
        <p15:guide id="2" pos="38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CCFF"/>
    <a:srgbClr val="0000FF"/>
    <a:srgbClr val="F7FD9D"/>
    <a:srgbClr val="FFFFFF"/>
    <a:srgbClr val="666699"/>
    <a:srgbClr val="FF6600"/>
    <a:srgbClr val="FF9900"/>
    <a:srgbClr val="0066FF"/>
    <a:srgbClr val="6600FF"/>
    <a:srgbClr val="D765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353" autoAdjust="0"/>
    <p:restoredTop sz="87153" autoAdjust="0"/>
  </p:normalViewPr>
  <p:slideViewPr>
    <p:cSldViewPr showGuides="1">
      <p:cViewPr varScale="1">
        <p:scale>
          <a:sx n="114" d="100"/>
          <a:sy n="114" d="100"/>
        </p:scale>
        <p:origin x="-2466" y="-108"/>
      </p:cViewPr>
      <p:guideLst>
        <p:guide orient="horz" pos="2096"/>
        <p:guide pos="38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8" Type="http://schemas.openxmlformats.org/officeDocument/2006/relationships/tags" Target="tags/tag14.xml"/><Relationship Id="rId37" Type="http://schemas.openxmlformats.org/officeDocument/2006/relationships/tableStyles" Target="tableStyles.xml"/><Relationship Id="rId36" Type="http://schemas.openxmlformats.org/officeDocument/2006/relationships/viewProps" Target="viewProps.xml"/><Relationship Id="rId35" Type="http://schemas.openxmlformats.org/officeDocument/2006/relationships/presProps" Target="presProps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038776-30C6-4264-8869-665072558745}" type="doc">
      <dgm:prSet loTypeId="urn:microsoft.com/office/officeart/2005/8/layout/radial1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zh-CN" altLang="en-US"/>
        </a:p>
      </dgm:t>
    </dgm:pt>
    <dgm:pt modelId="{F4728CD4-1799-4199-9CED-E72B2DE8BEB5}">
      <dgm:prSet phldrT="[文本]"/>
      <dgm:spPr/>
      <dgm:t>
        <a:bodyPr/>
        <a:lstStyle/>
        <a:p>
          <a:r>
            <a:rPr lang="en-US" altLang="zh-CN" dirty="0">
              <a:latin typeface="Calibri" panose="020F0502020204030204" charset="0"/>
              <a:cs typeface="Calibri" panose="020F0502020204030204" charset="0"/>
            </a:rPr>
            <a:t>CSLD</a:t>
          </a:r>
          <a:endParaRPr lang="zh-CN" altLang="en-US" dirty="0">
            <a:latin typeface="Calibri" panose="020F0502020204030204" charset="0"/>
            <a:cs typeface="Calibri" panose="020F0502020204030204" charset="0"/>
          </a:endParaRPr>
        </a:p>
      </dgm:t>
    </dgm:pt>
    <dgm:pt modelId="{2E110C43-219B-43A3-AC03-2C680A1F3FF3}" cxnId="{FBC78CBF-D9FC-4288-BAFD-04F8A63C2CB1}" type="par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EAA9B5E1-9B03-420D-BB1A-2C3336B6D5C6}" cxnId="{FBC78CBF-D9FC-4288-BAFD-04F8A63C2CB1}" type="sib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79DCC624-99A2-4A6F-992C-FCF6824488A1}">
      <dgm:prSet phldrT="[文本]" custT="1"/>
      <dgm:spPr/>
      <dgm:t>
        <a:bodyPr/>
        <a:lstStyle/>
        <a:p>
          <a:r>
            <a:rPr lang="en-US" altLang="zh-CN" sz="1600" dirty="0">
              <a:latin typeface="Calibri" panose="020F0502020204030204" charset="0"/>
              <a:cs typeface="Calibri" panose="020F0502020204030204" charset="0"/>
            </a:rPr>
            <a:t>Alamode</a:t>
          </a:r>
          <a:endParaRPr lang="zh-CN" altLang="en-US" sz="1600" dirty="0">
            <a:latin typeface="Calibri" panose="020F0502020204030204" charset="0"/>
            <a:cs typeface="Calibri" panose="020F0502020204030204" charset="0"/>
          </a:endParaRPr>
        </a:p>
      </dgm:t>
    </dgm:pt>
    <dgm:pt modelId="{0B1CEDE5-9720-45BE-9F3D-32713A8ECB5C}" cxnId="{09671932-A2CF-440C-BCD0-96384BAC5B8E}" type="par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9E8ACD4B-D308-4279-A642-0570B78E7EC3}" cxnId="{09671932-A2CF-440C-BCD0-96384BAC5B8E}" type="sib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1CD3770A-D6A9-4805-A98E-32EE2FD3A532}">
      <dgm:prSet phldrT="[文本]" custT="1"/>
      <dgm:spPr/>
      <dgm:t>
        <a:bodyPr/>
        <a:lstStyle/>
        <a:p>
          <a:r>
            <a:rPr lang="en-US" altLang="zh-CN" sz="1600" dirty="0">
              <a:latin typeface="Calibri" panose="020F0502020204030204" charset="0"/>
              <a:cs typeface="Calibri" panose="020F0502020204030204" charset="0"/>
            </a:rPr>
            <a:t>Phonopy</a:t>
          </a:r>
          <a:endParaRPr lang="zh-CN" altLang="en-US" sz="1600" dirty="0">
            <a:latin typeface="Calibri" panose="020F0502020204030204" charset="0"/>
            <a:cs typeface="Calibri" panose="020F0502020204030204" charset="0"/>
          </a:endParaRPr>
        </a:p>
      </dgm:t>
    </dgm:pt>
    <dgm:pt modelId="{93B97C27-C43F-4087-A611-C578E4025A8F}" cxnId="{0A0891AE-A7F1-44FA-8E1B-F95F0BB294D5}" type="par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E23896DF-F903-4BC3-AA8C-996219C57797}" cxnId="{0A0891AE-A7F1-44FA-8E1B-F95F0BB294D5}" type="sib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B0ABC667-FB6C-4E3A-AC50-F3B0FA623B8E}">
      <dgm:prSet phldrT="[文本]" custT="1"/>
      <dgm:spPr/>
      <dgm:t>
        <a:bodyPr/>
        <a:lstStyle/>
        <a:p>
          <a:r>
            <a:rPr lang="en-US" altLang="zh-CN" sz="1600" dirty="0">
              <a:latin typeface="Calibri" panose="020F0502020204030204" charset="0"/>
              <a:cs typeface="Calibri" panose="020F0502020204030204" charset="0"/>
            </a:rPr>
            <a:t>ShengBTE (Phono3py)</a:t>
          </a:r>
          <a:endParaRPr lang="zh-CN" altLang="en-US" sz="1600" dirty="0">
            <a:latin typeface="Calibri" panose="020F0502020204030204" charset="0"/>
            <a:cs typeface="Calibri" panose="020F0502020204030204" charset="0"/>
          </a:endParaRPr>
        </a:p>
      </dgm:t>
    </dgm:pt>
    <dgm:pt modelId="{0052D27B-B9B0-4498-B18D-ECB911F05803}" cxnId="{2E7791C4-6749-4843-8D55-2FA532827B18}" type="par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5E8FA59A-3339-4836-8266-10C97762B972}" cxnId="{2E7791C4-6749-4843-8D55-2FA532827B18}" type="sib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A807A52C-1134-4362-88C3-7949813117FA}">
      <dgm:prSet phldrT="[文本]" custT="1"/>
      <dgm:spPr/>
      <dgm:t>
        <a:bodyPr/>
        <a:lstStyle/>
        <a:p>
          <a:r>
            <a:rPr lang="en-US" altLang="zh-CN" sz="18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rPr>
            <a:t>HiPhive</a:t>
          </a:r>
          <a:endParaRPr lang="zh-CN" altLang="en-US" sz="1800" dirty="0">
            <a:solidFill>
              <a:schemeClr val="tx1"/>
            </a:solidFill>
            <a:latin typeface="Calibri" panose="020F0502020204030204" charset="0"/>
            <a:cs typeface="Calibri" panose="020F0502020204030204" charset="0"/>
          </a:endParaRPr>
        </a:p>
      </dgm:t>
    </dgm:pt>
    <dgm:pt modelId="{1C5DE5FA-9548-4CFB-9804-3CAA5D791CB4}" cxnId="{FC0C81DA-07B5-437B-8609-15302DE379F6}" type="par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6D302B8B-C055-4685-9818-062FA003F056}" cxnId="{FC0C81DA-07B5-437B-8609-15302DE379F6}" type="sibTrans">
      <dgm:prSet/>
      <dgm:spPr/>
      <dgm:t>
        <a:bodyPr/>
        <a:lstStyle/>
        <a:p>
          <a:endParaRPr lang="zh-CN" altLang="en-US">
            <a:latin typeface="Calibri" panose="020F0502020204030204" charset="0"/>
            <a:cs typeface="Calibri" panose="020F0502020204030204" charset="0"/>
          </a:endParaRPr>
        </a:p>
      </dgm:t>
    </dgm:pt>
    <dgm:pt modelId="{FA4709E8-5FAA-4D6C-8AFE-088D188FB838}" type="pres">
      <dgm:prSet presAssocID="{06038776-30C6-4264-8869-66507255874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zh-CN" altLang="en-US"/>
        </a:p>
      </dgm:t>
    </dgm:pt>
    <dgm:pt modelId="{EFFB4FD4-8889-499D-AD67-F079E314C821}" type="pres">
      <dgm:prSet presAssocID="{F4728CD4-1799-4199-9CED-E72B2DE8BEB5}" presName="centerShape" presStyleLbl="node0" presStyleIdx="0" presStyleCnt="1"/>
      <dgm:spPr/>
      <dgm:t>
        <a:bodyPr/>
        <a:lstStyle/>
        <a:p>
          <a:endParaRPr lang="zh-CN" altLang="en-US"/>
        </a:p>
      </dgm:t>
    </dgm:pt>
    <dgm:pt modelId="{E480F079-AFF0-4061-907F-9421FD73CC4C}" type="pres">
      <dgm:prSet presAssocID="{0B1CEDE5-9720-45BE-9F3D-32713A8ECB5C}" presName="Name9" presStyleLbl="parChTrans1D2" presStyleIdx="0" presStyleCnt="4"/>
      <dgm:spPr/>
      <dgm:t>
        <a:bodyPr/>
        <a:lstStyle/>
        <a:p>
          <a:endParaRPr lang="zh-CN" altLang="en-US"/>
        </a:p>
      </dgm:t>
    </dgm:pt>
    <dgm:pt modelId="{8C6CF4B8-554B-4F6E-A711-E1B5018BD7BA}" type="pres">
      <dgm:prSet presAssocID="{0B1CEDE5-9720-45BE-9F3D-32713A8ECB5C}" presName="connTx" presStyleLbl="parChTrans1D2" presStyleIdx="0" presStyleCnt="4"/>
      <dgm:spPr/>
      <dgm:t>
        <a:bodyPr/>
        <a:lstStyle/>
        <a:p>
          <a:endParaRPr lang="zh-CN" altLang="en-US"/>
        </a:p>
      </dgm:t>
    </dgm:pt>
    <dgm:pt modelId="{53824601-51CC-4A18-94DB-084A4EF92EF1}" type="pres">
      <dgm:prSet presAssocID="{79DCC624-99A2-4A6F-992C-FCF6824488A1}" presName="node" presStyleLbl="node1" presStyleIdx="0" presStyleCnt="4" custScaleX="126462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5EA80716-7CF8-4DC1-9308-E0FD9BF83EE4}" type="pres">
      <dgm:prSet presAssocID="{93B97C27-C43F-4087-A611-C578E4025A8F}" presName="Name9" presStyleLbl="parChTrans1D2" presStyleIdx="1" presStyleCnt="4"/>
      <dgm:spPr/>
      <dgm:t>
        <a:bodyPr/>
        <a:lstStyle/>
        <a:p>
          <a:endParaRPr lang="zh-CN" altLang="en-US"/>
        </a:p>
      </dgm:t>
    </dgm:pt>
    <dgm:pt modelId="{06DE8CBF-9533-4C55-9686-F7D19FE88714}" type="pres">
      <dgm:prSet presAssocID="{93B97C27-C43F-4087-A611-C578E4025A8F}" presName="connTx" presStyleLbl="parChTrans1D2" presStyleIdx="1" presStyleCnt="4"/>
      <dgm:spPr/>
      <dgm:t>
        <a:bodyPr/>
        <a:lstStyle/>
        <a:p>
          <a:endParaRPr lang="zh-CN" altLang="en-US"/>
        </a:p>
      </dgm:t>
    </dgm:pt>
    <dgm:pt modelId="{498E5E22-D635-4093-9DD7-BBBDFB1D4BA3}" type="pres">
      <dgm:prSet presAssocID="{1CD3770A-D6A9-4805-A98E-32EE2FD3A532}" presName="node" presStyleLbl="node1" presStyleIdx="1" presStyleCnt="4" custScaleX="137677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69E743DA-B76B-4FF6-9566-6530B81351AE}" type="pres">
      <dgm:prSet presAssocID="{0052D27B-B9B0-4498-B18D-ECB911F05803}" presName="Name9" presStyleLbl="parChTrans1D2" presStyleIdx="2" presStyleCnt="4"/>
      <dgm:spPr/>
      <dgm:t>
        <a:bodyPr/>
        <a:lstStyle/>
        <a:p>
          <a:endParaRPr lang="zh-CN" altLang="en-US"/>
        </a:p>
      </dgm:t>
    </dgm:pt>
    <dgm:pt modelId="{FD1B7E98-D157-4A11-AABF-C523DD4F6066}" type="pres">
      <dgm:prSet presAssocID="{0052D27B-B9B0-4498-B18D-ECB911F05803}" presName="connTx" presStyleLbl="parChTrans1D2" presStyleIdx="2" presStyleCnt="4"/>
      <dgm:spPr/>
      <dgm:t>
        <a:bodyPr/>
        <a:lstStyle/>
        <a:p>
          <a:endParaRPr lang="zh-CN" altLang="en-US"/>
        </a:p>
      </dgm:t>
    </dgm:pt>
    <dgm:pt modelId="{A7F19FEB-6F59-4BF8-89E5-17A5173D9444}" type="pres">
      <dgm:prSet presAssocID="{B0ABC667-FB6C-4E3A-AC50-F3B0FA623B8E}" presName="node" presStyleLbl="node1" presStyleIdx="2" presStyleCnt="4" custScaleX="158880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  <dgm:pt modelId="{52B16164-16FF-4477-A0ED-B3D94BB707DA}" type="pres">
      <dgm:prSet presAssocID="{1C5DE5FA-9548-4CFB-9804-3CAA5D791CB4}" presName="Name9" presStyleLbl="parChTrans1D2" presStyleIdx="3" presStyleCnt="4"/>
      <dgm:spPr/>
      <dgm:t>
        <a:bodyPr/>
        <a:lstStyle/>
        <a:p>
          <a:endParaRPr lang="zh-CN" altLang="en-US"/>
        </a:p>
      </dgm:t>
    </dgm:pt>
    <dgm:pt modelId="{E708F75E-09F5-4483-8CE2-8ADB54EDB530}" type="pres">
      <dgm:prSet presAssocID="{1C5DE5FA-9548-4CFB-9804-3CAA5D791CB4}" presName="connTx" presStyleLbl="parChTrans1D2" presStyleIdx="3" presStyleCnt="4"/>
      <dgm:spPr/>
      <dgm:t>
        <a:bodyPr/>
        <a:lstStyle/>
        <a:p>
          <a:endParaRPr lang="zh-CN" altLang="en-US"/>
        </a:p>
      </dgm:t>
    </dgm:pt>
    <dgm:pt modelId="{EF559E90-FD91-4AE2-958C-15ED44F849F2}" type="pres">
      <dgm:prSet presAssocID="{A807A52C-1134-4362-88C3-7949813117FA}" presName="node" presStyleLbl="node1" presStyleIdx="3" presStyleCnt="4" custScaleX="137414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zh-CN" altLang="en-US"/>
        </a:p>
      </dgm:t>
    </dgm:pt>
  </dgm:ptLst>
  <dgm:cxnLst>
    <dgm:cxn modelId="{F6E0C80E-1DF2-47F6-A6C0-DF301256816D}" type="presOf" srcId="{79DCC624-99A2-4A6F-992C-FCF6824488A1}" destId="{53824601-51CC-4A18-94DB-084A4EF92EF1}" srcOrd="0" destOrd="0" presId="urn:microsoft.com/office/officeart/2005/8/layout/radial1"/>
    <dgm:cxn modelId="{EA71C462-E175-4A15-BED6-4CA039FE775A}" type="presOf" srcId="{93B97C27-C43F-4087-A611-C578E4025A8F}" destId="{06DE8CBF-9533-4C55-9686-F7D19FE88714}" srcOrd="1" destOrd="0" presId="urn:microsoft.com/office/officeart/2005/8/layout/radial1"/>
    <dgm:cxn modelId="{0A0891AE-A7F1-44FA-8E1B-F95F0BB294D5}" srcId="{F4728CD4-1799-4199-9CED-E72B2DE8BEB5}" destId="{1CD3770A-D6A9-4805-A98E-32EE2FD3A532}" srcOrd="1" destOrd="0" parTransId="{93B97C27-C43F-4087-A611-C578E4025A8F}" sibTransId="{E23896DF-F903-4BC3-AA8C-996219C57797}"/>
    <dgm:cxn modelId="{49EF5A22-DD2F-4636-97AA-15AE84801A20}" type="presOf" srcId="{A807A52C-1134-4362-88C3-7949813117FA}" destId="{EF559E90-FD91-4AE2-958C-15ED44F849F2}" srcOrd="0" destOrd="0" presId="urn:microsoft.com/office/officeart/2005/8/layout/radial1"/>
    <dgm:cxn modelId="{ECD2D2BE-A4A3-4BB5-8CA2-B82941930572}" type="presOf" srcId="{F4728CD4-1799-4199-9CED-E72B2DE8BEB5}" destId="{EFFB4FD4-8889-499D-AD67-F079E314C821}" srcOrd="0" destOrd="0" presId="urn:microsoft.com/office/officeart/2005/8/layout/radial1"/>
    <dgm:cxn modelId="{FC0C81DA-07B5-437B-8609-15302DE379F6}" srcId="{F4728CD4-1799-4199-9CED-E72B2DE8BEB5}" destId="{A807A52C-1134-4362-88C3-7949813117FA}" srcOrd="3" destOrd="0" parTransId="{1C5DE5FA-9548-4CFB-9804-3CAA5D791CB4}" sibTransId="{6D302B8B-C055-4685-9818-062FA003F056}"/>
    <dgm:cxn modelId="{2E7791C4-6749-4843-8D55-2FA532827B18}" srcId="{F4728CD4-1799-4199-9CED-E72B2DE8BEB5}" destId="{B0ABC667-FB6C-4E3A-AC50-F3B0FA623B8E}" srcOrd="2" destOrd="0" parTransId="{0052D27B-B9B0-4498-B18D-ECB911F05803}" sibTransId="{5E8FA59A-3339-4836-8266-10C97762B972}"/>
    <dgm:cxn modelId="{0FDE9919-46EB-4CBA-968F-A018F9459B49}" type="presOf" srcId="{0052D27B-B9B0-4498-B18D-ECB911F05803}" destId="{69E743DA-B76B-4FF6-9566-6530B81351AE}" srcOrd="0" destOrd="0" presId="urn:microsoft.com/office/officeart/2005/8/layout/radial1"/>
    <dgm:cxn modelId="{14008DF4-A57E-441F-AD76-AC203046CFD4}" type="presOf" srcId="{0B1CEDE5-9720-45BE-9F3D-32713A8ECB5C}" destId="{8C6CF4B8-554B-4F6E-A711-E1B5018BD7BA}" srcOrd="1" destOrd="0" presId="urn:microsoft.com/office/officeart/2005/8/layout/radial1"/>
    <dgm:cxn modelId="{3A2B9533-6921-43D9-A78F-EC382634F1C7}" type="presOf" srcId="{0052D27B-B9B0-4498-B18D-ECB911F05803}" destId="{FD1B7E98-D157-4A11-AABF-C523DD4F6066}" srcOrd="1" destOrd="0" presId="urn:microsoft.com/office/officeart/2005/8/layout/radial1"/>
    <dgm:cxn modelId="{3534DCA6-4F50-4F7B-9F9B-7CC8C2791AA4}" type="presOf" srcId="{93B97C27-C43F-4087-A611-C578E4025A8F}" destId="{5EA80716-7CF8-4DC1-9308-E0FD9BF83EE4}" srcOrd="0" destOrd="0" presId="urn:microsoft.com/office/officeart/2005/8/layout/radial1"/>
    <dgm:cxn modelId="{FBC78CBF-D9FC-4288-BAFD-04F8A63C2CB1}" srcId="{06038776-30C6-4264-8869-665072558745}" destId="{F4728CD4-1799-4199-9CED-E72B2DE8BEB5}" srcOrd="0" destOrd="0" parTransId="{2E110C43-219B-43A3-AC03-2C680A1F3FF3}" sibTransId="{EAA9B5E1-9B03-420D-BB1A-2C3336B6D5C6}"/>
    <dgm:cxn modelId="{A93C5DD7-81D4-4407-9863-06F679C18B9B}" type="presOf" srcId="{1CD3770A-D6A9-4805-A98E-32EE2FD3A532}" destId="{498E5E22-D635-4093-9DD7-BBBDFB1D4BA3}" srcOrd="0" destOrd="0" presId="urn:microsoft.com/office/officeart/2005/8/layout/radial1"/>
    <dgm:cxn modelId="{19035D43-5449-4088-9F16-19F0EDA183F4}" type="presOf" srcId="{1C5DE5FA-9548-4CFB-9804-3CAA5D791CB4}" destId="{52B16164-16FF-4477-A0ED-B3D94BB707DA}" srcOrd="0" destOrd="0" presId="urn:microsoft.com/office/officeart/2005/8/layout/radial1"/>
    <dgm:cxn modelId="{09671932-A2CF-440C-BCD0-96384BAC5B8E}" srcId="{F4728CD4-1799-4199-9CED-E72B2DE8BEB5}" destId="{79DCC624-99A2-4A6F-992C-FCF6824488A1}" srcOrd="0" destOrd="0" parTransId="{0B1CEDE5-9720-45BE-9F3D-32713A8ECB5C}" sibTransId="{9E8ACD4B-D308-4279-A642-0570B78E7EC3}"/>
    <dgm:cxn modelId="{EE98A3C7-2B8E-498B-BA52-33144B2F1B20}" type="presOf" srcId="{06038776-30C6-4264-8869-665072558745}" destId="{FA4709E8-5FAA-4D6C-8AFE-088D188FB838}" srcOrd="0" destOrd="0" presId="urn:microsoft.com/office/officeart/2005/8/layout/radial1"/>
    <dgm:cxn modelId="{FB7A21A5-5624-4D8B-94F4-13D8B8994AE6}" type="presOf" srcId="{0B1CEDE5-9720-45BE-9F3D-32713A8ECB5C}" destId="{E480F079-AFF0-4061-907F-9421FD73CC4C}" srcOrd="0" destOrd="0" presId="urn:microsoft.com/office/officeart/2005/8/layout/radial1"/>
    <dgm:cxn modelId="{BB660948-733C-439F-9A92-7C564F873FCA}" type="presOf" srcId="{B0ABC667-FB6C-4E3A-AC50-F3B0FA623B8E}" destId="{A7F19FEB-6F59-4BF8-89E5-17A5173D9444}" srcOrd="0" destOrd="0" presId="urn:microsoft.com/office/officeart/2005/8/layout/radial1"/>
    <dgm:cxn modelId="{FBDD8DF4-CAFA-4534-8927-D99D8991F5D4}" type="presOf" srcId="{1C5DE5FA-9548-4CFB-9804-3CAA5D791CB4}" destId="{E708F75E-09F5-4483-8CE2-8ADB54EDB530}" srcOrd="1" destOrd="0" presId="urn:microsoft.com/office/officeart/2005/8/layout/radial1"/>
    <dgm:cxn modelId="{C97C7942-F379-42B0-A367-F108AA061446}" type="presParOf" srcId="{FA4709E8-5FAA-4D6C-8AFE-088D188FB838}" destId="{EFFB4FD4-8889-499D-AD67-F079E314C821}" srcOrd="0" destOrd="0" presId="urn:microsoft.com/office/officeart/2005/8/layout/radial1"/>
    <dgm:cxn modelId="{B021E185-4A19-4682-B8E0-C95700ED929D}" type="presParOf" srcId="{FA4709E8-5FAA-4D6C-8AFE-088D188FB838}" destId="{E480F079-AFF0-4061-907F-9421FD73CC4C}" srcOrd="1" destOrd="0" presId="urn:microsoft.com/office/officeart/2005/8/layout/radial1"/>
    <dgm:cxn modelId="{D3DDD74F-AECC-4406-9EF2-76AE7CD6F28D}" type="presParOf" srcId="{E480F079-AFF0-4061-907F-9421FD73CC4C}" destId="{8C6CF4B8-554B-4F6E-A711-E1B5018BD7BA}" srcOrd="0" destOrd="0" presId="urn:microsoft.com/office/officeart/2005/8/layout/radial1"/>
    <dgm:cxn modelId="{2C5FC16E-1DC7-4BD4-8CC1-C3D9191532A7}" type="presParOf" srcId="{FA4709E8-5FAA-4D6C-8AFE-088D188FB838}" destId="{53824601-51CC-4A18-94DB-084A4EF92EF1}" srcOrd="2" destOrd="0" presId="urn:microsoft.com/office/officeart/2005/8/layout/radial1"/>
    <dgm:cxn modelId="{6A3BF6B0-6DB9-4C20-A42C-CB922F4907DB}" type="presParOf" srcId="{FA4709E8-5FAA-4D6C-8AFE-088D188FB838}" destId="{5EA80716-7CF8-4DC1-9308-E0FD9BF83EE4}" srcOrd="3" destOrd="0" presId="urn:microsoft.com/office/officeart/2005/8/layout/radial1"/>
    <dgm:cxn modelId="{DAE225E4-F6D6-402A-9235-AAB499E7852A}" type="presParOf" srcId="{5EA80716-7CF8-4DC1-9308-E0FD9BF83EE4}" destId="{06DE8CBF-9533-4C55-9686-F7D19FE88714}" srcOrd="0" destOrd="0" presId="urn:microsoft.com/office/officeart/2005/8/layout/radial1"/>
    <dgm:cxn modelId="{7D8A81B9-2062-45F5-BB3C-6F52730F6077}" type="presParOf" srcId="{FA4709E8-5FAA-4D6C-8AFE-088D188FB838}" destId="{498E5E22-D635-4093-9DD7-BBBDFB1D4BA3}" srcOrd="4" destOrd="0" presId="urn:microsoft.com/office/officeart/2005/8/layout/radial1"/>
    <dgm:cxn modelId="{2C8762CF-1E8D-48D5-AC33-85A2383C3FD2}" type="presParOf" srcId="{FA4709E8-5FAA-4D6C-8AFE-088D188FB838}" destId="{69E743DA-B76B-4FF6-9566-6530B81351AE}" srcOrd="5" destOrd="0" presId="urn:microsoft.com/office/officeart/2005/8/layout/radial1"/>
    <dgm:cxn modelId="{C73AD91C-B236-49A1-864F-1C7B45916AC6}" type="presParOf" srcId="{69E743DA-B76B-4FF6-9566-6530B81351AE}" destId="{FD1B7E98-D157-4A11-AABF-C523DD4F6066}" srcOrd="0" destOrd="0" presId="urn:microsoft.com/office/officeart/2005/8/layout/radial1"/>
    <dgm:cxn modelId="{72A7953F-0C89-4D6A-8AD4-AB698303D5B3}" type="presParOf" srcId="{FA4709E8-5FAA-4D6C-8AFE-088D188FB838}" destId="{A7F19FEB-6F59-4BF8-89E5-17A5173D9444}" srcOrd="6" destOrd="0" presId="urn:microsoft.com/office/officeart/2005/8/layout/radial1"/>
    <dgm:cxn modelId="{7F2397D1-D4E2-4671-913A-9A310AD3569C}" type="presParOf" srcId="{FA4709E8-5FAA-4D6C-8AFE-088D188FB838}" destId="{52B16164-16FF-4477-A0ED-B3D94BB707DA}" srcOrd="7" destOrd="0" presId="urn:microsoft.com/office/officeart/2005/8/layout/radial1"/>
    <dgm:cxn modelId="{49E160BD-0A74-4793-8E63-74631DD90DE8}" type="presParOf" srcId="{52B16164-16FF-4477-A0ED-B3D94BB707DA}" destId="{E708F75E-09F5-4483-8CE2-8ADB54EDB530}" srcOrd="0" destOrd="0" presId="urn:microsoft.com/office/officeart/2005/8/layout/radial1"/>
    <dgm:cxn modelId="{E5896EDB-404A-4E4A-A2D2-E7E4611E85E6}" type="presParOf" srcId="{FA4709E8-5FAA-4D6C-8AFE-088D188FB838}" destId="{EF559E90-FD91-4AE2-958C-15ED44F849F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 xmlns:r="http://schemas.openxmlformats.org/officeDocument/2006/relationships">
  <dsp:spTree>
    <dsp:nvGrpSpPr>
      <dsp:cNvPr id="2" name="组合 1"/>
      <dsp:cNvGrpSpPr/>
    </dsp:nvGrpSpPr>
    <dsp:grpSpPr>
      <a:xfrm>
        <a:off x="0" y="0"/>
        <a:ext cx="3754906" cy="2882284"/>
        <a:chOff x="0" y="0"/>
        <a:chExt cx="3754906" cy="2882284"/>
      </a:xfrm>
    </dsp:grpSpPr>
    <dsp:sp modelId="{EFFB4FD4-8889-499D-AD67-F079E314C821}">
      <dsp:nvSpPr>
        <dsp:cNvPr id="3" name="椭圆 2"/>
        <dsp:cNvSpPr/>
      </dsp:nvSpPr>
      <dsp:spPr bwMode="white">
        <a:xfrm>
          <a:off x="1476609" y="1040825"/>
          <a:ext cx="800634" cy="800634"/>
        </a:xfrm>
        <a:prstGeom prst="ellipse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2700" tIns="12700" rIns="12700" bIns="12700" anchor="ctr"/>
        <a:lstStyle>
          <a:lvl1pPr algn="ctr">
            <a:defRPr sz="2000"/>
          </a:lvl1pPr>
          <a:lvl2pPr marL="114300" indent="-114300" algn="ctr">
            <a:defRPr sz="1500"/>
          </a:lvl2pPr>
          <a:lvl3pPr marL="228600" indent="-114300" algn="ctr">
            <a:defRPr sz="1500"/>
          </a:lvl3pPr>
          <a:lvl4pPr marL="342900" indent="-114300" algn="ctr">
            <a:defRPr sz="1500"/>
          </a:lvl4pPr>
          <a:lvl5pPr marL="457200" indent="-114300" algn="ctr">
            <a:defRPr sz="1500"/>
          </a:lvl5pPr>
          <a:lvl6pPr marL="571500" indent="-114300" algn="ctr">
            <a:defRPr sz="1500"/>
          </a:lvl6pPr>
          <a:lvl7pPr marL="685800" indent="-114300" algn="ctr">
            <a:defRPr sz="1500"/>
          </a:lvl7pPr>
          <a:lvl8pPr marL="800100" indent="-114300" algn="ctr">
            <a:defRPr sz="1500"/>
          </a:lvl8pPr>
          <a:lvl9pPr marL="914400" indent="-114300" algn="ctr">
            <a:defRPr sz="15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rPr>
            <a:t>CSLD</a:t>
          </a:r>
          <a:endParaRPr lang="zh-CN" altLang="en-US" dirty="0">
            <a:solidFill>
              <a:schemeClr val="dk1"/>
            </a:solidFill>
            <a:latin typeface="Calibri" panose="020F0502020204030204" charset="0"/>
            <a:cs typeface="Calibri" panose="020F0502020204030204" charset="0"/>
          </a:endParaRPr>
        </a:p>
      </dsp:txBody>
      <dsp:txXfrm>
        <a:off x="1476609" y="1040825"/>
        <a:ext cx="800634" cy="800634"/>
      </dsp:txXfrm>
    </dsp:sp>
    <dsp:sp modelId="{E480F079-AFF0-4061-907F-9421FD73CC4C}">
      <dsp:nvSpPr>
        <dsp:cNvPr id="4" name="任意多边形 3"/>
        <dsp:cNvSpPr/>
      </dsp:nvSpPr>
      <dsp:spPr bwMode="white">
        <a:xfrm>
          <a:off x="1756831" y="901539"/>
          <a:ext cx="240190" cy="38380"/>
        </a:xfrm>
        <a:custGeom>
          <a:avLst/>
          <a:gdLst/>
          <a:ahLst/>
          <a:cxnLst/>
          <a:pathLst>
            <a:path w="378" h="60">
              <a:moveTo>
                <a:pt x="189" y="219"/>
              </a:moveTo>
              <a:lnTo>
                <a:pt x="189" y="-15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tx1"/>
            </a:solidFill>
            <a:latin typeface="Calibri" panose="020F0502020204030204" charset="0"/>
            <a:cs typeface="Calibri" panose="020F0502020204030204" charset="0"/>
          </a:endParaRPr>
        </a:p>
      </dsp:txBody>
      <dsp:txXfrm>
        <a:off x="1756831" y="901539"/>
        <a:ext cx="240190" cy="38380"/>
      </dsp:txXfrm>
    </dsp:sp>
    <dsp:sp modelId="{53824601-51CC-4A18-94DB-084A4EF92EF1}">
      <dsp:nvSpPr>
        <dsp:cNvPr id="5" name="圆角矩形 4"/>
        <dsp:cNvSpPr/>
      </dsp:nvSpPr>
      <dsp:spPr bwMode="white">
        <a:xfrm>
          <a:off x="1370677" y="0"/>
          <a:ext cx="1012498" cy="800634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rPr>
            <a:t>Alamode</a:t>
          </a:r>
          <a:endParaRPr lang="zh-CN" altLang="en-US" sz="1600" dirty="0">
            <a:solidFill>
              <a:schemeClr val="dk1"/>
            </a:solidFill>
            <a:latin typeface="Calibri" panose="020F0502020204030204" charset="0"/>
            <a:cs typeface="Calibri" panose="020F0502020204030204" charset="0"/>
          </a:endParaRPr>
        </a:p>
      </dsp:txBody>
      <dsp:txXfrm>
        <a:off x="1370677" y="0"/>
        <a:ext cx="1012498" cy="800634"/>
      </dsp:txXfrm>
    </dsp:sp>
    <dsp:sp modelId="{5EA80716-7CF8-4DC1-9308-E0FD9BF83EE4}">
      <dsp:nvSpPr>
        <dsp:cNvPr id="6" name="任意多边形 5"/>
        <dsp:cNvSpPr/>
      </dsp:nvSpPr>
      <dsp:spPr bwMode="white">
        <a:xfrm>
          <a:off x="2277244" y="1421952"/>
          <a:ext cx="89363" cy="38380"/>
        </a:xfrm>
        <a:custGeom>
          <a:avLst/>
          <a:gdLst/>
          <a:ahLst/>
          <a:cxnLst/>
          <a:pathLst>
            <a:path w="141" h="60">
              <a:moveTo>
                <a:pt x="0" y="30"/>
              </a:moveTo>
              <a:lnTo>
                <a:pt x="141" y="3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tx1"/>
            </a:solidFill>
            <a:latin typeface="Calibri" panose="020F0502020204030204" charset="0"/>
            <a:cs typeface="Calibri" panose="020F0502020204030204" charset="0"/>
          </a:endParaRPr>
        </a:p>
      </dsp:txBody>
      <dsp:txXfrm>
        <a:off x="2277244" y="1421952"/>
        <a:ext cx="89363" cy="38380"/>
      </dsp:txXfrm>
    </dsp:sp>
    <dsp:sp modelId="{498E5E22-D635-4093-9DD7-BBBDFB1D4BA3}">
      <dsp:nvSpPr>
        <dsp:cNvPr id="7" name="圆角矩形 6"/>
        <dsp:cNvSpPr/>
      </dsp:nvSpPr>
      <dsp:spPr bwMode="white">
        <a:xfrm>
          <a:off x="2366607" y="1040825"/>
          <a:ext cx="1102289" cy="800634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rPr>
            <a:t>Phonopy</a:t>
          </a:r>
          <a:endParaRPr lang="zh-CN" altLang="en-US" sz="1600" dirty="0">
            <a:solidFill>
              <a:schemeClr val="dk1"/>
            </a:solidFill>
            <a:latin typeface="Calibri" panose="020F0502020204030204" charset="0"/>
            <a:cs typeface="Calibri" panose="020F0502020204030204" charset="0"/>
          </a:endParaRPr>
        </a:p>
      </dsp:txBody>
      <dsp:txXfrm>
        <a:off x="2366607" y="1040825"/>
        <a:ext cx="1102289" cy="800634"/>
      </dsp:txXfrm>
    </dsp:sp>
    <dsp:sp modelId="{69E743DA-B76B-4FF6-9566-6530B81351AE}">
      <dsp:nvSpPr>
        <dsp:cNvPr id="8" name="任意多边形 7"/>
        <dsp:cNvSpPr/>
      </dsp:nvSpPr>
      <dsp:spPr bwMode="white">
        <a:xfrm>
          <a:off x="1756831" y="1942364"/>
          <a:ext cx="240190" cy="38380"/>
        </a:xfrm>
        <a:custGeom>
          <a:avLst/>
          <a:gdLst/>
          <a:ahLst/>
          <a:cxnLst/>
          <a:pathLst>
            <a:path w="378" h="60">
              <a:moveTo>
                <a:pt x="189" y="-159"/>
              </a:moveTo>
              <a:lnTo>
                <a:pt x="189" y="219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tx1"/>
            </a:solidFill>
            <a:latin typeface="Calibri" panose="020F0502020204030204" charset="0"/>
            <a:cs typeface="Calibri" panose="020F0502020204030204" charset="0"/>
          </a:endParaRPr>
        </a:p>
      </dsp:txBody>
      <dsp:txXfrm>
        <a:off x="1756831" y="1942364"/>
        <a:ext cx="240190" cy="38380"/>
      </dsp:txXfrm>
    </dsp:sp>
    <dsp:sp modelId="{A7F19FEB-6F59-4BF8-89E5-17A5173D9444}">
      <dsp:nvSpPr>
        <dsp:cNvPr id="9" name="圆角矩形 8"/>
        <dsp:cNvSpPr/>
      </dsp:nvSpPr>
      <dsp:spPr bwMode="white">
        <a:xfrm>
          <a:off x="1240903" y="2081650"/>
          <a:ext cx="1272048" cy="800634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0160" tIns="10160" rIns="10160" bIns="1016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600" dirty="0">
              <a:solidFill>
                <a:schemeClr val="dk1"/>
              </a:solidFill>
              <a:latin typeface="Calibri" panose="020F0502020204030204" charset="0"/>
              <a:cs typeface="Calibri" panose="020F0502020204030204" charset="0"/>
            </a:rPr>
            <a:t>ShengBTE (Phono3py)</a:t>
          </a:r>
          <a:endParaRPr lang="zh-CN" altLang="en-US" sz="1600" dirty="0">
            <a:solidFill>
              <a:schemeClr val="dk1"/>
            </a:solidFill>
            <a:latin typeface="Calibri" panose="020F0502020204030204" charset="0"/>
            <a:cs typeface="Calibri" panose="020F0502020204030204" charset="0"/>
          </a:endParaRPr>
        </a:p>
      </dsp:txBody>
      <dsp:txXfrm>
        <a:off x="1240903" y="2081650"/>
        <a:ext cx="1272048" cy="800634"/>
      </dsp:txXfrm>
    </dsp:sp>
    <dsp:sp modelId="{52B16164-16FF-4477-A0ED-B3D94BB707DA}">
      <dsp:nvSpPr>
        <dsp:cNvPr id="10" name="任意多边形 9"/>
        <dsp:cNvSpPr/>
      </dsp:nvSpPr>
      <dsp:spPr bwMode="white">
        <a:xfrm>
          <a:off x="1386194" y="1421952"/>
          <a:ext cx="90416" cy="38380"/>
        </a:xfrm>
        <a:custGeom>
          <a:avLst/>
          <a:gdLst/>
          <a:ahLst/>
          <a:cxnLst/>
          <a:pathLst>
            <a:path w="142" h="60">
              <a:moveTo>
                <a:pt x="142" y="30"/>
              </a:moveTo>
              <a:lnTo>
                <a:pt x="0" y="30"/>
              </a:lnTo>
            </a:path>
          </a:pathLst>
        </a:custGeom>
      </dsp:spPr>
      <dsp:style>
        <a:lnRef idx="2">
          <a:schemeClr val="accent1">
            <a:shade val="60000"/>
          </a:schemeClr>
        </a:lnRef>
        <a:fillRef idx="0">
          <a:schemeClr val="accent1"/>
        </a:fillRef>
        <a:effectRef idx="0">
          <a:scrgbClr r="0" g="0" b="0"/>
        </a:effectRef>
        <a:fontRef idx="minor"/>
      </dsp:style>
      <dsp:txBody>
        <a:bodyPr lIns="12700" tIns="0" rIns="12700" bIns="0" anchor="ctr"/>
        <a:lstStyle>
          <a:lvl1pPr algn="ctr">
            <a:defRPr sz="500"/>
          </a:lvl1pPr>
          <a:lvl2pPr marL="57150" indent="-57150" algn="ctr">
            <a:defRPr sz="400"/>
          </a:lvl2pPr>
          <a:lvl3pPr marL="114300" indent="-57150" algn="ctr">
            <a:defRPr sz="400"/>
          </a:lvl3pPr>
          <a:lvl4pPr marL="171450" indent="-57150" algn="ctr">
            <a:defRPr sz="400"/>
          </a:lvl4pPr>
          <a:lvl5pPr marL="228600" indent="-57150" algn="ctr">
            <a:defRPr sz="400"/>
          </a:lvl5pPr>
          <a:lvl6pPr marL="285750" indent="-57150" algn="ctr">
            <a:defRPr sz="400"/>
          </a:lvl6pPr>
          <a:lvl7pPr marL="342900" indent="-57150" algn="ctr">
            <a:defRPr sz="400"/>
          </a:lvl7pPr>
          <a:lvl8pPr marL="400050" indent="-57150" algn="ctr">
            <a:defRPr sz="400"/>
          </a:lvl8pPr>
          <a:lvl9pPr marL="457200" indent="-57150" algn="ctr">
            <a:defRPr sz="4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endParaRPr lang="zh-CN" altLang="en-US">
            <a:solidFill>
              <a:schemeClr val="tx1"/>
            </a:solidFill>
            <a:latin typeface="Calibri" panose="020F0502020204030204" charset="0"/>
            <a:cs typeface="Calibri" panose="020F0502020204030204" charset="0"/>
          </a:endParaRPr>
        </a:p>
      </dsp:txBody>
      <dsp:txXfrm>
        <a:off x="1386194" y="1421952"/>
        <a:ext cx="90416" cy="38380"/>
      </dsp:txXfrm>
    </dsp:sp>
    <dsp:sp modelId="{EF559E90-FD91-4AE2-958C-15ED44F849F2}">
      <dsp:nvSpPr>
        <dsp:cNvPr id="11" name="圆角矩形 10"/>
        <dsp:cNvSpPr/>
      </dsp:nvSpPr>
      <dsp:spPr bwMode="white">
        <a:xfrm>
          <a:off x="286010" y="1040825"/>
          <a:ext cx="1100184" cy="800634"/>
        </a:xfrm>
        <a:prstGeom prst="roundRect">
          <a:avLst/>
        </a:prstGeom>
      </dsp:spPr>
      <dsp:style>
        <a:lnRef idx="2">
          <a:schemeClr val="accent1">
            <a:shade val="80000"/>
          </a:schemeClr>
        </a:lnRef>
        <a:fillRef idx="1">
          <a:schemeClr val="lt1"/>
        </a:fillRef>
        <a:effectRef idx="0">
          <a:scrgbClr r="0" g="0" b="0"/>
        </a:effectRef>
        <a:fontRef idx="minor">
          <a:schemeClr val="lt1"/>
        </a:fontRef>
      </dsp:style>
      <dsp:txBody>
        <a:bodyPr lIns="11430" tIns="11430" rIns="11430" bIns="11430" anchor="ctr"/>
        <a:lstStyle>
          <a:lvl1pPr algn="ctr">
            <a:defRPr sz="6500"/>
          </a:lvl1pPr>
          <a:lvl2pPr marL="285750" indent="-285750" algn="ctr">
            <a:defRPr sz="5000"/>
          </a:lvl2pPr>
          <a:lvl3pPr marL="571500" indent="-285750" algn="ctr">
            <a:defRPr sz="5000"/>
          </a:lvl3pPr>
          <a:lvl4pPr marL="857250" indent="-285750" algn="ctr">
            <a:defRPr sz="5000"/>
          </a:lvl4pPr>
          <a:lvl5pPr marL="1143000" indent="-285750" algn="ctr">
            <a:defRPr sz="5000"/>
          </a:lvl5pPr>
          <a:lvl6pPr marL="1428750" indent="-285750" algn="ctr">
            <a:defRPr sz="5000"/>
          </a:lvl6pPr>
          <a:lvl7pPr marL="1714500" indent="-285750" algn="ctr">
            <a:defRPr sz="5000"/>
          </a:lvl7pPr>
          <a:lvl8pPr marL="2000250" indent="-285750" algn="ctr">
            <a:defRPr sz="5000"/>
          </a:lvl8pPr>
          <a:lvl9pPr marL="2286000" indent="-285750" algn="ctr">
            <a:defRPr sz="5000"/>
          </a:lvl9pPr>
        </a:lstStyle>
        <a:p>
          <a:pPr lvl="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n-US" altLang="zh-CN" sz="1800" dirty="0">
              <a:solidFill>
                <a:schemeClr val="tx1"/>
              </a:solidFill>
              <a:latin typeface="Calibri" panose="020F0502020204030204" charset="0"/>
              <a:cs typeface="Calibri" panose="020F0502020204030204" charset="0"/>
            </a:rPr>
            <a:t>HiPhive</a:t>
          </a:r>
          <a:endParaRPr lang="zh-CN" altLang="en-US" sz="1800" dirty="0">
            <a:solidFill>
              <a:schemeClr val="tx1"/>
            </a:solidFill>
            <a:latin typeface="Calibri" panose="020F0502020204030204" charset="0"/>
            <a:cs typeface="Calibri" panose="020F0502020204030204" charset="0"/>
          </a:endParaRPr>
        </a:p>
      </dsp:txBody>
      <dsp:txXfrm>
        <a:off x="286010" y="1040825"/>
        <a:ext cx="1100184" cy="80063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Sty" val="noArr"/>
              <dgm:param type="endSty" val="noArr"/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FE1C60-BA9E-468C-AFEB-4DFE40BC0BA7}" type="datetimeFigureOut">
              <a:rPr lang="zh-CN" altLang="en-US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62469" name="备注占位符 4"/>
          <p:cNvSpPr>
            <a:spLocks noGrp="1" noChangeArrowheads="1"/>
          </p:cNvSpPr>
          <p:nvPr>
            <p:ph type="body" sz="quarter" idx="4294967295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/>
            </a:lvl1pPr>
          </a:lstStyle>
          <a:p>
            <a:fld id="{181E7A07-962F-4879-904A-2DE90899F36C}" type="slidenum">
              <a:rPr lang="zh-CN" altLang="en-US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4294967295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7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anchor="b" anchorCtr="0"/>
          <a:lstStyle/>
          <a:p>
            <a:fld id="{9A0DB2DC-4C9A-4742-B13C-FB6460FD3503}" type="slidenum">
              <a:rPr lang="en-US" altLang="ko-KR" dirty="0">
                <a:solidFill>
                  <a:prstClr val="black"/>
                </a:solidFill>
                <a:latin typeface="HY강B"/>
                <a:ea typeface="HY강B"/>
              </a:rPr>
            </a:fld>
            <a:endParaRPr lang="en-US" altLang="ko-KR" dirty="0">
              <a:solidFill>
                <a:prstClr val="black"/>
              </a:solidFill>
              <a:latin typeface="HY강B"/>
              <a:ea typeface="HY강B"/>
            </a:endParaRPr>
          </a:p>
        </p:txBody>
      </p:sp>
      <p:sp>
        <p:nvSpPr>
          <p:cNvPr id="9218" name="Rectangle 2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solidFill>
              <a:srgbClr val="000000"/>
            </a:solidFill>
            <a:miter/>
          </a:ln>
        </p:spPr>
      </p:sp>
      <p:sp>
        <p:nvSpPr>
          <p:cNvPr id="9219" name="Rectangle 3"/>
          <p:cNvSpPr>
            <a:spLocks noGrp="1"/>
          </p:cNvSpPr>
          <p:nvPr>
            <p:ph type="body"/>
          </p:nvPr>
        </p:nvSpPr>
        <p:spPr>
          <a:noFill/>
          <a:ln>
            <a:noFill/>
          </a:ln>
        </p:spPr>
        <p:txBody>
          <a:bodyPr wrap="square" lIns="91440" tIns="45720" rIns="91440" bIns="45720" anchor="t" anchorCtr="0"/>
          <a:lstStyle/>
          <a:p>
            <a:pPr lvl="0" eaLnBrk="1" hangingPunct="1">
              <a:spcBef>
                <a:spcPct val="0"/>
              </a:spcBef>
            </a:pPr>
            <a:endParaRPr lang="zh-TW" altLang="en-US" dirty="0">
              <a:ea typeface="PMingLiU" pitchFamily="18" charset="-12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zh-CN" smtClean="0"/>
              <a:t>www.themegallery.com</a:t>
            </a:r>
            <a:endParaRPr lang="en-US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BEFEF7-0338-4548-97B6-9B3269103C9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BED403-6327-40D5-8CA2-028F113C5AE8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1785600" y="274641"/>
            <a:ext cx="36576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12800" y="274641"/>
            <a:ext cx="107696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EF3A7A-7CA0-46E4-9393-9ACEFD158F14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dirty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EF0FE0-D99D-4870-AFA1-94BD83EA2F4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  <a:endParaRPr lang="zh-CN" altLang="en-US" strike="noStrike" noProof="1"/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  <a:endParaRPr lang="zh-CN" altLang="en-US" strike="noStrike" noProof="1"/>
          </a:p>
          <a:p>
            <a:pPr lvl="1" fontAlgn="base"/>
            <a:r>
              <a:rPr lang="zh-CN" altLang="en-US" strike="noStrike" noProof="1"/>
              <a:t>第二级</a:t>
            </a:r>
            <a:endParaRPr lang="zh-CN" altLang="en-US" strike="noStrike" noProof="1"/>
          </a:p>
          <a:p>
            <a:pPr lvl="2" fontAlgn="base"/>
            <a:r>
              <a:rPr lang="zh-CN" altLang="en-US" strike="noStrike" noProof="1"/>
              <a:t>第三级</a:t>
            </a:r>
            <a:endParaRPr lang="zh-CN" altLang="en-US" strike="noStrike" noProof="1"/>
          </a:p>
          <a:p>
            <a:pPr lvl="3" fontAlgn="base"/>
            <a:r>
              <a:rPr lang="zh-CN" altLang="en-US" strike="noStrike" noProof="1"/>
              <a:t>第四级</a:t>
            </a:r>
            <a:endParaRPr lang="zh-CN" altLang="en-US" strike="noStrike" noProof="1"/>
          </a:p>
          <a:p>
            <a:pPr lvl="4" fontAlgn="base"/>
            <a:r>
              <a:rPr lang="zh-CN" altLang="en-US" strike="noStrike" noProof="1"/>
              <a:t>第五级</a:t>
            </a:r>
            <a:endParaRPr lang="zh-CN" altLang="en-US" strike="noStrike" noProof="1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 altLang="zh-CN" noProof="1" dirty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128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229600" y="1600203"/>
            <a:ext cx="7213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561036-7E98-46B0-A63C-0B3613CBBC64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0DE9FA-6D5F-421E-86C2-81BBA3805057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0E33D-59B9-4971-828B-D8C61FC6ECEC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0CB2F-57D3-4061-B174-2C80477E055B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CED82-23D5-4826-B127-A1B49A58FC8B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5EFE5-04D8-4462-BDFF-F111F07006A0}" type="slidenum">
              <a:rPr lang="en-US" altLang="zh-CN" smtClean="0"/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</a:fld>
            <a:endParaRPr 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DB2DC-4C9A-4742-B13C-FB6460FD3503}" type="slidenum">
              <a:rPr lang="en-US" altLang="zh-CN" b="1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b="1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zh-CN" b="1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DB2DC-4C9A-4742-B13C-FB6460FD3503}" type="slidenum">
              <a:rPr lang="en-US" altLang="zh-CN" b="1" noProof="1" smtClean="0">
                <a:solidFill>
                  <a:prstClr val="black">
                    <a:tint val="75000"/>
                  </a:prstClr>
                </a:solidFill>
              </a:rPr>
            </a:fld>
            <a:endParaRPr lang="en-US" altLang="zh-CN" b="1" noProof="1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3.jpeg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32.jpeg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tags" Target="../tags/tag3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40.png"/><Relationship Id="rId8" Type="http://schemas.openxmlformats.org/officeDocument/2006/relationships/image" Target="../media/image39.png"/><Relationship Id="rId7" Type="http://schemas.openxmlformats.org/officeDocument/2006/relationships/image" Target="../media/image38.png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0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5.xml"/><Relationship Id="rId2" Type="http://schemas.openxmlformats.org/officeDocument/2006/relationships/image" Target="../media/image42.png"/><Relationship Id="rId1" Type="http://schemas.openxmlformats.org/officeDocument/2006/relationships/image" Target="../media/image4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6.xml"/><Relationship Id="rId1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7.xml"/><Relationship Id="rId1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8.xml"/><Relationship Id="rId1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10.xml"/><Relationship Id="rId2" Type="http://schemas.openxmlformats.org/officeDocument/2006/relationships/image" Target="../media/image46.png"/><Relationship Id="rId1" Type="http://schemas.openxmlformats.org/officeDocument/2006/relationships/tags" Target="../tags/tag9.xml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9.png"/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tags" Target="../tags/tag11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tags" Target="../tags/tag12.xml"/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53.tiff"/><Relationship Id="rId1" Type="http://schemas.openxmlformats.org/officeDocument/2006/relationships/tags" Target="../tags/tag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0.xml"/><Relationship Id="rId8" Type="http://schemas.openxmlformats.org/officeDocument/2006/relationships/image" Target="../media/image61.png"/><Relationship Id="rId7" Type="http://schemas.openxmlformats.org/officeDocument/2006/relationships/image" Target="../media/image60.jpeg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tags" Target="../tags/tag1.xml"/><Relationship Id="rId4" Type="http://schemas.openxmlformats.org/officeDocument/2006/relationships/image" Target="../media/image15.png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2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extBox 7"/>
          <p:cNvSpPr txBox="1"/>
          <p:nvPr/>
        </p:nvSpPr>
        <p:spPr>
          <a:xfrm>
            <a:off x="1" y="1264697"/>
            <a:ext cx="12192000" cy="1753235"/>
          </a:xfrm>
          <a:prstGeom prst="rect">
            <a:avLst/>
          </a:prstGeom>
          <a:solidFill>
            <a:srgbClr val="00B0F0">
              <a:alpha val="94000"/>
            </a:srgbClr>
          </a:solidFill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/>
            <a:r>
              <a:rPr lang="en-US" altLang="zh-CN" sz="36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Phonon Dynamics of CsAg5Te3-based Thermoelectric Materials by Combining First-principles and Neutron Scattering</a:t>
            </a:r>
            <a:endParaRPr lang="en-US" altLang="zh-CN" sz="36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170" name="Text Box 14"/>
          <p:cNvSpPr txBox="1"/>
          <p:nvPr/>
        </p:nvSpPr>
        <p:spPr>
          <a:xfrm>
            <a:off x="1343660" y="4509135"/>
            <a:ext cx="10295890" cy="105029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Institute of High Energy Physics, Chinese Academy of Sciences</a:t>
            </a:r>
            <a:endParaRPr lang="zh-CN" altLang="zh-CN" sz="24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Spallation Neutron Source Science Center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171" name="矩形 1"/>
          <p:cNvSpPr/>
          <p:nvPr/>
        </p:nvSpPr>
        <p:spPr>
          <a:xfrm>
            <a:off x="3575374" y="3933319"/>
            <a:ext cx="4613122" cy="584775"/>
          </a:xfrm>
          <a:prstGeom prst="rect">
            <a:avLst/>
          </a:prstGeom>
          <a:noFill/>
          <a:ln w="9525">
            <a:noFill/>
          </a:ln>
        </p:spPr>
        <p:txBody>
          <a:bodyPr wrap="none" anchor="t" anchorCtr="0">
            <a:spAutoFit/>
          </a:bodyPr>
          <a:lstStyle/>
          <a:p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Bao-Tian Wang (</a:t>
            </a:r>
            <a:r>
              <a:rPr lang="zh-CN" altLang="en-US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王保田</a:t>
            </a:r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32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116" y="75067"/>
            <a:ext cx="2469389" cy="414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9" y="57067"/>
            <a:ext cx="2937500" cy="450000"/>
          </a:xfrm>
          <a:prstGeom prst="rect">
            <a:avLst/>
          </a:prstGeom>
        </p:spPr>
      </p:pic>
      <p:sp>
        <p:nvSpPr>
          <p:cNvPr id="9" name="矩形 2"/>
          <p:cNvSpPr>
            <a:spLocks noChangeArrowheads="1"/>
          </p:cNvSpPr>
          <p:nvPr/>
        </p:nvSpPr>
        <p:spPr bwMode="auto">
          <a:xfrm>
            <a:off x="0" y="647542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PAQMAN2025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矩形 4"/>
          <p:cNvSpPr>
            <a:spLocks noChangeArrowheads="1"/>
          </p:cNvSpPr>
          <p:nvPr/>
        </p:nvSpPr>
        <p:spPr bwMode="auto">
          <a:xfrm>
            <a:off x="1524000" y="25083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2. Neutron scattering and DFT calculations on CsAg</a:t>
            </a:r>
            <a:r>
              <a:rPr lang="en-US" altLang="zh-CN" sz="2400" b="1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Te</a:t>
            </a:r>
            <a:r>
              <a:rPr lang="en-US" altLang="zh-CN" sz="2400" b="1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zh-CN" altLang="en-US" sz="2400" b="1" baseline="-25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9874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42" y="1301115"/>
            <a:ext cx="7604125" cy="511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文本框 8"/>
          <p:cNvSpPr txBox="1">
            <a:spLocks noChangeArrowheads="1"/>
          </p:cNvSpPr>
          <p:nvPr/>
        </p:nvSpPr>
        <p:spPr bwMode="auto">
          <a:xfrm>
            <a:off x="3143895" y="777881"/>
            <a:ext cx="64801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CsAg</a:t>
            </a:r>
            <a:r>
              <a:rPr lang="en-US" altLang="zh-CN" sz="2800" b="1" baseline="-25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</a:t>
            </a:r>
            <a:r>
              <a:rPr lang="en-US" altLang="zh-CN" sz="2800" b="1" baseline="-25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High ZT &gt;1.5@700K</a:t>
            </a:r>
            <a:endParaRPr lang="en-US" altLang="zh-CN" sz="28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3175"/>
            <a:ext cx="12002135" cy="6178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Neutron Scattering and DFT Calculations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CsAg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Te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0" y="646653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P.F. Liu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X.Y. Li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Hua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Lin*,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Zhang*,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He*,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Natl. Sci. Rev., 2024, 11, nwae216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文本框 13"/>
          <p:cNvSpPr txBox="1">
            <a:spLocks noChangeArrowheads="1"/>
          </p:cNvSpPr>
          <p:nvPr/>
        </p:nvSpPr>
        <p:spPr bwMode="auto">
          <a:xfrm>
            <a:off x="1490345" y="836930"/>
            <a:ext cx="9852660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Low-κ mechanism in CsAg</a:t>
            </a:r>
            <a:r>
              <a:rPr lang="en-US" altLang="zh-CN" sz="2800" b="1" baseline="-25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Te</a:t>
            </a:r>
            <a:r>
              <a:rPr lang="en-US" altLang="zh-CN" sz="2800" b="1" baseline="-25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? </a:t>
            </a:r>
            <a:endParaRPr lang="en-US" altLang="zh-CN" sz="28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2800" b="1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Neutron scattering &amp; DFT calculations</a:t>
            </a:r>
            <a:endParaRPr lang="en-US" altLang="zh-CN" sz="2800" b="1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0900" name="图片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0560" y="2415540"/>
            <a:ext cx="7395210" cy="2796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3175"/>
            <a:ext cx="12009755" cy="6178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Neutron Scattering and DFT Calculations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CsAg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Te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 descr="C:\Users\Administrator\Desktop\arial\CsAg5Te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3570" y="2131060"/>
            <a:ext cx="3575685" cy="344868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0" y="646653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P.F. Liu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X.Y. Li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Hua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Lin*,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Zhang*,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He*,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Natl. Sci. Rev., 2024, 11, nwae216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7" name="文本框 9"/>
          <p:cNvSpPr txBox="1">
            <a:spLocks noChangeArrowheads="1"/>
          </p:cNvSpPr>
          <p:nvPr/>
        </p:nvSpPr>
        <p:spPr bwMode="auto">
          <a:xfrm>
            <a:off x="8328248" y="1068502"/>
            <a:ext cx="3106420" cy="798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AMATERAS</a:t>
            </a:r>
            <a:endParaRPr lang="en-US" altLang="zh-CN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</a:rPr>
              <a:t>Proposal No.: </a:t>
            </a:r>
            <a:r>
              <a:rPr lang="en-US" altLang="zh-CN" b="1" dirty="0" smtClean="0">
                <a:latin typeface="微软雅黑" panose="020B0503020204020204" charset="-122"/>
                <a:ea typeface="微软雅黑" panose="020B0503020204020204" charset="-122"/>
              </a:rPr>
              <a:t>2022A0304</a:t>
            </a:r>
            <a:endParaRPr lang="en-US" altLang="zh-CN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3175"/>
            <a:ext cx="12164060" cy="6178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Neutron Scattering and DFT Calculations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CsAg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7" name="图片 16" descr="C:\Users\Administrator\Desktop\arial\fig-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35560" y="945555"/>
            <a:ext cx="6048672" cy="5226190"/>
          </a:xfrm>
          <a:prstGeom prst="rect">
            <a:avLst/>
          </a:prstGeom>
          <a:noFill/>
          <a:ln>
            <a:noFill/>
          </a:ln>
        </p:spPr>
      </p:pic>
      <p:sp>
        <p:nvSpPr>
          <p:cNvPr id="80901" name="文本框 10"/>
          <p:cNvSpPr txBox="1">
            <a:spLocks noChangeArrowheads="1"/>
          </p:cNvSpPr>
          <p:nvPr/>
        </p:nvSpPr>
        <p:spPr bwMode="auto">
          <a:xfrm>
            <a:off x="2855640" y="3789040"/>
            <a:ext cx="4815885" cy="645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Neutron-weighted phonon 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calculated by DFT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3287688" y="2564903"/>
            <a:ext cx="10714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S(Q,E)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0" y="646653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P.F. Liu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X.Y. Li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Hua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Lin*,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Zhang*,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He*,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Natl. Sci. Rev., 2024, 11, nwae216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3175"/>
            <a:ext cx="12164060" cy="6178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Neutron Scattering and DFT Calculations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CsAg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0901" name="文本框 10"/>
          <p:cNvSpPr txBox="1">
            <a:spLocks noChangeArrowheads="1"/>
          </p:cNvSpPr>
          <p:nvPr/>
        </p:nvSpPr>
        <p:spPr bwMode="auto">
          <a:xfrm>
            <a:off x="2855640" y="3789040"/>
            <a:ext cx="48158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Neutron-weighted phonon calculated by DFT</a:t>
            </a:r>
            <a:endParaRPr lang="en-US" altLang="zh-CN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文本框 10"/>
          <p:cNvSpPr txBox="1">
            <a:spLocks noChangeArrowheads="1"/>
          </p:cNvSpPr>
          <p:nvPr/>
        </p:nvSpPr>
        <p:spPr bwMode="auto">
          <a:xfrm>
            <a:off x="3287688" y="2564903"/>
            <a:ext cx="10714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S(Q,E)</a:t>
            </a:r>
            <a:endParaRPr lang="en-US" altLang="zh-CN" sz="2400" b="1" dirty="0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7" descr="C:\Users\Administrator\Desktop\arial\SQE_sm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7035" y="764540"/>
            <a:ext cx="5713095" cy="5713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3" descr="C:\Users\Administrator\Desktop\Fig-S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27483" y="764540"/>
            <a:ext cx="5399405" cy="2675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图片 2" descr="C:\Users\Administrator\Desktop\Graph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56045" y="3440430"/>
            <a:ext cx="5115560" cy="294132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0" y="646653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P.F. Liu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X.Y. Li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Hua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Lin*,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Zhang*,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He*,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Natl. Sci. Rev., 2024, 11, nwae216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01" name="文本框 10"/>
          <p:cNvSpPr txBox="1">
            <a:spLocks noChangeArrowheads="1"/>
          </p:cNvSpPr>
          <p:nvPr/>
        </p:nvSpPr>
        <p:spPr bwMode="auto">
          <a:xfrm>
            <a:off x="6672265" y="4292600"/>
            <a:ext cx="2736851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Neutron-weighted phonon calculated by DFT</a:t>
            </a:r>
            <a:endParaRPr lang="en-US" altLang="zh-CN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4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3175"/>
            <a:ext cx="12118975" cy="6178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Neutron Scattering and DFT Calculations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CsAg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Te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2"/>
          <p:cNvSpPr>
            <a:spLocks noChangeArrowheads="1"/>
          </p:cNvSpPr>
          <p:nvPr/>
        </p:nvSpPr>
        <p:spPr bwMode="auto">
          <a:xfrm>
            <a:off x="0" y="646653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P.F. Liu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X.Y. Li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Hua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Lin*,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Zhang*,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He*,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Natl. Sci. Rev., 2024, 11, nwae216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1225" y="735330"/>
            <a:ext cx="10607675" cy="561657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3175"/>
            <a:ext cx="12118975" cy="6178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Neutron Scattering and DFT Calculations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CsAg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Te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5" descr="C:\Users\Administrator\Desktop\NRD_Q_1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22985" y="764540"/>
            <a:ext cx="3375025" cy="27139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7760" y="3573145"/>
            <a:ext cx="3497580" cy="286702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310" y="4364990"/>
            <a:ext cx="447675" cy="105727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4813300" y="3356610"/>
            <a:ext cx="6933565" cy="298450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just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Stable in wide temperature range of 8-700 K: No structural phase transition or superionic transition occurred;</a:t>
            </a:r>
            <a:endParaRPr 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Ag-Te/Ag-Ag bonds exhibit significant softening behavior upon heating from 300 K to 500 K</a:t>
            </a:r>
            <a:r>
              <a:rPr lang="zh-CN" altLang="en-US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；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285750" indent="-285750" algn="just">
              <a:lnSpc>
                <a:spcPct val="100000"/>
              </a:lnSpc>
              <a:buFont typeface="Wingdings" panose="05000000000000000000" charset="0"/>
              <a:buChar char="Ø"/>
            </a:pP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The liquid-like vibrational behavior of Ag ions induces strong phonon anharmonicity and ultralow </a:t>
            </a:r>
            <a:r>
              <a:rPr lang="en-US" altLang="zh-CN" sz="28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κ</a:t>
            </a:r>
            <a:r>
              <a:rPr lang="en-US" altLang="zh-CN" sz="2800" b="1" baseline="-25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L</a:t>
            </a:r>
            <a:r>
              <a:rPr lang="en-US" altLang="zh-CN" sz="20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.</a:t>
            </a:r>
            <a:endParaRPr lang="en-US" altLang="zh-CN" sz="20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" name="图片 3" descr="G:\m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44110" y="764540"/>
            <a:ext cx="6849110" cy="23780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2"/>
          <p:cNvSpPr>
            <a:spLocks noChangeArrowheads="1"/>
          </p:cNvSpPr>
          <p:nvPr/>
        </p:nvSpPr>
        <p:spPr bwMode="auto">
          <a:xfrm>
            <a:off x="0" y="646653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P.F. Liu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X.Y. Li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Hua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Lin*,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Zhang*,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He*,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Natl. Sci. Rev., 2024, 11, nwae216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0" y="3175"/>
            <a:ext cx="12128500" cy="6178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Neutron Scattering and DFT Calculations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CsAg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Te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 descr="F:\Papering\CsAgTe\arial\fig-3.jpg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35360" y="809786"/>
            <a:ext cx="6048672" cy="5498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 descr="C:\Users\Administrator\Desktop\arial\fig-gr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16080" y="3284600"/>
            <a:ext cx="4847312" cy="31842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图片 18" descr="F:\Papering\CsAgTe\phono3py\kappa_c_3Dmap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8890" y="764540"/>
            <a:ext cx="3082925" cy="231267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0" y="646653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P.F. Liu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X.Y. Li</a:t>
            </a:r>
            <a:r>
              <a:rPr lang="en-US" altLang="zh-CN" sz="1800" b="1" baseline="30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Hua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Lin*,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Zhang*,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J.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He*,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Natl. Sci. Rev., 2024, 11, nwae216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175"/>
            <a:ext cx="1052512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Computational study of </a:t>
            </a:r>
            <a:r>
              <a:rPr lang="el-GR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-CsCu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2"/>
          <p:cNvSpPr txBox="1"/>
          <p:nvPr>
            <p:custDataLst>
              <p:tags r:id="rId1"/>
            </p:custDataLst>
          </p:nvPr>
        </p:nvSpPr>
        <p:spPr>
          <a:xfrm>
            <a:off x="1271905" y="5877560"/>
            <a:ext cx="6672580" cy="423545"/>
          </a:xfrm>
          <a:prstGeom prst="rect">
            <a:avLst/>
          </a:prstGeom>
          <a:pattFill prst="dotGrid">
            <a:fgClr>
              <a:srgbClr val="92D050"/>
            </a:fgClr>
            <a:bgClr>
              <a:schemeClr val="bg1"/>
            </a:bgClr>
          </a:pattFill>
          <a:ln w="25400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altLang="da-DK" sz="18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Ref: 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Ma </a:t>
            </a:r>
            <a:r>
              <a:rPr lang="da-DK" altLang="zh-CN" sz="1800" b="1" i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al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., J. Am. Chem. Soc., 142, 5293-5303 (2020).</a:t>
            </a:r>
            <a:endParaRPr lang="da-DK" altLang="zh-CN" sz="18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696" y="1338303"/>
            <a:ext cx="6730689" cy="332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135" y="1484431"/>
            <a:ext cx="4569305" cy="329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矩形 19"/>
          <p:cNvSpPr/>
          <p:nvPr/>
        </p:nvSpPr>
        <p:spPr>
          <a:xfrm>
            <a:off x="191344" y="843446"/>
            <a:ext cx="803425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CW</a:t>
            </a:r>
            <a:endParaRPr kumimoji="0" lang="en-US" altLang="zh-CN" sz="2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191344" y="3625860"/>
            <a:ext cx="803425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CW</a:t>
            </a:r>
            <a:endParaRPr kumimoji="0" lang="en-US" altLang="zh-CN" sz="2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032104" y="718117"/>
            <a:ext cx="803425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CW</a:t>
            </a:r>
            <a:endParaRPr kumimoji="0" lang="en-US" altLang="zh-CN" sz="2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9" name="文本框 4"/>
          <p:cNvSpPr txBox="1">
            <a:spLocks noChangeArrowheads="1"/>
          </p:cNvSpPr>
          <p:nvPr/>
        </p:nvSpPr>
        <p:spPr bwMode="auto">
          <a:xfrm>
            <a:off x="840418" y="4148822"/>
            <a:ext cx="4417060" cy="737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Alamode-CSLD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r>
              <a:rPr lang="en-US" altLang="zh-CN" sz="1800" dirty="0">
                <a:latin typeface="微软雅黑" panose="020B0503020204020204" charset="-122"/>
                <a:ea typeface="微软雅黑" panose="020B0503020204020204" charset="-122"/>
              </a:rPr>
              <a:t>(compressive sensing lattice dynamics)</a:t>
            </a:r>
            <a:endParaRPr lang="en-US" altLang="zh-CN" sz="18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175"/>
            <a:ext cx="1052512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Computational study of </a:t>
            </a:r>
            <a:r>
              <a:rPr lang="el-GR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-CsCu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Text Box 2"/>
          <p:cNvSpPr txBox="1"/>
          <p:nvPr>
            <p:custDataLst>
              <p:tags r:id="rId1"/>
            </p:custDataLst>
          </p:nvPr>
        </p:nvSpPr>
        <p:spPr>
          <a:xfrm>
            <a:off x="479425" y="5805170"/>
            <a:ext cx="6781165" cy="810260"/>
          </a:xfrm>
          <a:prstGeom prst="rect">
            <a:avLst/>
          </a:prstGeom>
          <a:pattFill prst="dotGrid">
            <a:fgClr>
              <a:srgbClr val="92D050"/>
            </a:fgClr>
            <a:bgClr>
              <a:schemeClr val="bg1"/>
            </a:bgClr>
          </a:pattFill>
          <a:ln w="25400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altLang="da-DK" sz="18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Refs:</a:t>
            </a:r>
            <a:r>
              <a:rPr lang="en-US" altLang="da-DK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Zhou </a:t>
            </a:r>
            <a:r>
              <a:rPr lang="da-DK" altLang="zh-CN" sz="1800" b="1" i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al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., </a:t>
            </a:r>
            <a:r>
              <a:rPr lang="de-DE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Phys. Rev. Lett., 113, 180511 (2014). </a:t>
            </a:r>
            <a:endParaRPr lang="de-DE" altLang="zh-CN" sz="18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Simoncelli </a:t>
            </a:r>
            <a:r>
              <a:rPr lang="da-DK" altLang="zh-CN" sz="1800" b="1" i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al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., Nat. Phys., 15, 809 (2019).</a:t>
            </a:r>
            <a:endParaRPr lang="da-DK" altLang="zh-CN" sz="18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8" name="图示 7"/>
          <p:cNvGraphicFramePr/>
          <p:nvPr/>
        </p:nvGraphicFramePr>
        <p:xfrm>
          <a:off x="1199456" y="1124744"/>
          <a:ext cx="3754906" cy="28822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9" name="组合 3"/>
          <p:cNvGrpSpPr/>
          <p:nvPr/>
        </p:nvGrpSpPr>
        <p:grpSpPr bwMode="auto">
          <a:xfrm>
            <a:off x="5262245" y="820420"/>
            <a:ext cx="5874385" cy="4855210"/>
            <a:chOff x="1784411" y="435066"/>
            <a:chExt cx="8483701" cy="6413980"/>
          </a:xfrm>
        </p:grpSpPr>
        <p:pic>
          <p:nvPicPr>
            <p:cNvPr id="10" name="图片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4411" y="447998"/>
              <a:ext cx="5166633" cy="2720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图片 5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53056" y="435066"/>
              <a:ext cx="3015056" cy="2928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图片 6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4978" y="3323997"/>
              <a:ext cx="8181934" cy="35250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090" y="870906"/>
            <a:ext cx="8004120" cy="4502197"/>
          </a:xfrm>
          <a:prstGeom prst="rect">
            <a:avLst/>
          </a:prstGeom>
        </p:spPr>
      </p:pic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175"/>
            <a:ext cx="1052512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Computational study of </a:t>
            </a:r>
            <a:r>
              <a:rPr lang="el-GR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-CsCu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文本框 4"/>
          <p:cNvSpPr txBox="1">
            <a:spLocks noChangeArrowheads="1"/>
          </p:cNvSpPr>
          <p:nvPr/>
        </p:nvSpPr>
        <p:spPr bwMode="auto">
          <a:xfrm>
            <a:off x="1919605" y="764540"/>
            <a:ext cx="750760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Crystal structure and </a:t>
            </a:r>
            <a:r>
              <a:rPr lang="en-US" altLang="zh-CN" sz="2400" b="1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anharmonicity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文本框 6"/>
          <p:cNvSpPr txBox="1">
            <a:spLocks noChangeArrowheads="1"/>
          </p:cNvSpPr>
          <p:nvPr/>
        </p:nvSpPr>
        <p:spPr bwMode="auto">
          <a:xfrm>
            <a:off x="953135" y="5581015"/>
            <a:ext cx="9859010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The rattling modes associated with the Cu3 atoms are expected to play an important role in its phonon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transport.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7980" y="1220470"/>
            <a:ext cx="4044315" cy="3655060"/>
          </a:xfrm>
          <a:prstGeom prst="rect">
            <a:avLst/>
          </a:prstGeom>
        </p:spPr>
      </p:pic>
      <p:sp>
        <p:nvSpPr>
          <p:cNvPr id="3" name="矩形 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7702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Qing-Yu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Xie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PRB, 2023, 108, 014302.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1705536" y="1557045"/>
            <a:ext cx="762000" cy="5746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endParaRPr lang="en-US" altLang="zh-CN" sz="24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705536" y="2638133"/>
            <a:ext cx="762000" cy="5746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endParaRPr lang="en-US" altLang="zh-CN" sz="24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569845" y="1557020"/>
            <a:ext cx="8356600" cy="57594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Background</a:t>
            </a:r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69845" y="2637155"/>
            <a:ext cx="8350885" cy="57594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Neutron Scattering and DFT Calculations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of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CsAg</a:t>
            </a:r>
            <a:r>
              <a:rPr lang="en-US" altLang="zh-CN" sz="2400" b="1" baseline="-25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Te</a:t>
            </a:r>
            <a:r>
              <a:rPr lang="en-US" altLang="zh-CN" sz="2400" b="1" baseline="-250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en-US" altLang="zh-CN" sz="2400" b="1" baseline="-250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705536" y="3717633"/>
            <a:ext cx="762000" cy="5746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en-US" altLang="zh-CN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569845" y="3717290"/>
            <a:ext cx="8356600" cy="57594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Computational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study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of </a:t>
            </a:r>
            <a:r>
              <a:rPr lang="el-GR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α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–CsCu</a:t>
            </a:r>
            <a:r>
              <a:rPr lang="en-US" altLang="zh-CN" sz="2400" b="1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Se</a:t>
            </a:r>
            <a:r>
              <a:rPr lang="en-US" altLang="zh-CN" sz="2400" b="1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zh-CN" altLang="en-US" sz="2400" b="1" baseline="-250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05536" y="4797133"/>
            <a:ext cx="762000" cy="57467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CN" sz="24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endParaRPr lang="en-US" altLang="zh-CN" sz="24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569845" y="4797425"/>
            <a:ext cx="8357235" cy="575945"/>
          </a:xfrm>
          <a:prstGeom prst="rect">
            <a:avLst/>
          </a:prstGeom>
          <a:solidFill>
            <a:srgbClr val="00B0F0"/>
          </a:solidFill>
          <a:ln>
            <a:noFill/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Neutron Scattering and DFT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study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of 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CsCu</a:t>
            </a:r>
            <a:r>
              <a:rPr lang="en-US" altLang="zh-CN" sz="2400" b="1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Se</a:t>
            </a:r>
            <a:r>
              <a:rPr lang="en-US" altLang="zh-CN" sz="2400" b="1" baseline="-25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en-US" altLang="zh-CN" sz="2400" b="1" baseline="-250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" name="Rectangle 2"/>
          <p:cNvSpPr txBox="1">
            <a:spLocks noChangeArrowheads="1"/>
          </p:cNvSpPr>
          <p:nvPr/>
        </p:nvSpPr>
        <p:spPr>
          <a:xfrm>
            <a:off x="0" y="3175"/>
            <a:ext cx="872426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Contents</a:t>
            </a:r>
            <a:endParaRPr lang="en-US" altLang="zh-CN" sz="3200" b="1" kern="0" dirty="0" smtClean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175"/>
            <a:ext cx="1052512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Computational study of </a:t>
            </a:r>
            <a:r>
              <a:rPr lang="el-GR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-CsCu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44" y="1211560"/>
            <a:ext cx="8705012" cy="5009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657225" y="843280"/>
            <a:ext cx="932624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Temperature-induced </a:t>
            </a:r>
            <a:r>
              <a:rPr lang="en-US" altLang="zh-CN" sz="2400" b="1" dirty="0" err="1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anharmonic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phonon renormalization 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8"/>
          <p:cNvSpPr txBox="1">
            <a:spLocks noChangeArrowheads="1"/>
          </p:cNvSpPr>
          <p:nvPr/>
        </p:nvSpPr>
        <p:spPr bwMode="auto">
          <a:xfrm>
            <a:off x="8976573" y="2277355"/>
            <a:ext cx="3015139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Strong quartic </a:t>
            </a:r>
            <a:r>
              <a:rPr lang="en-US" altLang="zh-CN" sz="2400" dirty="0" err="1">
                <a:latin typeface="微软雅黑" panose="020B0503020204020204" charset="-122"/>
                <a:ea typeface="微软雅黑" panose="020B0503020204020204" charset="-122"/>
              </a:rPr>
              <a:t>anharmonicity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 of tetragonal α-CsCu5Se3 strongly hardens the low-energy phonon branches.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657702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Qing-Yu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Xie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PRB, 2023, 108, 014302.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175"/>
            <a:ext cx="1052512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Computational study of </a:t>
            </a:r>
            <a:r>
              <a:rPr lang="el-GR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-CsCu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85"/>
          <a:stretch>
            <a:fillRect/>
          </a:stretch>
        </p:blipFill>
        <p:spPr bwMode="auto">
          <a:xfrm>
            <a:off x="551384" y="1125538"/>
            <a:ext cx="7509643" cy="511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2711450" y="757555"/>
            <a:ext cx="546671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Particle-like contributions to </a:t>
            </a:r>
            <a:r>
              <a:rPr lang="el-GR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κ</a:t>
            </a:r>
            <a:r>
              <a:rPr lang="en-US" altLang="zh-CN" sz="2400" b="1" baseline="-25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7"/>
          <p:cNvSpPr txBox="1">
            <a:spLocks noChangeArrowheads="1"/>
          </p:cNvSpPr>
          <p:nvPr/>
        </p:nvSpPr>
        <p:spPr bwMode="auto">
          <a:xfrm>
            <a:off x="8202738" y="2852936"/>
            <a:ext cx="3707404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The hardening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effect diminishes the three-phonon scattering processes at finite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temperatures.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" name="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657702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Qing-Yu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Xie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PRB, 2023, 108, 014302.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175"/>
            <a:ext cx="1052512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Computational study of </a:t>
            </a:r>
            <a:r>
              <a:rPr lang="el-GR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-CsCu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3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3" t="320" r="10065" b="-171"/>
          <a:stretch>
            <a:fillRect/>
          </a:stretch>
        </p:blipFill>
        <p:spPr bwMode="auto">
          <a:xfrm>
            <a:off x="417904" y="1124744"/>
            <a:ext cx="7265058" cy="531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2783840" y="755015"/>
            <a:ext cx="4867275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Wave-like contributions to </a:t>
            </a:r>
            <a:r>
              <a:rPr lang="el-GR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κ</a:t>
            </a:r>
            <a:r>
              <a:rPr lang="en-US" altLang="zh-CN" sz="2400" b="1" baseline="-25000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4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7"/>
          <p:cNvSpPr txBox="1"/>
          <p:nvPr/>
        </p:nvSpPr>
        <p:spPr>
          <a:xfrm>
            <a:off x="7895947" y="2061478"/>
            <a:ext cx="3960439" cy="30460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Strong phonon broadening leads to a strong coupling between interbranch coherent vibration eigenstates, manifested in glasslike κ</a:t>
            </a:r>
            <a:r>
              <a:rPr lang="en-US" altLang="zh-CN" sz="2400" baseline="-25000" dirty="0">
                <a:latin typeface="微软雅黑" panose="020B0503020204020204" charset="-122"/>
                <a:ea typeface="微软雅黑" panose="020B0503020204020204" charset="-122"/>
              </a:rPr>
              <a:t>L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</a:rPr>
              <a:t> and dominated by </a:t>
            </a:r>
            <a:r>
              <a:rPr lang="en-US" altLang="zh-CN" sz="2400" kern="0" dirty="0">
                <a:latin typeface="微软雅黑" panose="020B0503020204020204" charset="-122"/>
                <a:ea typeface="微软雅黑" panose="020B0503020204020204" charset="-122"/>
              </a:rPr>
              <a:t>wave-like tunneling of phonons.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矩形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0" y="657702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Qing-Yu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Xie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PRB, 2023, 108, 014302.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70890" y="716280"/>
            <a:ext cx="10148570" cy="4210050"/>
          </a:xfrm>
          <a:prstGeom prst="rect">
            <a:avLst/>
          </a:prstGeom>
        </p:spPr>
      </p:pic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175"/>
            <a:ext cx="1052512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Computational study of </a:t>
            </a:r>
            <a:r>
              <a:rPr lang="el-GR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-CsCu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384175" y="4639310"/>
            <a:ext cx="554609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Experiment: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Single crystal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Electronic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thermal conductivity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Off-stoichiometry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between various Cu atoms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文本框 4"/>
          <p:cNvSpPr txBox="1">
            <a:spLocks noChangeArrowheads="1"/>
          </p:cNvSpPr>
          <p:nvPr/>
        </p:nvSpPr>
        <p:spPr bwMode="auto">
          <a:xfrm>
            <a:off x="6034405" y="4508500"/>
            <a:ext cx="5922645" cy="1938020"/>
          </a:xfrm>
          <a:prstGeom prst="rect">
            <a:avLst/>
          </a:prstGeom>
          <a:noFill/>
          <a:ln w="28575" cmpd="sng">
            <a:solidFill>
              <a:schemeClr val="tx1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Theory and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computational: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Thermal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expansion effect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sz="2400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Anharmonic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contributions to heat-flux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Higher-order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phonon </a:t>
            </a:r>
            <a:r>
              <a:rPr lang="en-US" altLang="zh-CN" sz="2400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linewidths</a:t>
            </a:r>
            <a:endParaRPr lang="en-US" altLang="zh-CN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Relaxation </a:t>
            </a:r>
            <a:r>
              <a:rPr lang="en-US" altLang="zh-CN" sz="24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time approximation (RTA)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57702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Qing-Yu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Xie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PRB, 2023, 108, 014302.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0" y="645002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Qing-Yu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Xie</a:t>
            </a:r>
            <a:r>
              <a:rPr lang="en-US" altLang="zh-CN" sz="1800" b="1" baseline="30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#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Xi-Yang Li</a:t>
            </a:r>
            <a:r>
              <a:rPr lang="en-US" altLang="zh-CN" sz="1800" b="1" baseline="30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Fei Jia</a:t>
            </a:r>
            <a:r>
              <a:rPr lang="en-US" altLang="zh-CN" sz="1800" b="1" baseline="30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Li-Ming Wu*,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 progressing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175"/>
            <a:ext cx="12192000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Neutron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Scattering and DFT study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Text Box 2"/>
          <p:cNvSpPr txBox="1"/>
          <p:nvPr>
            <p:custDataLst>
              <p:tags r:id="rId1"/>
            </p:custDataLst>
          </p:nvPr>
        </p:nvSpPr>
        <p:spPr>
          <a:xfrm>
            <a:off x="695325" y="4869180"/>
            <a:ext cx="6586220" cy="1197610"/>
          </a:xfrm>
          <a:prstGeom prst="rect">
            <a:avLst/>
          </a:prstGeom>
          <a:pattFill prst="dotGrid">
            <a:fgClr>
              <a:srgbClr val="92D050"/>
            </a:fgClr>
            <a:bgClr>
              <a:schemeClr val="bg1"/>
            </a:bgClr>
          </a:pattFill>
          <a:ln w="25400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en-US" altLang="da-DK" sz="18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Refs:</a:t>
            </a:r>
            <a:endParaRPr lang="da-DK" altLang="zh-CN" sz="1800" b="1" dirty="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Ma </a:t>
            </a:r>
            <a:r>
              <a:rPr lang="da-DK" altLang="zh-CN" sz="1800" b="1" i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al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., J. Am. Chem. Soc., 142, 5293-5303 (2020).</a:t>
            </a:r>
            <a:endParaRPr lang="da-DK" altLang="zh-CN" sz="18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da-DK" altLang="zh-CN" sz="1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Ma </a:t>
            </a:r>
            <a:r>
              <a:rPr lang="da-DK" altLang="zh-CN" sz="1800" b="1" i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al</a:t>
            </a:r>
            <a:r>
              <a:rPr lang="da-DK" altLang="zh-CN" sz="1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., J. Am. Chem. Soc., 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143, 18490-18501 </a:t>
            </a:r>
            <a:r>
              <a:rPr lang="da-DK" altLang="zh-CN" sz="1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(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2021).</a:t>
            </a:r>
            <a:endParaRPr lang="da-DK" altLang="zh-CN" sz="18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3" y="834912"/>
            <a:ext cx="7035943" cy="27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42" y="669017"/>
            <a:ext cx="3799695" cy="2880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3642" y="3717032"/>
            <a:ext cx="3843283" cy="2556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10"/>
          <p:cNvSpPr/>
          <p:nvPr/>
        </p:nvSpPr>
        <p:spPr>
          <a:xfrm>
            <a:off x="7210318" y="654010"/>
            <a:ext cx="803425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CW</a:t>
            </a:r>
            <a:endParaRPr kumimoji="0" lang="en-US" altLang="zh-CN" sz="2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263498" y="3566115"/>
            <a:ext cx="803425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CW</a:t>
            </a:r>
            <a:endParaRPr kumimoji="0" lang="en-US" altLang="zh-CN" sz="2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240325" y="743467"/>
            <a:ext cx="803425" cy="523220"/>
          </a:xfrm>
          <a:prstGeom prst="rect">
            <a:avLst/>
          </a:prstGeom>
          <a:solidFill>
            <a:sysClr val="window" lastClr="FFFFFF"/>
          </a:solidFill>
        </p:spPr>
        <p:txBody>
          <a:bodyPr wrap="non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CW</a:t>
            </a:r>
            <a:endParaRPr kumimoji="0" lang="en-US" altLang="zh-CN" sz="2800" b="0" i="0" u="none" strike="noStrike" kern="0" cap="none" spc="0" normalizeH="0" baseline="0" noProof="0" dirty="0" smtClean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" name="矩形 11"/>
          <p:cNvSpPr/>
          <p:nvPr/>
        </p:nvSpPr>
        <p:spPr>
          <a:xfrm>
            <a:off x="391795" y="891540"/>
            <a:ext cx="2745105" cy="1609090"/>
          </a:xfrm>
          <a:prstGeom prst="rect">
            <a:avLst/>
          </a:prstGeom>
          <a:solidFill>
            <a:srgbClr val="92D050">
              <a:alpha val="9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Structure and phonon dynamics in CsCu</a:t>
            </a:r>
            <a:r>
              <a:rPr lang="en-US" altLang="zh-CN" sz="2400" b="1" kern="0" baseline="-25000" dirty="0" smtClea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lang="en-US" altLang="zh-CN" sz="2400" b="1" kern="0" dirty="0" smtClea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Se</a:t>
            </a:r>
            <a:r>
              <a:rPr lang="en-US" altLang="zh-CN" sz="2400" b="1" kern="0" baseline="-25000" dirty="0" smtClean="0">
                <a:solidFill>
                  <a:sysClr val="windowText" lastClr="0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" name="文本框 17"/>
          <p:cNvSpPr txBox="1"/>
          <p:nvPr/>
        </p:nvSpPr>
        <p:spPr>
          <a:xfrm>
            <a:off x="3215432" y="764751"/>
            <a:ext cx="4248472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Structure, </a:t>
            </a:r>
            <a:r>
              <a:rPr lang="en-US" altLang="zh-CN" sz="24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PhDOS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and S(Q,E) at different temperatures.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NPD/INS/DFT</a:t>
            </a:r>
            <a:endParaRPr lang="en-US" altLang="zh-CN" sz="2400" b="1" dirty="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778" y="1227749"/>
            <a:ext cx="3575798" cy="2665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矩形 18"/>
          <p:cNvSpPr/>
          <p:nvPr/>
        </p:nvSpPr>
        <p:spPr>
          <a:xfrm>
            <a:off x="9192344" y="3933056"/>
            <a:ext cx="115189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CSNS</a:t>
            </a:r>
            <a:endParaRPr lang="en-US" altLang="zh-CN" sz="2800" b="1" dirty="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512047" y="5013563"/>
            <a:ext cx="7203440" cy="1198880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txBody>
          <a:bodyPr wrap="none">
            <a:spAutoFit/>
          </a:bodyPr>
          <a:lstStyle/>
          <a:p>
            <a:pPr algn="l"/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Neutron scattering experiments: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l">
              <a:buAutoNum type="arabicPeriod"/>
            </a:pP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CSNS@MPI   Finished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No. P1622120100031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 algn="l">
              <a:buAutoNum type="arabicPeriod"/>
            </a:pP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J-PARC@AMATERAS 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Finished No. 2023B0040</a:t>
            </a:r>
            <a:endParaRPr lang="zh-CN" altLang="en-US" sz="24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9008" y="2781006"/>
            <a:ext cx="2724150" cy="1924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42" y="2560357"/>
            <a:ext cx="4218266" cy="3676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2"/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0" y="3175"/>
            <a:ext cx="12192000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Neutron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Scattering and DFT study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0" y="645002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Qing-Yu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Xie</a:t>
            </a:r>
            <a:r>
              <a:rPr lang="en-US" altLang="zh-CN" sz="1800" b="1" baseline="30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#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Xi-Yang Li</a:t>
            </a:r>
            <a:r>
              <a:rPr lang="en-US" altLang="zh-CN" sz="1800" b="1" baseline="30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Fei Jia</a:t>
            </a:r>
            <a:r>
              <a:rPr lang="en-US" altLang="zh-CN" sz="1800" b="1" baseline="30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Li-Ming Wu*,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 progressing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" name="Rectangle 2"/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0" y="3175"/>
            <a:ext cx="12192000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. Neutron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Scattering and DFT study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CsCu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Se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30177660" name="图片 6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8406" r="12266" b="2918"/>
          <a:stretch>
            <a:fillRect/>
          </a:stretch>
        </p:blipFill>
        <p:spPr bwMode="auto">
          <a:xfrm>
            <a:off x="1271270" y="980440"/>
            <a:ext cx="10027920" cy="5252720"/>
          </a:xfrm>
          <a:prstGeom prst="rect">
            <a:avLst/>
          </a:prstGeom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3287405" y="2637164"/>
            <a:ext cx="1863011" cy="461665"/>
          </a:xfrm>
          <a:prstGeom prst="rect">
            <a:avLst/>
          </a:prstGeom>
          <a:noFill/>
        </p:spPr>
        <p:txBody>
          <a:bodyPr wrap="none">
            <a:spAutoFit/>
          </a:bodyPr>
          <a:p>
            <a:r>
              <a:rPr lang="en-US" altLang="zh-CN" sz="2400" b="1" noProof="1">
                <a:solidFill>
                  <a:srgbClr val="FF0000">
                    <a:alpha val="32000"/>
                  </a:srgbClr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+mn-ea"/>
              </a:rPr>
              <a:t>Unpublished</a:t>
            </a:r>
            <a:endParaRPr lang="en-US" altLang="zh-CN" sz="2400" b="1" noProof="1">
              <a:solidFill>
                <a:srgbClr val="FF0000">
                  <a:alpha val="32000"/>
                </a:srgbClr>
              </a:solidFill>
              <a:latin typeface="Times New Roman" panose="02020603050405020304" pitchFamily="18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60245" y="5373379"/>
            <a:ext cx="186301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400" b="1" noProof="1">
                <a:solidFill>
                  <a:srgbClr val="FF0000">
                    <a:alpha val="32000"/>
                  </a:srgbClr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+mn-ea"/>
              </a:rPr>
              <a:t>Unpublished</a:t>
            </a:r>
            <a:endParaRPr lang="en-US" altLang="zh-CN" sz="2400" b="1" noProof="1">
              <a:solidFill>
                <a:srgbClr val="FF0000">
                  <a:alpha val="32000"/>
                </a:srgbClr>
              </a:solidFill>
              <a:latin typeface="Times New Roman" panose="02020603050405020304" pitchFamily="18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816100" y="2730509"/>
            <a:ext cx="186301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400" b="1" noProof="1">
                <a:solidFill>
                  <a:srgbClr val="FF0000">
                    <a:alpha val="32000"/>
                  </a:srgbClr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+mn-ea"/>
              </a:rPr>
              <a:t>Unpublished</a:t>
            </a:r>
            <a:endParaRPr lang="en-US" altLang="zh-CN" sz="2400" b="1" noProof="1">
              <a:solidFill>
                <a:srgbClr val="FF0000">
                  <a:alpha val="32000"/>
                </a:srgbClr>
              </a:solidFill>
              <a:latin typeface="Times New Roman" panose="02020603050405020304" pitchFamily="18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575695" y="5373379"/>
            <a:ext cx="1863011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en-US" altLang="zh-CN" sz="2400" b="1" noProof="1">
                <a:solidFill>
                  <a:srgbClr val="FF0000">
                    <a:alpha val="32000"/>
                  </a:srgbClr>
                </a:solidFill>
                <a:latin typeface="Times New Roman" panose="02020603050405020304" pitchFamily="18" charset="0"/>
                <a:ea typeface="隶书" panose="02010509060101010101" pitchFamily="49" charset="-122"/>
                <a:sym typeface="+mn-ea"/>
              </a:rPr>
              <a:t>Unpublished</a:t>
            </a:r>
            <a:endParaRPr lang="en-US" altLang="zh-CN" sz="2400" b="1" noProof="1">
              <a:solidFill>
                <a:srgbClr val="FF0000">
                  <a:alpha val="32000"/>
                </a:srgbClr>
              </a:solidFill>
              <a:latin typeface="Times New Roman" panose="02020603050405020304" pitchFamily="18" charset="0"/>
              <a:ea typeface="隶书" panose="02010509060101010101" pitchFamily="49" charset="-122"/>
              <a:sym typeface="+mn-ea"/>
            </a:endParaRPr>
          </a:p>
        </p:txBody>
      </p:sp>
      <p:sp>
        <p:nvSpPr>
          <p:cNvPr id="14" name="矩形 2"/>
          <p:cNvSpPr>
            <a:spLocks noChangeArrowheads="1"/>
          </p:cNvSpPr>
          <p:nvPr/>
        </p:nvSpPr>
        <p:spPr bwMode="auto">
          <a:xfrm>
            <a:off x="0" y="645002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Qing-Yu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Xie</a:t>
            </a:r>
            <a:r>
              <a:rPr lang="en-US" altLang="zh-CN" sz="1800" b="1" baseline="30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#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Xi-Yang Li</a:t>
            </a:r>
            <a:r>
              <a:rPr lang="en-US" altLang="zh-CN" sz="1800" b="1" baseline="30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Fei Jia</a:t>
            </a:r>
            <a:r>
              <a:rPr lang="en-US" altLang="zh-CN" sz="1800" b="1" baseline="30000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#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Li-Ming Wu*, </a:t>
            </a:r>
            <a:r>
              <a:rPr lang="en-US" altLang="zh-CN" sz="1800" b="1" dirty="0" err="1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Bao-Tian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Wang*,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al., </a:t>
            </a:r>
            <a:r>
              <a:rPr lang="en-US" altLang="zh-CN" sz="1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 progressing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"/>
          <p:cNvSpPr txBox="1">
            <a:spLocks noChangeArrowheads="1"/>
          </p:cNvSpPr>
          <p:nvPr/>
        </p:nvSpPr>
        <p:spPr>
          <a:xfrm>
            <a:off x="1520825" y="219075"/>
            <a:ext cx="9150350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defRPr/>
            </a:pPr>
            <a:endParaRPr lang="en-US" altLang="zh-CN" sz="2400" b="1" kern="0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椭圆 12"/>
          <p:cNvSpPr/>
          <p:nvPr/>
        </p:nvSpPr>
        <p:spPr>
          <a:xfrm>
            <a:off x="1669356" y="2412906"/>
            <a:ext cx="3714750" cy="1106805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(Magnetic) Structure</a:t>
            </a:r>
            <a:endParaRPr lang="en-US" altLang="zh-CN" sz="32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4" name="椭圆 13"/>
          <p:cNvSpPr/>
          <p:nvPr/>
        </p:nvSpPr>
        <p:spPr>
          <a:xfrm>
            <a:off x="6462395" y="2466975"/>
            <a:ext cx="3630930" cy="1106805"/>
          </a:xfrm>
          <a:prstGeom prst="ellipse">
            <a:avLst/>
          </a:prstGeom>
          <a:gradFill>
            <a:gsLst>
              <a:gs pos="100000">
                <a:srgbClr val="E30000"/>
              </a:gs>
              <a:gs pos="100000">
                <a:srgbClr val="760303"/>
              </a:gs>
            </a:gsLst>
            <a:lin ang="5400000" scaled="0"/>
          </a:gra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32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Phonon Dynamics</a:t>
            </a:r>
            <a:endParaRPr lang="en-US" altLang="zh-CN" sz="32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431481" y="1773461"/>
            <a:ext cx="1616710" cy="576580"/>
          </a:xfrm>
          <a:prstGeom prst="ellipse">
            <a:avLst/>
          </a:prstGeom>
          <a:solidFill>
            <a:srgbClr val="00B0F0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XRD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0" name="椭圆 19"/>
          <p:cNvSpPr/>
          <p:nvPr/>
        </p:nvSpPr>
        <p:spPr>
          <a:xfrm>
            <a:off x="1847215" y="1817370"/>
            <a:ext cx="1316990" cy="576580"/>
          </a:xfrm>
          <a:prstGeom prst="ellipse">
            <a:avLst/>
          </a:prstGeom>
          <a:solidFill>
            <a:srgbClr val="00B0F0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NPD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2388235" y="4050030"/>
            <a:ext cx="1758950" cy="897890"/>
          </a:xfrm>
          <a:prstGeom prst="ellipse">
            <a:avLst/>
          </a:prstGeom>
          <a:solidFill>
            <a:schemeClr val="tx1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DFT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V</a:t>
            </a: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ASP/QE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椭圆 21"/>
          <p:cNvSpPr/>
          <p:nvPr/>
        </p:nvSpPr>
        <p:spPr>
          <a:xfrm>
            <a:off x="553085" y="3357880"/>
            <a:ext cx="2024380" cy="1097915"/>
          </a:xfrm>
          <a:prstGeom prst="ellipse">
            <a:avLst/>
          </a:prstGeom>
          <a:solidFill>
            <a:schemeClr val="tx1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USPEX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Calypso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MagGene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943350" y="3422650"/>
            <a:ext cx="2021840" cy="1027430"/>
          </a:xfrm>
          <a:prstGeom prst="ellipse">
            <a:avLst/>
          </a:prstGeom>
          <a:solidFill>
            <a:schemeClr val="tx1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MD/MC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LAMPPS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6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UppASD</a:t>
            </a:r>
            <a:endParaRPr lang="en-US" altLang="zh-CN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6175316" y="1850931"/>
            <a:ext cx="1598930" cy="579755"/>
          </a:xfrm>
          <a:prstGeom prst="ellipse">
            <a:avLst/>
          </a:prstGeom>
          <a:solidFill>
            <a:srgbClr val="00B0F0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RIXS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7398961" y="1350551"/>
            <a:ext cx="1616710" cy="576580"/>
          </a:xfrm>
          <a:prstGeom prst="ellipse">
            <a:avLst/>
          </a:prstGeom>
          <a:solidFill>
            <a:srgbClr val="00B0F0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INS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8760460" y="1891665"/>
            <a:ext cx="1784985" cy="579755"/>
          </a:xfrm>
          <a:prstGeom prst="ellipse">
            <a:avLst/>
          </a:prstGeom>
          <a:solidFill>
            <a:srgbClr val="00B0F0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Raman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7188200" y="4113530"/>
            <a:ext cx="3131820" cy="1007745"/>
          </a:xfrm>
          <a:prstGeom prst="ellipse">
            <a:avLst/>
          </a:prstGeom>
          <a:solidFill>
            <a:schemeClr val="tx1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24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DFT/MD</a:t>
            </a:r>
            <a:endParaRPr lang="en-US" altLang="zh-CN" sz="24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LAMPPS/GUPMD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VASP/QE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076950" y="3511550"/>
            <a:ext cx="2117090" cy="985520"/>
          </a:xfrm>
          <a:prstGeom prst="ellipse">
            <a:avLst/>
          </a:prstGeom>
          <a:solidFill>
            <a:schemeClr val="tx1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ShengBTE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Phono3py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ALAMODE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9480550" y="3246755"/>
            <a:ext cx="1878330" cy="1062355"/>
          </a:xfrm>
          <a:prstGeom prst="ellipse">
            <a:avLst/>
          </a:prstGeom>
          <a:solidFill>
            <a:schemeClr val="tx1"/>
          </a:solidFill>
          <a:ln w="57150">
            <a:gradFill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Euphonic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OCLIMAXDynasor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0" name="左右箭头 29"/>
          <p:cNvSpPr/>
          <p:nvPr/>
        </p:nvSpPr>
        <p:spPr>
          <a:xfrm>
            <a:off x="5407736" y="2761599"/>
            <a:ext cx="1008380" cy="485234"/>
          </a:xfrm>
          <a:prstGeom prst="leftRightArrow">
            <a:avLst/>
          </a:prstGeom>
          <a:solidFill>
            <a:srgbClr val="00B0F0">
              <a:alpha val="87000"/>
            </a:srgbClr>
          </a:solidFill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1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4151784" y="3175"/>
            <a:ext cx="3744416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Overall Planning</a:t>
            </a:r>
            <a:endParaRPr lang="en-US" altLang="zh-CN" sz="3200" b="1" kern="0" dirty="0" smtClean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4551045" y="5334635"/>
            <a:ext cx="2618740" cy="850900"/>
          </a:xfrm>
          <a:prstGeom prst="ellipse">
            <a:avLst/>
          </a:prstGeom>
          <a:solidFill>
            <a:schemeClr val="accent5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p>
            <a:pPr algn="ctr"/>
            <a:r>
              <a:rPr lang="en-US" altLang="zh-CN" sz="3200" b="1" dirty="0">
                <a:latin typeface="微软雅黑" panose="020B0503020204020204" charset="-122"/>
                <a:ea typeface="微软雅黑" panose="020B0503020204020204" charset="-122"/>
              </a:rPr>
              <a:t>ML</a:t>
            </a:r>
            <a:endParaRPr lang="en-US" altLang="zh-CN" sz="3200" b="1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左右箭头 4"/>
          <p:cNvSpPr/>
          <p:nvPr/>
        </p:nvSpPr>
        <p:spPr>
          <a:xfrm>
            <a:off x="4586046" y="4705334"/>
            <a:ext cx="1008380" cy="485234"/>
          </a:xfrm>
          <a:prstGeom prst="leftRightArrow">
            <a:avLst/>
          </a:prstGeom>
          <a:solidFill>
            <a:srgbClr val="00B0F0">
              <a:alpha val="87000"/>
            </a:srgbClr>
          </a:solidFill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189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左右箭头 5"/>
          <p:cNvSpPr/>
          <p:nvPr/>
        </p:nvSpPr>
        <p:spPr>
          <a:xfrm>
            <a:off x="6063056" y="4690729"/>
            <a:ext cx="1008380" cy="485234"/>
          </a:xfrm>
          <a:prstGeom prst="leftRightArrow">
            <a:avLst/>
          </a:prstGeom>
          <a:solidFill>
            <a:srgbClr val="00B0F0">
              <a:alpha val="87000"/>
            </a:srgbClr>
          </a:solidFill>
          <a:ln>
            <a:solidFill>
              <a:srgbClr val="00B0F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27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534522" y="3987669"/>
            <a:ext cx="1177925" cy="1177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59" name="Picture 10" descr="âåäº¬åºç¨ç©çä¸è®¡ç®æ°å­¦ç ç©¶æâçå¾çæç´¢ç»æ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0857" y="3932416"/>
            <a:ext cx="1350963" cy="136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260" name="Picture 12" descr="âä¸­å½ç§å­¦é¢âçå¾çæç´¢ç»æ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400" y="3860979"/>
            <a:ext cx="1516063" cy="14112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61" name="AutoShape 21" descr="data:image/jpeg;base64,/9j/4AAQSkZJRgABAgEASABIAAD/4RHBRXhpZgAATU0AKgAAAAgABwESAAMAAAABAAEAAAEaAAUAAAABAAAAYgEbAAUAAAABAAAAagEoAAMAAAABAAIAAAExAAIAAAAcAAAAcgEyAAIAAAAUAAAAjodpAAQAAAABAAAApAAAANAACvyAAAAnEAAK/IAAACcQQWRvYmUgUGhvdG9zaG9wIENTNCBXaW5kb3dzADIwMTU6MDM6MjAgMTY6MjQ6MDgAAAAAA6ABAAMAAAABAAEAAKACAAQAAAABAAAB9KADAAQAAAABAAABOQAAAAAAAAAGAQMAAwAAAAEABgAAARoABQAAAAEAAAEeARsABQAAAAEAAAEmASgAAwAAAAEAAgAAAgEABAAAAAEAAAEuAgIABAAAAAEAABCLAAAAAAAAAEgAAAABAAAASAAAAAH/2P/gABBKRklGAAECAABIAEgAAP/tAAxBZG9iZV9DTQAB/+4ADkFkb2JlAGSAAAAAAf/bAIQADAgICAkIDAkJDBELCgsRFQ8MDA8VGBMTFRMTGBEMDAwMDAwRDAwMDAwMDAwMDAwMDAwMDAwMDAwMDAwMDAwMDAENCwsNDg0QDg4QFA4ODhQUDg4ODhQRDAwMDAwREQwMDAwMDBEMDAwMDAwMDAwMDAwMDAwMDAwMDAwMDAwMDAwM/8AAEQgAZACgAwEiAAIRAQMRAf/dAAQACv/EAT8AAAEFAQEBAQEBAAAAAAAAAAMAAQIEBQYHCAkKCwEAAQUBAQEBAQEAAAAAAAAAAQACAwQFBgcICQoLEAABBAEDAgQCBQcGCAUDDDMBAAIRAwQhEjEFQVFhEyJxgTIGFJGhsUIjJBVSwWIzNHKC0UMHJZJT8OHxY3M1FqKygyZEk1RkRcKjdDYX0lXiZfKzhMPTdePzRieUpIW0lcTU5PSltcXV5fVWZnaGlqa2xtbm9jdHV2d3h5ent8fX5/cRAAICAQIEBAMEBQYHBwYFNQEAAhEDITESBEFRYXEiEwUygZEUobFCI8FS0fAzJGLhcoKSQ1MVY3M08SUGFqKygwcmNcLSRJNUoxdkRVU2dGXi8rOEw9N14/NGlKSFtJXE1OT0pbXF1eX1VmZ2hpamtsbW5vYnN0dXZ3eHl6e3x//aAAwDAQACEQMRAD8A9VSSSSUpJJJJSkkkklKSSSSUpYX1p+tGP0HFhoF3ULgfs2OTp4etdH0Mev8A8E/m61P6zfWbG6DiBxAuzLgRjY8xuI5ss/cor/Pf/wBb+mvKcvLys3Ksy8uw3ZFxmx5/6LGN/Mqr/wAHWrXLcsch4pfIP+exZcvDoPm/J9X+rX1mxOvYu5sVZlQH2nGJ1aT/AISv/SUP/wAHZ/6MWyvD8PMysHKrzMOw05FR9jxrofpMe3/CVP8Az616r9WfrPi9exiNKc6kD7TjTMdvVq/0lD/3v+t2Jczyxx+qOsD/AMxWLLxaH5nbSSSVVlUkkkkpSSSSSlJJJJKf/9D1VJJJJSkkkklKSSSSUpY/1k+seL0HD9WwerlWy3GxgYL3Dlzv3KK/8Lb/AOjfTYpfWL6w4fQcL17/ANJfZLcbGBh1jx/57qr/AMNd/g/+N9KqzyfPz8vqWZZnZtnqZFv0iNGtaPoU1M/wdNf5jf8Arln6VWeW5Y5DxS0gP+cxZcvDoPmWzc3L6hl2ZubZ6uRafc7gAD6FdbfzKq/zGf8AoxATplqAACh0alkmypFxcrJwsmvLxLDTkUma7B/0mub+fW//AAlaEkkQDodUvrP1X+tON17GLXAU59IH2jHn5evRP08d/wD4F/N2LdXh2Nk5OJk15eJYacik7q7W8jxBH59b/wDCVu+mvU/qr9asfr2OWPAo6hSAcjHB0I4+0UT9Oh//AID/ADVn/CZnM8t7frh8n/QbWLLxaH5vzd5JJJVWVSSSSSlJJJJKf//R9VSSSSUpJJJJSllfWD6w4XQcL7Rke+6yW42M0w6x47D9ytn+Gu/wX9f061Lr/X8PoWEcnJ99jztx8dp99j/3G/utb/hbP8GxeTdT6jmdVzX52c/fc/QAfQYwfRppb+bW3/wT+csVnluWOQ8UtID/AJ3gxZcvCKHzOhiYvVPrb1a+/KyGVuYz1MnJeD6VFIJ2VUV7m+xvv2Mdaz/C332+oq3Vqfq7SypnR8vJzbZ/TW2sayktg60/o6bd2/8A4yr0/wDCLQ+puVh+vndHzXmqnrVAxm3AxFkWsZXJ/OubkP8AS/4X9F/hFldV6TndHzDh5zIfqa7B9C1o/wALT/3+v6dKvRP60wvhEQPbgNIyj+l/isB+S6sk+qTTSSU6abr7W0Y9b7rrJ2VVtL3ujV21jJd7fzlMxsElZzOm9RwNv27FuxRZox1rSGk87W2a17/5G7eq3cDUlxDWgCSSfota0e5znfupAg6g35JpJjtofkVMybDRjueBdc1u9zGE++xteu/b/rvXRZWJ0XH6K36wdCOXg5OJlNqwsq8k/agYZZZTW92z0XVetZ/NV+oym2m2tS6f9WsLpeK3rP1rPpUjXG6ZzZa7ljLqwf0jv+6n0P8Aua/0/VqWR1zrmZ1vKF14FNFI24uIz6FTeO0b7Xf4Sz+xX+jUBl7kxwE8EfnP+Tl/Ur9NkrhjrVn5f3v739V9G+qv1qx+u0GqwNo6jQ2b8cHQjj7Rj7vp0O/z8d/6O3/BW3b68NovyMa+vKxbHUZFLt1VrOWnj+01zfbZW/2WM+mvUfqr9bMfrlPo3BtHUqWzdQPouHH2jG3e51P77Pp4/wDNv/wdttTmeVMPXDWHUfuf+gsuLLxek/N/0noUkklUZlJJJJKf/9L1VJJJJSlndd65hdEwnZeUSSfbTS36dj+1df8A39/+DUutdawui4LszMdoPbXW3V9jz9Gqpv7zv+h/OWexeS9X6tm9YznZ2afeRtqqafZUz/RVf+jLP8N/mMVjluWOU2dIDf8Arf1YseTJwjTdj1Tqmb1bNfnZr91rvaxjfoVsmW01fyP/AD6qqZJaoiAABoA1CSTZUQ1wLXCWkQQeF0/R+vU9Toq+rv1hqdmU32Mqw8xp/T1WOPp0lz3e727v6R9P/BZFd9fqLmEwIdwZg8g8EeYTZ4xMUenyy6xl3CYyIOn1D1f1k+o7Oi9M/aFGY7IFTmNvZa1rZ9Rwqa+n0w36L3s3VvWp/ixpxPs+feIOb6ra3+LadjX0x+6yy71/6/p/8GuOyuqdZ6p6GJlZN+aWn9Xx/pOc4fnCupu++1rf8JZ6j11v1Z+qeZ0iwdb6tmfs1lLZdQx7QCyfoZ9zt1Hpf8DX/wCxCrZhIYDDLkBmT6a/S/qssKOQGMfSN3sOrdPq6l0zJwLQC3IrcwbuA6Jqs/63ZssauLf+wPqSzbWB1T6xFv03aCrcPpGNzcOnb/g2b8vI/wCK/SVt9Yf8YVl7X4nQt1dZ0fnvEPI/7qVO+h/x9/8A1un/AAy4skklxJc5xLnOcSXOcdXPe93ue9377kzl+Wnw1kJjAm/b6y/vJyZY36dZD9JsdQ6jm9Ty3Zmfabr3aA8NY3/RUV/4Kr/W31LFWSSV4AAUBQHQMG5sqU6b78e6vIx7HU30u3VWs0c13Ej+z7XN/PUEkVPqf1T+ttHW6vs+Rtp6lU2bKho2xo09fHn8z/SVfTo/7bsf0a8Mqtuourvoe6q6lwfVaww5rh+c3/X3r076pfW6rrVYxcrbV1OtsuYNG2tH+Gon/wAFp/wX/FrM5nleD1wHo6j9z/0Fs4svFpL5vzelSSSVRmf/0/VVR6z1nB6Ngvzc1+1jfaxg1fY8/QppZ+fY+P8A0ZZ+jV5JEVYsWFHwfFutdcyutZxzMt0RLaKGyWVMP+DZ+893+Gu/wz/+D9KtlHe3x/Ar3dMrkeeEQAMVAf1v/QWA8vZsy/B8J3t8fwKQcHENaC5ziA1rQSSToGta0bnOXsmB9Y+idRy3YeFlsuyWBxdUNwMMPp2fTa36Dip2dd6TV1NnSbMhrc+yNlEOkyHPGu3Z9BjvzlJ99ldeybAvfp3+VHsD98Pndf1fw+j4TOqfWjcPVMYnSKz+ltdE/rL2/wA3W1vvtYx/6P8Aw9v/AGlRcXoPW/rbljqFlNXTMDY2qlzWbWilg/RVYlHsfkbWu/pNvpU/6H9Gz0F6co2PZWx1ljgxjAXPe4wABq5znH6LWqD75PU16zoJdIR7Qgv9mO36P5+cnirerfVX6mNsxOmVfbeqfRuduDnyDxmZe3bTx/RaGf8AoP8Anrjer9e6h1m4W9Qv9RrTNVDAW01/8XVr7/8AhbfUuXph+vH1VD/T/aDNDG4MsNf/AG+K/R2/yt626ra7q221PbZXY0OY9hDmuaRLXsc32ua5GOb2/VLFIzP6czr/AIPpRKHFoJjhH6MXwv1GeP5U3qM8fyr3dZOZ9bPq9g5VmJlZrKsikgWVkOkEhtg+iz9x7VLHnpSNRxGXkb/7lacAG8gPp/6E+P8AqM8fwKXqM8fwK9gw/rZ9Xs7Krw8TNZbkXEiusB0kgGx30mBv0GOWslLnpRNSxEeZr/uVDADtMH6f+hPhPqM8fwKXqM8fwK91e9lbHWWODGMBc5ziAABq5znFYZ+vH1VFvpftFhMxvDXmv/2IFfobf5XqIx52cvlxGVdjf/cqOADeYHmP/Qnyb1GeP4FSqyHU2supsdVbU4PrsZIc1w4c1y9yrsrtrbbU4WVvAcx7SC1zSJa5rm/Sa5STT8Q74/8Anf8AoKvu/wDW/B5j6n/XGrrTBhZhbX1OsSQBDbmj/DUz+f8A6an8z/i11CZOqUzEyJjHhB/RviZ4ggUTb//U9VSSSSUpJJJJT4pXl5OF1J2finbfi5Nj2O12ybLGenbH+DvaXUvXRV9Ro6p9f+mdQx/5vIZU7aeWu9HJbZTZ/wAJU/2vVf6n4OJ1Xq/V+nZHuqvova6OWkZDSyxv/CVP/SV/y1W6BiX9O+u2F0/LgZOPkOa+OHD0rjXcz+RdXtsYtXIYHj/fhjl/hQnH/uZNSIkOH90y/wCdF9aXP/XnEzMv6t5FWGx1rg6t9lTBLn1se19rGtH0/aN/p/4Rb6w/rlR1m3o5s6NZazJosbY9lBiyysBzLa6/3nN3+tsb77PS2MWbh/nIageofN8rZn8p8uj5rjZPQbMB2PfjW15skt6lTYbWzukNtwHWU1+m2v8ARu9LfZ/hPpr0X6iY1WN0IMx85nUMc3WOpsYx1YYDt30Optc6yt/rerZsd/pVwWV9ZcHL6X9izun0XdTY30x1N7tt8j2tttbsbe/IY36W+39LZ/Of6Jdp/i76dmYfSr7cpjqRl3erTU8FrtgYyr1XMd7mers/Ob/N7Fd5oH2iTcfV8pPGJf1oMOL5qFHTeuF6teUfWF2Ez665ruoMfbhC5hvrqMPLfs9W0Mduq/wmz/CMXq68yyWY2R/jNdjZDWXV2ZID6bAHNcPsjXQ9jva73NUPJkCWQnpjkdND9F+YWIj+sHR+qg+puX1qv9l4mZTmYzH3sffYSyBGO/2/aLtzv1j9xd2qmL0jpWHb62HhY+NaQWmyqpjHbTBLN9bWu2+1W1DlyCcrHFVfpniK+ETEUa/wRTxH+NDPtqw8PAaSKck2W3tH5zaBXsrd/I9S71P+tKVP+L7Av+r9bqnOb1ayltrclz3bPUc3f6TqW/ovs279H/M+ts/4RW/8YHQcrqmBRlYbDdfhF+6hurn1WBvq+k38+1jq63+n+f8ApPT/AEi5k/X/ADP2H+xfRDMr0vsv2pr3B4bHo7hjbPVbl+n7f5z+e/S/8CrWITlhxjCaMZH3P2GX9VinwicuMaV6Xtvqp0PL6F012Fk5LckGw2VtY0tbWHRvqZve/cz1N9v0a/5xbS5/6lYvWqekmzrF1z7bn7qab3F1lVQAaxtjn/pfUs/ndlj/ANH+j/wnqLoFUy37krIkb+aOxZYfKNK06qTpk6Yuf//V9VSXyqkkp+qkl8qpJKfqpMvlZJJT9UpL5WSSU/Ux9L1BO31Y043R/wBUpr5WSSU/VSZfKySSn6qTL5WSSU/VOih+i9X831Y8t0f9UvllJJT9UpL5WSSU/VKdfKqSSn//2f/tFoZQaG90b3Nob3AgMy4wADhCSU0EJQAAAAAAEAAAAAAAAAAAAAAAAAAAAAA4QklNA+0AAAAAABAASAAAAAEAAgBIAAAAAQACOEJJTQQmAAAAAAAOAAAAAAAAAAAAAD+AAAA4QklNBA0AAAAAAAQAAAB4OEJJTQQZAAAAAAAEAAAAHjhCSU0D8wAAAAAACQAAAAAAAAAAAQA4QklNJxAAAAAAAAoAAQAAAAAAAAACOEJJTQP1AAAAAABIAC9mZgABAGxmZgAGAAAAAAABAC9mZgABAKGZmgAGAAAAAAABADIAAAABAFoAAAAGAAAAAAABADUAAAABAC0AAAAGAAAAAAABOEJJTQP4AAAAAABwAAD/////////////////////////////A+gAAAAA/////////////////////////////wPoAAAAAP////////////////////////////8D6AAAAAD/////////////////////////////A+gAADhCSU0EAAAAAAAAAgABOEJJTQQCAAAAAAAEAAAAADhCSU0EMAAAAAAAAgEBOEJJTQQtAAAAAAAGAAEAAAACOEJJTQQIAAAAAAAQAAAAAQAAAkAAAAJAAAAAADhCSU0EHgAAAAAABAAAAAA4QklNBBoAAAAAAz8AAAAGAAAAAAAAAAAAAAE5AAAB9AAAAAVnKmgHmJgALQAxAAAAAQAAAAAAAAAAAAAAAAAAAAAAAAABAAAAAAAAAAAAAAH0AAABOQAAAAAAAAAAAAAAAAAAAAABAAAAAAAAAAAAAAAAAAAAAAAAABAAAAABAAAAAAAAbnVsbAAAAAIAAAAGYm91bmRzT2JqYwAAAAEAAAAAAABSY3QxAAAABAAAAABUb3AgbG9uZwAAAAAAAAAATGVmdGxvbmcAAAAAAAAAAEJ0b21sb25nAAABOQAAAABSZ2h0bG9uZwAAAfQAAAAGc2xpY2VzVmxMcwAAAAFPYmpjAAAAAQAAAAAABXNsaWNlAAAAEgAAAAdzbGljZUlEbG9uZwAAAAAAAAAHZ3JvdXBJRGxvbmcAAAAAAAAABm9yaWdpbmVudW0AAAAMRVNsaWNlT3JpZ2luAAAADWF1dG9HZW5lcmF0ZWQAAAAAVHlwZWVudW0AAAAKRVNsaWNlVHlwZQAAAABJbWcgAAAABmJvdW5kc09iamMAAAABAAAAAAAAUmN0MQAAAAQAAAAAVG9wIGxvbmcAAAAAAAAAAExlZnRsb25nAAAAAAAAAABCdG9tbG9uZwAAATkAAAAAUmdodGxvbmcAAAH0AAAAA3VybFRFWFQAAAABAAAAAAAAbnVsbFRFWFQAAAABAAAAAAAATXNnZVRFWFQAAAABAAAAAAAGYWx0VGFnVEVYVAAAAAEAAAAAAA5jZWxsVGV4dElzSFRNTGJvb2wBAAAACGNlbGxUZXh0VEVYVAAAAAEAAAAAAAlob3J6QWxpZ25lbnVtAAAAD0VTbGljZUhvcnpBbGlnbgAAAAdkZWZhdWx0AAAACXZlcnRBbGlnbmVudW0AAAAPRVNsaWNlVmVydEFsaWduAAAAB2RlZmF1bHQAAAALYmdDb2xvclR5cGVlbnVtAAAAEUVTbGljZUJHQ29sb3JUeXBlAAAAAE5vbmUAAAAJdG9wT3V0c2V0bG9uZwAAAAAAAAAKbGVmdE91dHNldGxvbmcAAAAAAAAADGJvdHRvbU91dHNldGxvbmcAAAAAAAAAC3JpZ2h0T3V0c2V0bG9uZwAAAAAAOEJJTQQoAAAAAAAMAAAAAj/wAAAAAAAAOEJJTQQUAAAAAAAEAAAAAjhCSU0EDAAAAAAQpwAAAAEAAACgAAAAZAAAAeAAALuAAAAQiwAYAAH/2P/gABBKRklGAAECAABIAEgAAP/tAAxBZG9iZV9DTQAB/+4ADkFkb2JlAGSAAAAAAf/bAIQADAgICAkIDAkJDBELCgsRFQ8MDA8VGBMTFRMTGBEMDAwMDAwRDAwMDAwMDAwMDAwMDAwMDAwMDAwMDAwMDAwMDAENCwsNDg0QDg4QFA4ODhQUDg4ODhQRDAwMDAwREQwMDAwMDBEMDAwMDAwMDAwMDAwMDAwMDAwMDAwMDAwMDAwM/8AAEQgAZACgAwEiAAIRAQMRAf/dAAQACv/EAT8AAAEFAQEBAQEBAAAAAAAAAAMAAQIEBQYHCAkKCwEAAQUBAQEBAQEAAAAAAAAAAQACAwQFBgcICQoLEAABBAEDAgQCBQcGCAUDDDMBAAIRAwQhEjEFQVFhEyJxgTIGFJGhsUIjJBVSwWIzNHKC0UMHJZJT8OHxY3M1FqKygyZEk1RkRcKjdDYX0lXiZfKzhMPTdePzRieUpIW0lcTU5PSltcXV5fVWZnaGlqa2xtbm9jdHV2d3h5ent8fX5/cRAAICAQIEBAMEBQYHBwYFNQEAAhEDITESBEFRYXEiEwUygZEUobFCI8FS0fAzJGLhcoKSQ1MVY3M08SUGFqKygwcmNcLSRJNUoxdkRVU2dGXi8rOEw9N14/NGlKSFtJXE1OT0pbXF1eX1VmZ2hpamtsbW5vYnN0dXZ3eHl6e3x//aAAwDAQACEQMRAD8A9VSSSSUpJJJJSkkkklKSSSSUpYX1p+tGP0HFhoF3ULgfs2OTp4etdH0Mev8A8E/m61P6zfWbG6DiBxAuzLgRjY8xuI5ss/cor/Pf/wBb+mvKcvLys3Ksy8uw3ZFxmx5/6LGN/Mqr/wAHWrXLcsch4pfIP+exZcvDoPm/J9X+rX1mxOvYu5sVZlQH2nGJ1aT/AISv/SUP/wAHZ/6MWyvD8PMysHKrzMOw05FR9jxrofpMe3/CVP8Az616r9WfrPi9exiNKc6kD7TjTMdvVq/0lD/3v+t2Jczyxx+qOsD/AMxWLLxaH5nbSSSVVlUkkkkpSSSSSlJJJJKf/9D1VJJJJSkkkklKSSSSUpY/1k+seL0HD9WwerlWy3GxgYL3Dlzv3KK/8Lb/AOjfTYpfWL6w4fQcL17/ANJfZLcbGBh1jx/57qr/AMNd/g/+N9KqzyfPz8vqWZZnZtnqZFv0iNGtaPoU1M/wdNf5jf8Arln6VWeW5Y5DxS0gP+cxZcvDoPmWzc3L6hl2ZubZ6uRafc7gAD6FdbfzKq/zGf8AoxATplqAACh0alkmypFxcrJwsmvLxLDTkUma7B/0mub+fW//AAlaEkkQDodUvrP1X+tON17GLXAU59IH2jHn5evRP08d/wD4F/N2LdXh2Nk5OJk15eJYacik7q7W8jxBH59b/wDCVu+mvU/qr9asfr2OWPAo6hSAcjHB0I4+0UT9Oh//AID/ADVn/CZnM8t7frh8n/QbWLLxaH5vzd5JJJVWVSSSSSlJJJJKf//R9VSSSSUpJJJJSllfWD6w4XQcL7Rke+6yW42M0w6x47D9ytn+Gu/wX9f061Lr/X8PoWEcnJ99jztx8dp99j/3G/utb/hbP8GxeTdT6jmdVzX52c/fc/QAfQYwfRppb+bW3/wT+csVnluWOQ8UtID/AJ3gxZcvCKHzOhiYvVPrb1a+/KyGVuYz1MnJeD6VFIJ2VUV7m+xvv2Mdaz/C332+oq3Vqfq7SypnR8vJzbZ/TW2sayktg60/o6bd2/8A4yr0/wDCLQ+puVh+vndHzXmqnrVAxm3AxFkWsZXJ/OubkP8AS/4X9F/hFldV6TndHzDh5zIfqa7B9C1o/wALT/3+v6dKvRP60wvhEQPbgNIyj+l/isB+S6sk+qTTSSU6abr7W0Y9b7rrJ2VVtL3ujV21jJd7fzlMxsElZzOm9RwNv27FuxRZox1rSGk87W2a17/5G7eq3cDUlxDWgCSSfota0e5znfupAg6g35JpJjtofkVMybDRjueBdc1u9zGE++xteu/b/rvXRZWJ0XH6K36wdCOXg5OJlNqwsq8k/agYZZZTW92z0XVetZ/NV+oym2m2tS6f9WsLpeK3rP1rPpUjXG6ZzZa7ljLqwf0jv+6n0P8Aua/0/VqWR1zrmZ1vKF14FNFI24uIz6FTeO0b7Xf4Sz+xX+jUBl7kxwE8EfnP+Tl/Ur9NkrhjrVn5f3v739V9G+qv1qx+u0GqwNo6jQ2b8cHQjj7Rj7vp0O/z8d/6O3/BW3b68NovyMa+vKxbHUZFLt1VrOWnj+01zfbZW/2WM+mvUfqr9bMfrlPo3BtHUqWzdQPouHH2jG3e51P77Pp4/wDNv/wdttTmeVMPXDWHUfuf+gsuLLxek/N/0noUkklUZlJJJJKf/9L1VJJJJSlndd65hdEwnZeUSSfbTS36dj+1df8A39/+DUutdawui4LszMdoPbXW3V9jz9Gqpv7zv+h/OWexeS9X6tm9YznZ2afeRtqqafZUz/RVf+jLP8N/mMVjluWOU2dIDf8Arf1YseTJwjTdj1Tqmb1bNfnZr91rvaxjfoVsmW01fyP/AD6qqZJaoiAABoA1CSTZUQ1wLXCWkQQeF0/R+vU9Toq+rv1hqdmU32Mqw8xp/T1WOPp0lz3e727v6R9P/BZFd9fqLmEwIdwZg8g8EeYTZ4xMUenyy6xl3CYyIOn1D1f1k+o7Oi9M/aFGY7IFTmNvZa1rZ9Rwqa+n0w36L3s3VvWp/ixpxPs+feIOb6ra3+LadjX0x+6yy71/6/p/8GuOyuqdZ6p6GJlZN+aWn9Xx/pOc4fnCupu++1rf8JZ6j11v1Z+qeZ0iwdb6tmfs1lLZdQx7QCyfoZ9zt1Hpf8DX/wCxCrZhIYDDLkBmT6a/S/qssKOQGMfSN3sOrdPq6l0zJwLQC3IrcwbuA6Jqs/63ZssauLf+wPqSzbWB1T6xFv03aCrcPpGNzcOnb/g2b8vI/wCK/SVt9Yf8YVl7X4nQt1dZ0fnvEPI/7qVO+h/x9/8A1un/AAy4skklxJc5xLnOcSXOcdXPe93ue9377kzl+Wnw1kJjAm/b6y/vJyZY36dZD9JsdQ6jm9Ty3Zmfabr3aA8NY3/RUV/4Kr/W31LFWSSV4AAUBQHQMG5sqU6b78e6vIx7HU30u3VWs0c13Ej+z7XN/PUEkVPqf1T+ttHW6vs+Rtp6lU2bKho2xo09fHn8z/SVfTo/7bsf0a8Mqtuourvoe6q6lwfVaww5rh+c3/X3r076pfW6rrVYxcrbV1OtsuYNG2tH+Gon/wAFp/wX/FrM5nleD1wHo6j9z/0Fs4svFpL5vzelSSSVRmf/0/VVR6z1nB6Ngvzc1+1jfaxg1fY8/QppZ+fY+P8A0ZZ+jV5JEVYsWFHwfFutdcyutZxzMt0RLaKGyWVMP+DZ+893+Gu/wz/+D9KtlHe3x/Ar3dMrkeeEQAMVAf1v/QWA8vZsy/B8J3t8fwKQcHENaC5ziA1rQSSToGta0bnOXsmB9Y+idRy3YeFlsuyWBxdUNwMMPp2fTa36Dip2dd6TV1NnSbMhrc+yNlEOkyHPGu3Z9BjvzlJ99ldeybAvfp3+VHsD98Pndf1fw+j4TOqfWjcPVMYnSKz+ltdE/rL2/wA3W1vvtYx/6P8Aw9v/AGlRcXoPW/rbljqFlNXTMDY2qlzWbWilg/RVYlHsfkbWu/pNvpU/6H9Gz0F6co2PZWx1ljgxjAXPe4wABq5znH6LWqD75PU16zoJdIR7Qgv9mO36P5+cnirerfVX6mNsxOmVfbeqfRuduDnyDxmZe3bTx/RaGf8AoP8Anrjer9e6h1m4W9Qv9RrTNVDAW01/8XVr7/8AhbfUuXph+vH1VD/T/aDNDG4MsNf/AG+K/R2/yt626ra7q221PbZXY0OY9hDmuaRLXsc32ua5GOb2/VLFIzP6czr/AIPpRKHFoJjhH6MXwv1GeP5U3qM8fyr3dZOZ9bPq9g5VmJlZrKsikgWVkOkEhtg+iz9x7VLHnpSNRxGXkb/7lacAG8gPp/6E+P8AqM8fwKXqM8fwK9gw/rZ9Xs7Krw8TNZbkXEiusB0kgGx30mBv0GOWslLnpRNSxEeZr/uVDADtMH6f+hPhPqM8fwKXqM8fwK91e9lbHWWODGMBc5ziAABq5znFYZ+vH1VFvpftFhMxvDXmv/2IFfobf5XqIx52cvlxGVdjf/cqOADeYHmP/Qnyb1GeP4FSqyHU2supsdVbU4PrsZIc1w4c1y9yrsrtrbbU4WVvAcx7SC1zSJa5rm/Sa5STT8Q74/8Anf8AoKvu/wDW/B5j6n/XGrrTBhZhbX1OsSQBDbmj/DUz+f8A6an8z/i11CZOqUzEyJjHhB/RviZ4ggUTb//U9VSSSSUpJJJJT4pXl5OF1J2finbfi5Nj2O12ybLGenbH+DvaXUvXRV9Ro6p9f+mdQx/5vIZU7aeWu9HJbZTZ/wAJU/2vVf6n4OJ1Xq/V+nZHuqvova6OWkZDSyxv/CVP/SV/y1W6BiX9O+u2F0/LgZOPkOa+OHD0rjXcz+RdXtsYtXIYHj/fhjl/hQnH/uZNSIkOH90y/wCdF9aXP/XnEzMv6t5FWGx1rg6t9lTBLn1se19rGtH0/aN/p/4Rb6w/rlR1m3o5s6NZazJosbY9lBiyysBzLa6/3nN3+tsb77PS2MWbh/nIageofN8rZn8p8uj5rjZPQbMB2PfjW15skt6lTYbWzukNtwHWU1+m2v8ARu9LfZ/hPpr0X6iY1WN0IMx85nUMc3WOpsYx1YYDt30Optc6yt/rerZsd/pVwWV9ZcHL6X9izun0XdTY30x1N7tt8j2tttbsbe/IY36W+39LZ/Of6Jdp/i76dmYfSr7cpjqRl3erTU8FrtgYyr1XMd7mers/Ob/N7Fd5oH2iTcfV8pPGJf1oMOL5qFHTeuF6teUfWF2Ez665ruoMfbhC5hvrqMPLfs9W0Mduq/wmz/CMXq68yyWY2R/jNdjZDWXV2ZID6bAHNcPsjXQ9jva73NUPJkCWQnpjkdND9F+YWIj+sHR+qg+puX1qv9l4mZTmYzH3sffYSyBGO/2/aLtzv1j9xd2qmL0jpWHb62HhY+NaQWmyqpjHbTBLN9bWu2+1W1DlyCcrHFVfpniK+ETEUa/wRTxH+NDPtqw8PAaSKck2W3tH5zaBXsrd/I9S71P+tKVP+L7Av+r9bqnOb1ayltrclz3bPUc3f6TqW/ovs279H/M+ts/4RW/8YHQcrqmBRlYbDdfhF+6hurn1WBvq+k38+1jq63+n+f8ApPT/AEi5k/X/ADP2H+xfRDMr0vsv2pr3B4bHo7hjbPVbl+n7f5z+e/S/8CrWITlhxjCaMZH3P2GX9VinwicuMaV6Xtvqp0PL6F012Fk5LckGw2VtY0tbWHRvqZve/cz1N9v0a/5xbS5/6lYvWqekmzrF1z7bn7qab3F1lVQAaxtjn/pfUs/ndlj/ANH+j/wnqLoFUy37krIkb+aOxZYfKNK06qTpk6Yuf//V9VSXyqkkp+qkl8qpJKfqpMvlZJJT9UpL5WSSU/Ux9L1BO31Y043R/wBUpr5WSSU/VSZfKySSn6qTL5WSSU/VOih+i9X831Y8t0f9UvllJJT9UpL5WSSU/VKdfKqSSn//2QA4QklNBCEAAAAAAFUAAAABAQAAAA8AQQBkAG8AYgBlACAAUABoAG8AdABvAHMAaABvAHAAAAATAEEAZABvAGIAZQAgAFAAaABvAHQAbwBzAGgAbwBwACAAQwBTADQAAAABADhCSU0EBgAAAAAABwAIAQEAAQEA/+ERLWh0dHA6Ly9ucy5hZG9iZS5jb20veGFwLzEuMC8APD94cGFja2V0IGJlZ2luPSLvu78iIGlkPSJXNU0wTXBDZWhpSHpyZVN6TlRjemtjOWQiPz4gPHg6eG1wbWV0YSB4bWxuczp4PSJhZG9iZTpuczptZXRhLyIgeDp4bXB0az0iQWRvYmUgWE1QIENvcmUgNC4yLjItYzA2MyA1My4zNTI2MjQsIDIwMDgvMDcvMzAtMTg6MTI6MTggICAgICAgICI+IDxyZGY6UkRGIHhtbG5zOnJkZj0iaHR0cDovL3d3dy53My5vcmcvMTk5OS8wMi8yMi1yZGYtc3ludGF4LW5zIyI+IDxyZGY6RGVzY3JpcHRpb24gcmRmOmFib3V0PSIiIHhtbG5zOnhtcD0iaHR0cDovL25zLmFkb2JlLmNvbS94YXAvMS4wLyIgeG1sbnM6eG1wTU09Imh0dHA6Ly9ucy5hZG9iZS5jb20veGFwLzEuMC9tbS8iIHhtbG5zOnN0RXZ0PSJodHRwOi8vbnMuYWRvYmUuY29tL3hhcC8xLjAvc1R5cGUvUmVzb3VyY2VFdmVudCMiIHhtbG5zOmRjPSJodHRwOi8vcHVybC5vcmcvZGMvZWxlbWVudHMvMS4xLyIgeG1sbnM6cGhvdG9zaG9wPSJodHRwOi8vbnMuYWRvYmUuY29tL3Bob3Rvc2hvcC8xLjAvIiB4bWxuczp0aWZmPSJodHRwOi8vbnMuYWRvYmUuY29tL3RpZmYvMS4wLyIgeG1sbnM6ZXhpZj0iaHR0cDovL25zLmFkb2JlLmNvbS9leGlmLzEuMC8iIHhtcDpDcmVhdG9yVG9vbD0iQWRvYmUgUGhvdG9zaG9wIENTNCBXaW5kb3dzIiB4bXA6TWV0YWRhdGFEYXRlPSIyMDE1LTAzLTIwVDE2OjI0OjA4KzA4OjAwIiB4bXA6TW9kaWZ5RGF0ZT0iMjAxNS0wMy0yMFQxNjoyNDowOCswODowMCIgeG1wOkNyZWF0ZURhdGU9IjIwMTUtMDMtMjBUMTY6MjQ6MDgrMDg6MDAiIHhtcE1NOkluc3RhbmNlSUQ9InhtcC5paWQ6NEM3NDdDNzdENkNFRTQxMTlENDdFNjc1MDBENzU5REQiIHhtcE1NOkRvY3VtZW50SUQ9InhtcC5kaWQ6NEI3NDdDNzdENkNFRTQxMTlENDdFNjc1MDBENzU5REQiIHhtcE1NOk9yaWdpbmFsRG9jdW1lbnRJRD0ieG1wLmRpZDo0Qjc0N0M3N0Q2Q0VFNDExOUQ0N0U2NzUwMEQ3NTlERCIgZGM6Zm9ybWF0PSJpbWFnZS9qcGVnIiBwaG90b3Nob3A6Q29sb3JNb2RlPSIzIiBwaG90b3Nob3A6SUNDUHJvZmlsZT0ic1JHQiBJRUM2MTk2Ni0yLjEiIHRpZmY6T3JpZW50YXRpb249IjEiIHRpZmY6WFJlc29sdXRpb249IjcyMDAwMC8xMDAwMCIgdGlmZjpZUmVzb2x1dGlvbj0iNzIwMDAwLzEwMDAwIiB0aWZmOlJlc29sdXRpb25Vbml0PSIyIiB0aWZmOk5hdGl2ZURpZ2VzdD0iMjU2LDI1NywyNTgsMjU5LDI2MiwyNzQsMjc3LDI4NCw1MzAsNTMxLDI4MiwyODMsMjk2LDMwMSwzMTgsMzE5LDUyOSw1MzIsMzA2LDI3MCwyNzEsMjcyLDMwNSwzMTUsMzM0MzI7NDQ0QUZCMEZCODI4QjZFNUVDNEMwOEQzM0EwNjU3MjYiIGV4aWY6UGl4ZWxYRGltZW5zaW9uPSI1MDAiIGV4aWY6UGl4ZWxZRGltZW5zaW9uPSIzMTMiIGV4aWY6Q29sb3JTcGFjZT0iMSIgZXhpZjpOYXRpdmVEaWdlc3Q9IjM2ODY0LDQwOTYwLDQwOTYxLDM3MTIxLDM3MTIyLDQwOTYyLDQwOTYzLDM3NTEwLDQwOTY0LDM2ODY3LDM2ODY4LDMzNDM0LDMzNDM3LDM0ODUwLDM0ODUyLDM0ODU1LDM0ODU2LDM3Mzc3LDM3Mzc4LDM3Mzc5LDM3MzgwLDM3MzgxLDM3MzgyLDM3MzgzLDM3Mzg0LDM3Mzg1LDM3Mzg2LDM3Mzk2LDQxNDgzLDQxNDg0LDQxNDg2LDQxNDg3LDQxNDg4LDQxNDkyLDQxNDkzLDQxNDk1LDQxNzI4LDQxNzI5LDQxNzMwLDQxOTg1LDQxOTg2LDQxOTg3LDQxOTg4LDQxOTg5LDQxOTkwLDQxOTkxLDQxOTkyLDQxOTkzLDQxOTk0LDQxOTk1LDQxOTk2LDQyMDE2LDAsMiw0LDUsNiw3LDgsOSwxMCwxMSwxMiwxMywxNCwxNSwxNiwxNywxOCwyMCwyMiwyMywyNCwyNSwyNiwyNywyOCwzMDtBQjAyMTkyNUNFODU5QTkwNEExQzJDNEExRTMyODg5QSI+IDx4bXBNTTpIaXN0b3J5PiA8cmRmOlNlcT4gPHJkZjpsaSBzdEV2dDphY3Rpb249ImNyZWF0ZWQiIHN0RXZ0Omluc3RhbmNlSUQ9InhtcC5paWQ6NEI3NDdDNzdENkNFRTQxMTlENDdFNjc1MDBENzU5REQiIHN0RXZ0OndoZW49IjIwMTUtMDMtMjBUMTY6MjQ6MDgrMDg6MDAiIHN0RXZ0OnNvZnR3YXJlQWdlbnQ9IkFkb2JlIFBob3Rvc2hvcCBDUzQgV2luZG93cyIvPiA8cmRmOmxpIHN0RXZ0OmFjdGlvbj0ic2F2ZWQiIHN0RXZ0Omluc3RhbmNlSUQ9InhtcC5paWQ6NEM3NDdDNzdENkNFRTQxMTlENDdFNjc1MDBENzU5REQiIHN0RXZ0OndoZW49IjIwMTUtMDMtMjBUMTY6MjQ6MDgrMDg6MDAiIHN0RXZ0OnNvZnR3YXJlQWdlbnQ9IkFkb2JlIFBob3Rvc2hvcCBDUzQgV2luZG93cyIgc3RFdnQ6Y2hhbmdlZD0iLyIvPiA8L3JkZjpTZXE+IDwveG1wTU06SGlzdG9yeT4gPC9yZGY6RGVzY3JpcHRpb24+IDwvcmRmOlJERj4gPC94OnhtcG1ldGE+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PD94cGFja2V0IGVuZD0idyI/Pv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uACFBZG9iZQBkQAAAAAEDABADAgMGAAAAAAAAAAAAAAAA/9sAhAABAQEBAQEBAQEBAQEBAQEBAQEBAQEBAQEBAQEBAQEBAQEBAQEBAQEBAQEBAgICAgICAgICAgIDAwMDAwMDAwMDAQEBAQEBAQEBAQECAgECAgMDAwMDAwMDAwMDAwMDAwMDAwMDAwMDAwMDAwMDAwMDAwMDAwMDAwMDAwMDAwMDAwP/wgARCAE5AfQDAREAAhEBAxEB/8QBLAABAAEEAgMBAAAAAAAAAAAAAAECAwkKBAgGBwsFAQEAAQQDAQAAAAAAAAAAAAAAAQIDBwgEBQYJEAABAgUDAQUHAwMDAwMFAAABAgMABAUGBxESCAkQICExEzBAUDIUFgpBIhkjFRczNRhgQjkmNjckJyg4GhEAAQMDAwICBQUKCQUMBQ0BAQIDBBEFBgAhBzESQQhRYXEiE/CBkbEUECAwocHRMhUWOEBQ4UJyI9YXl1KywiQY8WKCkrMmZic3R2coM0NEd4dgotJzJTZGVsZXt2h4CRIAAQIDBQMHBggLBgMHBQEAARECACEDMUESBAVRYXHwgZHRIjITECChscEGMEBQ4fFCkxRSYnKy0iMzNBU1NpKic7MkdILCQ2BTo9NUFibyY8NEJQf/2gAMAwEBAhEDEQAAAN/gAAAAAAAAAAAAAAgtwmVwAAAAAAAAAAAAAAAAAAAAAAAAAAAAAHGhiyyr4rD3lvze2jqllTkU3CZAAAAAAAAAAAAAAAAAAAAAAAAAAAEKDFxk/wAZoL/QTX31h3PXbKOrGVtxfT/Mf6lHLuRVIAAAAAAAAAAAAAAAAAAAAAAAAAALVDGf7/xugh9FtcfUnc9ZTHMtxRslaq5c3ItQc1fqxVWqkAAAAAAAAAAAAAAAAAAAAAAAAAghGOX3/jNAn6Ka7+k/S9RTHImitKa52IdWcrbn+m2ZP2ONzLyQAAAAAAAAAAAAAAAAAAAAAAAIJLZ0C91575+X0O1r9H+w8/HIvrNxbkDnW7ef3VvLe6hprm7yC3VWqkAAAAAAAAAAAAAAAAAAAAAAAtkRHSX2HnfnxfQ7XHr57nzEXrs13Ym7SqAuWKaLM7AOrmVt2DTjMn7vG5taQAAAAAAAAAAAAAAAAAAAAAALKOlvovP/AD4PpDrf119d5dfldu1VXYm7TNQFXHiqmKIqz0a4ZW3fNHs2fs2aq1cgAAAAAAAAAAAAAAAAAAAAEFKOoXrPO/Pd+g2uHWL3HmIvovSvXaqrsTdpmoCSCYhDOtrXkrd60gzX5Vw+xvKpAAAAAAAAAAAAAAAAAAABAKDqd6vznz8PoPrf1H9/5qiqIrKy5fmu5C7TNQAAQqs2c32tOXt5XSXMXk/F5N1ckAAAAAAAAAAAAAAAAAAAohZl1n9L5/59H0K1u6f5D8xTyKbfNmq3RVTFuOREX4m7TNQAAEwqM2mt+SN4zRvNvnPD7G8kAAAAAAAAAAAAAAAAAAQWk9de/wCm+fd9CtfukWS/DVxQ5NuzzLlduiu3TQvxF2Ju0zUAAAJpi3Yt5k9dsrb3uiWavMKOZdkAAAAAAAAAAAAAAAAAILcz6K7zqPn4/QjXroJlvyNVulbia4m7CAAibtM1AAABC5Uo5NGZDWjIm9Xofn72Hb5FYAAAAAAAAAAAAAAABQAelO96r5930L146GZXx/xOV32QrDPoPD+z63pJkPoIvygAIm7TNQAAEiI784v9Rnu1t9tjVy/w/XvG6zfL0Rzz5tx+wuVJAAAAAAAAAAAAAAAOOU0vVHbdRoC/RPXrHNmLxHaXHfo96X5+7A/rcezre7L4u11dp8bTflAARN2magAAJgo5W8X89c0Y5/a8bZS1/wDb/M1+rmqmW3Xn3G+doHsf7Io5dcgAAAAAAAAAAAAABbLUT6w7Lqvn9fQDXjGtmXxHP59e3Lormn3D1Xp9LLf7XSmLdHHm5dhAARN2magAJgIRFNvz7z/a7rmiGYuk/t+Nqi7r4V41vh5VsPe/32PnFsH7N5HP5NFYAAAAAAAAAAAAAHGh667HrdBnfzXPFbmzx8xVzle5boFmfrH7avVs3VwHat82m0m4CAELkTWkEEkJQtU92sad/vZ6AZ+x05T81pN76YZ/L5HAmLNm5bydYR9vv3fPfYv2p1nP5N5IAAAAAAAAAAAAKYetObb0ON89cMUubfA8PloiarfIzGYJ9zu56MZ++f39CtX8f2WvOwrVUK6pmsQmY5Mc+zPFmmxVKEF1Q6rNLr5lLdy0Fz3r9bI4609t38EWuTfhQuUqqLHMjKThb3O+f849g/c3B53Iu3JAAAAAAAAAAABB4WjQ537wHiI2Ix3c4VPBWaAm/bnao1Kyjsnaq5Z0S9/9fMW2XfE08mlcuTXelEcPl7HuqmT85uDvedd/SdNqlbc4w6Z5C8tEx5bb4+2zo1sXsWa9+x08dyMXa8W1uG1mxZp5SZp5MzXbruW7ddOSLD3t9+z50bFe6uo5/IuTIAAAAAAAAAAIPBaqdFrffXXDJsJ4SaFVlaqppBdpptRXsf6qZJ26dQcy6Y25WIMBe0WKauZFXHlebBurOUN2HSTP3KtTXcdNfYdB82z6f605CMQ+n3XNH87eddda0Xt/dc8deXvHTeuU03bMcqJLhXTVdpQucycjuHvT78fzb2M949X2nJu1yAAAAAAAAACk8PinR23rwFhC2HxdPH4/H5/YTShAF2mOVRZ4HJ5GYrB3tNynSDMlNPN61eo6jQ0+jOv3q/sus3efnnnzPxgPLHLu2oOPat4DNgMeZ0cIeuw45S6HSh+hmBfUHrPOOFbsRyCumbsAmtN2AhPHpyH4m93v3/PLYD3z0PNv3JlIAAAAAAAAg8bvW9HfdXXrBXtbj67wbUXKKI5ZAAkuRTTNNfYcfP8A6v5V3YNEc7Uz2Pz4foxrPjEzJjrY+1IzNuU6Y525k2ZlTDxfkcLUp2rw/rH7mYV4vM5NNKE0xWCqJCa03YCCzRPUO9vh/V/QD+dmwnYjzncXqrkyAAAAAAAEH4VdvSP3VwlgJ2pxTc4PEnn3Kr0W7HIgAAE1W6rtvynqey2ctQMresPQ8HW12qxncq67m8a9tl6SZx2jNWMt82aupHs+k0dN7tfsZuZfF2rl5MwAAATWm7AUo49tYiaeN39xzlbfy+dGWuxPT+ovxRKQAAAAABB+Xco0tdzMHa7m32LquvsqanLiZRFQAABCqJmspnroo5Nd/hXs5+tfrtwPUbOfY7yPb4AdgPF6em6OA/UGQOFXQimlIAAABUCCzEW5muzVdo7tYf8AVfQN0A2V7I+Z5t2LsgAAAAApPyYp0ytw8I64u4+Lb92iOFTBVfhIAAKU1RE3KYitTMRTZnupi3utx3SDPWXjGfuOnXqvPaau6eBMRGbPC35scXtOwXpAAAAAAC0pomu5Zmum7ftdzcOeo3/vn5sR2p8p6W7VAAAAAEQ/Mop05NtsDa0m4eMuVyuNXVTTFyIqcm6kAAhbXMh+Fe82s9XcsaJG/GDbXa2fOvN83aa1Jzhs16reysu41ftpMP6vG3OJvD+785HG5cTcp5V5VM34AAAAAAQBEqarXHu2OD3Mx77P6APzs2I7T+U9NXcSAAACmmeNRTqI7ZYK1f8AcfGVuLjldfNfHtr8xVHJvJASDmcS5tI6b5Zzm6/ZL0jt68B9BMv9Bm3109fuFaZ5x7U+c7TEdlDz2mxuxr500yH5ai/yI5NuLPIii45FyJVci2mopKiBMTTMVJpRUmlFSYUzFVM0ylx7FUWbl252ux76f6Avzl2D7f8AlfRX5AAADgUxqd7S4a1X9ycGWuV3XH5NpXTVXTCsBIQmZp7H+C527/oRnv8ATs9noU/RTW33h4idxTTjYHNBh/1nWHvKNRTcbBGCPZLHNqbPGjmrlgrKUViJuTNCKiCSCooKygrKSopJIJILZJaly+12P+z+gR86Niu5fmvUTIAAD8u3HTvtOs5HMtUpTEpE1U1SpKiAge7OFyfbPWdh167Lh+ve04HYzqOz826/m3ptddOz4nr3sePNMoiqqkSuCCmYkqUkQkUxUJSSIQmESAqTSSJAQml7R6W92BscuUgAAU2Zi2moAgKYU01RUTFVqV2BTepuV0ExNUIppQU27sVTNyiaaF6iq2rmUhRRMRFdu5FSilEqarwrmySIiYpqiVVKmqV1XTRMwABBKL8RIAABFuYoAACKXUD0fR4qsteSyH+B9R3/APA950i9n0+ND3nnM5OH/ZeyLPImaqorohbpePcjhYS8r+T6be46f3lZvZxsGew9w9P29+3FyZAtreBLLHlvwu34VuKaJp8k6i5nlxN7u7N+YtgRQ8N53V4Pc5eK6n9x1vcPou5zd4T9p5NwufMwAABfJAAAAAABbszglz34LRm+iutvdLGPoPo6fMjaHXP2Dxtpsb+a2fTj+Se7PaLqOYmaorohaNGjeDXXBRsfjuxf5t7tY7eY19X9GX5oZ/8AaPX9nciQOFf4fyyvp3q34JkvoYtcWUe18f8ApvqOfLnau5RzSAPV/Y9f8+/6Ja2438heKv10frXOzyaYayN9BD5/Z2/fs8sAAC+SAAAAAAC3YnBTnvwWjb9FNcp47a90yzF7L8N2emx9CdbPpy/I/djtF13LJqiumH5F7j/LV+quoHt3pb29JoPsLrFbK49wX7E+C35/nln7M3if3NyAHGucb5Y/1J1R9xWOVvJ6BZ7rh+r0naZJ/Jd5ei9JEK7TVM2nw5qhbw4h2KdWMlbLeq2QNODdnEuKXM3V7/XzZzjluxp7SgFIAL5IAAAAAALVmcEWevAaN/0W1zqor8h6i7sYahZU1l90cH/Tj+R25/aHruWTVFaHFoj57P0P1wxg5txzZs8zIVir1myPrPlLYK18yH+pTcuJAszR8sT6zad8flczJphb0cW6M7uA8hbGOu2YKlAqKoaBP0D15w/588L9KT5VbL9zPK+h67d31XlfE5PtPic3m013orqibBABfJAAAAAABTZnA/nvwWjd9F9cM4erGTMF+xmLPJ7XN8R7TifTi+Sm4HaLrOYTVFc0vzpo6i+w6TVv2uxNioyx5XpZkjoLlyzvsfOPYHM7hzIXKpAWpj5YP1s04/CvU9ufF9rXcbDuseUdn/VPNVdVESmVVNPz2/oZrtiqzj4D6X3yg2o7c9H3fU/0HA8Y7Oz3E8j2HNXuVau1psEAF8kAAAAAAFNicD+e/A6Nv0Y1w3S/njsDhizrjHCFsp5W1xOP9OP5Nbddoup5pNSuKWOH33mfnS/TfWLOFr3lLeL0ay7qnbX4d1aNzcT7X+jGatqrV7MnMkBx6rfyxPrbpn2L8N6r6UfzD2gv2blniVcvkLvIm3eiJXKY06Nu8Ea0u4+G9urR7YTZ11iylpU7vYO179mMdb1HzdzrnIxf7/k2b9xNggAvkgAAAAAAptzggzp4HRw+jWtG6P8APXY7LviH2Xzdfpxqn6z9P1v04vk3uH2k6LnE0g/Lqp+c59ItaOg2XOh8w6fi+Mc6nn230I/mjsvk0xz6u7VIHHr43yyPqtqF2G8/6D6Uny+2j5fHrkuVpuzbvwkOq3peq+dp9LNTfRne2f2+D6fxrtPL9zsc9j9HD5v7Y+c8LklVUTYIAL5IAAAAAAKTHh7HoNebYDGeebA2SsnvhvQ4J83+AxSe489tpaz5b9wcG7JAiFur0L3/AJ/Ws2ax90O950fu3jcjPdrTkPKviz136NVdYBx6+Hp9bKYy9j8evaz1lyp+hNc1BTK3ehIjj2o6s+t6/W22jxH059T13drwfZ7NGs+WPffQ9ryKYAsEAF8kAAAAEUBMlQRCmqi3M3qahamm2qrgABWRRRanj8a9PJo5NcTcKwCmaFNVqhNqblxMyKZW6oSEJJLHCtcTl0cu7yLt0AFkgAvEgAAAAAAAAAAAAAAAAAAAAAAAAAAAAAAAA//aAAgBAgABBQD37X49rGL8bTt91LJmC5WQkVoW2sePxnXxjG2PKje1Rolq0y0aepRU7mLDZcDjZac8x8XU622ceY9q12VO17XkLTpJSUqjw9HMWDpmcCmHpdfxb9bBsWevipWlaFNtKioY9MKQnXamNqYQShrL+Hk1ZTjSmnB5fFLFsqqXrUrTsql2VIIGjphfzdqU7EZgxHKVCHJaalHPiRIEWbZ9UvCq2FZtKsyn7U72wOzzjQRoI0EKAhbbRGYcQmrLeZcYV8Rti0qrd1Xs6yqNZNDl0jWGu8oGNDAaSqM0Yila2iYlZmSfPh8Ps60qpeFXsiyaVZVOJUTL9jXsSgrGY8Rs1xmal3pdX6fCwCYtG06rdtXsWyKTZNNDI3GXEIb2DaqEagH2H6ekp2MzYjarjM1JTEi8QfhJgAqi1bYqV11uyLGo9jU1SQVJAVBbTCxofaaIMZew8LsaqTExTZny+EaaxblvVS5J/HWNaZYVMUkaFJMI013ohago+0UCQpt8jLmH2btl6m09S3k+KfguhJt2g1S4qnjrGdJsinftUlaUpB82/M+ftTASohNPYmIzFhhi6ZWpSlRpM8fP4JblAqtzVXHWKKbY9MQz6gm5dNPla9mywKG7beUrOuybZUFe38xfGZrYx+K5ynrM89ivN9OveZzLh43K7WZWaos4dQPgK1bUUGjz9xT2M8bU2waalQUnJl4yNj27duRrtut238cXXdD2LMOVWzriSVPPn2zqlJbvHD17z91VXAUhTrBsdyeTdclJqTJ5Ww1KXjJVSn1Sk1PUD4Ao6JoVLna/NY2xJJWUwjVIYUCOStcfcqfH+wGrqrEmzTpORm25QwgfuPn7RQ8HApSa1edJtCl5KzXWrjmsAYyn556dU88tCUg5Mw7TrzkapSKtRa6psoPvvjpQqZP11/GuKKbZTP6RvLccmpR+WuLjDccrJPp2GH9QUfMfPuAiNRA8e6CkQ6VLbyDk637Mp985Crl9T2KcOzd4Kp0rL0al6CNBCFhJzBium3nI1al1KkVX1my773+lHps/V5jGWMJazWEJKhrqD4heqRn2zlVy3aTWqrblyY3yjT7jpZmETACtI9SEnd2+JMsVvPuSrSVTSW2GmVqcRvj1Y2lUKacaTk/NUparddr1dr1ZxBg52sTkpLS9Fly7AXrBHilOpl1tMt5PxFQ7volVotQo1QDg3a+9UiWqVVmcWYwYs+VM836ZUlSh8vY82h5vMOGkssSFw1e3KxiLKFEu2V+pQ4+YaPjH6z0z9Gzf/JOsSFZnM3ZLm3qDyGyBS4x5kylXvRkKK2xprcFcty3JXKWfq3VHGBP3DM4twKWVU1liRl5k/wBYwjzPmjzPmhSRGXMaU296bWaFP0WqAPIX7xJylSqT+IsP022JNc0wA4oKABEDy7F/KtpqYby5hBc+zJGsUicxLmpVWdCkJQz6OxoO7wPHkTecxSpZ54KdQ4oncBFhXPN25W7eqNOqMjfmYKZZ672yDcN7O2RY9w3vOWLiSkWTLtIeShBUmHBvPpjQIA7G/Mjx0hmbLUvkzENIvC3a3b1w0KrJcGvu0lKVCqzGGcRosxieWJ2G21oRroO4ry3bYZeWleTsN0i713BbFwWpOqvC7Ai1czXpadSt25ZW6KA8oobzi9MO3m15x4kELKKnmmrM2y7UJuccxfiat3w/Z9pUWyZB2c3pKtxjz7jfmfPscli8rKWLaReFHr1s1G3aklDiFe6MSz06vA2JBQ3ahPqm1NMhKfSj00mPTTHppj00x6aY9NJj0UQGkiJZ9yWVyhpL9QtqUUt1MyylxWCKVUKVY7qd6eQGP56fkFuhbngY8o8dJCWM+5YPHabqKJSlydJl96tNe3TuN+Z84JOpWdXqe09O5Ix7b96W/cdn1e1qsFkkHX3KRR/cJ3DuEmqU+66tgp9QraHhA8u8mCPGvUql1qlz/GyYqM/a/HCUo89Ly7MpI+UGUZcTlzC9MorqkqYUhQMWpY1bvSpWVg+jWrKtpcbbBOnsEeZ7D4EwYl0OszOU8WtZDk7vtqt2fVyNp9wZbMy5hHC7VCbTMO6OJUVpQRCEgJjamNiY2JjYmNiY2JjYmNqexKiguEuw/LpKzqBOzsnTWsi8g6fb71yXVXLtnUNr9XH/AB/uO4W7PtWm2fTmJuYLatFRsTGxMbExsTGxMbExsTGxMbEwEgdxQG7YmEIiW1lXsq47Xfzdz2tVbSqpI9t+ramph/BeEnJZpbbSS684+4fBUJ+TvFQEEGNpg6QI/WZG5m7cxWra0hfGW6xfk8gJaXa9j3Dds3YmHrRs1lM4y80ydVMg6e2X80I8Oxt9xo5OxvSr1k7ltyo21PpG0ez1AhtaJibw7hRyVSl0yyULKhqqPHsT8nd1AhTCXW8g5colky0pl7IVbu+mPvzDGmirkr9Dt2XyNyMnZ1U1PTlTmaZS5+dmsfce5mbboVtUeg0wDcwGG2ykBMIJ26mP09poDGggADsUTuSw1uyJjun3zJ3Va1RtWph1CvZKVthH9d3DeG1ulCPSaQyouJQUq1g9ifl7hBETs/J06XybyJnJZFj2VemSatjrGlv2gqcm6bT2siZ9pVKbui7riumaSRsx7hu5LrVZWMqNY8ihLiCylKV+BhWusJPh4wNNPDs8O3w7PDs8Ozw7PDs8IV836MrUg37jKgXjI3dYdQsm4AQfYhtTr2E8WMTzifQl22nWVL3sQgta72o3tRvaj1GxHqNx6jceogwlxkqvDJ9NscZRzNVbznMYY8+8azZ9Itm15G872o9knI+W67eo1ij2/Wrnm7BwPb9DQj7fkWjNSeomJMFMzKKP1EtBmJWPqJWPqJaPqJaPqZaPqZaPqZaPqZaPqZaPqZaPqZaPqZaPqZaPqZaPqZaPqZaPqZaPqZaPqZaPqZaPqZaPqJaPqJaC/LGGnpVtWQbFpt+yd0WNW7AmxqR3zMql1yV9VyQByLcxgZEufX/Itzx/kW54/wAi3RAyHdCh/kK6IGQ7nMf5CuiBkO5zH+Qroj79udxM3WavUkqGsSlSnpIm67mTFTqtVqygDp5GVrVSpSzfF0KIvW5tTfNzJJvq6I++boj76umPvq6Y++rpgXxdZH3zdQgX1dJg3zdQgXzdRg3zdMffV0x99XSB993RH33dEffd0R99XRH31dJj76ukR99XSR99XTr98XVH33dOv3zdMffN0x983TH3zdMffN0mFXzdYEzWa7Uh7BYG4JAjwjQdmgjQRtToPSMem2kqbQlKUtAIbSsegAltJSkQRrHkCdYMKOkKmGQsuNLjXUJKVKgqO7UxuMbjAAMftgLaTG9BAUwIK2TAShQLaI0EaCNBBAMKKEktIMFTaYSlJgrEeG7cY3GNxjcY3GNxjU+xWCToY0MaGNDGhjQx4pFp2pWbxqP/ABqyWTdmPbnskhK9tn2XXb0mZnj5kgNTUuqlvAadh7FHQSrCp5y2cBXNcYa4t11JqXGy86dLV6g1i3JoHVJ+ftAJilYLviuS3/G7I0f8b8iQrjbkaKlgy96RLJa9JPcW4hCpCmVOqTVJ49XzUJf/AIv3As1rjzedDZnZGdp0546+7Hz46kjIL5eWnItiyd22pOtrp0zxvWlN3PLUpi6ihVzDsMHWCncjj/jWnSdMlG0aLmZfe7MNtjJGOqZftvTdPmKVOH5u1Hy4yWsW8C4QZhCYMwiMg1Oni21J2tdyk0h6t1LG+KKXaFDRMTDq1PtiGnURl7G0heUnMSLtPmPdj58dvHID/wA/gY5GYul6WeNygu73vCXur/3OfOD2S4Cn7blhK0HIS603a9br2UqRM4RyIa7JCoCUfzK1LsZAV83anQDH0v6Vu5HrtQoeP/8AL+R3EjLWRzE9ki8JtTii4jsPgHFlMcbrSlavUUbGJfM2aEW+7/km82p7CGQDf1MTM0hp7KLVIF4e7Hz47D/7guDUqa2N3BSaNclsYmtGZtPKMx/o3V/7mPnB7HCpKcIXwi5bbep8vNQ7a9tTjNXwraNQXkPDdy2zCEuIWT+7tBi0WkNWtW7fp1w0X/j3jVAc4/Y0255xpbVitfp2lIUOPEixK4+Ropq/p36+74pFw1a3C7ctw1OEBMKSAfdT58d/25B9NDjtxZNn7GzBJ+nUJFugybMy4rdK3WP/AFOfODBOkJQ865aszedIn6FyHmaOmiZcsavmmrbqjkvJyDqs2WlKWteywArtEWuNbWq1WlaLJf5YsDY1lbHijyUu+3bngPIVAUDA8YPl4ace3ml4+feZlWLzlJiQuyLatirXZUbkx7dlpzSEKBWk7v190Pnx38chH/V5Eas3/gPJsnVaONPpXNfprtGl1frBgnSMWz8tKX9LtSEkxyCtCrXZTX5SpSjnGJF972f2ynJNttuuB31Vdo8rTIVbGa2knHTrLIW4hoJK3AR4qTA8oIjjFcbbcxPyoXGecaVNq4m5ecfewDjqaojExI0mekcr/QIuxS9YIOvumw7uPawjICVBTnJjT72tOvzNsVu2rypdySjxb9C6EpNzfp2tTCpN/EN4y94W+WnJaF27Rpp6UpcrIms1yn0GnZmul6+7wQgI7ifEWLNh23M4KAx3NeDgB02KJCCFJ8IHl2Wjc67TuG0L+ol4yU9L/WxI25QJeZ2f1MhZEp9i0ufnpioz3u9h3V9oVxzkgtbuRbtXelVBMYsy+qwJBXId5xuovqm6j2nWHEFa6Fc1wW1VLS5K/SJRygsxMVDllSZeTvTLd0XsGiUjuIIMW1ns0KRvfOLt40KYWFuI+TsT5jy7HJdh5VuXfWbQmbV5RyDbCuVFjA3hyeanBW7nqtxz61ble5EnXcYB17dOw+PbqRAPj3ltpchttCI/bB8x4d3WNDBSuPpzCWtB6cenARoQNB3BoC4yHVpSpCv+jP/aAAgBAwABBQD3/wAfj1z3KKMLevpc66y8l5vUfG7nuNuipq1Yma3MSpVJrtK83dJeYEw2ggj4xdVxiiprFam6xOS2iFw0DLqs+7SYacS42VAfF7tuEUVFWrUzWJpDQQUBOkfoytUuq0rxdS3LvB5tJ1HxSv1xmks3JWnavPNpCY00hHl2tLMubOuxwhp1Dre4fE7grbNKlrir0zVZv9WuxHl2kAwhxUvFn3cUNyz4dQCT8QOkV+ty9JlLmrjtXnNBrDXYjy7T2JUWYsu64bdbcRu+HE6C463L0eTuOuOVWbUAVdjXYjy7ugjepoWld2xEo6HWkjRPwsxcNalaZI3JXHKvMkDd4RqI1ENHwhHl3j5JRFpXS1R5SRnBPSqVhQHl8IAUqLiq8vSKbclwOVZ4pBKzodohWgVDHlCPL2BAULTvX+2rkHRPS6QQPg4G41esS9JlrsuJdXC2xBQrVbSydioU2sq9JyGgpAhHl7BQ1Aa1NuXk3RpSnzP1kp8GCSTWKtK0eTuO6U1VfgtKxtBg95Hl7EQpBcFn3k9RpmSm2J+X/X4JV6rLUiSue6jWA4sNCnyT86hdm1p1NYt2q0OXCgT3UeXsNfGj2vN1gM4sa0rWPZSjytNvpqguU2dRPynwLTWKvVpalSty3ga2RsUbatl+5VUO2JOjNVq8qVRze16y9y07TTvI8u+YlFspepF50CVp0rkeb/uVzustUSrMh2csu+DQpyTnZafZ+AARVqnL02WuG7XqwPTKoQ1sOJ2tJC/LjTQpKdqL8+/5d9Hl3ydA84G0UemT1XXQbTbp7mQKul2JwaktauUW9lUpcnPMTMqFAH30eJqlTl6cxXr0frEfqPPbqMUTKEUvLNPmH6W3uTGusHvI8u+pQSKFb8/X5ilW3L0SXuK7WaYienH5x5zzV4ladYtG83qJM099qbl/D3weMPussMV65piprUxoAzqAxoU/tiwakimzIRJVeRumiTcjWvVTuWopPqaQlW49iQFFCdoW42hQWkjs1jwiem5uWVZNqorrVKp8pR5W9L4ZkmX33pt7f4K0MFGpWNsIIQ7Rb2mJKck52XnGEnx196dcYYRdt3TNcI10UP2p+TsQ4tk2nea2nKhL0yt0668dLoLq1EOHwhvwP6jxUxLOvKt6wjUJCTsOgttT2MqS85cNszFGdQFbFq2Iojdaq79FsKnU4TKqdTJet5ERNSMxNOvFtX7/ANOx2P1IOtnXlN0OYkZ2SmGQptXvLz0vKt3ffc9WnfWTp6i43rIA0HYv5W3FNm2bsUytpyTnZa6MfNMl2UmmHw24hWqwfOMd0wTk2tlCFgaDQGK9SZealJthSZy3rPdq6qNbdNpiKxVpWjs3VdtQuRQC9A0RDaPHw007FJCo2CNg1bBacoVxTjFTprss6ygg+7vPy8q1eN4TVVccG0R+ncV8u7bDTq0LpF7T1NcpVVlau1TaJTWXbos+n1Rur05ylzLZSpywWUJl3fnjyh5IeQ/YlJcmaa01T0XBe9OpbVUumfqhU6CAdSPJPmPLsPcUlRizLun6VMStUp0wylba4119zMOTEvKovO9qhVZtK/2q0UNiY8xpGkaRpBAI9NMLGwTDfrHG9RQxOyjDmq3Wm2ckTEvNVhtRD2P6+2xNukLPbOTkjIouu/zLiZS7Uh6KNPQRHooB2CAkAgaDsPcUohSHFNrtu5nJadpc0iaZbJPuXjDz7Mo1dl8NVFxz6fRO7eeweXed+RWuslMPST9Lym9LIrmSHKlE86X3VICYkJp6SftC952dKHA4nTWK3cNOoUtcV0VG4giRQ3CQNPYHuL+bSG5dCH7bvQ0uUoddlqsCnSNdfcHnm5Zm7b4lp2aW3LLUG9qtojaI2p9gQCChJgEiFgLhCEohZCiiUM4i0bAqbkzI0yl0lIdU4q575pVHRUa6/V5kKO3cfbEAnaIPgsIQDZVeNCqUvU2KzKtJWhPtnXkSzV2X+xPTbqZNxxO1J1GvsB4wCDDaC4ojRX66gRr40a2J+vTFs2ZT6SwkJSK5clIoqazfFZm56ourqTjaQ0hPy+4L+fWHEhQoF5v22bbumWuKWPn7R5xMsxd19Kq0z/bzLKcKkx66YSsqGpgeI7pIAllIcVI4+rNWmJ+3KbI29OApmdfGQprs/N0O0ZGXYp8lKyipqa+klqvk+XmXazMTNQfGjQbAKdqYSP2+4aDU6Q5qEOtomot+em7RTblzSlwy/sgNYWv0UXdfiau/9D9JMOOLcCwTHoKhAKRA8u6iUdm1WljKYkRP1eToElcd1TNSmZdPrOUawZv6yTt2XpzaW0g3DdUnbSK9d87X5r6RYdS24ofSiG2CYMs4IDCgPRVCWyY9IwlsmC0QA2YU0QA0YU2QA0YU2RHpGFNkENGC2QfSMFs7vR8FMaj6XSHGnn00KYethVrXC1cEsrQH2ClBtF7ZBXLCSZcMwDMOI2OR6Lpj6dyAy4B6bkek5HpOR6Tkek6Y9NwCnyD07OUG1GpGXrdbNAplbqc5V5+k21M3BO0KyWKCztJcqVebpbFz3xOzj1RnJuoOS7Tm5LzyCqZXvTObCZzVSZ5SIE+UlNTcSP7irQVNYSaiox/c3Ak1Fcf3Ne01FRg1NZSaisk1NZj+4r1VU1kipL1NTWpQqSwTU1k/3BUGdJUmd2QmaIU7UHJxNMuJ6012zW03Ex7BSSsPUCnzCkW3TgTbMjr9tSEC25GPtyRg2/ICPt+Qj7fp8fb8hH2/T4+35CPt6QKWqNLS5CdqXqc0+lVvyrBbYabg6lK0gGYkGX4FuyIP29JQbbkFn7ZpoIt2nIV9vyMfb8jH2/Ix9vyRg0GSEf2GRj+xyAj+xSBj+wyUfb8lBt+TgW9JR9vSUfbslBt6Sj7fko+3pIx9vyUfb0lH29JwLekjH27JR9vSUfb0lH29JQLektft+nrDFIlZWANB7bU6jcY/fGqhGqoKiI3QpXgTugHUj5QNOw66nfu9VcKfgu6nUxuMamNTGpgOKA9VRj90fuI1UI3uapWvRalEBStN6o3qgLWI9VcFa49VcFxcesqCtRjcqNyo3KjcqNyo3KjUn3Dzi4K0KBLSmTredFPuCn1FIdSpNXq8lSGkZAtlRl3EvNJOoHn2z8+xTUTeRKZKn/KtMMM5IpD5pdakqu2QR3SsIiavmhySjk630j/KVCh3KlB2yWQqPPLaeLiidU/p21Wqy9IbnMkUyWWjLVMUuVyJTph2QqLVRSpJSfdh55DAVSClCE23XX5OZk1omJfLmgt1tSopKR/a/wBB59h+W/7n/uUyH0LX6a2oB3RbVecpT9KqKalKjuPRdKkpnWpdb0sVAQkki2ku/wBzQ4lc4e3wio1GVp0veNzzlbnXFArCkkyr6EG17lekXZSeTNt+7DzyFqKPtBCXEsRY92l9jKh9e20Daqk/7T/2jz7Jlz02q2rdUrfl5Rc7SKPadXav2iStEm0Sz6jjxtbVuDuOJJNw6Pz1k7JmsJtm3ENm3beEChUqVQ2y2juEaxkKdUVzxINj2fLVlk2Fb+29rWTR6lQpaYYmKE84GR7sPPIf+0E6BvYppE+iQcvK4qVWrcUyErpP+0/9o8+xSELRfdt/2ycl5tp6ETVTlooN0VWSbtq7qJPuBDaFjw7m3U1lThqFEnVU5r/JF0pDuR7s2Y4uuv3M5tTH6dn63/NOG4nD6qrTl1ydEUkKiapTE2uVp8jKQFILm46jUj3XIo0pC/FNGthmsWwiTcbKAUtvJCU0j/aP+0efYtbbaak9b8+1VrCam5io2hXKYqYlX5VUu8qSmLGuB6t0LarXQxoY0MJirrSipS0q9NQbSuCBaNfIxnTZ2jTBUCP07D55F0buAPJbmLdnWJ+meETlRlpBMlW6dUEB5uARCfL3XInjSHB+zGIH29fluVJiYCSlpwAt0fU0f/tHn2Xawt2kLKX5nHc/I0x1uoNOKygWFz7/AMmMZF9VEBGnakgGveM7Zf7am36paG8DcCY/TsMZdlvpn3S4uMe1+RNNUplCMg19TkxRV176i2lT5YbB0T5e65CJ/tLi9wxcn/07W6ZLVKVrzb9DfVuU3RVbaToNNB2raQ83fcgijVZS5llK61VWF/Vzk+tmSfqM9ZlAmLeoqQQO1Z0NxpCJqzf9xb8G+/XKZJ1aSuOmTdHqjX18o+7clWXLOLnFRZcrVa1XGJBqVRtMAe7V+kCsShx41rbFMTSKdpF12QzcLqrEYSmTbS1Lfp2GNRE/Q5OoGoY1mJhbmK6gVSOLp4Kt+z5Siso1HddB1qthNVFdFs9qmzKP9PvGHGytddoNKrDE/i2feeGKatrTMWzbD1Ho1Oo8qVFR948IHh27UmB4d79SCIcbUpcugtwPGB4d3b47UxtT26xr3NIB0gq1hxO6PRX6iEbf+jf/2gAIAQEAAQUA991hx5tlCXAtI8fjjzyUDqadS2yeBGNulf1vrqqt6y8y1NM6gxqPjK1hCepV1IMe8DcfZmzLkXkJkxQSpXSC6w05iJ6mVaXqMmlaTGo+LuHQdRXqN484H4tzjnDJHJTJ6vOH2ETLXR86wow67Sp2VqNPCwQDr8U1hSiI6hnUMxXwSxbyH5D5P5TZYUtS1ePaFLQrpDdXuc49TlInpWp01s6/Ej2LIB57c98S8CcV8jOQmV+VWW1ElfdbCNvSM6wtW44TNArdMr9JSrcAdfiDka7Tze5wYo4Q4p5Pcmcwct8wlSj2ny7QpQC0hxPSJ6uNS4y1Oi1im16loOo+HuqCU84+aWIuEOFuVHLbNPMPLgUVmB2Hy7R2FIUOlF1ea9xNq9vXBRLoogXrAOvww6wogDmlzGxHwpwpy55b5d5o5hUlJg9g7D5d3WCkKT0kerZcHEy4LZueh3fRmlEpB1HwgwCDDiwgcx+XWJeGWFOYvNfL3OrK6wnXxjQxoY/WD5d/RQV0o+rbcHDqt2pdVu3hbyXAoA6/CF+W8IjllyrxBxDwzzZ5t5m51ZcVtClAKhS1aoJV2K+aD5ewSpxJ6U/VprPC2q2Xelr3zarSytv4MToHl7Ecm+S2JOKmJuevPXLXPLMQUTG5Ou9MHzQdI3CFHUwfL2LyPUa6UfVZuLhJcdnXnbV52sHUn4KfJbiG08i+Q2KeMuJeoJz0yrz2yulAQD2Dz7p8vYGEteo2ppaF9LrqxXjwaruP8jWNk21EqBHwELGm8QtW1PIHPWLuNmKeoN1A8l9QPKri3nwptX1OGelF1A87SfJzpy8w+H9EKFJ7x8vY8LOmlyb53Va1vxoMcCl9S7o013gtYvS26o988E7qsO/bSyXZ4WCRr8AHyqISM45sxzx+xn1I+oXkHnxlNHqOJ4ecS8j80828N+mhxQ4VU7kb1O+EXGKd6mfW/svlRh71N57p8vYFh2ZHEfq18AbJ4S4s/IazvdvJ/muqw3eHdIemF0npfdUK9+BF841ypYmX7OSoH38LGhO0Zey/YeDrA6lvUqyRz6yFLvHahQKPxr8UUljGfX95u3vx8xgpqVbcdAcUgEHuny7/AJQ4hK0Ykw5kfPeQunN0ZMWcU0fkKc7KI/awcG6dbYm2umN1Pr74FXxizLFi5mslt4Oe/a6JyllOycOWR1NOpTkDnreZbBCWwktAel+Njd0m9xS/JKwXdk3dr3i0R4/r7Q+Si2gcJeAWcud+QOFXAzA/BHHXVk6vEhxQpVw1qu3ZXR4CHm0rjpldS3I/AXIGF8w2BnbHTMwHT72VADI2UbKxDY/U26mN887r2UjRCjtIXoS/qeifzconErk/mnEOOuQuK+oN0+MjcCsoGD56xr3NPEFCoSAqNdRpGkeZeX6TXTX6QGSeZ81iHDGMsCY86r3WspeHHZ6o1Ks1KNI1jzh6VS9HTS6mWVOB19YNztjTkTjNDm8aj3nUaXzf1qY0s/qr9UW6ecV4sJGx7wbc+aNIYUlKOkD1i7flKdmrB2MOSOMepb0xsk8Db0VoFQPGNez03nV8D/x/7zzLQbU6H/TQt+j8hvx5uFWR6LzO4MZy4L5CKhBKRFg2Fe+Vbw6dnQXsrG0XNdVm4vszqVdca9M5zDEu2hC2wB2iDC0BZ6dHUZyVwKyJhLPONeQWNm3PUGoPu+sXnf1s49trqu9Va5OatyuOlxTbukKd3AnU9jR/fMNkK6UXWSrWIZ24LasfMVj9UDov3rxddbdQ7HqNer4dn4+/C6m5szxJsemyEaFIjm3xTsLmPx6uq2rgsy5+C/S55F84anw16fnHHgtafLPmbgfhpjzn71MM48/bs0Skev8At9UiNY17BGsamPV0HT16jeV+COQMCZ9xZyMxm2vdAIPupVpF0XlQ7PpHVx6q85zPq23cA0gQCT3Wv9RSQtMyynb09esNnbhmnizzL4780rQtDgHwqs2tct+kNwy5Q2fm3Cl98d8s6KJ/HalZQcB5T5I01hTIULI6GmI7g5cUCh0i2qP1IesZiLhpJ52zplvktkABKUOHcnXsPaO4jQudOzqFZH4BZZwByDxnyWxe0sqjUe56xclwU+2qP1c+rNO8tLn0G8uuKG5UeQ1jWNY1hKylX1Dghbi3EturaP45l72ha/MJlxe1aVk9ZTIll5I6jCdd348PMOh4yylLbkgEHs1Gl1XRb1n0DqVddubvKnTtRnKnUPVWBvVBWSNY17g7gME6xwE5+5Z4GZc448k8T8o8XIWpRB19x1GtarcjQpDrG9WCq8oLkQlSFQPYiCYsa+btxleWBfyTKlSqByt/InyfkOgTczOT1SQokyVVqdKqHS7632UMnV6VmS4C8lKOWHNLBfDDHXUG6qHIXnTcEutW39PYDuCP1ISodPfqA5W4FZa428mcUcqsYtLUqNfb6xUZxqQlusL1dKjnyvNNNsdnhAjU9mkaRpGkaRp3EnYStRJhv90cEOhjnnkwjjFxE4+8RrEfmG5VrqBdd3DPH5Gcs65c5GZJCE6JJT2aRpGkaRpGkaRp3wIJJHBDnNmPgXlji9yhxLy4xIjwgHX2pPjUJpyVZ6wfV9quZZmXCUn2fkU/uQlaVA+EAQVhEcQuAPJnmvdHBLo48ZeHMTQ/by65yccuE1nc9OsdyX5hLk0JYJSgDwB9wHl4QyVhXBvnBmHgbl7iXyvxPzFxQhQPtDFQmmpdrq+9YqbyqttCGUtJEbTB9h46uvIlxwY6Z3I3nlVKh0senxx14ZTYp31vhrjLFuSM03rwQ/HxpdIds6yrYsOg3deVqY7t3nd+QhKenkO/r2ynejaAmNSg71Rqfc0E7xqBwg5wZl4OZU4j8tMScxsSJVrAPsSoCJl5tpnrA9YOYupTiP6npakftVuHsP1plMqtcq3Tz6B7s4xy55q8YunFhjnR1H+SPOe71LSg8EOiXyF5PO8X+HvHnh3aLTZ9Tnb1huM/DlzmFzs5F847mDZQtZ8d50840gjsAURtXoAojavQJUQUq02qIIUBtXBChBSsQQoEpWI0VrtXGitdFQCUneqGV6HiXzQzhwmypw55j4i5sYhQrRPsJ1YbHWA6wRq5lJdMsl8aL0Pc0jTt8Y0McXuJOeeYuQun10pMC8G6Z1P+pTY/APFGX8tZEzvk/inwe5H82bk4D9GjjhxHlW/E8luWnH3iNaPP3rmZ55IOy7IYh507t8b43xvjfG+N0b49QxvjfG+N8b43xvjfHqGN8bzG+N5jfG+N/jvgL0j1Nx4dcx8s8KMt8PeY+IOaWJk/L36rIylSlf48+CUw/wDx68CWz/HzwIj+PrgRH8fXAiP4++BEJ6fPAsj+PfgVH8fHArX+PfgVA6fHAowenvwK0T0++BqBjHBmG8MyOgIyLxN4xZcuZzp98G3TYOM7DxbQSyN5GsZE4l8ZMw3D/HzwHB/j64DwOn1wF1HT44CiP4+eAxP8e/AWP49+Asfx78BY/j54CAjp8cBVR/HtwHj+PbgOR/HvwGg9PfgMB/HzwEgdPngIY/j44Bx/HzwEj+PngJB6fPAQR/HzwEj+PngJH8fPASP4+eAkfx9cBIHT54CR/HxwEj+PngJH8fPASP4+eAkfx8cA4/j54DGMY8ZuO+FakPLvqGsADvbY/pgAtmBsUAAY/piClOg26DTQgGNoMKG1J8xA2kBlGobQkkIBhIBjYmNiY2JjYmAEA/tAOzT+mAfSI9NAgITroI0EaCChKo9JEBLSiGUR6SAfSRASkRoI0EaCNBGgjQdg8u+e/rHMrmDjPhLh1n8kDgihHCDqIce+fNJQtOznDzsw3wNsxX5IvAtpjFF9UnKmNk+KYHk58qvO57loNp0jPPX64PYfqLv5OFAE5jL8jzihddSwdnzDnIqx0uJXCPLtKwIuL8ibgzbNxK/I64HKB/I54Haf/wBHPA2LP/IU4O3rd6N20dwiL4vuzseUDNf5CXCjGk4r8nKiKdwf+QhwpyfULSu62L2oAKVewHl7Y+f5DLYPTwDJjgBzAuPg/wAlLMuy2r9tH8l91xvASz/9PwtOnDYeUDyc+VRHq9azqJXVyIzk8wptTVVprQD8s47wt5tZR4O5nxZkS3MuWCjuOf6mVv8A5gSNxAQU7P24JCUZ03pW926RmXLdlYMxr1DOo5mHnrkQMJafaqMi0ptbLzfTX6lOQ+CeUrXr1Numgjvjy9t+v5DCtOnihSVAthxP4/PPR6oSP5LX9Tj6rxluFn/6bj5YHksaiuOTEvSL+nKhOZG4oI47u8jMG8aOlTl6zuuNwGxDwqybIzTczOdB65q9cfTpR4DtUNV5XAGYOFNj2llDl5/DP0xFwejZ0yAKJ0iem9a9dQhKVDwEEahQUB+SXyKqMrQHQd3R26RVj8pLdrXTZ4K3Bb/Vy6dDHAjNlIp9RuKp9F+5Mtz/AAZ0SY2HXYrujy9t+v5Df/jxlyBC17ox1ki7sSZB6vvLW1OZfTnUlP03C0f/AIcD5YHkrymAoq6uHCq5+IPLV1wMJplWrFvTeIuq1zkxe9wK61nHHkdcsk1KtSyPDubf3ZWIOYMb5Gu3EGQF9cfqfFQ64vU/Kuhxz05T8zboGvamFnQ9eG83Lr6lThHp9O6yqZjzg4pOsZ/4rcfuUMnjvBWGcTUtCniptRMDXvDy9v8AkN/+PBogJ4s8DzzA6U5lX0KRdtzt2i6SGOFnjw4HywPKKnUqbSpXka1w3zZjzJnQ1tHKtezR06+bOAVrUWFuSylR0P8Alvd/JzhvLrLidDGhjQwn5sqDXL9sWtcV83Gjpv8AUAWT02+oIkfj7cZuRHHq9k6mND2AgQognre21ULd6mSifT4GXRIXhwx8NOX/AC9xTwsxhgjqHcNOSTK5thpTLiVQD490eXt/yGv/AB5M6afjhnXh11wuCR4t56StSmnD/R4Waf8ADYfLA8lGOrVYFeyP0+X5aVrMdCvmJj3ijyEp9ZptXl/yIpniVIUggtx+Mg1MP2lLN7Edqfnyn/8AL/TuWpHPZknbuVC0FamxpB8h5GDH5JGBjRsyqQNvQr6lOLZLFs3UZSnyXXh58WdyZvdKGG19BezMr0/hS0yEQkEHujy9sfP8hpBPTxaQpB/HBSVcPuYfFmy+YnHjLuI79wJlBxJ+n4XDXhunyUQAFgDemK1TZOvUvqQcHb34OchHlBsUjIt/UakqcfnHaVR6zcdc6VXDZ/hZxIQ3sHaRorLDZRmHp4BX/PSXG4enAagJIg+Q8tIJjmdxUsrmRx05LcbstcUcttBDiJvIF/TFIk25eWb4N8Hsh87s6Y8sC18YWPoY0PeHl7bQx1NOGd086eMg/Gi5CCOlhwTvPgLhFTaijql9Gs88b/X+MxyF9LANhTuJ8FgmNSezxjyjPvGvDnJ6yM/fjU1l+o1P8e7qLyE7j/8AG95WXErg90iuMHCapNpPqIJI7V6xev42nIG6L34x/j6ZxwLyNlRolPy9ivIeXZMJKkcneHvH/mPZubfxssjylba/Hz6iT9WwD+NPXF1vAXGrEXGKwGUFI748vZ69zSNIaRtgQRqlbIUltgNo2mNDGhjQxoY03QU6wWv3OS29xLYRG0wgEdzbG0QtlK4DcAaDSNIUPDQ6aGNDG0xs8VNkwiU2r9IgpBHd0MaGNDGhgeX/AEF//9oACAECAgY/APj1kJ8u74WoxzdIplXOmMf4jXSn+EikKBJxBilqfunlHtexv6ykuPnnMGapeAgCpD6dRqOBI6PlpIKxTHgPbo4dhfVSS3taTIFD3p4dhKRlNH0ymBl6QUXzKLPib4zNVxV9YI5b7rOaH+8mgUQXntVGNvF/B2wngYqU3AhzShBkVCqo+WWmoQiwC4OOj+KA54BleWgolluxdtlLR9LDW5YDEQNpCLBa632S8lagQtGp3gb4r+8fuhQ7XeqsZtCk7l422EiRh9GuwtrsKEEIQdhBmCL/AJX3Q3I5fLk5de08Du86GaLaEFt8UdJyjGeIwBUF6EL17T6eyZnbBVoX6PmjuiO6Iq0GFKT+8Liu2KvvF7q5dpqsB8RrB3iFJUCSrZZakVKNWmW1WkgghCCLRtBjlsHyrS0/JUUoYx4lQiTWqFAke0RZ0xlMhptNrawAxkWqAbTbyEYl7RM99vkdw/R8x9FgApklRcbbeMVtY93GBusAK9jR2Xi0FEk4bRaLdoqZbNsLa7HEEGRCJI+j6I2/KbNNyDP1csbk7oJl0od0jsQ0clk6TRmm943k2zN56VMOqJ2nWwePsPlsiyLIJS/rgmo0IbZbYr6p7r5ceMxpc8CRcA0HcMQuJWStvlUo1WFtRsiCEPyisZbTsgx3hk9t2FWgXE2BdyqbIyGn5CmPvGFajiO05xQlxN5WfMN0F6doEeQ8rj5zti9cWRhLQhkeEVdX92KGHVmjtgBG1AAqEWKPquAW0GVlbK5yk5mZpuIc1wQgi4j5Qo6Zp1M4TN7kVrW7SbFP1RfwWKGnZWkuaa0Ynpa42kmxTf0CFJh3N5DyuPwJY0gEyU2CM3q+k0x/HKFMveWj9s1qktkJu/BKKCgssr5fNUXU67CjmuBDgdhBgfJkoy+m6dTKOm557rWCRJKTM0AlPcDFHTsnQ/1SLUebXEiZJSZJusAkEAAjtKq7urlvj63Lmg4QVjumDKfzH4E8IFMOwl0lN0P1TSMsf4vSBxOAlUbNQUt3GZFt5EVctmKTmVqbsLgQhBFxiY+SuyIymjabTJrvMzcxv1nO2gCwXmUUsjlKOOs4K+oQFc4yJJlzJZICUYiFd5QB8KlQKyM3r3u1lsGr0GypCRrhbAlpFoXhYYqZDUMu6jnWOwljghUXfPAG75Jo5DTKJc55AJSTQSin2C2UrDFCm6iH6rVaC6r9YSmFtAKy2CJN5JEhB2xbDUPwpS2EpvwvuPPMc4j+MaTl01mkFKfXF4K7pg2g861cvmqJp1qTsLmuCEGxCOqRtshrkkR8jIAVjK6bpGUdVzdRyACwbS4ywjeSFsBWMvX7+oVQDUBnhcU5Ss9YO6LEPzGDB5XiD8OEsjBWq4KZEzwu57OtIr6to+Xa3VqSSBAFRtpW6VovBs2Gtp+dy5Z4ZIIMkSSzAKG42GE+RN8ZTStHy3i52q4AD6ona83NF56Iy1ZyVNZchqkgSO47AZDYIawIDK+PvWczdFlACavAjwMxqfjVFT9SlRFUWtWSyhuS0TPGpnHfULSHBbJED0WGHFCEcQhkZG1Nnw5SC3M1BmM+kqbCHT3lZDeb4aNP0GjTy1vfJ6UTmtih7sa5pbctqFQK17CXNcllswtjgeIlZXzulZalT1KkJoZEIsynRsmRaYq5HO0XNzNOpgcEsIW/YbiJEWQDd8hOcAqCwRk9P06gTmazmgAyRSArjNAFGI9AMUCykyrrNRBWeQLp9kjYTLd0wHJ2eXLqg6rVc7xnIGtaQpMgnPZ0Q6lmNQeNPc5RSa8tbuDkQvIS0yVUCJFOlk9KNNhGLHUDmMTiQq8ATGne8uo51j8xRngbiwgkT7R7wSXdAvtSK2brACu8zAswrLn2/Dvc1jnFDJszfZGqZmpka9XTszWcQ8hA1rnEhWoCoEpAqgsmme1OnUczWaTGuGNyNIWYImLLJSN8o93xppAzzczTLbUk6YKXELzRmc3qDlc5AnFsVc5oTKVPVKOJ5LymJt7QPrEkC0cLYrabncuab6bkIQ7U5xsMTPyASASUjJ5LI5dxzdZ4aGoZKQFcQJNCqTcINfO+HW1Vwm4TaOEhZd9MTtWAvdT2xo+kGr/p2Ne4t3q0NdzdpF27QDFfXM85rtNyRAwG0vc0kOF3Z9ZhmQy2RptptvDQtiQTTpAHhBF3ziD8KYDGV/DJKYiSgmbUjO5vXKjnvptOEKO3O4npnD8pkG1KGjvJBaExOFyooAvSTrFSYg++edopkaVRvhhwIKS7Wyd1/NFVrH/qiZDmhXDtAdPGM5qmn+FR1yi0uBI75P1UFs9q7orZHUqDmPa9CDchkm43ESMDh1fHrJxl8pk8u45yo8NDL7+0Tc0X/RDc3nSyvq9QDE8CSyKAGxD1xZLly5vI5yoUjSc61qivSLeZpX1uQxqPu3mW4a+YSoH3ANbYl5ulZJYxscC1Pnjlvg8r/Pt85XuRsF2UBcASvIwXZ1auaIKUge04iaC0BLyZDojxs1WczLtJ8OmCS2mPRjIH1nDovoavqjXjQ6bhtBqWgkg2MXu3utkEXLaPpVJtPINaFakyRfKFEKk4Li1XXbOeMtqGlUm0dbo4i4p+0VJABNk19EVtO1KmadamZghOdbxbOHUmuVLx8clFDJUMsfvtR+FrBNd/AAKdnBTFHO57Ltraw+m1XpJqgK1qgdkGQKBUUhVgEmwwNsEQAApMoyepaflS/P5KYRFLXEY7rECpIqBGS1HIB4FK26d7SLw4ScOiyKFDMU20s0GK4FykFLJgKCoQohE4L6fdNntiYiyD5gp1WFrNqSu5fTBw1cTeCevl7cVNxe7YBGJzC03DZby+iCU5TjuwjB2z80E5ykGs4j1xV0j3daypqbmuaVJRhsDnJahuUF1gIMw/Nai59d1Upi2XqAJATkGgDcpWNO173kWlp4cHCi5qmqLQpB7P5JHHZDNM02i2nkyBLhvgBIMrj6oMWxWa+iHVHIh2beK+i2M9qlKn4Wt0QS14E3E3EBFFxFl8jOKuQzOnYKrDatonMC1FsWMD+96/R8asj7jSyRdnXPwsa2eLnulbcIyuo5+g3Maw9gJcQgpqASxoNwkpkXWmwCACyew2SEOcGoJyEL5JQ6nVYHUyEIN4it7z+7FpqLVy6WqP2jXWSTtNkomJqtLN5AFrGHCu+8OF4IE5gqAbRB0/WKrcnnaVHFhVS6wKFtaSiHmIEONJy5dZETWDB5oSOXLZyEOzJeBSZMrGb033WZTOSptAFT8b61guK2GDVZ7zVaS3MDE5lDvXDRms6zNUw1O2AHLtUBCdyDrGarV2t1MBHMvDpyIM52iSEWQ1zrSOuBiPZh2pZnVWNybWqHOQFUEiDcoipT0eqWZJU8RtrrlYDcJdoidwvigzJtqvztWqFKK6oXFJreSZuuN4tjLa37xtxV6RxeGULRZIbXS73RtJyzaTXUx3LsE7vVOKJOyBwHqgncfUYMHhBhKgWns2x9407LChrFBhwFoneSpvDrC0yvtAMV9PzdAjOMJBBCWKF4H0WGwwlQBNq/GRkdOy3i557gGAAkEmwFJ8TcJmUZbVNbV+tPptcSWgCms8DFmgNpMydyANawAgIPRCBgT1WWRIAQB5ho1gDTc1CDYQkZrWPdOgBXALn0wBMALiAAtG61ZzAg1zXq0c3ScRe0gi0EJzEHgRDPdvX2UaOZ8MCjUEvEcLcSyEgqCfRFP9ex9V0yGlQFRIIVaiWQ4VB2bo5b/mjLaJpeccyvmGnHhJXBYbLFMtqE8YcabW2WDbuhHADkOXIwUInGT1fERQbUa17Qe9TBnJUUCY4JfPK5zN5nDQq02vaWkIjgTwRLDFSlSdSr154WAgudxmEG0lBcFMoqvzlcU8viVtKmvhhBKRKkkz7RJXZFHJadlX1KzXDxC4dljdp5rBadwnHYyP3jOumatQDFil3QO60XNEr5lYQZktVZCy26BNZ+2GYrCAIEzZFvkPCD5KlBtNuJx714CWCM3qWXYKWuUyS1wQOJAJntDlQi9VCEAjO6fqVEtfTKoQR2Sey4FELTcdoIMwYwoVHxf7vptMvzBcGhoBJLjYECklFMrACbAYy+u6plfE1OswOJeJMLiXYWSsG+1BZZAFNqIlkBhZOEv+YedLZ7IxCbbxcQkwd0ZnWMhlzl9VwlPDaMChSMQtIW1J2zh9HVMoaVJUY6ZCg2tKDmUBwthlNnvJnWlt7ar2k8SCF3RTa/U6mbytQjEKxxoQfqk9oFPxsJvBKEaTq2We1zqtJrnJYpHs5TiodghxzDnGmKDMC2WvXdagKbofO3r8joYGuKhy8/LlKNH0XRMNN2WytOk57mgk4Wp2Zma3lpFyLFXNZuo6pmHlVcSSp32nduhtXP0HUMmCCSAij8UmQlNSCoQCamGZXRsq1hDUxIMRlME2m/eYs9ELfy5dPnHhB8lkdrNPa2cgUFhu6Yq5plcM1dg7DthFhSSi4hUcN6GMzpudaWVxNZ4SDe0lFHMosNkyHEHp+KjL5RpdmnSaAFJdcALTyMhGT949Yypdn6gxEuEmqZgLtT1gRUoGm1tNhRqBJBfogoDFhjly2ebfF8EgEyPqh5a0ElQhCiNK1HKZdoNDMEvwtsa4EYigsBRSbLYcK3faZ9PzLGXaO8HjojTxqOPFVGNuIIQ0lxDUP4IKeiUPE7Ov54p+8GmUzUfl2nGBdTM3OS/CQCdy2x3cMkPERIr5MRG/1xgo0aj3kyaFKndGWz3vItNj8LwxpmBIhTe7akhFGhkMs2m1jQJC0AAXcpwlyfAHhB8iAweHX88DOOqPLkHZXsy3RhGWcNWaXFjmorXSRwG8SIsIkbiM7p2psLHsNpVHCSOabwQigd1UMJhKbY3fEhkcursyoGEAlxLu60AKSXGQTnQTjL61r2TXOOOI7GiUgL97ht2CDlcswDKMk0BAgEOc9qKPby6d0On5OWweeTuPqME3TjNadqR/V1GkIQTbaOiK592NSFPKh3aD2F1tiFWnipPsgVPfCuc09QabWdhoQhS+bi6yxQ1DMEoYyeTy7MNGkwNaNyHpgk8rfn5LGZp16YdSqNwkHYQhjN63pGpUKNF5LzRdLCpBchXshZgIlgGEBYc3GrQs+fZAxArFPTtMyp8IkB1Qg4GqbzIEgFcKrwtjK1X5DxdSDB4lV08Tr8Isa1QEaFsUkuUkUXFA0AAei62EJU/CLx9RjmPqMEXR94Y4cIdmaBaNYtCAAtITZtAQ3EcIOk6nkyxzXFSJAhe8FuO+yw3EkLyn8RGXpTrE2CZU2AC0k2BL4y/vd7zZMVM9VccDXXIgFl5BC8UnOCw0vDYLGpYJJ7IeU5Tg4xCgWp7fJZFkWRZFkWRZFnkDgi9MK63dL1c0MqKU49cNABw/TBzGdzYpsAWaRmMl7vD71mA0AkLhaTvAKkblSSxU1DWdQfVq1AJWNEkQNFgFk1O0xgo0zUqGSLMm4bzs4xS1rWG/d9OrTawpiIv3sB2OGIi4SMfwrTcq1gwAONpJsMzP0+oQKRqdgAACJi+LIsiyLIsiyLIsiyJDzLLvY6LIlIfRDsxRcRVPzXc0OqOoh2bueEDmnbZPhYb7ozGn6tRLXscQCLHgHvDjYQZtMiIJT4ZEj7gxxGZcBZMzkEAUzMggWMr7x+8OT8XOh5LS76o3pIumizAEheYoto0w2kwdkCwWWQ6rVfiqG+HjlafIOb2+epMolE4S+BG75xBDR2hNeqH081XJz7BJjZvJmJBbAkzIAKpWKlSjm6lHTw3D4bXWosyQiqEVOE7YLx3zbAp6ZlKn3VzkNQjCxu9frEJ3WzK3KsZXUNXylTM6ywk+KWqAbBgFgQFCZk2qsBmTxNoCwIkPJtIHrPVBlcPhxLkjvJbylHLd1R2XAE3xmS6oPv3eBVHB8wCN9yG0WrFfTtSy5a8E4ShGJqkYhz2i4y2GC34ScU8gwn7w8STfKST9BK2RR94NcybatcVAW4hiLQO0Ct7gb1KJ2UCrSy+U7GXDR2RIWbBZCl09nRFvlHN7fOBMHxX4acpwaOWzYr6kSgYuIolqAyAsUysmsZTNabUrvJKDLte8UnMUycFwuch/aOajSBJAhy7823DmcCkeRud1fUhQtLQXAYkReMfw33TohlIAh1ZJn8lDMgXlAtxCxUzWoZp1aq+0vOJ3SZ8tkU8rpuSL3vKAMaXE7UAWz5+NLVPeaphGP9mqDCJq5UJXZYlqrKnp2nZWkyi1bANy9MNoVGggbRvh4YwJHZCQt8vbFsA8rB8KqTiyJeR04LiwYybU3mPCq5Rn3gDsvA7TTOYI9IscJFQYzGSz7EOM4SAcLgJKJADe20G5EJRrgvwSmyG0xYSBLfuvPIQ33i1bKtc6m8YGPCloMyTtdIIJhto7U4o06GFtNrUQSBlsEAl84VV8wDlf5olFTNZyq1tJoUqQPXGb033YaKtE9nxAMQIvwT7V6OsH41kVc3p1GpmMu84qj6gc7AE+sVBsmgNySik2hSp1dQ8Mh73NBeHIFQ/VBIBQEBQJLDs3nq7abBJVA3pDsh7tvZWzoLg5CCBsUixb70jx9Xz9Wpsap8NqouFpJvmpUnhIAX37+eHZmlRqUdNNTtPeO0Qbmg2cTxAMPy9HK06uZe7EajmgvBRExWpKzbOAvcvEKG80TEO2eRLvp8icrG+fLz7fK6EgAuIavX1w9uBn3szBQKHbQUkVvvvURmMpqtItJmw/VcPwhvCzCAtJ3iCWlR8CxgaS03C0lfolFTXdR8NzqTmllNyENVVJUkFyIkkE02xl6FBzGBoAOFAts5c0K+s0FdohfvDOmFFZpG4jleI77ekR329Ijvt6RHfb0iP2jekR+0b0iJVAvEQGOrNn+MOuC7NuY6m0HYS5Lmi0ncJ3yipSrVHUcg+VNjfrflkS/wCES2rGTbnq4p6aD23EzeB3msQq2yb0kqNU2N0/R6lOlVFNJENBACclWKmoZ/MsHiPIYAVLnJc0KSBLEUQLMhRFPJhzqGlU6jnNAPbdaAXOFyWNC3qTBCRR03SssXVnoFuAlMky4W2E3GMvnfeXMNzeoSVihrad6IVDiRImZtsEopUNKa2hSDUd2gVM5yj95b08d/GC77230R2cyyW8dcfvDekdcfvDekdcft2dI64/eG9I64/eG9I64/eG9I64/eG9I64/eG9I64/eG9I64/eG9I64/eG9I64/eG9I64/eG9I64/eG9I64/eG9I64/eG9I64/eG9I64/eG9I64/eG9I64/eG9I64/eG9I64/eG9I64/eG9I64/eG9I64/eWpxHXAIzTVXaOuK9Oq+ia+E4XSxNcgwua64gpulORjMZDNUcRxKHWtcDMFrgoUDvNtF9oJBNvwAc22RW8T5Xw6nktXzVJjjPA+o0bpNIEKPePP8A21X9KP6kz/21X9OP6m1D7ar+nH9Tah9tV/Tj+ptQ+2q/pwo95tQT/Gq/px/U+ofa1f04Ke9GofbVf04/qfUPtav6cFPejUPtqv6cf1PqH21X9KFHvPnjO+tV/Tgff9UrV2Ar23vclx7zjAUA80NqZPOVaVUWFjywhbZtI2m/fDXN1/NB2+rVd/zp6Ix6hqFSs+7ESUtsUoApsETKziQhjsjqFWg9LWOc09IKi2Fd7x54uIt8asp3ntwSPeHPT/8AvVf04/qXOr/i1D63GJ+8ud+0f1x/Umd+0f1x/Uue+0f1x/Uue+0f1x/Uue+0f1wv/uTPfaP64/qXPL/iP64l7y577R/XH9S55f8AEf1wf/kue+0f1x/Uue+0f1wP/k2d+0f1wp95s6n+I/rj+ps79o/rj+ps79o/rj+ps79o/riXvLnvtH9cf1LnvtH9cBfeXO/aP64P/wAlzv2j+uCP/cueX/Ef1x/Ume+0f1wn/uXPL/iP64/qXPfaP64/qTPfaP64/qXPfaP64/qTPfaP64/qTPfaP64cG+8mdntqP64LM5qb6jFUh4LvSSYn8ACRdFnks8lkWQSg3wUAg9kTgOLeV0EtEuXVBLWiHAAQhKz8ieUTgEyEIKgX6IE280d0JwglqJ5EBl9EWxbFsIgg2eiCjgsEkhI7wgDEIBAgdkRZKLIsgAiACJwuGcAQXBkjHdHRBcgWLYti2LYti2E+BkIsMWGLDFhiwxYYJRTvh2maVRp/eCwumTYHALumRvMNWhlZj/vHA/mRSpazSppUUAtJcFaAUJwtSVm2aWQ5KQxRmclojqIzdNgcWuJCgykQDYmzZFR1WhQDGgkkPcqc7OiKum1nF1anVcw39ppQ7LCOmE8xUgUaFF9SobA0FxO4DlwgZh7KeWouC9tS6ZSbQg/vbkjs63lwfyCnT4nK6HV8rnMvXIC4Uc0ohs705WJPaI+665kamXrEEgOaWhwCqQTJwvUWSVIDgQWmyDy2cr/MMrIZmsjl6BpPaHBXuBRwUSwG6J5fLp+W4/8A498D9RQ/tv8A/LgD7vl/7b//AC4rZjO5ek2gwEkhxNlv1Bs2wGhyjzWBzkLpDfDcrp+QfWrr3Wtc4pK5oMuUhMU8zmxRyrHgIHOJcNuIBANsnHZGIa3llO1p/TSHVso6jmmgApTLsV8g0gqvEb4qZDUss6jnmHtMcC1w4gz4FEIKhQVgj4u/lthmEoDlj+ez5oLGViCm2MzkHqdTALmPMy1wUgi/cbFBIsMV8tmxgqsqFpB2gp6/QkZ5R/0G/nRnC4/9N3tjXRf9/rkfau8yUOitr+s5Nrq1amDTJCoCQUC2StIRb1QRmBl8l4eXp/WRAVIigTWALphTbO6A4uVdkZrMVp5ljSGfhYgCQhnZ6rd+d07NUsFajULSNiS5bo5bvMfwPqjIjFLwKX5jYBLiNu6yEOYCwf14jVsu7NsOZNGoA28nCbOfqhXbfNyeQoUMdV9QAXYVtJNwAvijWaW1NSqNBfUQDFNRvQLIKU54NOo1Gt+b6YRzwHAx2XdlbeXTAz2WpYNcY2VT8JosZITA2HmQxXytdRXY4tcNjgUPpFvxd3K8xT2fdnfnsjdyWMLr5HesN98dEYKlN5SvTA7hIGF62XI7i2wCM4xZ+Gh3EOBSM6L/AA3e2NZ/31f/ADXQfMosd3S9vrEaPlKTR4X3am4JvAjUKWhZkN1N4GBpKBxxC/cFIW0oDJYpDVM1nqDG2OeSA1bA0gYEO4oDK2M/kPeLUl1OlUYGFy9tpb3l7oOIEIOKRl6WZqtbkj2icQRCCLFssjVxlHNdRfhcoQgriN3NHT7PMI3RpJQ9rK0j/cEe9er6fVwZ7LMbgcgKFwtQyKLDnDXnWn6lNfzYP/8AfKfks/Rgsz2p4wfxWj1NHKV0YXzB9M/MXYY1TWM+EoMpYabiL1Bcm8hOEGk0pSYJcF5LFPQvdfMMOoPYTUqFqilNEAPecUO5siVVIp53+PV3OVVLlG2bbElYlkozGVzZYNZoOALQgxDD3wpk0lQFKqCJ2kHVs2ynk2OcHOJCAgIQgtSNWraPnG1si95ILbFv6fX8XdyvMM/2zvz2Q0G3DLksY2vDni4W3cuaNV07Pp95rIA0i2SHhsnGs6Y9nYpU1a5D2mucZ2mbZNO0hUBKRnv8N3qMa1/vq/8Amug+ZiYe2Iy2TzNcfe8rTbTcDaMAAFtxAUem+GuqNJFy81iwWahlmvcl4X19UZh+VyxytaoSS6k51MkkOHaLCFtVCoJmRKKmZ0nNZjOaexuLFiONtqyE3JagAKWKbXCtVL3AopK2b4Tld5juEe7hwhXZKif/AA2xqWiajTx5DNBHgEgkAXEFRxBUboIdo2YLrf3isP8AmEDDo1df9xVP/MdkaOdCy9Sn47p4nuekibXEpZduvEb/ADMJsjK12ftKlaoSecS4BEjMh3dwGNZzGEYTmngcGHADzgYkuJPkq5rRc4+jmS1OygJE9xEVP4rncw8OeSQaji0k3oqejdIQRNN5WCg5S+LO5XmKYWX3U/nMMUmuPZilk8xmHP0KpTYxzDMBzi4B45zhO5DIAwNTo9qm6fSh9sO1drR97cJlOXRGZxWmm71fRGuf76v/AJroPmMpUKZfUKyAJJ6IpZ7QstmWZxkkZTqODmquF4AQg7yCLQQYy+T/AP8ASdEzOVa5v6p7WKCQiggoZjYqKFh7clqrQ8EAh5DSrrAATaUKcIfTyVVjnNYXGYsAnzxmsxm2Y2vpliGy+cVG6eEyGaBqgJY498JcFQgbzBCeYeEe7P8AsaH+U2K+eztQNy7EUkgASmV6YD3a/lgf8RnqxQF95cqDP/qs/SjRBoepU67KJUuY4ESBFx2+uGhZwJ+Q+TIUw4F7Xvl/xGMzVqyp4CN6myNVy2YCPGYqHd2nFzf7rh0wYOlaPSa7NYC/tFAgKGfR0wMtrOlOafDa/EztsLXWI5qz2i7hBYWoQefkN8FeVkEL8VcOVpils+6n85kUuEY3f+naf7zvbDvd7Uqrv4hTkCZhwHdPG1dpBNhidiRVH4hHojXQP/X5j/OdB8qxoTM3RY+g+qAcViE9aekQ2ppmTo02PcpIAnGk5zTcq2pmsmXENaO0Q4tJAAtUA2pNJxWo16BbXBEnBzXtKKjmuAIIE1TnjV87qWaq1NJDcLS8meMEtDFmQAhJASYAJKw0HvJZy4xotR7243B6C9AgJ4KR88OdsPV5h4R7sof/ANGh/lNj3oJA/Yn82HuLkJO2Fa8rxgNFMFq2qemGG9YbzQPII1LQcy9Ae01TeSOqDQI7JRekGMx7w6VknPydUAvwhziHANYHBoBkgGJNipbDKFFmKqXIAA5x6ACea2M7rWtZQ0szWpI0OtAQlUumZz2Q9mayTa2aawqUBIanqEZyhkKbGspiYaAArppxARd5gTly6oJu+KqsoDiOy3Ln89hikQJEQwj/ANKP8x0ZfVcrNrHBWrhxN7Kgog4KEBAlGQdkA51KpSDsSgiXCMy5bGO9Ue8JIX/XZj/NfA8yjm6Tkr03BzTvBUX3ECKNMZhv8RpMGNi9rFIEASXcbxDavhtOYH1X+3lKH5ipp9L7w8q/shF3SgtytMUmGZQIL+SSh+dztUDLtE3LJQCoXbDdT0qqaekUCGtDiTiDQVcEsxONk1AaYKX+YeEaE02tylEf+G2PeBJB1B1l/Z5FOqCDHdhElAKiAN/VA8un6uwlGuRzQULmyUCYC7N4ilmdMrK9rGlwJCrK0CwqoOzojA+g4sJsIl9EGrV93svZ3gwYl2w7DSeKIsBsAny57Iz1XEuo1KRaAomoOEC8km9CgnYIzOfzTj49Z7nO2K4r815+MHV/ANQimmEFCVcDabEAhlQaNXAQS8RkDVX0HUyKYaA4gnvE2jjEu98wjUdPzulOzTak6TmvwlhK4lUEIShACIV2xVpDSq4L2kftGXxnc2Qhq1XvTYXuLklKSz9HmShh+qIZqWjZ40ajQiqZjYQqEbjYbIePerTa1asZeIxwIuTsFDPcTBxafmRzBR6Yq5TQ9BfVxzxPDVBQi8mUHK5+q2lpZUmmySmaKbwlovssWHMXsAlPNMUMlU0itUDKbWqKjR3QBeLJRX0UaZUpMe0tJL2ETCWC1IcUv6oaPKIHkSAarSSLIOa0TOOp4kxB02uQghRKY2qDO2BQ95NGrOqgBH0y1wluOF1k70sMANyGYLlRJL6/bwgZb3Z017CWzc9wE5rIKZc3W7UNYzBrVT3Vsa24AWDebSbboX4miHksd0xZ5lsBSvlkZwp88KvKcWKd8IAAIQWfTEvO7xhBVKJCY/RAGKLYti2E81UnGNGg8AsJgBv2bb+j2RZ/2M//2gAIAQMCBj8A+Pz+XnMY8DMIoEillo33Km2YMyzNVg4bbLxu5t0NqNvFny45uP8A1GFQLhvPqS/aL6lbM1SXm/d9Hsg1Kbzi6kgZfN1cTRYpRPm3Q2qAigHpWzbCDlb8sTEoDGlKyEjghRxncRIX3yE31sxmS+7q6ILBYQfZ5HPY4jksUspna5LQEb+KpF14kVCyVRORa8EFQLOezdEz8r02tcBUeJeneo5rbLofUrV3OCETKyn6uW9RZEmhZ+zyJdGOkSHC+BlszXxNki3W2FZe0Q15IJIBlwiwj6B8qhz3gF3dnaeoX9G8eI+qXBq37VgubIqvoMJHT7PMc9pIcNm4xTyeZqkhQiooUb7rJbpJDXtKrB+U2vc8doynanss9HMS+qSxeiywWDcBzShVnB4+w+Tp9nmIYxsdhI2QzLZiobgFKkEgCfNcCLAVlAUjFu4RMcl+UJx4tSo0q5AFQmc9qbzPYk4xvqEgGWy6QSSACwSSFFvLd5Dx9h8nT7POD6ZR26WzlzRTyuaqJTW0kKDISJ9IULbbDXseCCFCG2JbfbEjL5NUwaz6gUlExITL1KJpwBWHO8Tsl3tgkjteU8fYfJ0+zz8TJEbIblM1Uw0yUme6Sk+BAQixCts4puoFr6Lj3gVBmZhLpXzWBt+TFuEVqj64xWIDNSDds2nrEK55LQ6WyySTl6YJIi2LYtg8fYfJ0+zzzBAlPYnLlwhmWfWAoFbT6QvpW2apKG5piFhAQizp5WQ0gjCYBHyT2R9EV8zXrBoEhtc7YPabBvkIJLyWWJE7VgEQsADyHj7D5On2fAkOPZihpterhyJk47Pps+dIo18q9r8uQCosu67IHD5IAFsOqVXhZSWZ2gcvWINIuWkSCgsslwlb0x2RP5vogoJLARsWQ1B6tsWeqHKL/YR5On2fAkQMVi9MUsvVqfqZDnuPXuldFHMtIcx7QQRMEHlMFCDIgH5HQRVzmZq4abBz2og2mc0VLTC03nwrjysugSlCjlIwfP6fZ8EDDMU0TZdFLLam/DpJahNpDrkFu7Ylt0MzOWfiouEjZvsg/ItfN5iphYxpO0ncBeduwdEYKbj4Drtyqm5PXDXOCGXq+mGmmwpA8DKuPEHZw32xTzOoZfDTe5AVtgi/zun2fApDQyqWTtuHohor6rVVPqsCLzlvz2wM7SzTnkFACEM9ykcOuG5LMEhgCSnak/V6op5qk8OpuCg7U2jjb9HyHbFevXqIGtcd8gTLiiDfalsEUw4UioQ3BVThttgI0R/piwBhCk7D1croa00mue0TJAKpsF3OqQ4PaX1Abu1dxAI54pZDLUCGtqYlIuSXzoTshQPO6fZ8C11VqtX2wMtk8u4ZxjZAjslyzmD9a2dnBBGWyOdygwPNrQp3fPsivVzAOB1OdgKlEM9jkUWosOqJ2gVEuXsh1PVDUdkXtwta20OuKbE54ZXy1VrqbgoQzTeLQePz/IMzySKuYqvk1pJRFKCwA2n0KiyioKQcGFQhO88vVCEjkYxOIIEZuuGzxtBI2Tl0gc0NY1jjVqCRBkmwhfZsg1C8oVkeXTCCzz+n2fAExiScUqeVOBzjaVQTijW1FzKuYYhJAKAJO0BeKyFikyo5bL1Q6g0TFy3XXenZKHBEPzGGvM0PXGWy72PLHECSJK8rZFCvRrB4eFlbdbsN3IQlq/HhsipVqv7IaTxQWDafRfdDqbGuZRUgAmSHlPqAg8T64EPQzSM3QI7WNp2/hemSi6Kefy8wwgYb5rPcN0DGO3hQiC68+f0+z4AkmyKDKVIjLOPacfqhUU7oDGEOekzILs4cFth2Uplrq5E8KdmwgYh9bakrrY8So4pKHLDhvjEO9dBy2dY6rSrkBs+6htPsinmKb1DvRx3z9Px6pUr1MCNJnuCxXY0uFAPcgJ5l3qE5LDjimsA4vR88A4oMLUKMdLd0X8d5kbIrMrNa6kW2bZSI9Y+eK7qOWP3VChSXt+aMBd2/TyWAEiyDt8y1YRz58IUeZOKf3bKGqpsGzbAralRNMKpF/D50KXw2hRa1tIWlBv23719CRmNPylHGXBBUBs5ktHFIbXe+26BwgwSsCGVU7QMZXKupE0HGZW5eVnDfFGrl6mJhtOw7DCfGzUrVQ1gCqfV1bYqZWi0UqLHFoIKlwEp2Xeg8Ytn9HIw4bjDfK17XIh5emKeTzpIoBiBxPdReyl4ctt3CHUy0eI5qqEWySdd8HV8jmqmZFR5GAhA0W4uO6PDeD4gN48lmyAIwwGUmkk3w3N53NPpVHEgtAnJLils4cytlvFf+E9Vu/Bw+mKtbLZupSU90IWCdyzAG8u4xWY1xcxswZTE537E4wMfehz0VLobQqadgYXgKFMik+XXDDVf41SUiJXW9Qiq41G0sLSmwIpQLYJEoJk2TjN6fQoNAe0tD17Vsiip1cIDajsbkEyYpi4QOHlB8gc3vC+Bp9al41Cs5SSe7sA64ZVpVRNF4kGXHqhWOB+M481VDGWqefl6IzWn0mtpZWm8hrmmZDVQnj6PTADnNJ3ncIkkIQL4A2eXo9cMcxyFOXXFPK5pfD23iSSF9y8JELFRr2NeHCwzt2JxtirqWn1nuLj2gU7Ozfz2c5SDTdRcWrcF5ct8AOpOutFkEOs+mLOU/mh1SqwGi2c7zcBLnPCEYElPasl6YS/yPxtE1IlfPnmicUjNUWjsh5A4L7IZ4itpqFdsCbgVhvhsGJJkgLZus2c++H1yVIaS0SCoLJ2AmS3b5iGmqwUWtUAMVLTbtgNxkuJ4ThpUJ69sNB3QOHlC+QFYbUa7tCyKNCq7/AEhTFOSz9Qs5LSq5arjpkIqqjhaOI4QmKezo+L+Lmn4aW3dP2xmdPovaMk16NcFUgSBM7UhVJK7fTBQRLlIeaeV8AjlKA9pmIpUH4XUTcSekbN1sONJxLr7iQbQUJt2KQRvkK1V2TY97iO8MSTsGyYX5oYaNAUKjO6WBATscPwd6KCk0Vfu9aTt+6GheU4pOb3i9y3mTWhvATdA4dXlLXCUVs3WfULnuLkBQKSTNAqJcCDvS2nSpUhhAAsAUCSySZvN8OZSrtdXstsKCUjtt2Wboea7m4iTYs1v5LCAWwAl/kbA4eerJO28x6/RFPTXhrskXEknvKbQuzkYZVp1hi4zG4iOyeUuXIwt3xQ180/DSFpNnTGd03K1GjSmuRqWkC8nbO6A1zu19MFdvk5bB5qQkK22fqMAFxAW6V/VbGay+YfJ1PsLe4e03bTKG1XqGnrCQ7EeXLohj8thNNrSCl5W3lfFNxUzj7pWd2HiS7bp+jngPanJITy+Jn3hrNqoi7T9J2CHUvd+o1zSSCs16vngVatY4y5U9YgBPTF8KFhIBBhB56Cz/AOqA5pRw6ow1K0kQi4iUjuUDnRIbmaJPguEr+Y8EtvEGcvib8xmSlBoJJsQC2fLnsjMabSrH+HNCBB3tpXkE6YPgqm8w4ukE9vlTlYPP6fUYO1YZXyxSo1Elw2waWr0hWRMBb2TvBkVsCJPjKKbNKHgUyEcvaJ4SlvN4kt0Y3OJB+eARw9cCvSciQMvmqDqgRARzJdPlbcH4EJFh5uXzQoh1as8OdcAZm1eZZL7ZRVoZioPuWLstEkE0mL98IHOLVW8+0xIckHwo5XO8ni4iCsU8lVePCaq7bRt5JGLLuxN9W42dN/FRBXlbEviDq9ZBTbaYzGRy1XFp4AQbSgUraRfPcRakE0Wo1FggRZFkWRy5XeehiY8iuHLkI7LUETsXrg0aH7Y2AXyPRFOvrTv9CSUBtIkkhMKsiZFDNRDaenZRtMDpuvN/CELAicvR7Iq5V9T9e2R2Ddt5c0Vq7q5dTc4uHTAKxb8MFEWQU5WR3eVkVKmYcmXN1yctkUsxkn9lwB5c8FrvhzXeFaLVTZvIHpirkchWP8OIQgWON+8e1FS6C5jQ3dss6okJQfgZQUggXQRCRMwIb93aTSvNjRbabBu6Ia/NZVlTOhyh5FihZLsKiYmkYQJmHDM4RWSwIt3Qu31zio7IZ40ciQMLW7kmbVJPolYBFWpnialR1pN8BlMIwBObZA4D2/ETLlKLYmkMNbOkZdvZDbQi2GGVMuQ5iCclVLCF2qhvG8FD8K/NVP2bZ9Ah+l6bXLMuWkOSWK0Kmzd03EOdVKuMPwmf0dcXwoJi2Fv85SUAhAQ6XK+GZvL1XtywumAfRbHgGgxmabM1A1XmRlzm0LYptCQ8ASU+uAQRFOmwGZ37uW3pgOzmWY9zhJRsPoB5zwgMy2XZTYtjQgXal532w/OVXfq27eHz8b4q5PT+zUsUSIPFfn4RUr5zNOfUMpmYF3shzAZW+qASJke2O6IA3dfxFUnDpcpQXLNYLK9NpprYkr+RhuZpVS2kQJXEFShB9GwgEIYDss4Y2gKL16T0+lZfBpDqpsaCejbsgaXp7yykiOIliMwg3AcCZqoRDVUlxmu8hYdiRU6oc1LfmibhAabU+fyJ5zcuxpxPkJbYZUzrle4AgET6bgN848FwaHtbIBNh6ANpUm2axUYzMEUiVQFBf7FgscFc7lzcYZm64f4NWwFUttAlw2RTdlsowVQnaSfFbrR0c5a0op2+mGtrMDqr2qLEvt6LPVKCaObqMyqJhDiG33ejng1QDj27ds4GM2dYicFrRYIsgdk8lg9gwb4sMTnBkYsJgoJxYTEhFhgIIsMBBHdMDZHdMJBkeSQ5h5GJw2jUqk0rJklLYNVtV4VJCzngVmvBAQHjd02rBAs+Bc/ZD9Mo0HDxARiAM7pSkDvnt2RVr4Hdok37DuE1hysJANsSYYKUz0HdHcd0GJ03LwPVH7N3QY/Zu6DH7N3QY/Zu6DH7N3QYPYd0fNFDLMpOV7tkrbzYOJKQyq+n/qBtFm8BPT0RV1FyvLAABMosllbyJMVM43xe1aJ3zs5GG5VjHghqqhHMpFp2QyrWY2o8hFM0kDIdNpScNKzHzSgmtPYL+f1rd6CKWV8SnTa5SigncSLhssWdsU6mYfUc5oQKplOC9lI2bOWyFNB2IbuaCTTcn5JvTdBIpuP/AAnqgnw3T/FPVBRjjzHqgkUnT/FPGUoIFI/2T1QB4Tv7J6ocPCM/xT1QnhuT8k9UEeEV/JPVAHhuQfinqgN8I2/gnqj9k7+yeqGt8Ip+SeqF8N39k9UAeEU/JPVC+EV/JPVA/VFAPwT1QvhFfyT1QSaR/snqhfCK/knqhx8Ir+SeqO47+yeqCcD5/inqgpTcf+E9UEljk4Hfu4RTomm5eBu5oZVYx+FxFxIK3H09MU69NWyJQ28DYp3oF2fA4NseJWy7C7gD6wYIGXZ0NFx/FhTkKZO/D+jH8rpdI6o/llLpG7dH8rpf3eqE/hVJf+Hqj+VU/wC71R/Kqf8Ad6o/lVP+71R/Kqf93qj+VU/7vVCfw6m3ZZ1JHYosB2hoCdHzwGrI80YChYQAQQD61Hq9kCqynTs/Bb1R+rptbK4AXbgIIdYpgEbYSrlQ8b/ojENHoqeEfyeieiCXaRRB4iF/hNBeMS0qgv0R/K6HLmj+V0OXNH8rocuaARpNFOaP5TRTmj+U0eXNCHSaK80S0mj6I/lNH0R/KaPoiek0fRH8qo8uaP5XQ5c0fyuhy5o/lVD0dUfymj6I/lNH0Qo0mj6I/lNH0R/KKPoielUOXNH8rocuaP5XQ5c0fyuhy5o/ldDlzQv8LoLy3QlTTKKcx9kOdl24FtS+XQkAfDiECnyW+SZi2DAhDBEJ5B2YCWeRC4LA7Qn88WxbFsWxbHelAUno8l8ScYTFfE3RbePXA7V0d4x3jHelAiYugIYsKRdFpti2LYti2LYti34j485i7n3+rdYsFr61fxb+yEH98xiy1ckStQegGMSmKdfO1HspOJnK6d8BjczULiUsHX7IbWa4lrmhwW1DZ0+kTgQIHlp1s1WaxhKAuKBeJlBYX+LO6y6y0pPYLIGHIVSeI6o/WZVzRvQpbw9kOq5ILSBAO4pfy4Qh80KJkoOcwadZ7w4FLG/pCOy+oT+QP0uaLan9kfpQcReTP6oPqd7YZTo4i9xkMIF/5RPogtIQiBtl64HAeZTq5mo1oJkDJbJiYVLSBOBgDqnMB0BSedYaz+H1F24gnpbDWo5jU2g2iWznhjqT2knZZMcuSwQR8XEKfwk/Oio9oCrDGP7hIHNfy2xTfTsLQdtw5XXxQIkcZTojKHFPH7Y083nLU/zRDRAgeQlJwNPLlo0apDUvIKKZ9EADvHrF0NNQIHRbyny6IDQ5GLtkZHf0pFLM0nYqbmqDLgVA3g9HNB8yj/iN/Oiq5xAGMx95Y1aUdwwVoOalgSMq/wAF3h4xNJd6HBhUYE8zly5dNStmMw1hQhq3nYBApPaRlqTjhWyacuG2AFJXl9MITMwwYu0B7PmjwmHGDd7eIuPXDXNEiJHbZv8AR8XEHbi64qC4mGvAQBI+6OnVUIVWwTG/cNqpMxQcLyT6BGTF2P2xp/8Ataf5ohsCB5HuJRoa4ngGkxnQ4Yf1zjxBMoa/NuIoAifOIJy4o1sEihd7SDZegjJs06kTRqtcTeQRbZZIhCeMEtpOXgbIYHtR/jP3GwQfMplbHt/OjM0nf94RbvMZfRq1PFlXOaDvVIlps+nZuhXaby6IpeDkkxGW5eaA4MQ9HmSihkmv7tTER6ugKnEw5waVBHpQRVzuq0D4GIYEli29BhrPuLMJIUhcWyRxS6LZxlqOnUlyr6arsKmXt4TgB7Dg2pZDaYpkEEkG8gpLm9vxcQeI/wCaHu2R41UEUVQ+yKFTJuRuNpMpgSX54ylPKVw6qXEFqWENaTsQFZWLNLIywI7OP28Y0/8A21P80Q2BA8j2uipnMJFN7yhAVZ9UPp5d58RhCyRJ+z2TksH7vmXMJ/Bl6kg0s5mxUGJW4wH4RagVUU2ofXByWebT/iLzJGgBEI2SVPoFlNrKIa1FCIOeVsT8xk7+uNRwjtiu9P7Rhuo0n4c+HAiVhHGUt+9VhG5ulhu/V0/a2D/q6Ul/6VP2tjMt1PMtNOkFADGtUYgJIBCgX+2Bw8ojMU0HZA9gv4Q1hm55A9I5dUZLK1GgPDAu9Ss+lN6CLZwDWaHcbl5erZH6vJMMrUAO+P2QxAdA5bIt+L71H/NFQLaYrvor4zVPEAKRxvF3OkVQ65xtW2CCV+iGuAmCvpjT0Evu1P8AMENgQPJiqPAbvKCHZTUs1RwAyV7FB3TJEeL7tZihUC9oYgCLJrYlomV3RTbmMtixhRh7VlqpZAZXpFrjtFtsDN0z+sHsWK7sy4nNUXIfyT3d9xB4AQ3YR1eZy3xqbnWeO/8AOMUKFFpNV6yG5IJGlVCNoDuqCHadUBna09UZwZ3LOZjaQCRfiBTos4RLlOB5Wpb80V3TUgeqMvVd3WuHrEUM1Q/Zua1OaRPOQYKQX5koxJ7b7uaMWUrg9pEMiovQp0rAJNu74x/Z9TorG6MwCPrH0gQK2msaKKqVkti8uad4b9ZJw6fKcaaTM/daf5jYbAgeSq6nUIc0rLgYqOqq5HJOV/JYzwzFPww8NQwWsFMoLV3ogIUFbtsaY6mGeL4bg4NKi2/f7IQHlONQzAIwVHYQL1aVXqhiGxo9nmITNeuNUI/75/5xj3eeFxCofZDFqmz2Qe0p4QP1YSLE8wGMln203EPOEoLxAAPaKIvEW80UdOqPw12IEKJMk8t5ugVS8BvERTy+TetINK8SvzfRFQ0cwzwdhM4cMy5XuIvP1RPpUId0DELur4uJbPQD1w60DZ0w9psx9UVWFky0pK9On1LDstmKTi4kiXK6+GIszvt5SjT2J/8Aq0vzBAl5jqVQA03SIOyBToZUllQyLbBepT6Ya4PIsReI5XwG0qzrr5DktwgOzD8bmi3p5euKORoUzicO9dYRM84gZHM1GOql5f2SUAdYOaJ+Yyc8Y9Z5fTGouLZeK71x7vlfr9UMG4erz5Ww+hmqQcFUSsO2w+rmhjXZd3hVCQ2UghFvEe3mpVMs/CSd6ehBHgfeTi4lPXDqtepjch9u36N18UxQpPZlg5DiGwzOxNkU6TBJrUG3kSSUs3eQfFvu5eAdpCpb1w8HOU/7NTf+LH3Vr2uKqoBAnxAPo8lLMsrtpvaZghQQLLJrDR96pyd+A/8AR6IoUW2NptaOACQPMsgtzdLE3Eu9bJEgpv2oFsEOqUdTptprYWkfNKCmp0YOLU6RG5T6vohzatQVcziUPwoktimwqnMbYIWXmtIsDgegrFZ/3qm1zyvdfxNjY0+t94pvNJ1zXhbJBWgBUNsoZw8/lshiGSxRpVssC9lhkoMvRtF9yQX5bWKYYLAWmzmlAH8YpLwPL0QDnNVY5izaGk3HagSyPAy+XDX3kXnat87rBdNTCn4zNkSag8s2iLJeeDytELt3QThPRE4l5qrHdEd0fA2eQBL4BQpAmej/ALG//9oACAEBAQY/AP4b9H49KccV2oSUhSqKNO5YQKhIJp3Eb+A3NBruR7ya7GhFQDQkVG49B6EdNV/jxY7glSUFQPu+G5J7tu3bf1dN6aYajuQcm50zdiTD4+wVDyHUQAptbRzjLI7TL8u34jbZCFBsqT8Se8A0ylw9/Y5wp5zszaurOb3+5XHBeXr2Y1uTjN4vE9+b+w2VyW4zEX9mHnHkR7NMWCuET8F8pjlj4TUhlSHGnm0PNqQpLiVtrAUhxC0EpWhSCCCKgjodGn5f46Us9Egk08ABXTsr40XLObMnhI/u74yamtpfDfeppzMMoYbKZcLE7VJUn4wCkOzFANNbkkZPzBytlF0y3O80ltzr5cri9VpktIbai2a0xgGmoGPWhlKWocdCUBtsdygXVLUru7EjalAkEdaggK7u1SfAihHgeurD5aPNHl864cYvNtwOO+T8hkvTJeATFPNR4eNZVcXyuTLxJ9bobiyFqW5DolClfDpSHMZW263MiR5jLkd9qVHdjyW/isPR5bClMSmHkLBQ4glKxuNEp8B7PGno9Wvl6vz/AMbn3u3Yb0J6VPQA16e3X64nLYyvl/K7dLTxfxa08GJ98nfBVS+XypD9pxe0LHfIdWkKcAKUJURrJeauWr9IyXOMyeD064KccTb48BhbwgWayRFqH6usVsacU2wxQUoVKFTXR2ApvsKDqk7eg9PuLbeQl1txKUuNqB+G4AoEJWkfpAFIO/iNY/5XfNRltwf4qSIlq4o5Tvbr06bgE+W+zHj4TlMhanHXsFYU6puDJUVLghLaFAoPcIlzt82NPgT47MyHNhym5sKVEkJ+IzKizGVKblR5CF96FpNCkimqginQeHUCmxO2vl/L/GvSu1abVO3huNO5TlbrV3z++F63cf8AGqJKU3TLbn8Famn5TbTinrXjcZ2n2mYoCoCkJClDtOT8x8t35++ZXkjy2k+4mNCs9mbekPW/HrTEaUWo1staXFIbA3WCVKAKjVSyqhWoqVT3U1IpslNEjYeA18t/lT7rikrWkutKadCVFIW0tPattYFApCk7EdCNY/5ZPMhkS5fCFyfhWPAc8v07ukcT3OaUNwsfukuS6t2Xhcoq/qVoUr9XntbIS2NoFztc+LcrbcIseXAnQn25UKZEktIdjSo0lglqRHfbX3IUklKkkEHRPX0H1Ur4+P8AGXy9B+4ATQmlPnIH16czrP5Tt9zS/IkwuNeMbQ82cjzO+pbTQoYWoGJj1pccbVPnr/qY6VJST8RaEnJuaOZsgfvuW5FJdTEjB18WbGLC28pdsxrG4ClFi32m3ooSGwkvvAuuVcUTqhIO3gAAKBXaKCnQJ+58vX94S576fgqR2k1SpDpJdQEEdnY4okqHRRNTrHfLL5lbzLu3A06em34HyHPlPSbrw+9NeCBZ7/MkrW/O44QtQP2h1Zft6lEVDXaBAvdjuES6Wa5xItwtNwgyG5UKfa5zKXoE+I+2VJcjSGTVKqkEaqOlfpG3T1HXj/GCfaf807aUdqb1r4b9T4UA9enOSORHXLpfbk7LtnH3HdrfbTkme5BHTGU5Etra23THttsTLaXPmKSpqI06ioU440heQ8080ZG7ecju770exWmOXGscwTF/i98DEMTgLWowLRERTvIKnJDg75CvjlaUiprTbrsAOlAKjx+/IBO4FehpSnSo04lSQsOoU2sKAUHELFFoWlVUrQodQdj46tfl58wt5mS/LxOcTb8Qy+S89LmcHSJbjLLaJLr/AMZ6RxqpThefaVV2GXUy0q+FVjVuvVkuES7Wm6RWJ1vuMCQ3KhzocltLrEqNIZKm3WXW1AgpNN9E0pv+Lw8P4wHd6ae3Y9KauHLnJtxEyX3uwMGwO1ymv2n5BypSR9hsNkYCXVMtl0D7VNUksQmCpTnUA5Jy3y5eFv3K6SEx8cxiK8tGN8fYq0tSrfimLQXKoiwoiXf65wVdfdK1OqL3xCdwQOgrXap6b7/gPl6vuFBSClQKSk9vaailCFgopT0gj07ax3gfzAXORffLddbm1brHflFKrzwnPmAJ+2RG2YyFXLj+TJWn7ZCqFQFLMhpPwD2atGR41d7ffrBfoEe7We8WuWzNt90tsxlL8WfClMFbMiM+04kpUk0odbH0/XSvQ+jX0fxYPx695QA3NSafjqNt9XnmXlK7MrYiF+Di+JwZDByTOclLLpiY/jsFTgekuh1PdKcSlSYrCVLXSmrzzBy5c6LkOPxcIwyG64nGeP8AGFSFLYxuwwlqKTIaBQZkxQ+JLdJUSR0CaVCT7tD0r18B+DHq+XXSkqQ24FJILboCm3AQfcdSpKkqbVWhBBFPA6tXAvPN0mXfyxX66MQMbuqw/MunCN7u0gRkrtbLZemTuP505xJmQgSLX8UuMFSErSLPkmL3i23/AB+/Qm7hZbzZ50a4Wy8259KXGp9ulRnHG3IqwQKgkpNQqhGk+s/Qakb+GgfSB9X8U9abgdafI66jf118K6BUQBWm5A9nXWQcz8p3NQhWtX6vsON26j+QZfk8iFNkWzG7JESVLVKlCE44twpKGGWlrV01ceVOUpn2K3xXZELAcBhSXHMbwHHe9wJt9tY+IpqVcpYouVNV3Ovrr73aaEbnqR6RufSPCmuh+g66H6NdD9B1/JvvU77+r8ElTdFOIPc2nuSgFYJWlPcsFCKq8TsK7ildNcTc63u45N5a8iu0dpuTIbkvXTii4z3WY4v9mbU6XxiYUlKZ1vTUtISHUUCt7JlGL3e13zH79bIt4st1tE1mfbbna5iEuxZ0KXHUpp+M82sEKGwNRoUPh7KeG4qKbnVfD+KB/ST9Y/LpJUoJFEjfatUpoKmmr3zNy/kjVnsVpcTDtFqZSmTf8yyZ6O85bcQxm3hQcl3u6raon+Y0gKccIQCdPco8pTnLXYLc5Pt3G3GVukuGwce4+4/8RUD4Tby0XW73dhhhybcnkhb8hJQ0EsoRVZSlKAo1KUigrsDQD000BvsofjIB8fX6tH82jX1fj/N9z5h/mu/g+5pwocTUpWEpVQ9P0VhaFApNCCCD6NQ+IebJ93ybywZFdkmMyy3Jud14NuD6lNu3TH21OrlXDCpzywuTDqTDSVOJqE0NgzbD8ltOVYplVuj3fH8gsshuTarpbJifjRXYb7Ti0OUZWAobK7gQUpNQEqBBqkEHfx/k/ietK+rVSK7pqK+tPqrXV75c5fyJqyWGzNIEG3tJEm+5Pd3PhphY1jltA+LNul0dKWwfdajpUXXltNJW4mRnOXyX7Nx5Ynpkbi/jSNKdcsmH2t8IQ5McaKWmp2VXFoJRPmqT3PFIS32NJCVVJAIB23PUDatKnfRodvZ9H4tDeu++3TdO/T0aNPzfm0fDcfi+bXXwH1ezQI9H/wBPbpt1H4PfSkpcW2VdvvtqKFgBST2hVQQF07VD+ckkeOo/FXLD93yzyzZVfmjLtqku3CdxHdpyfs4y/EkAOvjHe9Vbjbke4GQ4+0PiEJOPZZit9teR45ktoh3mw32zyESbTd7fNQHI8mBJQspcQ4k+8nu72yClYSQRrbfoeo6kE+k06fxN3KUAKge0+A+nWU8vcv5LFxjEMbhLeW68Uqn3WaUkxLRYoVFO3K6zViiG0IUEJq45RtC1BGW5Sp2wcbY6ibC4xwBlaER8dtX2gGNeZrjK2xNyfIIL5+0PKDraWh8NBQgpBArX3U+mvTxr6xX+BfIfj8NKWBVIdS2ag17lbpPSpFBoKaUpDie0gpqBttQ7p70KHUbVBodtWfi7kZq8Zv5ZMlujq71ZFuv3G7cU3Sa4FHLMHHw3Zi7E8493T7W2fhhALjLYcKjrHM5wHJLXlGK5da2Ltjt9tMtqdAukN9sL/wBUksrdbccj/outglbSwUrAVtrbqBuOno8KfxEPR7PSAfE+vXQ1+b8+iT7Pp6Dp46yvl3mHJ4eJ4Xi0B2TMnyFJXKmye1X2O0WWJX49yvVycT2MMNJUoqNTQAnTmZXpu74fxDir7kfini9+c47Ht8dpX2f9p700UMsSr9d0f1iipsltKuwHt218V1RWe1AUqiB7qexsVACG0NpAA/mpSBvQDVvhNtuyJ11Ulm1W+Iw/NuNzkV7UxbdbYjb1wmyVrHaEttq7zSlajUG6Yf5dcoxuyXKM5Lh3zk+RE47t8hlJZ7P9Xvh/XbC3Q8FIDkNHckGtCKatuWc7cWmy4Zdbl+qWszx6/W3KcVg3FQfMaLertbSgWf8AWHwSI65CENOq7U9wUoDQCgUkmhSSNiCAUkgkVSSRsSPRt+H8TsSAkFSlUBPalI/SUqlAPE6jOcY2tOEcZRVpfvXM2bxJkTD40tKFEWqzR2kfb8ruaFgNOsxglDDlStyiSDH/AG781Oe3K+OMNfa/2UwbGrda2nqgERv1rcJMxxupASV9qtI50485AvXK3DkOdb7PmL18sLFqyzjudLKG418fds7r0G5YpLeUlp54pSYxX71R1tfH+WmZlHlkzHIV/tDYltPyrnxhIu5JlZrhTKlrU1FYeaC7lbk9rM1t5C2g2tk92OZ7guQWzJ8Sy60Rb3jt8tElmXCulsltNutyY62VqFEF0JcQaKaXVKgFVGqDf0+o7dfR11vT5vl6f4gHzf8AJt6JNfDoKmpNBQeO+so5R5WyWNiWF4vapc+53qS7HaUhbbajEgwWn3UKl3e4vD4cVlAPxHaAlI31PuVzXLtXB+LyZQ4d46+1fDixWnf9XczPJGPs6vtmRXFDKFtNk0hgDsWCpQ02HXVKCi2grcWVFtHekFbiqiiEIqo+AA1iPCnHLse0yroFXjK8nnRVyrXhWHW1bSr7f7tHC2S6Gvi/Z2WO5Kn5LiEggdyktyuPuOrfknI8iMynKOWcyjMX3M7i7GSP661LnJkRcYtAdFWoVuQy02iildy+5Rm2flHnjGHMstzjqTg2IOPZrmCJjCXAqNKt2OiY3aXytBbT+sHoiCsdtdZf5cuC+IL/AGXD81mW2PlnIXIq7O1eplptM0zFW+z4Vb13aJb5c2ZGZUJsme4ptrvT9m71BSAaKSTT3Sr4nZ3Ee6V9jYWR6QlIJ3AHT8OuOw4WXnkONtve5VpSkKAcAWpCSUnwrrBHBl1r48u/EnHNpx2/cQR4T0TJjlNgtbDM232CNHQ1GuD2SXFhUgSC6hs/HKnVJAUdYynJOMMRh+XvKcytePfsRZ4Ds7kC045cpqYiL9GvxmQmpuYQQsOrh9rsCUUKZaUnvQ8PMarliLDdwhXDedIyVie4hiO4gWGWqEVrkBtDKv1n9nKAf0HKUJoCYrU7sD646C+EKfLNeyqmyVrRLW2lXiHELJANaVSY2K5TKuOYeW/Lrk21l2EUQ9PxOW88lqNluCrffaj20wYy1GfBQG2bkSXT2upQk41yBxvk1tyzEMutLN7sN6tEhEqJMgr7EuFxxoqTFlRXj8J5lztcbdBSRUHRp4ECn5t6UI18q/w7xp06AeCT4eiujUHbcgA12CRsB606yfkvk7JLbh2DYnZZ14v2TXWfBhRbczGaUW2W25byFSp8twBDDSErLjpSilVaeivCdjHAWJ3CQrjbjwyXEC5LQ4623m+XhCgm5XO5MJQ5HjOBbMMUUg9xOkDuUQKpooD3aEigFem22jRIUQhZQh1KVNrUEqoh1tQKVNLVspJ2KSdeYfm77K3IvF95BsHGP6xksoemR7RjONPZDcLazMWkuIbuMnLba++Qr3lsgdNYJ5e+J7vJxPN+d4l4uOW5PbpPbdLdxXY3o1qulstB7HfsVwyG5z22HHx8FTcdtQbd7zTUt5pCwJwWmQHX35r7oJLjjk24zHX592dluUcWZLjhQtACSQdirYkrUrf0nupuBv19Wt6U9X9IH1eA0PYB9A/DKQsIUkpUVJc7e1QFVbhVQdiKV8dY/wAbcQ4Rfc/5ByC5xmLdarNb3HXIzK1GRIvVzuS/hxLVYoQjUlS3XUpbNNlLKUKtfLPNKLTy35hH5Kbu1LkJel4fxm8nufYjYjbX2YsW5ZLDcNHry400okVYQKBxds8kPHmQwJl1v8+Nk3Ojdkuja1WvH7W81crFhNxDTrTyZt3u5ZfuEZSVIMIdqgO7XeQklSakIoEJWUgqDaR2pDSVbJHQADS2XGUKbK0Odi0haSppSVtKKTUH4boBHiCKjffUTEcjduGUeXHNLmuRmmBsSFyZ2NXV54OSc3wUy3EogqbaWXbnAQUNyvedSFPGmsd5J4xye05lgmVW6NdLFkdlmszYcxmQhLimFfBcLkWZEJ7HmXAhxC9iBTRIBp3du/pB7ajfoT/DiaVpU0ArWiRsAPTrI+ReRr3DxnCsUss69X+/XF5DMWFEiJR/UJBPxJE2apfYy0j3lrNBvTSrTDdvuKeXHGrpNVxtx6+BDVe3oLjsIZnnMN1Bfm3V9pREaM4otRW3D7pVvog0WCaHu97tA2SkdxPupSAAOgHq0PEVr2gU8a069K6QDuN6jxr3Co9Vaa50w5KCLhZPMO7fZDdQrugZRxvhMSFLI6oD0nEJTSQepa9euBfMhbWJs/CoeNXnizJls9rjNivM+7R77jJntpBVGi3j4MhllSikLkjqaU0khIAOxG3cD2L/AEk/zevj6NU9fy67Db8N+PYb6+I8VIZH6TiU1puU9P6Xp0ziPGduFlwy1TYieQeWbrVOJ4ZbZDzZacjvoUl6+Xycx3fZoUeqlOpo6W0dytKwzia1u3PIp5bfzfku/iJJzPN7r2N+9NnhDaLdby/QRrdGLcVkdoAKveNz4I8v0/H8g8yOQ2x9N5ugkRLlauFocpppEedeExXltTs2koKlRbaSFsgB51CmkKVq85TlN5uOQ5NkdxkXrIb9d31TLle71cP664XafJUruelSn1qNf5jdEJolIGkjrQD6aAbeOvl6CPorpJp2lKu5tYFVNEkAlB/SSSDQkUNNIssp2Tkvl0yye1+3+B96nptqkPPUOZYbEHuxr5HSSp9poJYdQB3JJprGeV+Lsit+WYDl9sYu2PX62SGn2ZUd0ArjSWk+/BuER2qHmF++2vY6ICVJIND3AV/Eem/8MJ60BJHj47e3bWU8lcj5BAxTBcLs02/5Nkd2fRGgWe2QGu9x2QpQClOvEhLLaQpbi/dSCspSpeNYw7kmH+WbHJ7krCsLkvKt1xziYFISxnGfxEoWpUopbP2O3LV2xEOEla1KHaaqKiSQVGv870VJ8fXopp0JA8PGv5dA0rT1/wAmkVTQA70NTX/igiup+DciXZ+2cUeYeDacdvV1dXSxYpmFnVKOG5Hd3y2tMaCh2c9CfWpaEMMzVPq7g12nL+JOTbFbMqwfPrKu23OHLaRIZUh9pSolxtr3uqjz4Dqg9FfbV3trAUOup2P3IXHKOJb9OlDjPkn4JdYu9phlaGrFf3e/4VnyeyMuhKmVLdMhtKnQuiDqoI8fdAIdaP8AND6f/UreB7mgCrvbHdUUpoj0bfl+r7ny9n3fl7dAeJFfXTqTTY7a2cR4+J8DRW9KEpUKGmj76e0Egqr7oI6glIUAR1PiPHW2/rG48d6iu22vl6vuen8v0adXVr3ELp3rKEd/aewLWEOFKFKNCQhZA3odgbTyTywL5xp5Z2JLMhc1UBdszbklQWyZUDGId0gIft9jCCtIutXWhQq+Ce3sVYOKuH8NseCYHjEFuHabFa2DFZYbZB75U6W59pn3KdJdSXH5cp16S+6VLcWpRqMi8s3lMvlmvXLKErtuf8sQXm7jYePXXWnmnsXx55pHwJ+fqSru+KFdsJtKqAudqkz7zfbpcr3frxPkXW7Xe7zHLlPuVymurky7nPlP1dmXV1bpR9qXV/4Ci13FGx+ZO/Un3U9T4/d9Q39PiNCp7FIPc24ioW2sEUUlVRtStR69NWOQZuaeX3JJjT+bcfJcX8WzuVP2zKsUCw63BntMp73Y7YCJFKHqCMV5f4jyW35XgWXwWbhZbxAeQtNHEgvW+4NCq4F3tzhLUqOsVadSU1UN9J6gnY1FPD2DqNU+X5v4TX5dK/k1kWe57kNoxLEMUtkm8ZDf75KTEttpt8ZtS1yZb+5CARQJSFLWohKQSQNTMG40n3DG/K3Ypzv6msXcuNL5OvcR/wCG3m+XNlCZD1rab7v1XblKDLQWXXApRASsCgPckKoD1ISCU70qaaAJqQsb+JNNianx+nStv5x3269yvRT7n469KUNanQbUhKyVvdyFCqHA7FXH7XN/ebHeSU+OsS8p3m5yqJaLlbW4mN8L8uXeW8YF0tgKGLRg+az5I+FEyJsn4UWY6sNPNpSlakkDWR8T8w43bcswnLoIj3KA+gFxKg24qFcbTMH9bAuMB5xLseS3UoIp0UdSsgtca6Zz5c77PMbGOU22S4MYnPqX9lxDkAiqbbd1pClMyqGM8lG6wtSUmgUO4pCyjxSFGg2/yVeB8R018vZo0+XQ/dYjxmnJEqZIagw47DL0l6TcJKuyFAjx2UKdelzHSEtoSCVHVh5S84mS3/irEbjFU/ZuIsRW1F5DuDL/AMZTE/I8mDpViweaCXm4aGn1hogOBtwkBm2yvLy3lLzLYQm6ZVnfIT1wcoruW64myZVYoIdfJKnFIZQVq95VVFRN+Xw4rNuBMtnRimxnHb7PybCYFxbbozKl43ksqdNWlx1I+K79uLoSpVO73QEYNy9Zoztnurj6sKz7HUzJOGZfCbdUhoW+5SGGjEvBCwXID4TJSoGgUBXRI6GhHjsSsilKilDo9xoBTuJ6BO9T8wHTVo484xw/JOQc9v8AJSxZsVxK3OXW6ziR/WLDLYH2eI1UFUt4ojAEkrFNWnl/zmMwc/5KgvRrpYOHI0pU/j7DXk9kmI5ma0KbjZpkMaQ2HA22r7HGUgEFwna+5VlV+sWGYPh9okz7vdLxLi2yy43aLVDLy21OVQ3HhsMtD4baQXCCEoCiUg5Vwn5RLpKwDh9brtjyDlhgyLXnvIzcf47cyLjfe02cXxVLjtFuGkyc0o/CU3vpbi0NqkPOOOLUyh1tpb76u+XIDb8iU4l+U7VSz3mqiaUrTRpU7JoKVJqR3da1Pp18qb77fd+Xy8PuCpoUlKgR+kDWtQf+CNJmNNyMx4Jye6wFcp8aSpTioqWO9tCMtxKKtK2rdldueo6SkdklCOxdB72sa5c4qya1ZXgmVxmpNtvFtlNvJbfW20XrZcm0krgXeC84Wno7gC0rH+SUkpJSE92xBIqPHceOtiPp/g3y+W2vl+L06yDMswvdtx3HcYtcu8326XiaxBgWu0wG1PzLjMkuqCGY0dhJKiKqJolIUspSqXxTxPc52NeWfH72iW1CjuOMTeWJlvfUWclyQhxS27O72hUSED2JbKVLBXvpSylKa0ASkUShAoAlKf5oAFNGqlI3/mUNfdSPeqRvUH6dH33FeNFUp7TTx0SQKkk+PiSfT6/ufLwNdJ+cb7+Hr8T00T8NK09wKkuthbSx+kmqSAPdVRSSOigCNxrH/L95tcmn5HxhIdRacD5cuz0i45BgsicttuNYcmfqqRdsYU6lKRJcC34qaEq7EqBl43l1qxvPcEzWyIavFmmtwMgxvIrPc4ocR2qV9ojS4jqHUusPsmtUhaFdDrJebPLTbrrn/lzYck3S9Ygw29cs04XbW6ZMtBbSh245PgLJUVCQn4smCmveFtgUZooFL7KH4xQhavtDK1UQ82aAutufDUAoChp7dLZLgDzZSHGVe682TuA60SFt1A/nUNNbEH5x7d9z4Cut/l69ZZ5m+QbbHuuBcBBm04NZLhHZfgXTlW+RjIVfnmnkOJlJxeyJPwgQA1KdSremwSHHHalZLrq+91fcoH310AUoDatNGgA8OldqAeivT6tUJ8K/jPXr4az3g7PbdGlfryJIuOHXdSOybi2cwEvSccv1smIT8eFKjzqJKkEEocUDsdZZh2WwlWzKsKv17x3KoLiCn7DfbBdZ9ovLLlE9jbbNxgugH9EgbbU1FudktMnj3h1uSn9dcw5Labo3aHYgJaXExGzOw25WU3VTqh2OxnHrehAUXHUkUAsfDWJh/J5sNLGT8mZMzEn57lL1StxU67JjNfYIBcUSiHFSzGQCaJrpWfc35ixZ3JkeWjEsQt70eTmecXVhuotmMWUuJemKBKfiSD2Ro4IK11oC61kTrmB8L2O4LXhvEtinTRb3EIX8SHfc8WH1NZTlKW1ABS++NFUlJZSlaQdd25oNqip/SJAqO0+PhoAk16bU2FTSm+xPjpNKmgH6W+4A3qD6RobdBTx8NunTw14fefL0pP8Ao67TsntpsaEqO259B1Em2lsZZw7kMxhnkPij4oixLix3gKyPFmu8Q7Ll8JBJS4lKUTEpS28FJA1i3LvEeZWnLsIy+OHLZMiSGRLgzkNIVPx29Qy8X7dkVpcX2SYrgS43VJ7e1SVFNQEmhJTUGn0ejWxH0jw6/wAFO2w8fl69Xq+5FeLTYrZYrXMvFzuN4nR7fbLfb4TZeemXKfIIZgQkpT2qec91JUPSKzuDOHZz8Hy24rfH5U+aFSokzlq8QpK1RrjPQmQhTuGxVd6okb3Q6VpcX3KS2UKeU6pbryitTrh3dWoqUpaiEiq1KUSTQCut1Gu/6Kh18Oo663ptTp7K/l+9R7fH2E/VoJO36JqKdQgdAQanQp39CUkdO7tWSKJp167HbUHjzKYr3MHBTckPO4hc7miLk+JxFKT+sJOB325SkN1VVTxtstbrTrquxhTIKW9M5Twnn9vyENwI8rJMPlhi1ZrjZmd7SrVmWJS3Xbnal9wKSCFMO091ahtrIsks3lh4WORZTkNyym7Xy8YFj2Q3MXm6KCpztslZBCuarBBecR3CFA+zQm1ElDSamt4gROJcP4m5Hdiyn8f5L42x+1Yrdot57O6CciiWeGxb8ktRfQn4qZTDjqGyoNLR3Gue8KcjR2W8w46yi645dJcRlyPbbwzDeWLbfrSy+67IagXaA4h1AcUpQJO9KaNEqJ6kUPoVXbb0/i1dH4yWWpzvP3KSrmtoNfa3gxExluC3IIHxfhJjqJR3dBXt2J1U7dT7PuHruCOuqCte4LJoK1BPq9BPTXOfmd8yr9s5Gsmccp5DnvHPENsM6Pi9qFznrmJuGeSXGIruSy3ZMh2Q3BaDEdh1R71SU6t9hx60wbJZrZGZhW212mDGt8CHEjt/DbjRIURtiNHbSjYBICfr1eeN+NX7Fyn5kPgOMQ8Sivv3DHsEkOIR8K5Z3NhrjMB1oKJTbkSmXStFHnWUq7hcuU+bM4vOcZncnFn9YTZC2GLXDqFptFggRVsxbNZmV/oR2EoAGyiobaIB2UVE0G5qaGtduvqJ0T6vV+MjY6HX6a+J/AeO3r0O49KdtNlAipFD6a/QNJvFjEvJ+Ictkw0cncXmWWoV5jNq7V5DYftReYtmW21palIdbSgSQn4SwqqaY3zDxFkcfJMMymKp6CtKfs9xt8hshEq0363LJlWi8wH0lt6O8ApCh06aFQAab+r1fNT+CfPq63y8XO22a2WiFKuVzul0kpi2y1W2E0uTKn3KSujcaIww0VKWopFK0qdtXPy/cD3a42/y5Y7dHjk2TMoXDc5uvcVRbYckx1huUxg1neSr7JHcH+u1S44KIQAp1RUt8HvRIcUpbqXaqJeqaBTtd6kfNr3llZ6laqFSjXqo0AJPsGvl+TQA8AB9ACfZ0T96FClR6RX8uqDt8Oqa/l9A12mlBU7Ch6KA38ad2ldgTVQIPekLSU1qQUL7m1EHcVBKSKihoRy/juQvEZNyHwvEbwp2QttSpE7D8lkXS629D77zS3Jr8K8N/Z2z8Qr+GobUqSop7SuikAjcJVQgKT0Sa7eo67iooHapKFor3haqgEDtVVSSUkbbdTtrnq54NLhzbdYFYlgt3k2+VHkxHsqxPHWLdkEhKo39Sh+RNJLtKqUsEk10OhNaVHoII+ip1yN5Uc8uLFttPMTkfMuNLjJeUmO3mlnii33rG3AohqEq+QHW3YxJrIea7ACdKSqtAT+kKEAKoK+vb8WtvuV9B+g+vpq55PlN8tON49Y4b9yvV9vs6PbLTabbGSpcqbOnTFtMRY7KEklSyBQeOsi4M8lN8lW7HpCXbXlHmGYjS4NyuqPiLS4zxSyFBdtjkIT23eUlVQrubaIoTNu9zlSLhdJ8ty4SJ8yS9LluXJxRWqc7KfW49JlVVVS1qUp0kqWVK312ggDfoPSKUrXw14eP4ySfr0QfH6fT19v4IHxH8v5Dr3qH0VGwI8R699DMsPcuWT8e31UONypxPJnOi1ZpZ/itI/WmPMKC2rfm9miVMZxFBK7AysHvrrGOYOG8mYyTE8ojrKEJUEXOw3iKVxrtjeSQql20X2zTWHGX2He09zZUnuQUqNSKeJ67fP471/gRHo1cLpcpTEGFbIjs+dOmOJiW2BBYHxJUydcJPwocdiNHbU44VOJUlCSR1Grv5b+Bb87aPLzZ5aY2aZDbX1Qp/Ml4t7qVpjrfAjvJwOBLQW22Qf8A7RcQVKSphSVKV3IdSQACXQsOjt91KSlfvo7EigFBRIFBQD8GfYfuY1yFgd9uGMZliF3iXzG8htTjaJ9qu0JzviPIbcb+HLhrcIEllTiEuN0Hv9BBsnmP4Iby3JGQ21Jzvim9jHYNwbbQe6U9h+QQLh9nkOOVFG5vZtWm+rjhPlk4yd4ebuUadbbhyXlF+iZPkwiS20s9+MWtizW23Y/PQ2tdJDyZjyFlKm1N9prOuk6TKnXG5zHJ1yuE15Umdc50ha3ZVynyXD8WVOmPOKW66sla1GpJOqnYkmlKgU7F/UTqFcMfuVysmQW6QzNs92skh2Dc4N0iOpkW24xprKkvRpcCQnvbcSQUHcb6xzy3+YLiTPeXM4bZZtdl5P4dx0ZHdH2I75g/auQsdifZI8G2wyENuXlLrQNP61p1wqePvdoNXO1KVd/YEqp2rUlISXG1AhQ6AjqepK1K90dTShqfbTUzkfmzLGLW2pMhnHcRhOMSMvzK6NJd+DbsXsHeLhNcLiaPPFHwGge4qIpW74vPmu8d8Cwbk7+o+J7TcXHP1m21JkGJOziUiJHRerpGYolaFFTDb/d8FIbppSe0BOwoBt+iBsE0p9WvoH0IQPZ+G+Xs1RSUrpWncK9p27VJpQhSCPdPUHfTOS4vIk5DxrlM2M3ylxlKk9tpyq2hr7Im721CwpUXPLShxKob6O0PoaQy6pSVKSbNyvwvlLGT4vdwWH0rBj3bHbyylH2/HsktakNybVeLe4rtcbUkBWykFSFBRqr0b+iviAOvU/wA+r5dNSpcqQ1FYjNLfdkvONtMRWGgFuSJTrxDTMZpAKnFqICUA76v/lh8t+VSIfCNmeEHkHPrOpyM9y5d46mPt1hs7wbTIi4Nabi3RTp7f1ktjZTkZyi1IbSCEpKUlY7ymtKFBcqUdv8AN8UigFAANGqlKJ6qWpSlH2qJ7jQ+k6/3fwns3+X0a7k7KrUK6n6TXQJp6jQDfdVTtQmuvX138NtvxDTTbSXHpL8hMZiLHQt+VIkO9oYjRYrIU+/IlLWEtIQkqcX7qd9WHkjnxVx8vPDNwSmc1GnMyP75MxgKUshqz4rJbYj4TDcDQT9tuZdddbd72YygK6ZwLg3jy0YpDAT+t78tpE7M8rkNr7m7ll2Uup/Wl7nkH3QpaY7DdG2G2mkpQHZUlSWWGUlb0hxfa0wwhCS7JkuuHtajstirjizRCRUmmr5xj5aF2fnLmKO7MhTchaVIc4pwl+J2ty2Z18ghTeVXuOtwJRFhOpaS7u86hKSlWQcpczZ3e85zG+OufGn3B4x4MCL8ZxbNvsVkjfBtdgt0ZDhQ21FZb9ygUVaPu0r83pr+MnW21dfL0AfUkfh/l4/7g1Qk13orcLQaggtqFFNqSQKFNCk7gg76az7jp5y/YdkMuDF5N4yemrax7MLK28kPzCzIV8C15jFYNWJzSUFYSEuqUNjjnLfDuQt3eyX2Gwq4W19Tab1iV7DSV3HFclggh233u0vKKHW1gVp3DYjVCRt0oanqqv4am2pUhS20txmFvKUt5qOhDbaFKW46+8UtMtthJUVKISEgnWUeVnyw5fMjcQxHJNi5U5StT32aZypc4L6os7E8QfYIft+DRX2loly21hdwdQUoIbB76bJUO/8A9G2hCd6fopR2ttp6bJAAHQDXh8vp0fufL1/gN+g8KdevQjSlpqsoDqltJbeLobaWlJdJDZZS2vvHbVYUob066Ch3Cqe4oWntWmlKhQqaEV3Hp+50ruNvSK7+vQVUJIIoSO5AO25T4gnw0zbOF+PnEYfGkQzf+TM8Rdcd46sMd51AnPJvIjpl3y7tRVKdZt8VtxTh7EqWhC+8WbL77aIXNvOUIIW9ydm1siuwrQ+pphx1zCcSWl6146ESUdrbv9bIHYHAtKlHTjqiQ0EitAta9yE7JQlS6122BI07kvNWfwrfepjBVjHHtncRc89yuQl1poMWewML+1pipW4PiTXw3EjgEqUpQDar1gGM3GdwlwRdGvgO4Filyej5TktuP2V1P7e5XELUmU2+613mHCVHbSqgUVJBBCGQGkIbQltDY7G2+w9iVtJTQMvED3loopdSVE1OqJQkU2AAAoP6w9BQCnbtoj10B9Iqr6en4f5vuD2n8v3FBK1J92vXY0IAHzai8i8WvqueM3mVGh8ocaXae6jHs+sjrrQelMoHcxZchtSG++PKSgrcWaKPadWXl7iDIBPtM4fY79ZpS2U37EMkjtpduWLZLAS6tyFcoRXVtQAbksdrqCpKq6rXw6Aj2/OfwshT7ymGm4z7rkhC221R20NOLW8lx2jSFNoSVdyvdTTfbV+8rflTzCTH40S3csf5T5UsTykv55IalXC0XjDcbkfa1vfsrFVHXHuD6ld1xcDjISGQFuIabZ+C0ygtNNB5bqUoAoewLr8EKp+gCQNVoP53huKnp47a8NfL1j8n4AACpJp9P8ukF0KCXHW2QQK0W6sIb7gSNivb0k6auOBW04PxNBnhnIeZcogKVjjCYr4ZnQ8YjvI+yZle20hXbGZHwWnKmQ8QAkZrx7yPa8fi4xDsdzveZ8/Z2zbDyYze0Wma+5k9uyhERq7Wx+3OpcMG2wHkNojqW02DUgzXLPMXcLOuTINpuDrRZdnW0uq+wzXGlAKbclROxZSa9pVTw0a13O3h8/iNWnjjibB8j5AzS9FSodjxq2v3CU3HbKfizZq20KjW+AwVDveeWhCa9SK0snKXncuUDJLw0mDLhcEY2pC8SiOR1rWW85viQ4jJFOrCO9hhpEdae4LKqikPE8Ox2wYri1oYRFseO41Z4lmslniMtBpuNDgw2247aQB1SlPoHTe8ZZnWRWbEMVsMF+53jIsjvFus1ltUGO0667Jn3C4S47MdhKGlEqUoJASa9KG78XeSKGq4qPxrbcueMjtpbhNuFZbck8bWKcl8XVLK09rNxmsoiuKPxGQpIDurznXJWWZNnebXd9SrrkuYXZ+8XySofCQ205KdccbbZZaSlKGmCGUJTRNQAdK27e7YkkkkkipJNTufltpXaSKbbGld9/HfR95W+53Pr/Pr5e36z9z5egfwAfL06IrT3T49dx6601TeqelVmoNVEDr4U+fTOfcZTBPx+6riw+QcAnzJTdhzSxNvJW6y82CtmNfoaamFOCfix1k79pVWx8qcR3v7bBkx2GL9ZpbrP6/xG/NNpM7Hchhl5x9ifEUSEukFuQ3RxCj3UG5qfV821DTf8FudPOuLShpplbzi1LS2lCG0qWtS3FkIbQkCpUo0A66ybypeUzJlsWJtciwcxcvWictKcgb7Xmrrg+DT4TodbiIbUpqdcGlpLyiWUnsBKio++pQqpbhU4sqIWSVLVUqUfEk7gar7voG34unTR6bA1A9YT4dBQnXTSj19HzkmoFen3359U6fR4Dem+rXYLFabpfcgv05i0WOx2SFJud6ut1lq7IsS12uIhcm4Slq3DaQE9oKllKEqULXy7520MxA4zbZtn4JtrxTLfLkZEoo5TuHc6y1VS6PWmESpAQQqRQlOrWrL5kGxvRLXHtfGfC/HUW2t5VkKm0KYg23GrE2hLFstjLgAdnSmww0mqlFSzvLTyPdpGH8UsTxNwzhexzf+bllRGLohTckkt9rmWZaw24pKpboS3G7lIYTRajptvsWQ482y2G23X3PiurDaGm2WUuOvPPKICG0AqWqiQCSNWjOua4948vfDUmVDmQnb5aArkjObTUvl3F7DNWBj0aUypH+s3Flf6QoySDpGG8E8cWfGG3moqbzlklCbpnmUvww6hiTlOTSGU3C4uMqkultpKkRWC8stNI719y1EDuUU1KRRZIUregp3ADx3NNXHCbRcYvNHMwjzY5wHCruw7Bxa4ssvLjrz/IobrrFhiuPpDamGg7MQsUUhNRQXPmvOrr+yluuUubjfFNgItXH9mYX8YQGbhZkLV+vLhbkKUtqXL+M8lSgpKk0AFS6kmqqk9xWorBCu5ZqpRUCakncHQTUdqE9oCQAlKR8MhKQAAEpJ8Ne3f6vy6J3qetevp9f3Pl6vuVArvo0Sfo+f0jw1UCorSvrHXR907dTTwHXQITUHofTqtCB47eHT6zoEJJBFR7NVIIHiafy+ga/RPT+X6tVIoPy/TXca/ROhUEVoAKdT6Px6p2n8egKGp/RFOv4/Vr9E67ab9QPV1r1Pgdfon6NH0moINT6PbTfXy8f5NHbx3IO/UgCtanUDk7iG+rXCkuMsZ5g1ynTU41yBZWk0Rb7s0hx1MedHSVfZpqUKfj1ok9u2rbyrxDeg4phTNvzTD5imkZPgOUIZUqbjeSQErWqO8laFmM+mrExlPxGVKTWgKqgnp+YVqdx+B+Kt1tltltTrrjq0obabRupxalEBKB4k7DWUeU7ynZQUNxjMsHMnLVnlKS0tbjfwJeC4vMQynt+GhbibhLQ5VvZsDckobZSUsjuo2pJQpCyVrWpTa1LUkvr71hZJ+IkhfjTRoaip9OxIc9HoA6a6/j16fl/Jrprprp9501696gdfHp6a/VqJx1wXiL15lIkwxlGVz23I+EYJbZjykNXvMrmVsH3EJWYsaOsvSKLBA66g5PHt7Wf86yIgjXvk3IIPd+q1uIWmVD49tEpyYMWs/wAV9xKClSpC2VFJWUkgqTDTCyjnzNYcmJxXhD0ltLMea4hLCMwylSm3Ps2LWlxSivbumON/Z0KCnKjIOX+W8vvedcgZQovXzJLit5MUJWErasNphlfwcetFrUaRoCN0sdilKIIGv1BwtgFxuVmgSJMfIOQLytq14LjLUZ2O1L+1X5+Qj7Tc23ZKCiCykyH0ha0+62rVjzbPYkDnPnNiPDl/tnk1rBx7Erj2RnlowbGJqpKLaWpDdRJlF2UoitUdxTpJFSUUQHFe8qgp406nx+rT+b858hWjFYi1yBZbA0+LlleUSI/wQ5EsGMxSq6XKQ06+hDriUCNG+K38dxsLQTdeNPL2idwRw5JafhXC/QLmXOUMyYdCGVsTrxGajoxO1PR1OJciwSXqubyD2jSlUUt5yQ9KkPLeeekSJchSnJEmRKkuPy5Mh5VStbri1rJqonRBB/SJ2J291w9v6IAJ+j6dbdPbWnT1DXTw613I2rt6BT8Wjtv7evr10p4dddPmrr+XXT566HX6emv5dbVHz6/l1tX6fxa+sV+Xhrav069Xt+Xjrx+k768fT18deP069Xt6a8fp1vX1Gvy9Gh1+nXjX266n6dfl+Xr10p6q6/Rp8/idUUkeAoo1Ar0B2A7dW7lLiy4u/Z3jGt2a4FJkuoxDPMXSv/WrNd4iVB0Sewn7LL7y7EX+gQkqBtPJ/FV5V3lCI2WYTc5kNWW4JkbQCZuP5NBivOKbcZcBMeYB9nuLBS8yVIOyfYPq/ASYM6LGmw5sV+HMiS2hIiyoshtxp6NJiuAsPsOpXRSVBVU12045J8mvlbPxFqdCUcA8WA/GeUpcp911eLuOvPSnKKUVGtR1PXQA8mPlcNdj/wBQPFn+Tt0xOvSuv3MPKz6j/cHxd6/RiGx1+5d5Wv8AATi/+yeh/wCS7ys/4B8Xer/olr9y3ys/4BcW/wBktV/2LfKyaf8AgHxX/ZMHX7lvlY/wE4r/ALKaA/2LvKx6/wDqD4rNd/T+yfq1+5b5WP8AATiv+yh1+5b5WP8AAPiv/e/9E+m+j/5LfKx0P/cJxX/ZTRLfkw8rCDQkU4D4s2IUrcgYl6RqXbeIOKeM+LbZPkqlT7fx7gWNYZFny/cT9plM43b7ZHkSAGUjvW2pVEj0DQJQO8AAqPWnoG9euncx5U8vHCXJGVSYbFvlZHnvFmEZlen4MRDLcWK9ccistylFuO3GbSgA0ShCUjZIAPZ5OvK8jYDuTwDxS04gpSAFtutYsy6hdB1BIHopq24rxxh2NYPjFqjfZoNjxayW2xWyM0lKQltmBaY8OEwgBIHahtIptpSkqp3fpDruST1J9egBt4VFNhUHatR4a/a7lvy98Icn5UkJjs5LyBxXhGW35uAz2NtQxdLzZpUsNJSgU96iRtQ0GnD/ALF/lYqtxS1f+X/iU+8qgNK4gTTbx0f/ACXeVc+o+X7iSh2PX/mf1FdfuWeVr0bcCcXo61P/AKrFUD5tVHks8rY9nA/Go/8A0zr9yzyuf4Eca+r/AKM+zX7lnla/wI40/szr9yzytf4Ecaf2Z1+5Z5Wv8CONP7M6IPks8rW3/gTxmfSPHGvVrbyVeVw0P/7E8Z/kxuh1+5V5Wv8AAnjL+zWv3KvK3Tff+4rjKlAPVjeqDyV+Vrx/7ieMvDbxxrVT5K/K1Qb/APYVxl+TGydbeSzyteNa8EcZ+n1416tfuWeVr078EcafkxonVf8AYt8rPh/3Ecaeiv8A+Waa/cs8rX+BHGn9mdfuWeVr/AjjT+zOq/7Fnla9H/YRxn+XGdfuV+Vr/AjjP+zWv3LPK1/gRxmfx/s0dfuV+Vsf/AnjP6/2a1+5Z5Wqf+4jjP1+P7NerX7lfla/wI4z/s1r9y3ysj1f3EcaE79OmMnX7lnla/wH40/szr9yzytf4Ecaf2Z1+5Z5Wv8AAfjT+zOv3LPK1/gRxp/ZnX7lnlZHr/uH40/sxqqfJb5XCabU4I402qkA7/s0PBWpV44b4P4o4pulxY+zXC48d8eYph82dHAASxLkWG2QlyGkA9HArrQU0PYPq/AfR6fTrp98dvrp8q6qSB4VJpvWlNbEH5z49N/HpqqaHenj1rQjr4aPQj1V+bVSQPRU0+vx0fQQRWp6UO/rG+gQoHwFPWo/iFdD5eOt9dB+PRpsSCP/AJpP+jo+3bx9muv1eHWv06HvCvt9B8RqlOn++6/RQ+3Q3TXxFag/NoBND9HoJqfl4626a3Hp9Pq9fr10+vXT69dPr1XYeug9J66FPn2p3bbE+waIFANq16fP1oNGtOniTvX8+qdiab+k71NfmNNEdqR7NvmrQa/RA+evifXr9EePiR4erXRO3q3/ADUFNdB9A/NroPoH5tCqa09Ap+UV310A26V33IBrv4aFCDv1SajYgb9dbge0mtfT49NdBUgdN67K2FT12/HrofHxH5vVrZI+gb+066D6B+bXQfQPza6D6B+bXQfQPza6D6B+bWwA9gp9wewfV+HPq+Xo07zdy9asyu+JM5LZMX+yYLabRd74LlfHJLcF1UO85BjcT7EFxyHVGRVPcNqVIUlfHnmfSUV7inj7jEIBB3Un/rsUSAU12PTWaXjhQZtaJPH91g2vJcX5Es9gsOSx3bo0t63XaNDseV5RHk2S4sJKmXw92LABG2lKHqNNupHroOusMzrmWzZ/e7RmuSSsYtUPj20WG9XVM+LbF3R52TFv+U4pFRFQw3usPqIPUelbh4880wQ2laj24FxitVANwENczuuqr6EpUfVrjzlSwRrhCx/knB8Vz2ww7s1HYusayZdY4F+tbNxRElzIyJghz0FxKHFpCtgeuh16eIp9z6fr1/xv+TXo0p1O3j18NTr/AJFe7Pj9itEdyTd7xfblEtFptcNCO92fcrpcHmIUOKw37yi6tCaDc6m2HBjnXP2QwnXIzkrAbUzaMM+2oKErjnKMqkwHnm6uVS9FhTI6gDRw7aW1E8lt+eiJKf613ne2xpJqRuGU8UPwDQdaSya7atsDlTiflviZ2fIVFeukL9T8hWG0gBP+s3WRal2a8CIomiVRoEhyoqUU1G5C4Szyw8gYdIc+ALpZJhdchTPgNvLt14t76GblZLmyh0FcWU0y8lKgopooE0BqabmooBQ08ajX07/R94AaVKgkCvipRT6a6yXFLhgvmUXPxfI79jFwci4HxwuI5ccdu8yzznYjrnMTDrsRcyEtTalIbWpsgqSkkgdxwLzNKJNaHA+NU70Hp5qpsNH/AKv/ADNdD/8AgXjM+Ho/vq36a/7P/M3QeH7BcbDf0f8AbSfkdYrhtqwjzGwLrluR2jGrdMuuC4GLXGm3m4MW6M9PXbuW7jPaiB6QO9TUd5wJ3CFdNUI7VAqCh2gblR7akKpXtp0rU+jXzfk19P3Pp/Fv6R6Pl0I6Df11+bwr82rjlubZZjmI4paI7796yDJr1brFZ7VFZT3vzJ11ucqLCisx0CqgtadjqdaeM7VyBz1d4KlNC441b4mH4XLkp7S41GveXS2Ly62Cr3Xm7Y8wr+a4rQDXkrvTjFfeK+fLWy+E1Pd2sjiV6MVdvSkihO1Rq3WXke28hcB3OWlKZE3NbTCv+GR5LiR2tKyvGJsqTDZbO6n5dtix+0V7xq25PiWQWfJsevMFi42q82C4RLparhCkoK2ZMCfEcdYlMOUNFBXUEdQRrY+r2evqKU/AD2D6vw6vYfr1cQEmn97nGp2of/brhudtt/x6J7VHfc+v2UJVsOmsR5hgrnTcMmJfxflbF4ZWr9ocCuclEyUtpsE/HvNiWgzLckAlLxUyChK6HHM5w+7Q79i+X2O15Fj96t7yJEK62a8QWLhb58Z5s0W1IjSEkeI6EAg08tIQQO/l/JwSd9hhLwp4dSdOjftSdh4CvaTXp1pryiH0+WTgZJNf/CnFD0oa6A9Xy9P3Pp+vX/G/zF6Sn+coq7R6adfZTWb+Wfju7zoPAnEF9RjOWxIqjbo3KXIVpdrept5lw3WpN0seKvpEeLb3VBp91taqEbaaZaWHI6FqS0yAlsJKAt9aEtinYlLSFKNAAEg69+fGQVtoeQC6nuW0pBUl1PWrahvXpTSmw82txAbKvhuBwJ+MgOte+2VoX3tKBFCdjqw8n4LfpyMVelxYvJGFuuyZVhzTFC6lE+PPtYe+Cm62+P8AEdhSWg2+l09qlKQQBhnKGHzU3DFc7sNsyOwy0ud63Lbc4TUhtEoDuS1MjOlbTzYUoIW2RUmuvm/KfvGv/rW/+UGuaBWleXeUD6t8+yAVFVeFPVpSB1Qyp9Su0hAbTQklwjsB32HU01VLrR8afETXpU039ege5I8TVSBtv0oqvUa4UcWtCW08ucdFxZWntSlOXWuq1bigHadKpuAmgV4bLNelRSn06+YfTTf8f3Pp/Fv6R6Pl0J9VflSh3I1mfK/IF6jWTEsGsFxvt5uT9XFNsw2wtuNFjdyFS5s2QpLTTaVBS3FgDrqfKvMufivD1qusgcecTwrzKet0G2tGMmLkGRsMus2e85XPEf4i/tSS3ETRLKQoulSfjPqU66kOIbUpRUlKVI76hNWkpSVgED3a9K6JXMjoCT2EqcASlZ27VK/RKiTsK6oO11t1CqAglDiFBSab7FKiR+bVvttznyb35dsvu9tiZ/gc1c65Q7G/NfTF/vGxFtx2Q/aL1Ykdplste5PYI91KmwrVmyG0TGrjar5bIV2tdzj0Ea4264RmpkSZHSlx7sakMPJUEklQGx3/AAA9g+r8Or2K+sauHr5b4132H/t1wIO/s0sVFagkA+HQHuoNyR4aSk1FTQGoFKgCtfm/Fq/eR7k3IUybvYm7nlvAU6aooE7Gvtb7uV4NHeeJXIkWyQ+LrGbVQhEuQ2kkIQkeWt2oojl7JCQRWvdhbiR9enDXr1HrogfPtryhf/5m4G//AIoxXSfZ9z6fr1sK0rt6qH1jV0fig/a27ZcnY4QO5z4zcN5bPwx+kVfFSKDx1yHIuz0iRcXuQM6lXJ98krkTpmXXZ+W46sj3323iUL8UEdp6a4vT5rkXFPl9Vd5x5GVZ0z1zw21ZLlJx0STawm4rx97Io7DFxQwfiqjvfoqFaQP7jOLPLLyFizdtSy01i0Cz3qfEgLbWhLM+K86vI4K3GK+5JQ26pO/aRvrifkHhWyRsL4s5qjZfbHcNROVGtGK51jgYuRVYmpZQ3bbFKsstvuYW5VcpR7O6tAhNvH63eY7XVw7SyL3ILSO7uKokL7RVP9Oia+OuPLdkKboh3Bc25Jwe1/rmI9BnrsttvbVxtnc1ISlwtpau5SlW4IGx8BT1D8v3iOmziPbsomvzjXM4pUHl7lCpPShz/IQAfRQjXlm435BtMXIcFznnLjTFMqx6b9rEa82m/ZXaLXIt6nYkhhbfxG5RJ33Qknw0p0+ULjvvUokgvZJQlW52F7oBXVD5QuO6b0JdyQmvo3verHkmPeVHA7Rf8evEC82W7RXMgL9tultkolwpbYfvD7ClNPshVFoUk+I1/VpCWxRI6AJAokBI9HaNAein+aK/QfueOwO23+Sd/m0N61JNKU69x3p11wz5TLRc5UO35XNf5b5JjQni3+urNjc9MDD7BOca7XW4a74TNdbr2vpYAOw0FhQPvD3hskEqBIHh0qB6NR/M/wCY37Tf+J4d/uNn4940iPSLfCzWfYXV226ZHk0tpxmd+qoF2adaZjJKUPkLKvdCCV4lcPK9xMbM6yiOWY+MMQpDJQwqM3IjToy25LcpltVUO9xWFgKrUastywG43CbwLyvb75e8KYktLkz8SvFmebN6xGZcV95msQm5sZ9pyiFlmUgJSstuFKbLYrdOyS8PJU2mx4/BlZDeFh0yYzI/VVmbm3BIektqSglsAlJpsK647w7mXC85w7LeMbjfcHgt59YLxj94vGI26e47ilzbj3uLDmyWVWp5CPiFJqEDfVfT47/P9elGnqT8x9viNdPxj8+j1PTc7dKp6f8AB+8HsH1fhz7FfXq4U8eXOMvo+2XGnWvgBpZJoKCtT0FSamtNqaUkbAMKkhwglpTIV8MFCiChanXilCUpJJWQPEaw7lbArlJsuc4BeoeSYpdobrjUiHcIRC/hF1BDhhXFoFmQ3XtcZWUnXk+5xxcR/tV35PvlqziyQ1/ahiGdW7D4cXIcfUplBPYmY6p5ipUTHcSe4gE6WnoSo/8AFB23360H068ofq8svAw9f/ZTinqr9Wk+z7n0/Xr6a+yh02KlI7ga+Bof0DuKhfT2azmVHts57h/mzLL3yJxfkCwkwGrnldwdvWVYQlTYUkXG1XqU6+kOdi3Gnk9iCkd2mVONuoS+KsurZKG3UpUjuUypdA6kFfVJNPbpufjN+veNzWJCZUaZYLrcLLLiyUqQpMiLKtj8d6O7VtJ7kqG6R6Bqzw5/LTPMGO2qVbno9j5+tsLliBHRb3oTgjxJmR2+flNmakIgoQ67AnMPdoKkELodWjivmnjXFuB+UMgebtdpukGPCn8Z5ROe7GmIrF6kQrddMVuFwd7g3HuCHIwBSEzHFlxDSBBjNxWFBSkstx0xQK0qotJS2QVgVJI94EEEih0a/KnX6/vAa/zga7+ClUH0a5p8P+t7k8gEgb/t/kXU+z19dYXynx/dBZs847ynH8yw+5P2+3XaDAv1juUObDmP226MyYEoxltEpS8262qpCkkbaWpHmDs7aFKUpLY4b4KUlKSapQkr43W52pHQqUT6SdU/2iLQAK0pwzwTufDpxrXY9emudrf5i+RIeeIwWw4RNxz7NheC4gq3O3ec4zdwv9isZx9U/wC1KjpUPj/EDXbRAAUa/MfSfT6fX90+FQdIG26iOnpCvzfLbXJ8MPO/Awjj7i/DmojiiWo7rVtul7kyGEkDtM0XdBVT/IG+ldwoAU+jdTn9R0pVIZ+MXfGvw6e3yn4taoAtrLPAfGF4lxk/B2vGUYvb8nvq3DHccjrfcvV3fUtaFFK6gg9tND1UPz0O3UU66xK0+YDibE+WbVguQjLcWt+XQvt8C1X8Q5ML7YiIp1LEgOxnilbboW0shJUklCaNWrjDiXj7AILCUhlrE8SsVjKSllpkqLkGGw8XlNMIBWVFSu2pJO+kqWRt3AgpQKVoANhU6FT1CvD19NtqaA+Xj7PuK9v+m794PYPq/D/L06uP/ve40T7KTrgPT139mnjvsgGniaA0A2pU65nybj6ysv8APfCnmHzPL8ARHaSmTldih4bh0/I8Bmvpo5IbkW5b8y0NEqDM9CEIHe6TpceUFtq+Gn4yaFL7JUCl5pYWP6p9qhCkndJO+ncGF6mt4fJv7eUP40haBZk35m2Js0a6R4pbrHuabWylp51tSEv1JKSRXTqQaCp3oOtR09ppryhH/wDrLwNv7eKcU6aT7PufT9f3FzbtPhW2C2Uh2ZPlMw4rRUe1AckyFtst9yiAO5QqTrJeKvMDlPC+RYbfgn9Z23Js+wuFJtUr/wBFHvVqmS7wifZrxb1/1kd9gJdQsbeI1l99/wD+fvmn4r5qsWNy4r9749ye8xEZBbZNykTvsFtc5Bx5Mi2yobrMJ9Lb81sPufZiO40Uoy3OT/LlyJFtMJXYvKcatDmY4w+R2FaoVxxg3F6Q00FVU4WEoSOpGm23mZMV5cqREcYlxno0iK/HSvvE6PIQh+GHAkhv4iQVq2polIUHvhkJ+HJdirVVKltqS8xR1l5okKbcT77Sj3IIOolo5EvTmR8lcHX5XG2SXp6QqVPutiajibhV2vDjyWnnLnNsiy0892hCvswP6RVoKNB4EfQag+v7z/hf6S9czncAcu8nn2D+8DIiainr1ZcOw+yXHJ8tyO5RLRj+NWZhUm7Xu4zpMeHHh2+MKF+Q5IfbSlPUk7aKE+TvnpVFKTT9kWaVT1IJngkV6erQJ8nXPNBQ/wD3SaFDXbpP38NeZCZzpwxnvFEPJsdwyHYJOa2pu1pu8uJdri9IYghMh9by22XUk+j5xoe3ptt4a3HUgdf8qgp89dD1gH6QDo19CqbV6Ak6T6ir8QI9Oufnpq3SnJbbxxktvS4B2i3zcRhwG1NGnvNiRanPYSdKrvuk779u6dzQdN9eVS/QHGXW5fl44cjSPgLC0M3K2YLZbReYxUKgrhXqBJZV6C2dAVG/z+BVsKGvTQ5h5lXe2cLOTYzipcxq0v32+rut+lTA2iBZItZd1UzCgvPrba98NMrOmUcT894JdL28024vErxd4mLZfFLvaENyseyF23zW3VnYIHcokEbkHTYcKkpdbUttYQtbfugKUn4iUlBKgqopUEeJ0KVIorwodlbVFNh10Pl1r+b7ivb/AKbv3g9g+r8P8vTq6D/xg43+n9YXTx9g057E/VrmJKtkr8xt9bVUVHYvB8HB26muonMHHll+w8Nc+3ObdBHtkdbNpxDlF0sSMpsqEhBRbrbkxUbhDQpwpCw82gAI96pJJrv6z21oRuU0OnKgb9R4blO2w15Qj4f7MvA30f3UYpt69J9n3Pp+vQ+f6teZWy4sbqckteAzcrsrNmfkx50qZizjd6VGbciqS72uxoiwRWhAodInyC1cFS+2Yl59UmY4v7QRIQovTHH1HuSvu2NPRrMeP+S7kzjHG3PFlx+0C/yWkJs1gzjGrldnMbeub/xWmrXCuLOSzG3JJSsJUEAihKkx5tskRJtsfjuPw7hClQpdunRfiobSqLNiSZEeTHlKWOwBRSqnvUNNcXY5ilq48Y81D2VuT7g9h8K1tXuy4Ezbrqzemc1NpQhhuRc5zjTcZmUftJcR8QAJAKlOKqUp7qqI3oUKBHTdNKb77VprzlSxGlC3LzbiZCH1IWiI5PYxa+EqbcVRLrzLCgCE17e4BVKjQFTt6aV6CtfbT7z/AIQ/GpZ+rXNQPX+9zk+o/wDiDkHo6a8mvYpSa+ZfiDdJoof877Ukp7ga9igSFDofHRAJFFFNe5W9EjoDUg111J+cj8vTQ7gCCpCjXchbaqtqTWvaQfRoD0EfjOk/0m/85Ok/0U/5o18yv8xQ+s6JH81aj7BQitOp1wf5koESQm057h8rizIrkEOuxk3/ABOY/ecejK7GS3GckWm4SglTqk/FUjtTUgjXcB2g0Unu6/pCncAARTfY6s3kv5jyWzYdl+Fy7r/czer5MtdhtGc43drg7fpOLfrK63KPHVm1vyO8zExYoPdMhlCkUUhSA9cprrUSExHMl6TKkQ40dptDa3FlyQ/JbjN/CSD3KUsIHXupvrCOAOF8ph5TxrxDeLrkeY3+0uJl2PIuRXGUWu2RbRLZkJS8MLhLlVlJG8qS42kEDvU0kh5D7chUuNKYq1MZkIQFoeRKUfiMOJU1VKkFK6/ztM59yZm+c5MOV86u+TYXAzO8XO9Is+A2hgY/Zv1Eu5uOSI1syN6KueKdoJVUAV0OvdvUnx6dSB6CdDp/uV+4r2/6bv3g9g+r8P7Nz7N/zauXTfl3jVW9R0uNxoDWhJPcNKBHQHoDQncjwAAGuYhTr5jb3QdAf+YuEihUkbCus94Ez5tDMHLbaV2e9pbDk7FcmtqRNxvJLapLZeTLtV0YaUpLakFbRWitFU1nfDXJ1tVa864+vkmw35hIX9nlPtf1ka6QC6ht123XiEtuSwspTVt0AjuCgHPdPo6eJ7dvDeuvKHXoPLLwKagA9eKcUA33HUa+XpOtx4jpT5U0Ou4B8PEDwrrx29n59XGyXGMiZa7xb51rucZ3t7JMGfFdiyY6wpKklD7LqkmoOx1k2Iz4sqRxBlF2n5Bw3mLkZKIc3GLlcXFKsMtyMlcVm6Yu44WXG1EOiKlDpSEKB18BZafafFSlQDrLrfckJdQlYAdZc37HE+6aEg1TsbFYs4zCx2Mx0RlWe25LfIFsMdCSltgQItwRFDCEEpSjtoE6fflPSZz8l5Dj77zj0qTJeQjsQtxTi3HnVoQABWqgkUGrHjGM2qZkGT5LdRZ7HjtsYXJulxubwaRFgMRUg/GlyXZSAGUkuAVJABBOF8c5FDjx+T8omTeQOUVtvfbXGMqyNlj4liRP+GhT8awQmm46E7ttL+IlBKdz1+VPop94nfqtO1P98a+Hr1zRt3BXLnJ5BAWAa5/kJoD0NPl115NTQ0HmX4gNaEDfMbSNKpT9OvzUTvsNDr83T6tePz/7mvn/ACn1aH9JH+cnSf6Kf80a+n8Yprc7GpO/X218NZ5wHmjq7fGyeOzLx7IWQv7dimXWx4TMfyWCWC278a1zkhRSlQLiCpBNDrIeH+ZMcnWTIrS889arg4hTlqy/Hg92RMrsFwT/AFMu1Tko7nFVSqOtXa6EVFU9jjLgqlwOR5CJTBUhYWytt6O6W1KbVuPhrBrQ12Gmcan5vmU/HG1Et47MyW7u2GP3AjujWh+U7FbKgdwr4la76bjxI6I0cdxQy0iK22lTinFLKGY8eOkKU4oqO26iSSdWHi7ErdPZweFMiXDlnOA3JiWnEMWZkR3Zcc3VESQ0MgvcQLahMN9xUoErKE76xTjvCrbGtGKYRj9rxjHbbFaQwxCs9niNQobCENdrff8ADa7llKUhSlEgDX+7rw8Pr+4r2/6bv3g9g+r8OdxuD/pU+vUzgrD81sGA3yTmeJ5O1keSWu5Xi0Ms4/LlPyYz0G1Pxprjktp4pQQsBKyCagU0aeanhvrv/wBX+egECuyh+tqH26zjirM+QsY5GuWVcp3LPo93xWzXmyQIcCZj2P2VFtkx7zIkyHJiH7QtwrQoIKVpFKg6KR2n3SAFE0NUgbkb776wTmLjDkPFeKOTbLaXMYze45PYrxerVl2OQmlKxsliyS4UoXiyuuuth55ToXHUE7EaWlfmu4ZpVQJ/u8z4gVIG4/XB/RIGuFeJrlcod6ufFvE/HXHlzvEKPIiwLtOwjDbLjMq6QY0pS5MaJcJNtU8026S4ltYCiVA6rU1pTqfbrck9OpPga6+amtvX9R116HxFa6n8a824NYs5wy4fFdXBukFhc63z1pShm7WG79n2+w3Vjt2fjKQtSfdUSnYvy/Lf5hLVHsTsqVLjYxy1YZbk60NKWyIlthZPjRSq6tJR3970xgPE9tPHRjW2DwbfIaVJpcE8rvWtKkFQqoQpeMuvABJr1H49Rk8jc3cMccW1UuKuaLK1fs0yBhj4rX21VpWlm2WRT6ooUgJkBSCoA7AnUDL8dTcOVuXYLYZY5S5CjQpF1tDRaUl9vErTFYFtx4vl12riCt1CXD2r8B3VFSCDuaCpKhQ0/wArf2nQr1oa+0U/P94CBWigrw8FV+rWdZUx5pOHokXLc3y/KosR7As6W/FjZLklzvjEOS83eAhx+KzPS2pSQEqUkkChprgrm2+eZLinJLRxNythPIdyx+04Rm0K53uFiV7hXeVa4EybdHYkWXNaiFDbjqS2kkFQIGulK1PrAoBVXTr6tD7o/pI/z06T/RT/AJo+6FAkFvcD2kfN4aVgnP8AgNsyu2sBRsl6jk2vMMafWptwPY7k0RCLlawp1oLW2hfwnFIT3JVq4TvL35icYvtgcU9It+P8tWy42/J4rKlI+Bbk37H23LZNYipSQZDrCXXCr3htpcN638Fxre2pKEXk8rKeS4FGhCbcjG/taF+9sknf076iXfzOc/QmrK2YzkzCOJLfN+0XVhC23H7dcsmvXYm3tuoStv48NoOkEdKDUPjXhHCbPg+LRe2RIZtjf+v3q4qbQ29db9cXAZl0uL6Gx77qlBA91ISNtCvzjcivT7xXt/03fvB7B9X4Tp95+en5jrpo7UqST13JFD7On3COlQR9OikgEEKFKUrUk9fCleuqJB/GfGnp/wAkaGx6ej5tdD9B10P0HXQ/QddDX009Xs10KSPGnWu34tA0pSg6f74H0+jXStaVPbXpsa9eumyUVANDVBKaEitRUAdevq0AlFAABsmmwFKDrTrrofmFPX6PXrcHx/0fvPl6/Xo+ymhUVpTYEgVoR9FDroR1HU/VXQH3R/ST+JQOhsf0U+B/yRrofoOuh+g66H6DoUTt6x6wOtPCtdAgGpoK03AB6VBB/k0f6sfp9xVQgE7nu8STobV3BJ7euytq+ojXQj0bbDY6+XT7w7Hr6P8AfuH6jrofoOuh+g66H6Doewf/ACD/AP/Z"/>
          <p:cNvSpPr>
            <a:spLocks noChangeAspect="1"/>
          </p:cNvSpPr>
          <p:nvPr/>
        </p:nvSpPr>
        <p:spPr>
          <a:xfrm>
            <a:off x="1679575" y="-144462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3262" name="AutoShape 23" descr="data:image/jpeg;base64,/9j/4AAQSkZJRgABAgEASABIAAD/4RHBRXhpZgAATU0AKgAAAAgABwESAAMAAAABAAEAAAEaAAUAAAABAAAAYgEbAAUAAAABAAAAagEoAAMAAAABAAIAAAExAAIAAAAcAAAAcgEyAAIAAAAUAAAAjodpAAQAAAABAAAApAAAANAACvyAAAAnEAAK/IAAACcQQWRvYmUgUGhvdG9zaG9wIENTNCBXaW5kb3dzADIwMTU6MDM6MjAgMTY6MjQ6MDgAAAAAA6ABAAMAAAABAAEAAKACAAQAAAABAAAB9KADAAQAAAABAAABOQAAAAAAAAAGAQMAAwAAAAEABgAAARoABQAAAAEAAAEeARsABQAAAAEAAAEmASgAAwAAAAEAAgAAAgEABAAAAAEAAAEuAgIABAAAAAEAABCLAAAAAAAAAEgAAAABAAAASAAAAAH/2P/gABBKRklGAAECAABIAEgAAP/tAAxBZG9iZV9DTQAB/+4ADkFkb2JlAGSAAAAAAf/bAIQADAgICAkIDAkJDBELCgsRFQ8MDA8VGBMTFRMTGBEMDAwMDAwRDAwMDAwMDAwMDAwMDAwMDAwMDAwMDAwMDAwMDAENCwsNDg0QDg4QFA4ODhQUDg4ODhQRDAwMDAwREQwMDAwMDBEMDAwMDAwMDAwMDAwMDAwMDAwMDAwMDAwMDAwM/8AAEQgAZACgAwEiAAIRAQMRAf/dAAQACv/EAT8AAAEFAQEBAQEBAAAAAAAAAAMAAQIEBQYHCAkKCwEAAQUBAQEBAQEAAAAAAAAAAQACAwQFBgcICQoLEAABBAEDAgQCBQcGCAUDDDMBAAIRAwQhEjEFQVFhEyJxgTIGFJGhsUIjJBVSwWIzNHKC0UMHJZJT8OHxY3M1FqKygyZEk1RkRcKjdDYX0lXiZfKzhMPTdePzRieUpIW0lcTU5PSltcXV5fVWZnaGlqa2xtbm9jdHV2d3h5ent8fX5/cRAAICAQIEBAMEBQYHBwYFNQEAAhEDITESBEFRYXEiEwUygZEUobFCI8FS0fAzJGLhcoKSQ1MVY3M08SUGFqKygwcmNcLSRJNUoxdkRVU2dGXi8rOEw9N14/NGlKSFtJXE1OT0pbXF1eX1VmZ2hpamtsbW5vYnN0dXZ3eHl6e3x//aAAwDAQACEQMRAD8A9VSSSSUpJJJJSkkkklKSSSSUpYX1p+tGP0HFhoF3ULgfs2OTp4etdH0Mev8A8E/m61P6zfWbG6DiBxAuzLgRjY8xuI5ss/cor/Pf/wBb+mvKcvLys3Ksy8uw3ZFxmx5/6LGN/Mqr/wAHWrXLcsch4pfIP+exZcvDoPm/J9X+rX1mxOvYu5sVZlQH2nGJ1aT/AISv/SUP/wAHZ/6MWyvD8PMysHKrzMOw05FR9jxrofpMe3/CVP8Az616r9WfrPi9exiNKc6kD7TjTMdvVq/0lD/3v+t2Jczyxx+qOsD/AMxWLLxaH5nbSSSVVlUkkkkpSSSSSlJJJJKf/9D1VJJJJSkkkklKSSSSUpY/1k+seL0HD9WwerlWy3GxgYL3Dlzv3KK/8Lb/AOjfTYpfWL6w4fQcL17/ANJfZLcbGBh1jx/57qr/AMNd/g/+N9KqzyfPz8vqWZZnZtnqZFv0iNGtaPoU1M/wdNf5jf8Arln6VWeW5Y5DxS0gP+cxZcvDoPmWzc3L6hl2ZubZ6uRafc7gAD6FdbfzKq/zGf8AoxATplqAACh0alkmypFxcrJwsmvLxLDTkUma7B/0mub+fW//AAlaEkkQDodUvrP1X+tON17GLXAU59IH2jHn5evRP08d/wD4F/N2LdXh2Nk5OJk15eJYacik7q7W8jxBH59b/wDCVu+mvU/qr9asfr2OWPAo6hSAcjHB0I4+0UT9Oh//AID/ADVn/CZnM8t7frh8n/QbWLLxaH5vzd5JJJVWVSSSSSlJJJJKf//R9VSSSSUpJJJJSllfWD6w4XQcL7Rke+6yW42M0w6x47D9ytn+Gu/wX9f061Lr/X8PoWEcnJ99jztx8dp99j/3G/utb/hbP8GxeTdT6jmdVzX52c/fc/QAfQYwfRppb+bW3/wT+csVnluWOQ8UtID/AJ3gxZcvCKHzOhiYvVPrb1a+/KyGVuYz1MnJeD6VFIJ2VUV7m+xvv2Mdaz/C332+oq3Vqfq7SypnR8vJzbZ/TW2sayktg60/o6bd2/8A4yr0/wDCLQ+puVh+vndHzXmqnrVAxm3AxFkWsZXJ/OubkP8AS/4X9F/hFldV6TndHzDh5zIfqa7B9C1o/wALT/3+v6dKvRP60wvhEQPbgNIyj+l/isB+S6sk+qTTSSU6abr7W0Y9b7rrJ2VVtL3ujV21jJd7fzlMxsElZzOm9RwNv27FuxRZox1rSGk87W2a17/5G7eq3cDUlxDWgCSSfota0e5znfupAg6g35JpJjtofkVMybDRjueBdc1u9zGE++xteu/b/rvXRZWJ0XH6K36wdCOXg5OJlNqwsq8k/agYZZZTW92z0XVetZ/NV+oym2m2tS6f9WsLpeK3rP1rPpUjXG6ZzZa7ljLqwf0jv+6n0P8Aua/0/VqWR1zrmZ1vKF14FNFI24uIz6FTeO0b7Xf4Sz+xX+jUBl7kxwE8EfnP+Tl/Ur9NkrhjrVn5f3v739V9G+qv1qx+u0GqwNo6jQ2b8cHQjj7Rj7vp0O/z8d/6O3/BW3b68NovyMa+vKxbHUZFLt1VrOWnj+01zfbZW/2WM+mvUfqr9bMfrlPo3BtHUqWzdQPouHH2jG3e51P77Pp4/wDNv/wdttTmeVMPXDWHUfuf+gsuLLxek/N/0noUkklUZlJJJJKf/9L1VJJJJSlndd65hdEwnZeUSSfbTS36dj+1df8A39/+DUutdawui4LszMdoPbXW3V9jz9Gqpv7zv+h/OWexeS9X6tm9YznZ2afeRtqqafZUz/RVf+jLP8N/mMVjluWOU2dIDf8Arf1YseTJwjTdj1Tqmb1bNfnZr91rvaxjfoVsmW01fyP/AD6qqZJaoiAABoA1CSTZUQ1wLXCWkQQeF0/R+vU9Toq+rv1hqdmU32Mqw8xp/T1WOPp0lz3e727v6R9P/BZFd9fqLmEwIdwZg8g8EeYTZ4xMUenyy6xl3CYyIOn1D1f1k+o7Oi9M/aFGY7IFTmNvZa1rZ9Rwqa+n0w36L3s3VvWp/ixpxPs+feIOb6ra3+LadjX0x+6yy71/6/p/8GuOyuqdZ6p6GJlZN+aWn9Xx/pOc4fnCupu++1rf8JZ6j11v1Z+qeZ0iwdb6tmfs1lLZdQx7QCyfoZ9zt1Hpf8DX/wCxCrZhIYDDLkBmT6a/S/qssKOQGMfSN3sOrdPq6l0zJwLQC3IrcwbuA6Jqs/63ZssauLf+wPqSzbWB1T6xFv03aCrcPpGNzcOnb/g2b8vI/wCK/SVt9Yf8YVl7X4nQt1dZ0fnvEPI/7qVO+h/x9/8A1un/AAy4skklxJc5xLnOcSXOcdXPe93ue9377kzl+Wnw1kJjAm/b6y/vJyZY36dZD9JsdQ6jm9Ty3Zmfabr3aA8NY3/RUV/4Kr/W31LFWSSV4AAUBQHQMG5sqU6b78e6vIx7HU30u3VWs0c13Ej+z7XN/PUEkVPqf1T+ttHW6vs+Rtp6lU2bKho2xo09fHn8z/SVfTo/7bsf0a8Mqtuourvoe6q6lwfVaww5rh+c3/X3r076pfW6rrVYxcrbV1OtsuYNG2tH+Gon/wAFp/wX/FrM5nleD1wHo6j9z/0Fs4svFpL5vzelSSSVRmf/0/VVR6z1nB6Ngvzc1+1jfaxg1fY8/QppZ+fY+P8A0ZZ+jV5JEVYsWFHwfFutdcyutZxzMt0RLaKGyWVMP+DZ+893+Gu/wz/+D9KtlHe3x/Ar3dMrkeeEQAMVAf1v/QWA8vZsy/B8J3t8fwKQcHENaC5ziA1rQSSToGta0bnOXsmB9Y+idRy3YeFlsuyWBxdUNwMMPp2fTa36Dip2dd6TV1NnSbMhrc+yNlEOkyHPGu3Z9BjvzlJ99ldeybAvfp3+VHsD98Pndf1fw+j4TOqfWjcPVMYnSKz+ltdE/rL2/wA3W1vvtYx/6P8Aw9v/AGlRcXoPW/rbljqFlNXTMDY2qlzWbWilg/RVYlHsfkbWu/pNvpU/6H9Gz0F6co2PZWx1ljgxjAXPe4wABq5znH6LWqD75PU16zoJdIR7Qgv9mO36P5+cnirerfVX6mNsxOmVfbeqfRuduDnyDxmZe3bTx/RaGf8AoP8Anrjer9e6h1m4W9Qv9RrTNVDAW01/8XVr7/8AhbfUuXph+vH1VD/T/aDNDG4MsNf/AG+K/R2/yt626ra7q221PbZXY0OY9hDmuaRLXsc32ua5GOb2/VLFIzP6czr/AIPpRKHFoJjhH6MXwv1GeP5U3qM8fyr3dZOZ9bPq9g5VmJlZrKsikgWVkOkEhtg+iz9x7VLHnpSNRxGXkb/7lacAG8gPp/6E+P8AqM8fwKXqM8fwK9gw/rZ9Xs7Krw8TNZbkXEiusB0kgGx30mBv0GOWslLnpRNSxEeZr/uVDADtMH6f+hPhPqM8fwKXqM8fwK91e9lbHWWODGMBc5ziAABq5znFYZ+vH1VFvpftFhMxvDXmv/2IFfobf5XqIx52cvlxGVdjf/cqOADeYHmP/Qnyb1GeP4FSqyHU2supsdVbU4PrsZIc1w4c1y9yrsrtrbbU4WVvAcx7SC1zSJa5rm/Sa5STT8Q74/8Anf8AoKvu/wDW/B5j6n/XGrrTBhZhbX1OsSQBDbmj/DUz+f8A6an8z/i11CZOqUzEyJjHhB/RviZ4ggUTb//U9VSSSSUpJJJJT4pXl5OF1J2finbfi5Nj2O12ybLGenbH+DvaXUvXRV9Ro6p9f+mdQx/5vIZU7aeWu9HJbZTZ/wAJU/2vVf6n4OJ1Xq/V+nZHuqvova6OWkZDSyxv/CVP/SV/y1W6BiX9O+u2F0/LgZOPkOa+OHD0rjXcz+RdXtsYtXIYHj/fhjl/hQnH/uZNSIkOH90y/wCdF9aXP/XnEzMv6t5FWGx1rg6t9lTBLn1se19rGtH0/aN/p/4Rb6w/rlR1m3o5s6NZazJosbY9lBiyysBzLa6/3nN3+tsb77PS2MWbh/nIageofN8rZn8p8uj5rjZPQbMB2PfjW15skt6lTYbWzukNtwHWU1+m2v8ARu9LfZ/hPpr0X6iY1WN0IMx85nUMc3WOpsYx1YYDt30Optc6yt/rerZsd/pVwWV9ZcHL6X9izun0XdTY30x1N7tt8j2tttbsbe/IY36W+39LZ/Of6Jdp/i76dmYfSr7cpjqRl3erTU8FrtgYyr1XMd7mers/Ob/N7Fd5oH2iTcfV8pPGJf1oMOL5qFHTeuF6teUfWF2Ez665ruoMfbhC5hvrqMPLfs9W0Mduq/wmz/CMXq68yyWY2R/jNdjZDWXV2ZID6bAHNcPsjXQ9jva73NUPJkCWQnpjkdND9F+YWIj+sHR+qg+puX1qv9l4mZTmYzH3sffYSyBGO/2/aLtzv1j9xd2qmL0jpWHb62HhY+NaQWmyqpjHbTBLN9bWu2+1W1DlyCcrHFVfpniK+ETEUa/wRTxH+NDPtqw8PAaSKck2W3tH5zaBXsrd/I9S71P+tKVP+L7Av+r9bqnOb1ayltrclz3bPUc3f6TqW/ovs279H/M+ts/4RW/8YHQcrqmBRlYbDdfhF+6hurn1WBvq+k38+1jq63+n+f8ApPT/AEi5k/X/ADP2H+xfRDMr0vsv2pr3B4bHo7hjbPVbl+n7f5z+e/S/8CrWITlhxjCaMZH3P2GX9VinwicuMaV6Xtvqp0PL6F012Fk5LckGw2VtY0tbWHRvqZve/cz1N9v0a/5xbS5/6lYvWqekmzrF1z7bn7qab3F1lVQAaxtjn/pfUs/ndlj/ANH+j/wnqLoFUy37krIkb+aOxZYfKNK06qTpk6Yuf//V9VSXyqkkp+qkl8qpJKfqpMvlZJJT9UpL5WSSU/Ux9L1BO31Y043R/wBUpr5WSSU/VSZfKySSn6qTL5WSSU/VOih+i9X831Y8t0f9UvllJJT9UpL5WSSU/VKdfKqSSn//2f/tFoZQaG90b3Nob3AgMy4wADhCSU0EJQAAAAAAEAAAAAAAAAAAAAAAAAAAAAA4QklNA+0AAAAAABAASAAAAAEAAgBIAAAAAQACOEJJTQQmAAAAAAAOAAAAAAAAAAAAAD+AAAA4QklNBA0AAAAAAAQAAAB4OEJJTQQZAAAAAAAEAAAAHjhCSU0D8wAAAAAACQAAAAAAAAAAAQA4QklNJxAAAAAAAAoAAQAAAAAAAAACOEJJTQP1AAAAAABIAC9mZgABAGxmZgAGAAAAAAABAC9mZgABAKGZmgAGAAAAAAABADIAAAABAFoAAAAGAAAAAAABADUAAAABAC0AAAAGAAAAAAABOEJJTQP4AAAAAABwAAD/////////////////////////////A+gAAAAA/////////////////////////////wPoAAAAAP////////////////////////////8D6AAAAAD/////////////////////////////A+gAADhCSU0EAAAAAAAAAgABOEJJTQQCAAAAAAAEAAAAADhCSU0EMAAAAAAAAgEBOEJJTQQtAAAAAAAGAAEAAAACOEJJTQQIAAAAAAAQAAAAAQAAAkAAAAJAAAAAADhCSU0EHgAAAAAABAAAAAA4QklNBBoAAAAAAz8AAAAGAAAAAAAAAAAAAAE5AAAB9AAAAAVnKmgHmJgALQAxAAAAAQAAAAAAAAAAAAAAAAAAAAAAAAABAAAAAAAAAAAAAAH0AAABOQAAAAAAAAAAAAAAAAAAAAABAAAAAAAAAAAAAAAAAAAAAAAAABAAAAABAAAAAAAAbnVsbAAAAAIAAAAGYm91bmRzT2JqYwAAAAEAAAAAAABSY3QxAAAABAAAAABUb3AgbG9uZwAAAAAAAAAATGVmdGxvbmcAAAAAAAAAAEJ0b21sb25nAAABOQAAAABSZ2h0bG9uZwAAAfQAAAAGc2xpY2VzVmxMcwAAAAFPYmpjAAAAAQAAAAAABXNsaWNlAAAAEgAAAAdzbGljZUlEbG9uZwAAAAAAAAAHZ3JvdXBJRGxvbmcAAAAAAAAABm9yaWdpbmVudW0AAAAMRVNsaWNlT3JpZ2luAAAADWF1dG9HZW5lcmF0ZWQAAAAAVHlwZWVudW0AAAAKRVNsaWNlVHlwZQAAAABJbWcgAAAABmJvdW5kc09iamMAAAABAAAAAAAAUmN0MQAAAAQAAAAAVG9wIGxvbmcAAAAAAAAAAExlZnRsb25nAAAAAAAAAABCdG9tbG9uZwAAATkAAAAAUmdodGxvbmcAAAH0AAAAA3VybFRFWFQAAAABAAAAAAAAbnVsbFRFWFQAAAABAAAAAAAATXNnZVRFWFQAAAABAAAAAAAGYWx0VGFnVEVYVAAAAAEAAAAAAA5jZWxsVGV4dElzSFRNTGJvb2wBAAAACGNlbGxUZXh0VEVYVAAAAAEAAAAAAAlob3J6QWxpZ25lbnVtAAAAD0VTbGljZUhvcnpBbGlnbgAAAAdkZWZhdWx0AAAACXZlcnRBbGlnbmVudW0AAAAPRVNsaWNlVmVydEFsaWduAAAAB2RlZmF1bHQAAAALYmdDb2xvclR5cGVlbnVtAAAAEUVTbGljZUJHQ29sb3JUeXBlAAAAAE5vbmUAAAAJdG9wT3V0c2V0bG9uZwAAAAAAAAAKbGVmdE91dHNldGxvbmcAAAAAAAAADGJvdHRvbU91dHNldGxvbmcAAAAAAAAAC3JpZ2h0T3V0c2V0bG9uZwAAAAAAOEJJTQQoAAAAAAAMAAAAAj/wAAAAAAAAOEJJTQQUAAAAAAAEAAAAAjhCSU0EDAAAAAAQpwAAAAEAAACgAAAAZAAAAeAAALuAAAAQiwAYAAH/2P/gABBKRklGAAECAABIAEgAAP/tAAxBZG9iZV9DTQAB/+4ADkFkb2JlAGSAAAAAAf/bAIQADAgICAkIDAkJDBELCgsRFQ8MDA8VGBMTFRMTGBEMDAwMDAwRDAwMDAwMDAwMDAwMDAwMDAwMDAwMDAwMDAwMDAENCwsNDg0QDg4QFA4ODhQUDg4ODhQRDAwMDAwREQwMDAwMDBEMDAwMDAwMDAwMDAwMDAwMDAwMDAwMDAwMDAwM/8AAEQgAZACgAwEiAAIRAQMRAf/dAAQACv/EAT8AAAEFAQEBAQEBAAAAAAAAAAMAAQIEBQYHCAkKCwEAAQUBAQEBAQEAAAAAAAAAAQACAwQFBgcICQoLEAABBAEDAgQCBQcGCAUDDDMBAAIRAwQhEjEFQVFhEyJxgTIGFJGhsUIjJBVSwWIzNHKC0UMHJZJT8OHxY3M1FqKygyZEk1RkRcKjdDYX0lXiZfKzhMPTdePzRieUpIW0lcTU5PSltcXV5fVWZnaGlqa2xtbm9jdHV2d3h5ent8fX5/cRAAICAQIEBAMEBQYHBwYFNQEAAhEDITESBEFRYXEiEwUygZEUobFCI8FS0fAzJGLhcoKSQ1MVY3M08SUGFqKygwcmNcLSRJNUoxdkRVU2dGXi8rOEw9N14/NGlKSFtJXE1OT0pbXF1eX1VmZ2hpamtsbW5vYnN0dXZ3eHl6e3x//aAAwDAQACEQMRAD8A9VSSSSUpJJJJSkkkklKSSSSUpYX1p+tGP0HFhoF3ULgfs2OTp4etdH0Mev8A8E/m61P6zfWbG6DiBxAuzLgRjY8xuI5ss/cor/Pf/wBb+mvKcvLys3Ksy8uw3ZFxmx5/6LGN/Mqr/wAHWrXLcsch4pfIP+exZcvDoPm/J9X+rX1mxOvYu5sVZlQH2nGJ1aT/AISv/SUP/wAHZ/6MWyvD8PMysHKrzMOw05FR9jxrofpMe3/CVP8Az616r9WfrPi9exiNKc6kD7TjTMdvVq/0lD/3v+t2Jczyxx+qOsD/AMxWLLxaH5nbSSSVVlUkkkkpSSSSSlJJJJKf/9D1VJJJJSkkkklKSSSSUpY/1k+seL0HD9WwerlWy3GxgYL3Dlzv3KK/8Lb/AOjfTYpfWL6w4fQcL17/ANJfZLcbGBh1jx/57qr/AMNd/g/+N9KqzyfPz8vqWZZnZtnqZFv0iNGtaPoU1M/wdNf5jf8Arln6VWeW5Y5DxS0gP+cxZcvDoPmWzc3L6hl2ZubZ6uRafc7gAD6FdbfzKq/zGf8AoxATplqAACh0alkmypFxcrJwsmvLxLDTkUma7B/0mub+fW//AAlaEkkQDodUvrP1X+tON17GLXAU59IH2jHn5evRP08d/wD4F/N2LdXh2Nk5OJk15eJYacik7q7W8jxBH59b/wDCVu+mvU/qr9asfr2OWPAo6hSAcjHB0I4+0UT9Oh//AID/ADVn/CZnM8t7frh8n/QbWLLxaH5vzd5JJJVWVSSSSSlJJJJKf//R9VSSSSUpJJJJSllfWD6w4XQcL7Rke+6yW42M0w6x47D9ytn+Gu/wX9f061Lr/X8PoWEcnJ99jztx8dp99j/3G/utb/hbP8GxeTdT6jmdVzX52c/fc/QAfQYwfRppb+bW3/wT+csVnluWOQ8UtID/AJ3gxZcvCKHzOhiYvVPrb1a+/KyGVuYz1MnJeD6VFIJ2VUV7m+xvv2Mdaz/C332+oq3Vqfq7SypnR8vJzbZ/TW2sayktg60/o6bd2/8A4yr0/wDCLQ+puVh+vndHzXmqnrVAxm3AxFkWsZXJ/OubkP8AS/4X9F/hFldV6TndHzDh5zIfqa7B9C1o/wALT/3+v6dKvRP60wvhEQPbgNIyj+l/isB+S6sk+qTTSSU6abr7W0Y9b7rrJ2VVtL3ujV21jJd7fzlMxsElZzOm9RwNv27FuxRZox1rSGk87W2a17/5G7eq3cDUlxDWgCSSfota0e5znfupAg6g35JpJjtofkVMybDRjueBdc1u9zGE++xteu/b/rvXRZWJ0XH6K36wdCOXg5OJlNqwsq8k/agYZZZTW92z0XVetZ/NV+oym2m2tS6f9WsLpeK3rP1rPpUjXG6ZzZa7ljLqwf0jv+6n0P8Aua/0/VqWR1zrmZ1vKF14FNFI24uIz6FTeO0b7Xf4Sz+xX+jUBl7kxwE8EfnP+Tl/Ur9NkrhjrVn5f3v739V9G+qv1qx+u0GqwNo6jQ2b8cHQjj7Rj7vp0O/z8d/6O3/BW3b68NovyMa+vKxbHUZFLt1VrOWnj+01zfbZW/2WM+mvUfqr9bMfrlPo3BtHUqWzdQPouHH2jG3e51P77Pp4/wDNv/wdttTmeVMPXDWHUfuf+gsuLLxek/N/0noUkklUZlJJJJKf/9L1VJJJJSlndd65hdEwnZeUSSfbTS36dj+1df8A39/+DUutdawui4LszMdoPbXW3V9jz9Gqpv7zv+h/OWexeS9X6tm9YznZ2afeRtqqafZUz/RVf+jLP8N/mMVjluWOU2dIDf8Arf1YseTJwjTdj1Tqmb1bNfnZr91rvaxjfoVsmW01fyP/AD6qqZJaoiAABoA1CSTZUQ1wLXCWkQQeF0/R+vU9Toq+rv1hqdmU32Mqw8xp/T1WOPp0lz3e727v6R9P/BZFd9fqLmEwIdwZg8g8EeYTZ4xMUenyy6xl3CYyIOn1D1f1k+o7Oi9M/aFGY7IFTmNvZa1rZ9Rwqa+n0w36L3s3VvWp/ixpxPs+feIOb6ra3+LadjX0x+6yy71/6/p/8GuOyuqdZ6p6GJlZN+aWn9Xx/pOc4fnCupu++1rf8JZ6j11v1Z+qeZ0iwdb6tmfs1lLZdQx7QCyfoZ9zt1Hpf8DX/wCxCrZhIYDDLkBmT6a/S/qssKOQGMfSN3sOrdPq6l0zJwLQC3IrcwbuA6Jqs/63ZssauLf+wPqSzbWB1T6xFv03aCrcPpGNzcOnb/g2b8vI/wCK/SVt9Yf8YVl7X4nQt1dZ0fnvEPI/7qVO+h/x9/8A1un/AAy4skklxJc5xLnOcSXOcdXPe93ue9377kzl+Wnw1kJjAm/b6y/vJyZY36dZD9JsdQ6jm9Ty3Zmfabr3aA8NY3/RUV/4Kr/W31LFWSSV4AAUBQHQMG5sqU6b78e6vIx7HU30u3VWs0c13Ej+z7XN/PUEkVPqf1T+ttHW6vs+Rtp6lU2bKho2xo09fHn8z/SVfTo/7bsf0a8Mqtuourvoe6q6lwfVaww5rh+c3/X3r076pfW6rrVYxcrbV1OtsuYNG2tH+Gon/wAFp/wX/FrM5nleD1wHo6j9z/0Fs4svFpL5vzelSSSVRmf/0/VVR6z1nB6Ngvzc1+1jfaxg1fY8/QppZ+fY+P8A0ZZ+jV5JEVYsWFHwfFutdcyutZxzMt0RLaKGyWVMP+DZ+893+Gu/wz/+D9KtlHe3x/Ar3dMrkeeEQAMVAf1v/QWA8vZsy/B8J3t8fwKQcHENaC5ziA1rQSSToGta0bnOXsmB9Y+idRy3YeFlsuyWBxdUNwMMPp2fTa36Dip2dd6TV1NnSbMhrc+yNlEOkyHPGu3Z9BjvzlJ99ldeybAvfp3+VHsD98Pndf1fw+j4TOqfWjcPVMYnSKz+ltdE/rL2/wA3W1vvtYx/6P8Aw9v/AGlRcXoPW/rbljqFlNXTMDY2qlzWbWilg/RVYlHsfkbWu/pNvpU/6H9Gz0F6co2PZWx1ljgxjAXPe4wABq5znH6LWqD75PU16zoJdIR7Qgv9mO36P5+cnirerfVX6mNsxOmVfbeqfRuduDnyDxmZe3bTx/RaGf8AoP8Anrjer9e6h1m4W9Qv9RrTNVDAW01/8XVr7/8AhbfUuXph+vH1VD/T/aDNDG4MsNf/AG+K/R2/yt626ra7q221PbZXY0OY9hDmuaRLXsc32ua5GOb2/VLFIzP6czr/AIPpRKHFoJjhH6MXwv1GeP5U3qM8fyr3dZOZ9bPq9g5VmJlZrKsikgWVkOkEhtg+iz9x7VLHnpSNRxGXkb/7lacAG8gPp/6E+P8AqM8fwKXqM8fwK9gw/rZ9Xs7Krw8TNZbkXEiusB0kgGx30mBv0GOWslLnpRNSxEeZr/uVDADtMH6f+hPhPqM8fwKXqM8fwK91e9lbHWWODGMBc5ziAABq5znFYZ+vH1VFvpftFhMxvDXmv/2IFfobf5XqIx52cvlxGVdjf/cqOADeYHmP/Qnyb1GeP4FSqyHU2supsdVbU4PrsZIc1w4c1y9yrsrtrbbU4WVvAcx7SC1zSJa5rm/Sa5STT8Q74/8Anf8AoKvu/wDW/B5j6n/XGrrTBhZhbX1OsSQBDbmj/DUz+f8A6an8z/i11CZOqUzEyJjHhB/RviZ4ggUTb//U9VSSSSUpJJJJT4pXl5OF1J2finbfi5Nj2O12ybLGenbH+DvaXUvXRV9Ro6p9f+mdQx/5vIZU7aeWu9HJbZTZ/wAJU/2vVf6n4OJ1Xq/V+nZHuqvova6OWkZDSyxv/CVP/SV/y1W6BiX9O+u2F0/LgZOPkOa+OHD0rjXcz+RdXtsYtXIYHj/fhjl/hQnH/uZNSIkOH90y/wCdF9aXP/XnEzMv6t5FWGx1rg6t9lTBLn1se19rGtH0/aN/p/4Rb6w/rlR1m3o5s6NZazJosbY9lBiyysBzLa6/3nN3+tsb77PS2MWbh/nIageofN8rZn8p8uj5rjZPQbMB2PfjW15skt6lTYbWzukNtwHWU1+m2v8ARu9LfZ/hPpr0X6iY1WN0IMx85nUMc3WOpsYx1YYDt30Optc6yt/rerZsd/pVwWV9ZcHL6X9izun0XdTY30x1N7tt8j2tttbsbe/IY36W+39LZ/Of6Jdp/i76dmYfSr7cpjqRl3erTU8FrtgYyr1XMd7mers/Ob/N7Fd5oH2iTcfV8pPGJf1oMOL5qFHTeuF6teUfWF2Ez665ruoMfbhC5hvrqMPLfs9W0Mduq/wmz/CMXq68yyWY2R/jNdjZDWXV2ZID6bAHNcPsjXQ9jva73NUPJkCWQnpjkdND9F+YWIj+sHR+qg+puX1qv9l4mZTmYzH3sffYSyBGO/2/aLtzv1j9xd2qmL0jpWHb62HhY+NaQWmyqpjHbTBLN9bWu2+1W1DlyCcrHFVfpniK+ETEUa/wRTxH+NDPtqw8PAaSKck2W3tH5zaBXsrd/I9S71P+tKVP+L7Av+r9bqnOb1ayltrclz3bPUc3f6TqW/ovs279H/M+ts/4RW/8YHQcrqmBRlYbDdfhF+6hurn1WBvq+k38+1jq63+n+f8ApPT/AEi5k/X/ADP2H+xfRDMr0vsv2pr3B4bHo7hjbPVbl+n7f5z+e/S/8CrWITlhxjCaMZH3P2GX9VinwicuMaV6Xtvqp0PL6F012Fk5LckGw2VtY0tbWHRvqZve/cz1N9v0a/5xbS5/6lYvWqekmzrF1z7bn7qab3F1lVQAaxtjn/pfUs/ndlj/ANH+j/wnqLoFUy37krIkb+aOxZYfKNK06qTpk6Yuf//V9VSXyqkkp+qkl8qpJKfqpMvlZJJT9UpL5WSSU/Ux9L1BO31Y043R/wBUpr5WSSU/VSZfKySSn6qTL5WSSU/VOih+i9X831Y8t0f9UvllJJT9UpL5WSSU/VKdfKqSSn//2QA4QklNBCEAAAAAAFUAAAABAQAAAA8AQQBkAG8AYgBlACAAUABoAG8AdABvAHMAaABvAHAAAAATAEEAZABvAGIAZQAgAFAAaABvAHQAbwBzAGgAbwBwACAAQwBTADQAAAABADhCSU0EBgAAAAAABwAIAQEAAQEA/+ERLWh0dHA6Ly9ucy5hZG9iZS5jb20veGFwLzEuMC8APD94cGFja2V0IGJlZ2luPSLvu78iIGlkPSJXNU0wTXBDZWhpSHpyZVN6TlRjemtjOWQiPz4gPHg6eG1wbWV0YSB4bWxuczp4PSJhZG9iZTpuczptZXRhLyIgeDp4bXB0az0iQWRvYmUgWE1QIENvcmUgNC4yLjItYzA2MyA1My4zNTI2MjQsIDIwMDgvMDcvMzAtMTg6MTI6MTggICAgICAgICI+IDxyZGY6UkRGIHhtbG5zOnJkZj0iaHR0cDovL3d3dy53My5vcmcvMTk5OS8wMi8yMi1yZGYtc3ludGF4LW5zIyI+IDxyZGY6RGVzY3JpcHRpb24gcmRmOmFib3V0PSIiIHhtbG5zOnhtcD0iaHR0cDovL25zLmFkb2JlLmNvbS94YXAvMS4wLyIgeG1sbnM6eG1wTU09Imh0dHA6Ly9ucy5hZG9iZS5jb20veGFwLzEuMC9tbS8iIHhtbG5zOnN0RXZ0PSJodHRwOi8vbnMuYWRvYmUuY29tL3hhcC8xLjAvc1R5cGUvUmVzb3VyY2VFdmVudCMiIHhtbG5zOmRjPSJodHRwOi8vcHVybC5vcmcvZGMvZWxlbWVudHMvMS4xLyIgeG1sbnM6cGhvdG9zaG9wPSJodHRwOi8vbnMuYWRvYmUuY29tL3Bob3Rvc2hvcC8xLjAvIiB4bWxuczp0aWZmPSJodHRwOi8vbnMuYWRvYmUuY29tL3RpZmYvMS4wLyIgeG1sbnM6ZXhpZj0iaHR0cDovL25zLmFkb2JlLmNvbS9leGlmLzEuMC8iIHhtcDpDcmVhdG9yVG9vbD0iQWRvYmUgUGhvdG9zaG9wIENTNCBXaW5kb3dzIiB4bXA6TWV0YWRhdGFEYXRlPSIyMDE1LTAzLTIwVDE2OjI0OjA4KzA4OjAwIiB4bXA6TW9kaWZ5RGF0ZT0iMjAxNS0wMy0yMFQxNjoyNDowOCswODowMCIgeG1wOkNyZWF0ZURhdGU9IjIwMTUtMDMtMjBUMTY6MjQ6MDgrMDg6MDAiIHhtcE1NOkluc3RhbmNlSUQ9InhtcC5paWQ6NEM3NDdDNzdENkNFRTQxMTlENDdFNjc1MDBENzU5REQiIHhtcE1NOkRvY3VtZW50SUQ9InhtcC5kaWQ6NEI3NDdDNzdENkNFRTQxMTlENDdFNjc1MDBENzU5REQiIHhtcE1NOk9yaWdpbmFsRG9jdW1lbnRJRD0ieG1wLmRpZDo0Qjc0N0M3N0Q2Q0VFNDExOUQ0N0U2NzUwMEQ3NTlERCIgZGM6Zm9ybWF0PSJpbWFnZS9qcGVnIiBwaG90b3Nob3A6Q29sb3JNb2RlPSIzIiBwaG90b3Nob3A6SUNDUHJvZmlsZT0ic1JHQiBJRUM2MTk2Ni0yLjEiIHRpZmY6T3JpZW50YXRpb249IjEiIHRpZmY6WFJlc29sdXRpb249IjcyMDAwMC8xMDAwMCIgdGlmZjpZUmVzb2x1dGlvbj0iNzIwMDAwLzEwMDAwIiB0aWZmOlJlc29sdXRpb25Vbml0PSIyIiB0aWZmOk5hdGl2ZURpZ2VzdD0iMjU2LDI1NywyNTgsMjU5LDI2MiwyNzQsMjc3LDI4NCw1MzAsNTMxLDI4MiwyODMsMjk2LDMwMSwzMTgsMzE5LDUyOSw1MzIsMzA2LDI3MCwyNzEsMjcyLDMwNSwzMTUsMzM0MzI7NDQ0QUZCMEZCODI4QjZFNUVDNEMwOEQzM0EwNjU3MjYiIGV4aWY6UGl4ZWxYRGltZW5zaW9uPSI1MDAiIGV4aWY6UGl4ZWxZRGltZW5zaW9uPSIzMTMiIGV4aWY6Q29sb3JTcGFjZT0iMSIgZXhpZjpOYXRpdmVEaWdlc3Q9IjM2ODY0LDQwOTYwLDQwOTYxLDM3MTIxLDM3MTIyLDQwOTYyLDQwOTYzLDM3NTEwLDQwOTY0LDM2ODY3LDM2ODY4LDMzNDM0LDMzNDM3LDM0ODUwLDM0ODUyLDM0ODU1LDM0ODU2LDM3Mzc3LDM3Mzc4LDM3Mzc5LDM3MzgwLDM3MzgxLDM3MzgyLDM3MzgzLDM3Mzg0LDM3Mzg1LDM3Mzg2LDM3Mzk2LDQxNDgzLDQxNDg0LDQxNDg2LDQxNDg3LDQxNDg4LDQxNDkyLDQxNDkzLDQxNDk1LDQxNzI4LDQxNzI5LDQxNzMwLDQxOTg1LDQxOTg2LDQxOTg3LDQxOTg4LDQxOTg5LDQxOTkwLDQxOTkxLDQxOTkyLDQxOTkzLDQxOTk0LDQxOTk1LDQxOTk2LDQyMDE2LDAsMiw0LDUsNiw3LDgsOSwxMCwxMSwxMiwxMywxNCwxNSwxNiwxNywxOCwyMCwyMiwyMywyNCwyNSwyNiwyNywyOCwzMDtBQjAyMTkyNUNFODU5QTkwNEExQzJDNEExRTMyODg5QSI+IDx4bXBNTTpIaXN0b3J5PiA8cmRmOlNlcT4gPHJkZjpsaSBzdEV2dDphY3Rpb249ImNyZWF0ZWQiIHN0RXZ0Omluc3RhbmNlSUQ9InhtcC5paWQ6NEI3NDdDNzdENkNFRTQxMTlENDdFNjc1MDBENzU5REQiIHN0RXZ0OndoZW49IjIwMTUtMDMtMjBUMTY6MjQ6MDgrMDg6MDAiIHN0RXZ0OnNvZnR3YXJlQWdlbnQ9IkFkb2JlIFBob3Rvc2hvcCBDUzQgV2luZG93cyIvPiA8cmRmOmxpIHN0RXZ0OmFjdGlvbj0ic2F2ZWQiIHN0RXZ0Omluc3RhbmNlSUQ9InhtcC5paWQ6NEM3NDdDNzdENkNFRTQxMTlENDdFNjc1MDBENzU5REQiIHN0RXZ0OndoZW49IjIwMTUtMDMtMjBUMTY6MjQ6MDgrMDg6MDAiIHN0RXZ0OnNvZnR3YXJlQWdlbnQ9IkFkb2JlIFBob3Rvc2hvcCBDUzQgV2luZG93cyIgc3RFdnQ6Y2hhbmdlZD0iLyIvPiA8L3JkZjpTZXE+IDwveG1wTU06SGlzdG9yeT4gPC9yZGY6RGVzY3JpcHRpb24+IDwvcmRmOlJERj4gPC94OnhtcG1ldGE+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ICAgPD94cGFja2V0IGVuZD0idyI/Pv/iDFhJQ0NfUFJPRklMRQABAQAADEhMaW5vAhAAAG1udHJSR0IgWFlaIAfOAAIACQAGADEAAGFjc3BNU0ZUAAAAAElFQyBzUkdCAAAAAAAAAAAAAAAAAAD21gABAAAAANMtSFAgIAAAAAAAAAAAAAAAAAAAAAAAAAAAAAAAAAAAAAAAAAAAAAAAAAAAAAAAAAAAAAAAEWNwcnQAAAFQAAAAM2Rlc2MAAAGEAAAAbHd0cHQAAAHwAAAAFGJrcHQAAAIEAAAAFHJYWVoAAAIYAAAAFGdYWVoAAAIsAAAAFGJYWVoAAAJAAAAAFGRtbmQAAAJUAAAAcGRtZGQAAALEAAAAiHZ1ZWQAAANMAAAAhnZpZXcAAAPUAAAAJGx1bWkAAAP4AAAAFG1lYXMAAAQMAAAAJHRlY2gAAAQwAAAADHJUUkMAAAQ8AAAIDGdUUkMAAAQ8AAAIDGJUUkMAAAQ8AAAIDHRleHQAAAAAQ29weXJpZ2h0IChjKSAxOTk4IEhld2xldHQtUGFja2FyZCBDb21wYW55AABkZXNjAAAAAAAAABJzUkdCIElFQzYxOTY2LTIuMQAAAAAAAAAAAAAAEnNSR0IgSUVDNjE5NjYtMi4xAAAAAAAAAAAAAAAAAAAAAAAAAAAAAAAAAAAAAAAAAAAAAAAAAAAAAAAAAAAAAAAAAABYWVogAAAAAAAA81EAAQAAAAEWzFhZWiAAAAAAAAAAAAAAAAAAAAAAWFlaIAAAAAAAAG+iAAA49QAAA5BYWVogAAAAAAAAYpkAALeFAAAY2lhZWiAAAAAAAAAkoAAAD4QAALbPZGVzYwAAAAAAAAAWSUVDIGh0dHA6Ly93d3cuaWVjLmNoAAAAAAAAAAAAAAAWSUVDIGh0dHA6Ly93d3cuaWVjLmNoAAAAAAAAAAAAAAAAAAAAAAAAAAAAAAAAAAAAAAAAAAAAAAAAAAAAAAAAAAAAAGRlc2MAAAAAAAAALklFQyA2MTk2Ni0yLjEgRGVmYXVsdCBSR0IgY29sb3VyIHNwYWNlIC0gc1JHQgAAAAAAAAAAAAAALklFQyA2MTk2Ni0yLjEgRGVmYXVsdCBSR0IgY29sb3VyIHNwYWNlIC0gc1JHQgAAAAAAAAAAAAAAAAAAAAAAAAAAAABkZXNjAAAAAAAAACxSZWZlcmVuY2UgVmlld2luZyBDb25kaXRpb24gaW4gSUVDNjE5NjYtMi4xAAAAAAAAAAAAAAAsUmVmZXJlbmNlIFZpZXdpbmcgQ29uZGl0aW9uIGluIElFQzYxOTY2LTIuMQAAAAAAAAAAAAAAAAAAAAAAAAAAAAAAAAAAdmlldwAAAAAAE6T+ABRfLgAQzxQAA+3MAAQTCwADXJ4AAAABWFlaIAAAAAAATAlWAFAAAABXH+dtZWFzAAAAAAAAAAEAAAAAAAAAAAAAAAAAAAAAAAACjwAAAAJzaWcgAAAAAENSVCBjdXJ2AAAAAAAABAAAAAAFAAoADwAUABkAHgAjACgALQAyADcAOwBAAEUASgBPAFQAWQBeAGMAaABtAHIAdwB8AIEAhgCLAJAAlQCaAJ8ApACpAK4AsgC3ALwAwQDGAMsA0ADVANsA4ADlAOsA8AD2APsBAQEHAQ0BEwEZAR8BJQErATIBOAE+AUUBTAFSAVkBYAFnAW4BdQF8AYMBiwGSAZoBoQGpAbEBuQHBAckB0QHZAeEB6QHyAfoCAwIMAhQCHQImAi8COAJBAksCVAJdAmcCcQJ6AoQCjgKYAqICrAK2AsECywLVAuAC6wL1AwADCwMWAyEDLQM4A0MDTwNaA2YDcgN+A4oDlgOiA64DugPHA9MD4APsA/kEBgQTBCAELQQ7BEgEVQRjBHEEfgSMBJoEqAS2BMQE0wThBPAE/gUNBRwFKwU6BUkFWAVnBXcFhgWWBaYFtQXFBdUF5QX2BgYGFgYnBjcGSAZZBmoGewaMBp0GrwbABtEG4wb1BwcHGQcrBz0HTwdhB3QHhgeZB6wHvwfSB+UH+AgLCB8IMghGCFoIbgiCCJYIqgi+CNII5wj7CRAJJQk6CU8JZAl5CY8JpAm6Cc8J5Qn7ChEKJwo9ClQKagqBCpgKrgrFCtwK8wsLCyILOQtRC2kLgAuYC7ALyAvhC/kMEgwqDEMMXAx1DI4MpwzADNkM8w0NDSYNQA1aDXQNjg2pDcMN3g34DhMOLg5JDmQOfw6bDrYO0g7uDwkPJQ9BD14Peg+WD7MPzw/sEAkQJhBDEGEQfhCbELkQ1xD1ERMRMRFPEW0RjBGqEckR6BIHEiYSRRJkEoQSoxLDEuMTAxMjE0MTYxODE6QTxRPlFAYUJxRJFGoUixStFM4U8BUSFTQVVhV4FZsVvRXgFgMWJhZJFmwWjxayFtYW+hcdF0EXZReJF64X0hf3GBsYQBhlGIoYrxjVGPoZIBlFGWsZkRm3Gd0aBBoqGlEadxqeGsUa7BsUGzsbYxuKG7Ib2hwCHCocUhx7HKMczBz1HR4dRx1wHZkdwx3sHhYeQB5qHpQevh7pHxMfPh9pH5Qfvx/qIBUgQSBsIJggxCDwIRwhSCF1IaEhziH7IiciVSKCIq8i3SMKIzgjZiOUI8Ij8CQfJE0kfCSrJNolCSU4JWgllyXHJfcmJyZXJocmtyboJxgnSSd6J6sn3CgNKD8ocSiiKNQpBik4KWspnSnQKgIqNSpoKpsqzysCKzYraSudK9EsBSw5LG4soizXLQwtQS12Last4S4WLkwugi63Lu4vJC9aL5Evxy/+MDUwbDCkMNsxEjFKMYIxujHyMioyYzKbMtQzDTNGM38zuDPxNCs0ZTSeNNg1EzVNNYc1wjX9Njc2cjauNuk3JDdgN5w31zgUOFA4jDjIOQU5Qjl/Obw5+To2OnQ6sjrvOy07azuqO+g8JzxlPKQ84z0iPWE9oT3gPiA+YD6gPuA/IT9hP6I/4kAjQGRApkDnQSlBakGsQe5CMEJyQrVC90M6Q31DwEQDREdEikTORRJFVUWaRd5GIkZnRqtG8Ec1R3tHwEgFSEtIkUjXSR1JY0mpSfBKN0p9SsRLDEtTS5pL4kwqTHJMuk0CTUpNk03cTiVObk63TwBPSU+TT91QJ1BxULtRBlFQUZtR5lIxUnxSx1MTU19TqlP2VEJUj1TbVShVdVXCVg9WXFapVvdXRFeSV+BYL1h9WMtZGllpWbhaB1pWWqZa9VtFW5Vb5Vw1XIZc1l0nXXhdyV4aXmxevV8PX2Ffs2AFYFdgqmD8YU9homH1YklinGLwY0Njl2PrZEBklGTpZT1lkmXnZj1mkmboZz1nk2fpaD9olmjsaUNpmmnxakhqn2r3a09rp2v/bFdsr20IbWBtuW4SbmtuxG8eb3hv0XArcIZw4HE6cZVx8HJLcqZzAXNdc7h0FHRwdMx1KHWFdeF2Pnabdvh3VnezeBF4bnjMeSp5iXnnekZ6pXsEe2N7wnwhfIF84X1BfaF+AX5ifsJ/I3+Ef+WAR4CogQqBa4HNgjCCkoL0g1eDuoQdhICE44VHhauGDoZyhteHO4efiASIaYjOiTOJmYn+imSKyoswi5aL/IxjjMqNMY2Yjf+OZo7OjzaPnpAGkG6Q1pE/kaiSEZJ6kuOTTZO2lCCUipT0lV+VyZY0lp+XCpd1l+CYTJi4mSSZkJn8mmia1ZtCm6+cHJyJnPedZJ3SnkCerp8dn4uf+qBpoNihR6G2oiailqMGo3aj5qRWpMelOKWpphqmi6b9p26n4KhSqMSpN6mpqhyqj6sCq3Wr6axcrNCtRK24ri2uoa8Wr4uwALB1sOqxYLHWskuywrM4s660JbSctRO1irYBtnm28Ldot+C4WbjRuUq5wro7urW7LrunvCG8m70VvY++Cr6Evv+/er/1wHDA7MFnwePCX8Lbw1jD1MRRxM7FS8XIxkbGw8dBx7/IPci8yTrJuco4yrfLNsu2zDXMtc01zbXONs62zzfPuNA50LrRPNG+0j/SwdNE08bUSdTL1U7V0dZV1tjXXNfg2GTY6Nls2fHadtr724DcBdyK3RDdlt4c3qLfKd+v4DbgveFE4cziU+Lb42Pj6+Rz5PzlhOYN5pbnH+ep6DLovOlG6dDqW+rl63Dr++yG7RHtnO4o7rTvQO/M8Fjw5fFy8f/yjPMZ86f0NPTC9VD13vZt9vv3ivgZ+Kj5OPnH+lf65/t3/Af8mP0p/br+S/7c/23////uACFBZG9iZQBkQAAAAAEDABADAgMGAAAAAAAAAAAAAAAA/9sAhAABAQEBAQEBAQEBAQEBAQEBAQEBAQEBAQEBAQEBAQEBAQEBAQEBAQEBAQEBAgICAgICAgICAgIDAwMDAwMDAwMDAQEBAQEBAQEBAQECAgECAgMDAwMDAwMDAwMDAwMDAwMDAwMDAwMDAwMDAwMDAwMDAwMDAwMDAwMDAwMDAwMDAwP/wgARCAE5AfQDAREAAhEBAxEB/8QBLAABAAEEAgMBAAAAAAAAAAAAAAECAwkKBAgGBwsFAQEAAQQDAQAAAAAAAAAAAAAAAQIDBwgEBQYJEAABAgUDAQUHAwMDAwMFAAABAgMABAUGBxESCAkQICExEzBAUDIUFgpBIhkjFRczNRhgQjkmNjckJyg4GhEAAQMDAwICBQUKCQUMBQ0BAQIDBBEFBgAhBzESQQhRYXEiE/CBkbEUECAwocHRMhUWOEBQ4UJyI9YXl1KywiQY8WKCkrMmZic3R2coM0NEd4dgotJzJTZGVsZXt2h4CRIAAQIDBQMHBggLBgMHBQEAARECACEDMUESBAVRYXHwgZHRIjITECChscEGMEBQ4fFCkxRSYnKy0iMzNBU1NpKic7MkdILCQ2BTo9NUFibyY8NEJQf/2gAMAwEBAhEDEQAAAN/gAAAAAAAAAAAAAAgtwmVwAAAAAAAAAAAAAAAAAAAAAAAAAAAAAHGhiyyr4rD3lvze2jqllTkU3CZAAAAAAAAAAAAAAAAAAAAAAAAAAAEKDFxk/wAZoL/QTX31h3PXbKOrGVtxfT/Mf6lHLuRVIAAAAAAAAAAAAAAAAAAAAAAAAAALVDGf7/xugh9FtcfUnc9ZTHMtxRslaq5c3ItQc1fqxVWqkAAAAAAAAAAAAAAAAAAAAAAAAAghGOX3/jNAn6Ka7+k/S9RTHImitKa52IdWcrbn+m2ZP2ONzLyQAAAAAAAAAAAAAAAAAAAAAAAIJLZ0C91575+X0O1r9H+w8/HIvrNxbkDnW7ef3VvLe6hprm7yC3VWqkAAAAAAAAAAAAAAAAAAAAAAAtkRHSX2HnfnxfQ7XHr57nzEXrs13Ym7SqAuWKaLM7AOrmVt2DTjMn7vG5taQAAAAAAAAAAAAAAAAAAAAAALKOlvovP/AD4PpDrf119d5dfldu1VXYm7TNQFXHiqmKIqz0a4ZW3fNHs2fs2aq1cgAAAAAAAAAAAAAAAAAAAAEFKOoXrPO/Pd+g2uHWL3HmIvovSvXaqrsTdpmoCSCYhDOtrXkrd60gzX5Vw+xvKpAAAAAAAAAAAAAAAAAAABAKDqd6vznz8PoPrf1H9/5qiqIrKy5fmu5C7TNQAAQqs2c32tOXt5XSXMXk/F5N1ckAAAAAAAAAAAAAAAAAAAohZl1n9L5/59H0K1u6f5D8xTyKbfNmq3RVTFuOREX4m7TNQAAEwqM2mt+SN4zRvNvnPD7G8kAAAAAAAAAAAAAAAAAAQWk9de/wCm+fd9CtfukWS/DVxQ5NuzzLlduiu3TQvxF2Ju0zUAAAJpi3Yt5k9dsrb3uiWavMKOZdkAAAAAAAAAAAAAAAAAILcz6K7zqPn4/QjXroJlvyNVulbia4m7CAAibtM1AAABC5Uo5NGZDWjIm9Xofn72Hb5FYAAAAAAAAAAAAAAABQAelO96r5930L146GZXx/xOV32QrDPoPD+z63pJkPoIvygAIm7TNQAAEiI784v9Rnu1t9tjVy/w/XvG6zfL0Rzz5tx+wuVJAAAAAAAAAAAAAAAOOU0vVHbdRoC/RPXrHNmLxHaXHfo96X5+7A/rcezre7L4u11dp8bTflAARN2magAAJgo5W8X89c0Y5/a8bZS1/wDb/M1+rmqmW3Xn3G+doHsf7Io5dcgAAAAAAAAAAAAABbLUT6w7Lqvn9fQDXjGtmXxHP59e3Lormn3D1Xp9LLf7XSmLdHHm5dhAARN2magAJgIRFNvz7z/a7rmiGYuk/t+Nqi7r4V41vh5VsPe/32PnFsH7N5HP5NFYAAAAAAAAAAAAAHGh667HrdBnfzXPFbmzx8xVzle5boFmfrH7avVs3VwHat82m0m4CAELkTWkEEkJQtU92sad/vZ6AZ+x05T81pN76YZ/L5HAmLNm5bydYR9vv3fPfYv2p1nP5N5IAAAAAAAAAAAAKYetObb0ON89cMUubfA8PloiarfIzGYJ9zu56MZ++f39CtX8f2WvOwrVUK6pmsQmY5Mc+zPFmmxVKEF1Q6rNLr5lLdy0Fz3r9bI4609t38EWuTfhQuUqqLHMjKThb3O+f849g/c3B53Iu3JAAAAAAAAAAABB4WjQ537wHiI2Ix3c4VPBWaAm/bnao1Kyjsnaq5Z0S9/9fMW2XfE08mlcuTXelEcPl7HuqmT85uDvedd/SdNqlbc4w6Z5C8tEx5bb4+2zo1sXsWa9+x08dyMXa8W1uG1mxZp5SZp5MzXbruW7ddOSLD3t9+z50bFe6uo5/IuTIAAAAAAAAAAIPBaqdFrffXXDJsJ4SaFVlaqppBdpptRXsf6qZJ26dQcy6Y25WIMBe0WKauZFXHlebBurOUN2HSTP3KtTXcdNfYdB82z6f605CMQ+n3XNH87eddda0Xt/dc8deXvHTeuU03bMcqJLhXTVdpQucycjuHvT78fzb2M949X2nJu1yAAAAAAAAACk8PinR23rwFhC2HxdPH4/H5/YTShAF2mOVRZ4HJ5GYrB3tNynSDMlNPN61eo6jQ0+jOv3q/sus3efnnnzPxgPLHLu2oOPat4DNgMeZ0cIeuw45S6HSh+hmBfUHrPOOFbsRyCumbsAmtN2AhPHpyH4m93v3/PLYD3z0PNv3JlIAAAAAAAAg8bvW9HfdXXrBXtbj67wbUXKKI5ZAAkuRTTNNfYcfP8A6v5V3YNEc7Uz2Pz4foxrPjEzJjrY+1IzNuU6Y525k2ZlTDxfkcLUp2rw/rH7mYV4vM5NNKE0xWCqJCa03YCCzRPUO9vh/V/QD+dmwnYjzncXqrkyAAAAAAAEH4VdvSP3VwlgJ2pxTc4PEnn3Kr0W7HIgAAE1W6rtvynqey2ctQMresPQ8HW12qxncq67m8a9tl6SZx2jNWMt82aupHs+k0dN7tfsZuZfF2rl5MwAAATWm7AUo49tYiaeN39xzlbfy+dGWuxPT+ovxRKQAAAAABB+Xco0tdzMHa7m32LquvsqanLiZRFQAABCqJmspnroo5Nd/hXs5+tfrtwPUbOfY7yPb4AdgPF6em6OA/UGQOFXQimlIAAABUCCzEW5muzVdo7tYf8AVfQN0A2V7I+Z5t2LsgAAAAApPyYp0ytw8I64u4+Lb92iOFTBVfhIAAKU1RE3KYitTMRTZnupi3utx3SDPWXjGfuOnXqvPaau6eBMRGbPC35scXtOwXpAAAAAAC0pomu5Zmum7ftdzcOeo3/vn5sR2p8p6W7VAAAAAEQ/Mop05NtsDa0m4eMuVyuNXVTTFyIqcm6kAAhbXMh+Fe82s9XcsaJG/GDbXa2fOvN83aa1Jzhs16reysu41ftpMP6vG3OJvD+785HG5cTcp5V5VM34AAAAAAQBEqarXHu2OD3Mx77P6APzs2I7T+U9NXcSAAACmmeNRTqI7ZYK1f8AcfGVuLjldfNfHtr8xVHJvJASDmcS5tI6b5Zzm6/ZL0jt68B9BMv9Bm3109fuFaZ5x7U+c7TEdlDz2mxuxr500yH5ai/yI5NuLPIii45FyJVci2mopKiBMTTMVJpRUmlFSYUzFVM0ylx7FUWbl252ux76f6Avzl2D7f8AlfRX5AAADgUxqd7S4a1X9ycGWuV3XH5NpXTVXTCsBIQmZp7H+C527/oRnv8ATs9noU/RTW33h4idxTTjYHNBh/1nWHvKNRTcbBGCPZLHNqbPGjmrlgrKUViJuTNCKiCSCooKygrKSopJIJILZJaly+12P+z+gR86Niu5fmvUTIAAD8u3HTvtOs5HMtUpTEpE1U1SpKiAge7OFyfbPWdh167Lh+ve04HYzqOz826/m3ptddOz4nr3sePNMoiqqkSuCCmYkqUkQkUxUJSSIQmESAqTSSJAQml7R6W92BscuUgAAU2Zi2moAgKYU01RUTFVqV2BTepuV0ExNUIppQU27sVTNyiaaF6iq2rmUhRRMRFdu5FSilEqarwrmySIiYpqiVVKmqV1XTRMwABBKL8RIAABFuYoAACKXUD0fR4qsteSyH+B9R3/APA950i9n0+ND3nnM5OH/ZeyLPImaqorohbpePcjhYS8r+T6be46f3lZvZxsGew9w9P29+3FyZAtreBLLHlvwu34VuKaJp8k6i5nlxN7u7N+YtgRQ8N53V4Pc5eK6n9x1vcPou5zd4T9p5NwufMwAABfJAAAAAABbszglz34LRm+iutvdLGPoPo6fMjaHXP2Dxtpsb+a2fTj+Se7PaLqOYmaorohaNGjeDXXBRsfjuxf5t7tY7eY19X9GX5oZ/8AaPX9nciQOFf4fyyvp3q34JkvoYtcWUe18f8ApvqOfLnau5RzSAPV/Y9f8+/6Ja2438heKv10frXOzyaYayN9BD5/Z2/fs8sAAC+SAAAAAAC3YnBTnvwWjb9FNcp47a90yzF7L8N2emx9CdbPpy/I/djtF13LJqiumH5F7j/LV+quoHt3pb29JoPsLrFbK49wX7E+C35/nln7M3if3NyAHGucb5Y/1J1R9xWOVvJ6BZ7rh+r0naZJ/Jd5ei9JEK7TVM2nw5qhbw4h2KdWMlbLeq2QNODdnEuKXM3V7/XzZzjluxp7SgFIAL5IAAAAAALVmcEWevAaN/0W1zqor8h6i7sYahZU1l90cH/Tj+R25/aHruWTVFaHFoj57P0P1wxg5txzZs8zIVir1myPrPlLYK18yH+pTcuJAszR8sT6zad8flczJphb0cW6M7uA8hbGOu2YKlAqKoaBP0D15w/588L9KT5VbL9zPK+h67d31XlfE5PtPic3m013orqibBABfJAAAAAABTZnA/nvwWjd9F9cM4erGTMF+xmLPJ7XN8R7TifTi+Sm4HaLrOYTVFc0vzpo6i+w6TVv2uxNioyx5XpZkjoLlyzvsfOPYHM7hzIXKpAWpj5YP1s04/CvU9ufF9rXcbDuseUdn/VPNVdVESmVVNPz2/oZrtiqzj4D6X3yg2o7c9H3fU/0HA8Y7Oz3E8j2HNXuVau1psEAF8kAAAAAAFNicD+e/A6Nv0Y1w3S/njsDhizrjHCFsp5W1xOP9OP5Nbddoup5pNSuKWOH33mfnS/TfWLOFr3lLeL0ay7qnbX4d1aNzcT7X+jGatqrV7MnMkBx6rfyxPrbpn2L8N6r6UfzD2gv2blniVcvkLvIm3eiJXKY06Nu8Ea0u4+G9urR7YTZ11iylpU7vYO179mMdb1HzdzrnIxf7/k2b9xNggAvkgAAAAAAptzggzp4HRw+jWtG6P8APXY7LviH2Xzdfpxqn6z9P1v04vk3uH2k6LnE0g/Lqp+c59ItaOg2XOh8w6fi+Mc6nn230I/mjsvk0xz6u7VIHHr43yyPqtqF2G8/6D6Uny+2j5fHrkuVpuzbvwkOq3peq+dp9LNTfRne2f2+D6fxrtPL9zsc9j9HD5v7Y+c8LklVUTYIAL5IAAAAAAKTHh7HoNebYDGeebA2SsnvhvQ4J83+AxSe489tpaz5b9wcG7JAiFur0L3/AJ/Ws2ax90O950fu3jcjPdrTkPKviz136NVdYBx6+Hp9bKYy9j8evaz1lyp+hNc1BTK3ehIjj2o6s+t6/W22jxH059T13drwfZ7NGs+WPffQ9ryKYAsEAF8kAAAAEUBMlQRCmqi3M3qahamm2qrgABWRRRanj8a9PJo5NcTcKwCmaFNVqhNqblxMyKZW6oSEJJLHCtcTl0cu7yLt0AFkgAvEgAAAAAAAAAAAAAAAAAAAAAAAAAAAAAAAA//aAAgBAgABBQD37X49rGL8bTt91LJmC5WQkVoW2sePxnXxjG2PKje1Rolq0y0aepRU7mLDZcDjZac8x8XU622ceY9q12VO17XkLTpJSUqjw9HMWDpmcCmHpdfxb9bBsWevipWlaFNtKioY9MKQnXamNqYQShrL+Hk1ZTjSmnB5fFLFsqqXrUrTsql2VIIGjphfzdqU7EZgxHKVCHJaalHPiRIEWbZ9UvCq2FZtKsyn7U72wOzzjQRoI0EKAhbbRGYcQmrLeZcYV8Rti0qrd1Xs6yqNZNDl0jWGu8oGNDAaSqM0Yila2iYlZmSfPh8Ps60qpeFXsiyaVZVOJUTL9jXsSgrGY8Rs1xmal3pdX6fCwCYtG06rdtXsWyKTZNNDI3GXEIb2DaqEagH2H6ekp2MzYjarjM1JTEi8QfhJgAqi1bYqV11uyLGo9jU1SQVJAVBbTCxofaaIMZew8LsaqTExTZny+EaaxblvVS5J/HWNaZYVMUkaFJMI013ohago+0UCQpt8jLmH2btl6m09S3k+KfguhJt2g1S4qnjrGdJsinftUlaUpB82/M+ftTASohNPYmIzFhhi6ZWpSlRpM8fP4JblAqtzVXHWKKbY9MQz6gm5dNPla9mywKG7beUrOuybZUFe38xfGZrYx+K5ynrM89ivN9OveZzLh43K7WZWaos4dQPgK1bUUGjz9xT2M8bU2waalQUnJl4yNj27duRrtut238cXXdD2LMOVWzriSVPPn2zqlJbvHD17z91VXAUhTrBsdyeTdclJqTJ5Ww1KXjJVSn1Sk1PUD4Ao6JoVLna/NY2xJJWUwjVIYUCOStcfcqfH+wGrqrEmzTpORm25QwgfuPn7RQ8HApSa1edJtCl5KzXWrjmsAYyn556dU88tCUg5Mw7TrzkapSKtRa6psoPvvjpQqZP11/GuKKbZTP6RvLccmpR+WuLjDccrJPp2GH9QUfMfPuAiNRA8e6CkQ6VLbyDk637Mp985Crl9T2KcOzd4Kp0rL0al6CNBCFhJzBium3nI1al1KkVX1my773+lHps/V5jGWMJazWEJKhrqD4heqRn2zlVy3aTWqrblyY3yjT7jpZmETACtI9SEnd2+JMsVvPuSrSVTSW2GmVqcRvj1Y2lUKacaTk/NUparddr1dr1ZxBg52sTkpLS9Fly7AXrBHilOpl1tMt5PxFQ7volVotQo1QDg3a+9UiWqVVmcWYwYs+VM836ZUlSh8vY82h5vMOGkssSFw1e3KxiLKFEu2V+pQ4+YaPjH6z0z9Gzf/JOsSFZnM3ZLm3qDyGyBS4x5kylXvRkKK2xprcFcty3JXKWfq3VHGBP3DM4twKWVU1liRl5k/wBYwjzPmjzPmhSRGXMaU296bWaFP0WqAPIX7xJylSqT+IsP022JNc0wA4oKABEDy7F/KtpqYby5hBc+zJGsUicxLmpVWdCkJQz6OxoO7wPHkTecxSpZ54KdQ4oncBFhXPN25W7eqNOqMjfmYKZZ672yDcN7O2RY9w3vOWLiSkWTLtIeShBUmHBvPpjQIA7G/Mjx0hmbLUvkzENIvC3a3b1w0KrJcGvu0lKVCqzGGcRosxieWJ2G21oRroO4ry3bYZeWleTsN0i713BbFwWpOqvC7Ai1czXpadSt25ZW6KA8oobzi9MO3m15x4kELKKnmmrM2y7UJuccxfiat3w/Z9pUWyZB2c3pKtxjz7jfmfPscli8rKWLaReFHr1s1G3aklDiFe6MSz06vA2JBQ3ahPqm1NMhKfSj00mPTTHppj00x6aY9NJj0UQGkiJZ9yWVyhpL9QtqUUt1MyylxWCKVUKVY7qd6eQGP56fkFuhbngY8o8dJCWM+5YPHabqKJSlydJl96tNe3TuN+Z84JOpWdXqe09O5Ix7b96W/cdn1e1qsFkkHX3KRR/cJ3DuEmqU+66tgp9QraHhA8u8mCPGvUql1qlz/GyYqM/a/HCUo89Ly7MpI+UGUZcTlzC9MorqkqYUhQMWpY1bvSpWVg+jWrKtpcbbBOnsEeZ7D4EwYl0OszOU8WtZDk7vtqt2fVyNp9wZbMy5hHC7VCbTMO6OJUVpQRCEgJjamNiY2JjYmNiY2JjYmNqexKiguEuw/LpKzqBOzsnTWsi8g6fb71yXVXLtnUNr9XH/AB/uO4W7PtWm2fTmJuYLatFRsTGxMbExsTGxMbExsTGxMbEwEgdxQG7YmEIiW1lXsq47Xfzdz2tVbSqpI9t+ramph/BeEnJZpbbSS684+4fBUJ+TvFQEEGNpg6QI/WZG5m7cxWra0hfGW6xfk8gJaXa9j3Dds3YmHrRs1lM4y80ydVMg6e2X80I8Oxt9xo5OxvSr1k7ltyo21PpG0ez1AhtaJibw7hRyVSl0yyULKhqqPHsT8nd1AhTCXW8g5colky0pl7IVbu+mPvzDGmirkr9Dt2XyNyMnZ1U1PTlTmaZS5+dmsfce5mbboVtUeg0wDcwGG2ykBMIJ26mP09poDGggADsUTuSw1uyJjun3zJ3Va1RtWph1CvZKVthH9d3DeG1ulCPSaQyouJQUq1g9ifl7hBETs/J06XybyJnJZFj2VemSatjrGlv2gqcm6bT2siZ9pVKbui7riumaSRsx7hu5LrVZWMqNY8ihLiCylKV+BhWusJPh4wNNPDs8O3w7PDs8Ozw7PDs8IV836MrUg37jKgXjI3dYdQsm4AQfYhtTr2E8WMTzifQl22nWVL3sQgta72o3tRvaj1GxHqNx6jceogwlxkqvDJ9NscZRzNVbznMYY8+8azZ9Itm15G872o9knI+W67eo1ij2/Wrnm7BwPb9DQj7fkWjNSeomJMFMzKKP1EtBmJWPqJWPqJaPqJaPqZaPqZaPqZaPqZaPqZaPqZaPqZaPqZaPqZaPqZaPqZaPqZaPqZaPqZaPqZaPqZaPqZaPqJaPqJaC/LGGnpVtWQbFpt+yd0WNW7AmxqR3zMql1yV9VyQByLcxgZEufX/Itzx/kW54/wAi3RAyHdCh/kK6IGQ7nMf5CuiBkO5zH+Qroj79udxM3WavUkqGsSlSnpIm67mTFTqtVqygDp5GVrVSpSzfF0KIvW5tTfNzJJvq6I++boj76umPvq6Y++rpgXxdZH3zdQgX1dJg3zdQgXzdRg3zdMffV0x99XSB993RH33dEffd0R99XRH31dJj76ukR99XSR99XTr98XVH33dOv3zdMffN0x983TH3zdMffN0mFXzdYEzWa7Uh7BYG4JAjwjQdmgjQRtToPSMem2kqbQlKUtAIbSsegAltJSkQRrHkCdYMKOkKmGQsuNLjXUJKVKgqO7UxuMbjAAMftgLaTG9BAUwIK2TAShQLaI0EaCNBBAMKKEktIMFTaYSlJgrEeG7cY3GNxjcY3GNxjU+xWCToY0MaGNDGhjQx4pFp2pWbxqP/ABqyWTdmPbnskhK9tn2XXb0mZnj5kgNTUuqlvAadh7FHQSrCp5y2cBXNcYa4t11JqXGy86dLV6g1i3JoHVJ+ftAJilYLviuS3/G7I0f8b8iQrjbkaKlgy96RLJa9JPcW4hCpCmVOqTVJ49XzUJf/AIv3As1rjzedDZnZGdp0546+7Hz46kjIL5eWnItiyd22pOtrp0zxvWlN3PLUpi6ihVzDsMHWCncjj/jWnSdMlG0aLmZfe7MNtjJGOqZftvTdPmKVOH5u1Hy4yWsW8C4QZhCYMwiMg1Oni21J2tdyk0h6t1LG+KKXaFDRMTDq1PtiGnURl7G0heUnMSLtPmPdj58dvHID/wA/gY5GYul6WeNygu73vCXur/3OfOD2S4Cn7blhK0HIS603a9br2UqRM4RyIa7JCoCUfzK1LsZAV83anQDH0v6Vu5HrtQoeP/8AL+R3EjLWRzE9ki8JtTii4jsPgHFlMcbrSlavUUbGJfM2aEW+7/km82p7CGQDf1MTM0hp7KLVIF4e7Hz47D/7guDUqa2N3BSaNclsYmtGZtPKMx/o3V/7mPnB7HCpKcIXwi5bbep8vNQ7a9tTjNXwraNQXkPDdy2zCEuIWT+7tBi0WkNWtW7fp1w0X/j3jVAc4/Y0255xpbVitfp2lIUOPEixK4+Ropq/p36+74pFw1a3C7ctw1OEBMKSAfdT58d/25B9NDjtxZNn7GzBJ+nUJFugybMy4rdK3WP/AFOfODBOkJQ865aszedIn6FyHmaOmiZcsavmmrbqjkvJyDqs2WlKWteywArtEWuNbWq1WlaLJf5YsDY1lbHijyUu+3bngPIVAUDA8YPl4ace3ml4+feZlWLzlJiQuyLatirXZUbkx7dlpzSEKBWk7v190Pnx38chH/V5Eas3/gPJsnVaONPpXNfprtGl1frBgnSMWz8tKX9LtSEkxyCtCrXZTX5SpSjnGJF972f2ynJNttuuB31Vdo8rTIVbGa2knHTrLIW4hoJK3AR4qTA8oIjjFcbbcxPyoXGecaVNq4m5ecfewDjqaojExI0mekcr/QIuxS9YIOvumw7uPawjICVBTnJjT72tOvzNsVu2rypdySjxb9C6EpNzfp2tTCpN/EN4y94W+WnJaF27Rpp6UpcrIms1yn0GnZmul6+7wQgI7ifEWLNh23M4KAx3NeDgB02KJCCFJ8IHl2Wjc67TuG0L+ol4yU9L/WxI25QJeZ2f1MhZEp9i0ufnpioz3u9h3V9oVxzkgtbuRbtXelVBMYsy+qwJBXId5xuovqm6j2nWHEFa6Fc1wW1VLS5K/SJRygsxMVDllSZeTvTLd0XsGiUjuIIMW1ns0KRvfOLt40KYWFuI+TsT5jy7HJdh5VuXfWbQmbV5RyDbCuVFjA3hyeanBW7nqtxz61ble5EnXcYB17dOw+PbqRAPj3ltpchttCI/bB8x4d3WNDBSuPpzCWtB6cenARoQNB3BoC4yHVpSpCv+jP/aAAgBAwABBQD3/wAfj1z3KKMLevpc66y8l5vUfG7nuNuipq1Yma3MSpVJrtK83dJeYEw2ggj4xdVxiiprFam6xOS2iFw0DLqs+7SYacS42VAfF7tuEUVFWrUzWJpDQQUBOkfoytUuq0rxdS3LvB5tJ1HxSv1xmks3JWnavPNpCY00hHl2tLMubOuxwhp1Dre4fE7grbNKlrir0zVZv9WuxHl2kAwhxUvFn3cUNyz4dQCT8QOkV+ty9JlLmrjtXnNBrDXYjy7T2JUWYsu64bdbcRu+HE6C463L0eTuOuOVWbUAVdjXYjy7ugjepoWld2xEo6HWkjRPwsxcNalaZI3JXHKvMkDd4RqI1ENHwhHl3j5JRFpXS1R5SRnBPSqVhQHl8IAUqLiq8vSKbclwOVZ4pBKzodohWgVDHlCPL2BAULTvX+2rkHRPS6QQPg4G41esS9JlrsuJdXC2xBQrVbSydioU2sq9JyGgpAhHl7BQ1Aa1NuXk3RpSnzP1kp8GCSTWKtK0eTuO6U1VfgtKxtBg95Hl7EQpBcFn3k9RpmSm2J+X/X4JV6rLUiSue6jWA4sNCnyT86hdm1p1NYt2q0OXCgT3UeXsNfGj2vN1gM4sa0rWPZSjytNvpqguU2dRPynwLTWKvVpalSty3ga2RsUbatl+5VUO2JOjNVq8qVRze16y9y07TTvI8u+YlFspepF50CVp0rkeb/uVzustUSrMh2csu+DQpyTnZafZ+AARVqnL02WuG7XqwPTKoQ1sOJ2tJC/LjTQpKdqL8+/5d9Hl3ydA84G0UemT1XXQbTbp7mQKul2JwaktauUW9lUpcnPMTMqFAH30eJqlTl6cxXr0frEfqPPbqMUTKEUvLNPmH6W3uTGusHvI8u+pQSKFb8/X5ilW3L0SXuK7WaYienH5x5zzV4ladYtG83qJM099qbl/D3weMPussMV65piprUxoAzqAxoU/tiwakimzIRJVeRumiTcjWvVTuWopPqaQlW49iQFFCdoW42hQWkjs1jwiem5uWVZNqorrVKp8pR5W9L4ZkmX33pt7f4K0MFGpWNsIIQ7Rb2mJKck52XnGEnx196dcYYRdt3TNcI10UP2p+TsQ4tk2nea2nKhL0yt0668dLoLq1EOHwhvwP6jxUxLOvKt6wjUJCTsOgttT2MqS85cNszFGdQFbFq2Iojdaq79FsKnU4TKqdTJet5ERNSMxNOvFtX7/ANOx2P1IOtnXlN0OYkZ2SmGQptXvLz0vKt3ffc9WnfWTp6i43rIA0HYv5W3FNm2bsUytpyTnZa6MfNMl2UmmHw24hWqwfOMd0wTk2tlCFgaDQGK9SZealJthSZy3rPdq6qNbdNpiKxVpWjs3VdtQuRQC9A0RDaPHw007FJCo2CNg1bBacoVxTjFTprss6ygg+7vPy8q1eN4TVVccG0R+ncV8u7bDTq0LpF7T1NcpVVlau1TaJTWXbos+n1Rur05ylzLZSpywWUJl3fnjyh5IeQ/YlJcmaa01T0XBe9OpbVUumfqhU6CAdSPJPmPLsPcUlRizLun6VMStUp0wylba4119zMOTEvKovO9qhVZtK/2q0UNiY8xpGkaRpBAI9NMLGwTDfrHG9RQxOyjDmq3Wm2ckTEvNVhtRD2P6+2xNukLPbOTkjIouu/zLiZS7Uh6KNPQRHooB2CAkAgaDsPcUohSHFNrtu5nJadpc0iaZbJPuXjDz7Mo1dl8NVFxz6fRO7eeweXed+RWuslMPST9Lym9LIrmSHKlE86X3VICYkJp6SftC952dKHA4nTWK3cNOoUtcV0VG4giRQ3CQNPYHuL+bSG5dCH7bvQ0uUoddlqsCnSNdfcHnm5Zm7b4lp2aW3LLUG9qtojaI2p9gQCChJgEiFgLhCEohZCiiUM4i0bAqbkzI0yl0lIdU4q575pVHRUa6/V5kKO3cfbEAnaIPgsIQDZVeNCqUvU2KzKtJWhPtnXkSzV2X+xPTbqZNxxO1J1GvsB4wCDDaC4ojRX66gRr40a2J+vTFs2ZT6SwkJSK5clIoqazfFZm56ourqTjaQ0hPy+4L+fWHEhQoF5v22bbumWuKWPn7R5xMsxd19Kq0z/bzLKcKkx66YSsqGpgeI7pIAllIcVI4+rNWmJ+3KbI29OApmdfGQprs/N0O0ZGXYp8lKyipqa+klqvk+XmXazMTNQfGjQbAKdqYSP2+4aDU6Q5qEOtomot+em7RTblzSlwy/sgNYWv0UXdfiau/9D9JMOOLcCwTHoKhAKRA8u6iUdm1WljKYkRP1eToElcd1TNSmZdPrOUawZv6yTt2XpzaW0g3DdUnbSK9d87X5r6RYdS24ofSiG2CYMs4IDCgPRVCWyY9IwlsmC0QA2YU0QA0YU2QA0YU2RHpGFNkENGC2QfSMFs7vR8FMaj6XSHGnn00KYethVrXC1cEsrQH2ClBtF7ZBXLCSZcMwDMOI2OR6Lpj6dyAy4B6bkek5HpOR6Tkek6Y9NwCnyD07OUG1GpGXrdbNAplbqc5V5+k21M3BO0KyWKCztJcqVebpbFz3xOzj1RnJuoOS7Tm5LzyCqZXvTObCZzVSZ5SIE+UlNTcSP7irQVNYSaiox/c3Ak1Fcf3Ne01FRg1NZSaisk1NZj+4r1VU1kipL1NTWpQqSwTU1k/3BUGdJUmd2QmaIU7UHJxNMuJ6012zW03Ex7BSSsPUCnzCkW3TgTbMjr9tSEC25GPtyRg2/ICPt+Qj7fp8fb8hH2/T4+35CPt6QKWqNLS5CdqXqc0+lVvyrBbYabg6lK0gGYkGX4FuyIP29JQbbkFn7ZpoIt2nIV9vyMfb8jH2/Ix9vyRg0GSEf2GRj+xyAj+xSBj+wyUfb8lBt+TgW9JR9vSUfbslBt6Sj7fko+3pIx9vyUfb0lH29JwLekjH27JR9vSUfb0lH29JQLektft+nrDFIlZWANB7bU6jcY/fGqhGqoKiI3QpXgTugHUj5QNOw66nfu9VcKfgu6nUxuMamNTGpgOKA9VRj90fuI1UI3uapWvRalEBStN6o3qgLWI9VcFa49VcFxcesqCtRjcqNyo3KjcqNyo3KjUn3Dzi4K0KBLSmTredFPuCn1FIdSpNXq8lSGkZAtlRl3EvNJOoHn2z8+xTUTeRKZKn/KtMMM5IpD5pdakqu2QR3SsIiavmhySjk630j/KVCh3KlB2yWQqPPLaeLiidU/p21Wqy9IbnMkUyWWjLVMUuVyJTph2QqLVRSpJSfdh55DAVSClCE23XX5OZk1omJfLmgt1tSopKR/a/wBB59h+W/7n/uUyH0LX6a2oB3RbVecpT9KqKalKjuPRdKkpnWpdb0sVAQkki2ku/wBzQ4lc4e3wio1GVp0veNzzlbnXFArCkkyr6EG17lekXZSeTNt+7DzyFqKPtBCXEsRY92l9jKh9e20Daqk/7T/2jz7Jlz02q2rdUrfl5Rc7SKPadXav2iStEm0Sz6jjxtbVuDuOJJNw6Pz1k7JmsJtm3ENm3beEChUqVQ2y2juEaxkKdUVzxINj2fLVlk2Fb+29rWTR6lQpaYYmKE84GR7sPPIf+0E6BvYppE+iQcvK4qVWrcUyErpP+0/9o8+xSELRfdt/2ycl5tp6ETVTlooN0VWSbtq7qJPuBDaFjw7m3U1lThqFEnVU5r/JF0pDuR7s2Y4uuv3M5tTH6dn63/NOG4nD6qrTl1ydEUkKiapTE2uVp8jKQFILm46jUj3XIo0pC/FNGthmsWwiTcbKAUtvJCU0j/aP+0efYtbbaak9b8+1VrCam5io2hXKYqYlX5VUu8qSmLGuB6t0LarXQxoY0MJirrSipS0q9NQbSuCBaNfIxnTZ2jTBUCP07D55F0buAPJbmLdnWJ+meETlRlpBMlW6dUEB5uARCfL3XInjSHB+zGIH29fluVJiYCSlpwAt0fU0f/tHn2Xawt2kLKX5nHc/I0x1uoNOKygWFz7/AMmMZF9VEBGnakgGveM7Zf7am36paG8DcCY/TsMZdlvpn3S4uMe1+RNNUplCMg19TkxRV176i2lT5YbB0T5e65CJ/tLi9wxcn/07W6ZLVKVrzb9DfVuU3RVbaToNNB2raQ83fcgijVZS5llK61VWF/Vzk+tmSfqM9ZlAmLeoqQQO1Z0NxpCJqzf9xb8G+/XKZJ1aSuOmTdHqjX18o+7clWXLOLnFRZcrVa1XGJBqVRtMAe7V+kCsShx41rbFMTSKdpF12QzcLqrEYSmTbS1Lfp2GNRE/Q5OoGoY1mJhbmK6gVSOLp4Kt+z5Siso1HddB1qthNVFdFs9qmzKP9PvGHGytddoNKrDE/i2feeGKatrTMWzbD1Ho1Oo8qVFR948IHh27UmB4d79SCIcbUpcugtwPGB4d3b47UxtT26xr3NIB0gq1hxO6PRX6iEbf+jf/2gAIAQEAAQUA991hx5tlCXAtI8fjjzyUDqadS2yeBGNulf1vrqqt6y8y1NM6gxqPjK1hCepV1IMe8DcfZmzLkXkJkxQSpXSC6w05iJ6mVaXqMmlaTGo+LuHQdRXqN484H4tzjnDJHJTJ6vOH2ETLXR86wow67Sp2VqNPCwQDr8U1hSiI6hnUMxXwSxbyH5D5P5TZYUtS1ePaFLQrpDdXuc49TlInpWp01s6/Ej2LIB57c98S8CcV8jOQmV+VWW1ElfdbCNvSM6wtW44TNArdMr9JSrcAdfiDka7Tze5wYo4Q4p5Pcmcwct8wlSj2ny7QpQC0hxPSJ6uNS4y1Oi1im16loOo+HuqCU84+aWIuEOFuVHLbNPMPLgUVmB2Hy7R2FIUOlF1ea9xNq9vXBRLoogXrAOvww6wogDmlzGxHwpwpy55b5d5o5hUlJg9g7D5d3WCkKT0kerZcHEy4LZueh3fRmlEpB1HwgwCDDiwgcx+XWJeGWFOYvNfL3OrK6wnXxjQxoY/WD5d/RQV0o+rbcHDqt2pdVu3hbyXAoA6/CF+W8IjllyrxBxDwzzZ5t5m51ZcVtClAKhS1aoJV2K+aD5ewSpxJ6U/VprPC2q2Xelr3zarSytv4MToHl7Ecm+S2JOKmJuevPXLXPLMQUTG5Ou9MHzQdI3CFHUwfL2LyPUa6UfVZuLhJcdnXnbV52sHUn4KfJbiG08i+Q2KeMuJeoJz0yrz2yulAQD2Dz7p8vYGEteo2ppaF9LrqxXjwaruP8jWNk21EqBHwELGm8QtW1PIHPWLuNmKeoN1A8l9QPKri3nwptX1OGelF1A87SfJzpy8w+H9EKFJ7x8vY8LOmlyb53Va1vxoMcCl9S7o013gtYvS26o988E7qsO/bSyXZ4WCRr8AHyqISM45sxzx+xn1I+oXkHnxlNHqOJ4ecS8j80828N+mhxQ4VU7kb1O+EXGKd6mfW/svlRh71N57p8vYFh2ZHEfq18AbJ4S4s/IazvdvJ/muqw3eHdIemF0npfdUK9+BF841ypYmX7OSoH38LGhO0Zey/YeDrA6lvUqyRz6yFLvHahQKPxr8UUljGfX95u3vx8xgpqVbcdAcUgEHuny7/AJQ4hK0Ykw5kfPeQunN0ZMWcU0fkKc7KI/awcG6dbYm2umN1Pr74FXxizLFi5mslt4Oe/a6JyllOycOWR1NOpTkDnreZbBCWwktAel+Njd0m9xS/JKwXdk3dr3i0R4/r7Q+Si2gcJeAWcud+QOFXAzA/BHHXVk6vEhxQpVw1qu3ZXR4CHm0rjpldS3I/AXIGF8w2BnbHTMwHT72VADI2UbKxDY/U26mN887r2UjRCjtIXoS/qeifzconErk/mnEOOuQuK+oN0+MjcCsoGD56xr3NPEFCoSAqNdRpGkeZeX6TXTX6QGSeZ81iHDGMsCY86r3WspeHHZ6o1Ks1KNI1jzh6VS9HTS6mWVOB19YNztjTkTjNDm8aj3nUaXzf1qY0s/qr9UW6ecV4sJGx7wbc+aNIYUlKOkD1i7flKdmrB2MOSOMepb0xsk8Db0VoFQPGNez03nV8D/x/7zzLQbU6H/TQt+j8hvx5uFWR6LzO4MZy4L5CKhBKRFg2Fe+Vbw6dnQXsrG0XNdVm4vszqVdca9M5zDEu2hC2wB2iDC0BZ6dHUZyVwKyJhLPONeQWNm3PUGoPu+sXnf1s49trqu9Va5OatyuOlxTbukKd3AnU9jR/fMNkK6UXWSrWIZ24LasfMVj9UDov3rxddbdQ7HqNer4dn4+/C6m5szxJsemyEaFIjm3xTsLmPx6uq2rgsy5+C/S55F84anw16fnHHgtafLPmbgfhpjzn71MM48/bs0Skev8At9UiNY17BGsamPV0HT16jeV+COQMCZ9xZyMxm2vdAIPupVpF0XlQ7PpHVx6q85zPq23cA0gQCT3Wv9RSQtMyynb09esNnbhmnizzL4780rQtDgHwqs2tct+kNwy5Q2fm3Cl98d8s6KJ/HalZQcB5T5I01hTIULI6GmI7g5cUCh0i2qP1IesZiLhpJ52zplvktkABKUOHcnXsPaO4jQudOzqFZH4BZZwByDxnyWxe0sqjUe56xclwU+2qP1c+rNO8tLn0G8uuKG5UeQ1jWNY1hKylX1Dghbi3EturaP45l72ha/MJlxe1aVk9ZTIll5I6jCdd348PMOh4yylLbkgEHs1Gl1XRb1n0DqVddubvKnTtRnKnUPVWBvVBWSNY17g7gME6xwE5+5Z4GZc448k8T8o8XIWpRB19x1GtarcjQpDrG9WCq8oLkQlSFQPYiCYsa+btxleWBfyTKlSqByt/InyfkOgTczOT1SQokyVVqdKqHS7632UMnV6VmS4C8lKOWHNLBfDDHXUG6qHIXnTcEutW39PYDuCP1ISodPfqA5W4FZa428mcUcqsYtLUqNfb6xUZxqQlusL1dKjnyvNNNsdnhAjU9mkaRpGkaRp3EnYStRJhv90cEOhjnnkwjjFxE4+8RrEfmG5VrqBdd3DPH5Gcs65c5GZJCE6JJT2aRpGkaRpGkaRp3wIJJHBDnNmPgXlji9yhxLy4xIjwgHX2pPjUJpyVZ6wfV9quZZmXCUn2fkU/uQlaVA+EAQVhEcQuAPJnmvdHBLo48ZeHMTQ/by65yccuE1nc9OsdyX5hLk0JYJSgDwB9wHl4QyVhXBvnBmHgbl7iXyvxPzFxQhQPtDFQmmpdrq+9YqbyqttCGUtJEbTB9h46uvIlxwY6Z3I3nlVKh0senxx14ZTYp31vhrjLFuSM03rwQ/HxpdIds6yrYsOg3deVqY7t3nd+QhKenkO/r2ynejaAmNSg71Rqfc0E7xqBwg5wZl4OZU4j8tMScxsSJVrAPsSoCJl5tpnrA9YOYupTiP6npakftVuHsP1plMqtcq3Tz6B7s4xy55q8YunFhjnR1H+SPOe71LSg8EOiXyF5PO8X+HvHnh3aLTZ9Tnb1huM/DlzmFzs5F847mDZQtZ8d50840gjsAURtXoAojavQJUQUq02qIIUBtXBChBSsQQoEpWI0VrtXGitdFQCUneqGV6HiXzQzhwmypw55j4i5sYhQrRPsJ1YbHWA6wRq5lJdMsl8aL0Pc0jTt8Y0McXuJOeeYuQun10pMC8G6Z1P+pTY/APFGX8tZEzvk/inwe5H82bk4D9GjjhxHlW/E8luWnH3iNaPP3rmZ55IOy7IYh507t8b43xvjfG+N0b49QxvjfG+N8b43xvjfHqGN8bzG+N5jfG+N/jvgL0j1Nx4dcx8s8KMt8PeY+IOaWJk/L36rIylSlf48+CUw/wDx68CWz/HzwIj+PrgRH8fXAiP4++BEJ6fPAsj+PfgVH8fHArX+PfgVA6fHAowenvwK0T0++BqBjHBmG8MyOgIyLxN4xZcuZzp98G3TYOM7DxbQSyN5GsZE4l8ZMw3D/HzwHB/j64DwOn1wF1HT44CiP4+eAxP8e/AWP49+Asfx78BY/j54CAjp8cBVR/HtwHj+PbgOR/HvwGg9PfgMB/HzwEgdPngIY/j44Bx/HzwEj+PngJB6fPAQR/HzwEj+PngJH8fPASP4+eAkfx9cBIHT54CR/HxwEj+PngJH8fPASP4+eAkfx8cA4/j54DGMY8ZuO+FakPLvqGsADvbY/pgAtmBsUAAY/piClOg26DTQgGNoMKG1J8xA2kBlGobQkkIBhIBjYmNiY2JjYmAEA/tAOzT+mAfSI9NAgITroI0EaCChKo9JEBLSiGUR6SAfSRASkRoI0EaCNBGgjQdg8u+e/rHMrmDjPhLh1n8kDgihHCDqIce+fNJQtOznDzsw3wNsxX5IvAtpjFF9UnKmNk+KYHk58qvO57loNp0jPPX64PYfqLv5OFAE5jL8jzihddSwdnzDnIqx0uJXCPLtKwIuL8ibgzbNxK/I64HKB/I54Haf/wBHPA2LP/IU4O3rd6N20dwiL4vuzseUDNf5CXCjGk4r8nKiKdwf+QhwpyfULSu62L2oAKVewHl7Y+f5DLYPTwDJjgBzAuPg/wAlLMuy2r9tH8l91xvASz/9PwtOnDYeUDyc+VRHq9azqJXVyIzk8wptTVVprQD8s47wt5tZR4O5nxZkS3MuWCjuOf6mVv8A5gSNxAQU7P24JCUZ03pW926RmXLdlYMxr1DOo5mHnrkQMJafaqMi0ptbLzfTX6lOQ+CeUrXr1Numgjvjy9t+v5DCtOnihSVAthxP4/PPR6oSP5LX9Tj6rxluFn/6bj5YHksaiuOTEvSL+nKhOZG4oI47u8jMG8aOlTl6zuuNwGxDwqybIzTczOdB65q9cfTpR4DtUNV5XAGYOFNj2llDl5/DP0xFwejZ0yAKJ0iem9a9dQhKVDwEEahQUB+SXyKqMrQHQd3R26RVj8pLdrXTZ4K3Bb/Vy6dDHAjNlIp9RuKp9F+5Mtz/AAZ0SY2HXYrujy9t+v5Df/jxlyBC17ox1ki7sSZB6vvLW1OZfTnUlP03C0f/AIcD5YHkrymAoq6uHCq5+IPLV1wMJplWrFvTeIuq1zkxe9wK61nHHkdcsk1KtSyPDubf3ZWIOYMb5Gu3EGQF9cfqfFQ64vU/Kuhxz05T8zboGvamFnQ9eG83Lr6lThHp9O6yqZjzg4pOsZ/4rcfuUMnjvBWGcTUtCniptRMDXvDy9v8AkN/+PBogJ4s8DzzA6U5lX0KRdtzt2i6SGOFnjw4HywPKKnUqbSpXka1w3zZjzJnQ1tHKtezR06+bOAVrUWFuSylR0P8Alvd/JzhvLrLidDGhjQwn5sqDXL9sWtcV83Gjpv8AUAWT02+oIkfj7cZuRHHq9k6mND2AgQognre21ULd6mSifT4GXRIXhwx8NOX/AC9xTwsxhgjqHcNOSTK5thpTLiVQD490eXt/yGv/AB5M6afjhnXh11wuCR4t56StSmnD/R4Waf8ADYfLA8lGOrVYFeyP0+X5aVrMdCvmJj3ijyEp9ZptXl/yIpniVIUggtx+Mg1MP2lLN7Edqfnyn/8AL/TuWpHPZknbuVC0FamxpB8h5GDH5JGBjRsyqQNvQr6lOLZLFs3UZSnyXXh58WdyZvdKGG19BezMr0/hS0yEQkEHujy9sfP8hpBPTxaQpB/HBSVcPuYfFmy+YnHjLuI79wJlBxJ+n4XDXhunyUQAFgDemK1TZOvUvqQcHb34OchHlBsUjIt/UakqcfnHaVR6zcdc6VXDZ/hZxIQ3sHaRorLDZRmHp4BX/PSXG4enAagJIg+Q8tIJjmdxUsrmRx05LcbstcUcttBDiJvIF/TFIk25eWb4N8Hsh87s6Y8sC18YWPoY0PeHl7bQx1NOGd086eMg/Gi5CCOlhwTvPgLhFTaijql9Gs88b/X+MxyF9LANhTuJ8FgmNSezxjyjPvGvDnJ6yM/fjU1l+o1P8e7qLyE7j/8AG95WXErg90iuMHCapNpPqIJI7V6xev42nIG6L34x/j6ZxwLyNlRolPy9ivIeXZMJKkcneHvH/mPZubfxssjylba/Hz6iT9WwD+NPXF1vAXGrEXGKwGUFI748vZ69zSNIaRtgQRqlbIUltgNo2mNDGhjQxoY03QU6wWv3OS29xLYRG0wgEdzbG0QtlK4DcAaDSNIUPDQ6aGNDG0xs8VNkwiU2r9IgpBHd0MaGNDGhgeX/AEF//9oACAECAgY/APj1kJ8u74WoxzdIplXOmMf4jXSn+EikKBJxBilqfunlHtexv6ykuPnnMGapeAgCpD6dRqOBI6PlpIKxTHgPbo4dhfVSS3taTIFD3p4dhKRlNH0ymBl6QUXzKLPib4zNVxV9YI5b7rOaH+8mgUQXntVGNvF/B2wngYqU3AhzShBkVCqo+WWmoQiwC4OOj+KA54BleWgolluxdtlLR9LDW5YDEQNpCLBa632S8lagQtGp3gb4r+8fuhQ7XeqsZtCk7l422EiRh9GuwtrsKEEIQdhBmCL/AJX3Q3I5fLk5de08Du86GaLaEFt8UdJyjGeIwBUF6EL17T6eyZnbBVoX6PmjuiO6Iq0GFKT+8Liu2KvvF7q5dpqsB8RrB3iFJUCSrZZakVKNWmW1WkgghCCLRtBjlsHyrS0/JUUoYx4lQiTWqFAke0RZ0xlMhptNrawAxkWqAbTbyEYl7RM99vkdw/R8x9FgApklRcbbeMVtY93GBusAK9jR2Xi0FEk4bRaLdoqZbNsLa7HEEGRCJI+j6I2/KbNNyDP1csbk7oJl0od0jsQ0clk6TRmm943k2zN56VMOqJ2nWwePsPlsiyLIJS/rgmo0IbZbYr6p7r5ceMxpc8CRcA0HcMQuJWStvlUo1WFtRsiCEPyisZbTsgx3hk9t2FWgXE2BdyqbIyGn5CmPvGFajiO05xQlxN5WfMN0F6doEeQ8rj5zti9cWRhLQhkeEVdX92KGHVmjtgBG1AAqEWKPquAW0GVlbK5yk5mZpuIc1wQgi4j5Qo6Zp1M4TN7kVrW7SbFP1RfwWKGnZWkuaa0Ynpa42kmxTf0CFJh3N5DyuPwJY0gEyU2CM3q+k0x/HKFMveWj9s1qktkJu/BKKCgssr5fNUXU67CjmuBDgdhBgfJkoy+m6dTKOm557rWCRJKTM0AlPcDFHTsnQ/1SLUebXEiZJSZJusAkEAAjtKq7urlvj63Lmg4QVjumDKfzH4E8IFMOwl0lN0P1TSMsf4vSBxOAlUbNQUt3GZFt5EVctmKTmVqbsLgQhBFxiY+SuyIymjabTJrvMzcxv1nO2gCwXmUUsjlKOOs4K+oQFc4yJJlzJZICUYiFd5QB8KlQKyM3r3u1lsGr0GypCRrhbAlpFoXhYYqZDUMu6jnWOwljghUXfPAG75Jo5DTKJc55AJSTQSin2C2UrDFCm6iH6rVaC6r9YSmFtAKy2CJN5JEhB2xbDUPwpS2EpvwvuPPMc4j+MaTl01mkFKfXF4K7pg2g861cvmqJp1qTsLmuCEGxCOqRtshrkkR8jIAVjK6bpGUdVzdRyACwbS4ywjeSFsBWMvX7+oVQDUBnhcU5Ss9YO6LEPzGDB5XiD8OEsjBWq4KZEzwu57OtIr6to+Xa3VqSSBAFRtpW6VovBs2Gtp+dy5Z4ZIIMkSSzAKG42GE+RN8ZTStHy3i52q4AD6ona83NF56Iy1ZyVNZchqkgSO47AZDYIawIDK+PvWczdFlACavAjwMxqfjVFT9SlRFUWtWSyhuS0TPGpnHfULSHBbJED0WGHFCEcQhkZG1Nnw5SC3M1BmM+kqbCHT3lZDeb4aNP0GjTy1vfJ6UTmtih7sa5pbctqFQK17CXNcllswtjgeIlZXzulZalT1KkJoZEIsynRsmRaYq5HO0XNzNOpgcEsIW/YbiJEWQDd8hOcAqCwRk9P06gTmazmgAyRSArjNAFGI9AMUCykyrrNRBWeQLp9kjYTLd0wHJ2eXLqg6rVc7xnIGtaQpMgnPZ0Q6lmNQeNPc5RSa8tbuDkQvIS0yVUCJFOlk9KNNhGLHUDmMTiQq8ATGne8uo51j8xRngbiwgkT7R7wSXdAvtSK2brACu8zAswrLn2/Dvc1jnFDJszfZGqZmpka9XTszWcQ8hA1rnEhWoCoEpAqgsmme1OnUczWaTGuGNyNIWYImLLJSN8o93xppAzzczTLbUk6YKXELzRmc3qDlc5AnFsVc5oTKVPVKOJ5LymJt7QPrEkC0cLYrabncuab6bkIQ7U5xsMTPyASASUjJ5LI5dxzdZ4aGoZKQFcQJNCqTcINfO+HW1Vwm4TaOEhZd9MTtWAvdT2xo+kGr/p2Ne4t3q0NdzdpF27QDFfXM85rtNyRAwG0vc0kOF3Z9ZhmQy2RptptvDQtiQTTpAHhBF3ziD8KYDGV/DJKYiSgmbUjO5vXKjnvptOEKO3O4npnD8pkG1KGjvJBaExOFyooAvSTrFSYg++edopkaVRvhhwIKS7Wyd1/NFVrH/qiZDmhXDtAdPGM5qmn+FR1yi0uBI75P1UFs9q7orZHUqDmPa9CDchkm43ESMDh1fHrJxl8pk8u45yo8NDL7+0Tc0X/RDc3nSyvq9QDE8CSyKAGxD1xZLly5vI5yoUjSc61qivSLeZpX1uQxqPu3mW4a+YSoH3ANbYl5ulZJYxscC1Pnjlvg8r/Pt85XuRsF2UBcASvIwXZ1auaIKUge04iaC0BLyZDojxs1WczLtJ8OmCS2mPRjIH1nDovoavqjXjQ6bhtBqWgkg2MXu3utkEXLaPpVJtPINaFakyRfKFEKk4Li1XXbOeMtqGlUm0dbo4i4p+0VJABNk19EVtO1KmadamZghOdbxbOHUmuVLx8clFDJUMsfvtR+FrBNd/AAKdnBTFHO57Ltraw+m1XpJqgK1qgdkGQKBUUhVgEmwwNsEQAApMoyepaflS/P5KYRFLXEY7rECpIqBGS1HIB4FK26d7SLw4ScOiyKFDMU20s0GK4FykFLJgKCoQohE4L6fdNntiYiyD5gp1WFrNqSu5fTBw1cTeCevl7cVNxe7YBGJzC03DZby+iCU5TjuwjB2z80E5ykGs4j1xV0j3daypqbmuaVJRhsDnJahuUF1gIMw/Nai59d1Upi2XqAJATkGgDcpWNO173kWlp4cHCi5qmqLQpB7P5JHHZDNM02i2nkyBLhvgBIMrj6oMWxWa+iHVHIh2beK+i2M9qlKn4Wt0QS14E3E3EBFFxFl8jOKuQzOnYKrDatonMC1FsWMD+96/R8asj7jSyRdnXPwsa2eLnulbcIyuo5+g3Maw9gJcQgpqASxoNwkpkXWmwCACyew2SEOcGoJyEL5JQ6nVYHUyEIN4it7z+7FpqLVy6WqP2jXWSTtNkomJqtLN5AFrGHCu+8OF4IE5gqAbRB0/WKrcnnaVHFhVS6wKFtaSiHmIEONJy5dZETWDB5oSOXLZyEOzJeBSZMrGb033WZTOSptAFT8b61guK2GDVZ7zVaS3MDE5lDvXDRms6zNUw1O2AHLtUBCdyDrGarV2t1MBHMvDpyIM52iSEWQ1zrSOuBiPZh2pZnVWNybWqHOQFUEiDcoipT0eqWZJU8RtrrlYDcJdoidwvigzJtqvztWqFKK6oXFJreSZuuN4tjLa37xtxV6RxeGULRZIbXS73RtJyzaTXUx3LsE7vVOKJOyBwHqgncfUYMHhBhKgWns2x9407LChrFBhwFoneSpvDrC0yvtAMV9PzdAjOMJBBCWKF4H0WGwwlQBNq/GRkdOy3i557gGAAkEmwFJ8TcJmUZbVNbV+tPptcSWgCms8DFmgNpMydyANawAgIPRCBgT1WWRIAQB5ho1gDTc1CDYQkZrWPdOgBXALn0wBMALiAAtG61ZzAg1zXq0c3ScRe0gi0EJzEHgRDPdvX2UaOZ8MCjUEvEcLcSyEgqCfRFP9ex9V0yGlQFRIIVaiWQ4VB2bo5b/mjLaJpeccyvmGnHhJXBYbLFMtqE8YcabW2WDbuhHADkOXIwUInGT1fERQbUa17Qe9TBnJUUCY4JfPK5zN5nDQq02vaWkIjgTwRLDFSlSdSr154WAgudxmEG0lBcFMoqvzlcU8viVtKmvhhBKRKkkz7RJXZFHJadlX1KzXDxC4dljdp5rBadwnHYyP3jOumatQDFil3QO60XNEr5lYQZktVZCy26BNZ+2GYrCAIEzZFvkPCD5KlBtNuJx714CWCM3qWXYKWuUyS1wQOJAJntDlQi9VCEAjO6fqVEtfTKoQR2Sey4FELTcdoIMwYwoVHxf7vptMvzBcGhoBJLjYECklFMrACbAYy+u6plfE1OswOJeJMLiXYWSsG+1BZZAFNqIlkBhZOEv+YedLZ7IxCbbxcQkwd0ZnWMhlzl9VwlPDaMChSMQtIW1J2zh9HVMoaVJUY6ZCg2tKDmUBwthlNnvJnWlt7ar2k8SCF3RTa/U6mbytQjEKxxoQfqk9oFPxsJvBKEaTq2We1zqtJrnJYpHs5TiodghxzDnGmKDMC2WvXdagKbofO3r8joYGuKhy8/LlKNH0XRMNN2WytOk57mgk4Wp2Zma3lpFyLFXNZuo6pmHlVcSSp32nduhtXP0HUMmCCSAij8UmQlNSCoQCamGZXRsq1hDUxIMRlME2m/eYs9ELfy5dPnHhB8lkdrNPa2cgUFhu6Yq5plcM1dg7DthFhSSi4hUcN6GMzpudaWVxNZ4SDe0lFHMosNkyHEHp+KjL5RpdmnSaAFJdcALTyMhGT949Yypdn6gxEuEmqZgLtT1gRUoGm1tNhRqBJBfogoDFhjly2ebfF8EgEyPqh5a0ElQhCiNK1HKZdoNDMEvwtsa4EYigsBRSbLYcK3faZ9PzLGXaO8HjojTxqOPFVGNuIIQ0lxDUP4IKeiUPE7Ov54p+8GmUzUfl2nGBdTM3OS/CQCdy2x3cMkPERIr5MRG/1xgo0aj3kyaFKndGWz3vItNj8LwxpmBIhTe7akhFGhkMs2m1jQJC0AAXcpwlyfAHhB8iAweHX88DOOqPLkHZXsy3RhGWcNWaXFjmorXSRwG8SIsIkbiM7p2psLHsNpVHCSOabwQigd1UMJhKbY3fEhkcursyoGEAlxLu60AKSXGQTnQTjL61r2TXOOOI7GiUgL97ht2CDlcswDKMk0BAgEOc9qKPby6d0On5OWweeTuPqME3TjNadqR/V1GkIQTbaOiK592NSFPKh3aD2F1tiFWnipPsgVPfCuc09QabWdhoQhS+bi6yxQ1DMEoYyeTy7MNGkwNaNyHpgk8rfn5LGZp16YdSqNwkHYQhjN63pGpUKNF5LzRdLCpBchXshZgIlgGEBYc3GrQs+fZAxArFPTtMyp8IkB1Qg4GqbzIEgFcKrwtjK1X5DxdSDB4lV08Tr8Isa1QEaFsUkuUkUXFA0AAei62EJU/CLx9RjmPqMEXR94Y4cIdmaBaNYtCAAtITZtAQ3EcIOk6nkyxzXFSJAhe8FuO+yw3EkLyn8RGXpTrE2CZU2AC0k2BL4y/vd7zZMVM9VccDXXIgFl5BC8UnOCw0vDYLGpYJJ7IeU5Tg4xCgWp7fJZFkWRZFkWRZFnkDgi9MK63dL1c0MqKU49cNABw/TBzGdzYpsAWaRmMl7vD71mA0AkLhaTvAKkblSSxU1DWdQfVq1AJWNEkQNFgFk1O0xgo0zUqGSLMm4bzs4xS1rWG/d9OrTawpiIv3sB2OGIi4SMfwrTcq1gwAONpJsMzP0+oQKRqdgAACJi+LIsiyLIsiyLIsiyJDzLLvY6LIlIfRDsxRcRVPzXc0OqOoh2bueEDmnbZPhYb7ozGn6tRLXscQCLHgHvDjYQZtMiIJT4ZEj7gxxGZcBZMzkEAUzMggWMr7x+8OT8XOh5LS76o3pIumizAEheYoto0w2kwdkCwWWQ6rVfiqG+HjlafIOb2+epMolE4S+BG75xBDR2hNeqH081XJz7BJjZvJmJBbAkzIAKpWKlSjm6lHTw3D4bXWosyQiqEVOE7YLx3zbAp6ZlKn3VzkNQjCxu9frEJ3WzK3KsZXUNXylTM6ywk+KWqAbBgFgQFCZk2qsBmTxNoCwIkPJtIHrPVBlcPhxLkjvJbylHLd1R2XAE3xmS6oPv3eBVHB8wCN9yG0WrFfTtSy5a8E4ShGJqkYhz2i4y2GC34ScU8gwn7w8STfKST9BK2RR94NcybatcVAW4hiLQO0Ct7gb1KJ2UCrSy+U7GXDR2RIWbBZCl09nRFvlHN7fOBMHxX4acpwaOWzYr6kSgYuIolqAyAsUysmsZTNabUrvJKDLte8UnMUycFwuch/aOajSBJAhy7823DmcCkeRud1fUhQtLQXAYkReMfw33TohlIAh1ZJn8lDMgXlAtxCxUzWoZp1aq+0vOJ3SZ8tkU8rpuSL3vKAMaXE7UAWz5+NLVPeaphGP9mqDCJq5UJXZYlqrKnp2nZWkyi1bANy9MNoVGggbRvh4YwJHZCQt8vbFsA8rB8KqTiyJeR04LiwYybU3mPCq5Rn3gDsvA7TTOYI9IscJFQYzGSz7EOM4SAcLgJKJADe20G5EJRrgvwSmyG0xYSBLfuvPIQ33i1bKtc6m8YGPCloMyTtdIIJhto7U4o06GFtNrUQSBlsEAl84VV8wDlf5olFTNZyq1tJoUqQPXGb033YaKtE9nxAMQIvwT7V6OsH41kVc3p1GpmMu84qj6gc7AE+sVBsmgNySik2hSp1dQ8Mh73NBeHIFQ/VBIBQEBQJLDs3nq7abBJVA3pDsh7tvZWzoLg5CCBsUixb70jx9Xz9Wpsap8NqouFpJvmpUnhIAX37+eHZmlRqUdNNTtPeO0Qbmg2cTxAMPy9HK06uZe7EajmgvBRExWpKzbOAvcvEKG80TEO2eRLvp8icrG+fLz7fK6EgAuIavX1w9uBn3szBQKHbQUkVvvvURmMpqtItJmw/VcPwhvCzCAtJ3iCWlR8CxgaS03C0lfolFTXdR8NzqTmllNyENVVJUkFyIkkE02xl6FBzGBoAOFAts5c0K+s0FdohfvDOmFFZpG4jleI77ekR329Ijvt6RHfb0iP2jekR+0b0iJVAvEQGOrNn+MOuC7NuY6m0HYS5Lmi0ncJ3yipSrVHUcg+VNjfrflkS/wCES2rGTbnq4p6aD23EzeB3msQq2yb0kqNU2N0/R6lOlVFNJENBACclWKmoZ/MsHiPIYAVLnJc0KSBLEUQLMhRFPJhzqGlU6jnNAPbdaAXOFyWNC3qTBCRR03SssXVnoFuAlMky4W2E3GMvnfeXMNzeoSVihrad6IVDiRImZtsEopUNKa2hSDUd2gVM5yj95b08d/GC77230R2cyyW8dcfvDekdcfvDekdcft2dI64/eG9I64/eG9I64/eG9I64/eG9I64/eG9I64/eG9I64/eG9I64/eG9I64/eG9I64/eG9I64/eG9I64/eG9I64/eG9I64/eG9I64/eG9I64/eG9I64/eG9I64/eG9I64/eG9I64/eG9I64/eG9I64/eWpxHXAIzTVXaOuK9Oq+ia+E4XSxNcgwua64gpulORjMZDNUcRxKHWtcDMFrgoUDvNtF9oJBNvwAc22RW8T5Xw6nktXzVJjjPA+o0bpNIEKPePP8A21X9KP6kz/21X9OP6m1D7ar+nH9Tah9tV/Tj+ptQ+2q/pwo95tQT/Gq/px/U+ofa1f04Ke9GofbVf04/qfUPtav6cFPejUPtqv6cf1PqH21X9KFHvPnjO+tV/Tgff9UrV2Ar23vclx7zjAUA80NqZPOVaVUWFjywhbZtI2m/fDXN1/NB2+rVd/zp6Ix6hqFSs+7ESUtsUoApsETKziQhjsjqFWg9LWOc09IKi2Fd7x54uIt8asp3ntwSPeHPT/8AvVf04/qXOr/i1D63GJ+8ud+0f1x/Umd+0f1x/Uue+0f1x/Uue+0f1x/Uue+0f1wv/uTPfaP64/qXPL/iP64l7y577R/XH9S55f8AEf1wf/kue+0f1x/Uue+0f1wP/k2d+0f1wp95s6n+I/rj+ps79o/rj+ps79o/rj+ps79o/riXvLnvtH9cf1LnvtH9cBfeXO/aP64P/wAlzv2j+uCP/cueX/Ef1x/Ume+0f1wn/uXPL/iP64/qXPfaP64/qTPfaP64/qXPfaP64/qTPfaP64/qTPfaP64cG+8mdntqP64LM5qb6jFUh4LvSSYn8ACRdFnks8lkWQSg3wUAg9kTgOLeV0EtEuXVBLWiHAAQhKz8ieUTgEyEIKgX6IE280d0JwglqJ5EBl9EWxbFsIgg2eiCjgsEkhI7wgDEIBAgdkRZKLIsgAiACJwuGcAQXBkjHdHRBcgWLYti2LYti2E+BkIsMWGLDFhiwxYYJRTvh2maVRp/eCwumTYHALumRvMNWhlZj/vHA/mRSpazSppUUAtJcFaAUJwtSVm2aWQ5KQxRmclojqIzdNgcWuJCgykQDYmzZFR1WhQDGgkkPcqc7OiKum1nF1anVcw39ppQ7LCOmE8xUgUaFF9SobA0FxO4DlwgZh7KeWouC9tS6ZSbQg/vbkjs63lwfyCnT4nK6HV8rnMvXIC4Uc0ohs705WJPaI+665kamXrEEgOaWhwCqQTJwvUWSVIDgQWmyDy2cr/MMrIZmsjl6BpPaHBXuBRwUSwG6J5fLp+W4/8A498D9RQ/tv8A/LgD7vl/7b//AC4rZjO5ek2gwEkhxNlv1Bs2wGhyjzWBzkLpDfDcrp+QfWrr3Wtc4pK5oMuUhMU8zmxRyrHgIHOJcNuIBANsnHZGIa3llO1p/TSHVso6jmmgApTLsV8g0gqvEb4qZDUss6jnmHtMcC1w4gz4FEIKhQVgj4u/lthmEoDlj+ez5oLGViCm2MzkHqdTALmPMy1wUgi/cbFBIsMV8tmxgqsqFpB2gp6/QkZ5R/0G/nRnC4/9N3tjXRf9/rkfau8yUOitr+s5Nrq1amDTJCoCQUC2StIRb1QRmBl8l4eXp/WRAVIigTWALphTbO6A4uVdkZrMVp5ljSGfhYgCQhnZ6rd+d07NUsFajULSNiS5bo5bvMfwPqjIjFLwKX5jYBLiNu6yEOYCwf14jVsu7NsOZNGoA28nCbOfqhXbfNyeQoUMdV9QAXYVtJNwAvijWaW1NSqNBfUQDFNRvQLIKU54NOo1Gt+b6YRzwHAx2XdlbeXTAz2WpYNcY2VT8JosZITA2HmQxXytdRXY4tcNjgUPpFvxd3K8xT2fdnfnsjdyWMLr5HesN98dEYKlN5SvTA7hIGF62XI7i2wCM4xZ+Gh3EOBSM6L/AA3e2NZ/31f/ADXQfMosd3S9vrEaPlKTR4X3am4JvAjUKWhZkN1N4GBpKBxxC/cFIW0oDJYpDVM1nqDG2OeSA1bA0gYEO4oDK2M/kPeLUl1OlUYGFy9tpb3l7oOIEIOKRl6WZqtbkj2icQRCCLFssjVxlHNdRfhcoQgriN3NHT7PMI3RpJQ9rK0j/cEe9er6fVwZ7LMbgcgKFwtQyKLDnDXnWn6lNfzYP/8AfKfks/Rgsz2p4wfxWj1NHKV0YXzB9M/MXYY1TWM+EoMpYabiL1Bcm8hOEGk0pSYJcF5LFPQvdfMMOoPYTUqFqilNEAPecUO5siVVIp53+PV3OVVLlG2bbElYlkozGVzZYNZoOALQgxDD3wpk0lQFKqCJ2kHVs2ynk2OcHOJCAgIQgtSNWraPnG1si95ILbFv6fX8XdyvMM/2zvz2Q0G3DLksY2vDni4W3cuaNV07Pp95rIA0i2SHhsnGs6Y9nYpU1a5D2mucZ2mbZNO0hUBKRnv8N3qMa1/vq/8Amug+ZiYe2Iy2TzNcfe8rTbTcDaMAAFtxAUem+GuqNJFy81iwWahlmvcl4X19UZh+VyxytaoSS6k51MkkOHaLCFtVCoJmRKKmZ0nNZjOaexuLFiONtqyE3JagAKWKbXCtVL3AopK2b4Tld5juEe7hwhXZKif/AA2xqWiajTx5DNBHgEgkAXEFRxBUboIdo2YLrf3isP8AmEDDo1df9xVP/MdkaOdCy9Sn47p4nuekibXEpZduvEb/ADMJsjK12ftKlaoSecS4BEjMh3dwGNZzGEYTmngcGHADzgYkuJPkq5rRc4+jmS1OygJE9xEVP4rncw8OeSQaji0k3oqejdIQRNN5WCg5S+LO5XmKYWX3U/nMMUmuPZilk8xmHP0KpTYxzDMBzi4B45zhO5DIAwNTo9qm6fSh9sO1drR97cJlOXRGZxWmm71fRGuf76v/AJroPmMpUKZfUKyAJJ6IpZ7QstmWZxkkZTqODmquF4AQg7yCLQQYy+T/AP8ASdEzOVa5v6p7WKCQiggoZjYqKFh7clqrQ8EAh5DSrrAATaUKcIfTyVVjnNYXGYsAnzxmsxm2Y2vpliGy+cVG6eEyGaBqgJY498JcFQgbzBCeYeEe7P8AsaH+U2K+eztQNy7EUkgASmV6YD3a/lgf8RnqxQF95cqDP/qs/SjRBoepU67KJUuY4ESBFx2+uGhZwJ+Q+TIUw4F7Xvl/xGMzVqyp4CN6myNVy2YCPGYqHd2nFzf7rh0wYOlaPSa7NYC/tFAgKGfR0wMtrOlOafDa/EztsLXWI5qz2i7hBYWoQefkN8FeVkEL8VcOVpils+6n85kUuEY3f+naf7zvbDvd7Uqrv4hTkCZhwHdPG1dpBNhidiRVH4hHojXQP/X5j/OdB8qxoTM3RY+g+qAcViE9aekQ2ppmTo02PcpIAnGk5zTcq2pmsmXENaO0Q4tJAAtUA2pNJxWo16BbXBEnBzXtKKjmuAIIE1TnjV87qWaq1NJDcLS8meMEtDFmQAhJASYAJKw0HvJZy4xotR7243B6C9AgJ4KR88OdsPV5h4R7sof/ANGh/lNj3oJA/Yn82HuLkJO2Fa8rxgNFMFq2qemGG9YbzQPII1LQcy9Ae01TeSOqDQI7JRekGMx7w6VknPydUAvwhziHANYHBoBkgGJNipbDKFFmKqXIAA5x6ACea2M7rWtZQ0szWpI0OtAQlUumZz2Q9mayTa2aawqUBIanqEZyhkKbGspiYaAArppxARd5gTly6oJu+KqsoDiOy3Ln89hikQJEQwj/ANKP8x0ZfVcrNrHBWrhxN7Kgog4KEBAlGQdkA51KpSDsSgiXCMy5bGO9Ue8JIX/XZj/NfA8yjm6Tkr03BzTvBUX3ECKNMZhv8RpMGNi9rFIEASXcbxDavhtOYH1X+3lKH5ipp9L7w8q/shF3SgtytMUmGZQIL+SSh+dztUDLtE3LJQCoXbDdT0qqaekUCGtDiTiDQVcEsxONk1AaYKX+YeEaE02tylEf+G2PeBJB1B1l/Z5FOqCDHdhElAKiAN/VA8un6uwlGuRzQULmyUCYC7N4ilmdMrK9rGlwJCrK0CwqoOzojA+g4sJsIl9EGrV93svZ3gwYl2w7DSeKIsBsAny57Iz1XEuo1KRaAomoOEC8km9CgnYIzOfzTj49Z7nO2K4r815+MHV/ANQimmEFCVcDabEAhlQaNXAQS8RkDVX0HUyKYaA4gnvE2jjEu98wjUdPzulOzTak6TmvwlhK4lUEIShACIV2xVpDSq4L2kftGXxnc2Qhq1XvTYXuLklKSz9HmShh+qIZqWjZ40ajQiqZjYQqEbjYbIePerTa1asZeIxwIuTsFDPcTBxafmRzBR6Yq5TQ9BfVxzxPDVBQi8mUHK5+q2lpZUmmySmaKbwlovssWHMXsAlPNMUMlU0itUDKbWqKjR3QBeLJRX0UaZUpMe0tJL2ETCWC1IcUv6oaPKIHkSAarSSLIOa0TOOp4kxB02uQghRKY2qDO2BQ95NGrOqgBH0y1wluOF1k70sMANyGYLlRJL6/bwgZb3Z017CWzc9wE5rIKZc3W7UNYzBrVT3Vsa24AWDebSbboX4miHksd0xZ5lsBSvlkZwp88KvKcWKd8IAAIQWfTEvO7xhBVKJCY/RAGKLYti2E81UnGNGg8AsJgBv2bb+j2RZ/2M//2gAIAQMCBj8A+Pz+XnMY8DMIoEillo33Km2YMyzNVg4bbLxu5t0NqNvFny45uP8A1GFQLhvPqS/aL6lbM1SXm/d9Hsg1Kbzi6kgZfN1cTRYpRPm3Q2qAigHpWzbCDlb8sTEoDGlKyEjghRxncRIX3yE31sxmS+7q6ILBYQfZ5HPY4jksUspna5LQEb+KpF14kVCyVRORa8EFQLOezdEz8r02tcBUeJeneo5rbLofUrV3OCETKyn6uW9RZEmhZ+zyJdGOkSHC+BlszXxNki3W2FZe0Q15IJIBlwiwj6B8qhz3gF3dnaeoX9G8eI+qXBq37VgubIqvoMJHT7PMc9pIcNm4xTyeZqkhQiooUb7rJbpJDXtKrB+U2vc8doynanss9HMS+qSxeiywWDcBzShVnB4+w+Tp9nmIYxsdhI2QzLZiobgFKkEgCfNcCLAVlAUjFu4RMcl+UJx4tSo0q5AFQmc9qbzPYk4xvqEgGWy6QSSACwSSFFvLd5Dx9h8nT7POD6ZR26WzlzRTyuaqJTW0kKDISJ9IULbbDXseCCFCG2JbfbEjL5NUwaz6gUlExITL1KJpwBWHO8Tsl3tgkjteU8fYfJ0+zz8TJEbIblM1Uw0yUme6Sk+BAQixCts4puoFr6Lj3gVBmZhLpXzWBt+TFuEVqj64xWIDNSDds2nrEK55LQ6WyySTl6YJIi2LYtg8fYfJ0+zzzBAlPYnLlwhmWfWAoFbT6QvpW2apKG5piFhAQizp5WQ0gjCYBHyT2R9EV8zXrBoEhtc7YPabBvkIJLyWWJE7VgEQsADyHj7D5On2fAkOPZihpterhyJk47Pps+dIo18q9r8uQCosu67IHD5IAFsOqVXhZSWZ2gcvWINIuWkSCgsslwlb0x2RP5vogoJLARsWQ1B6tsWeqHKL/YR5On2fAkQMVi9MUsvVqfqZDnuPXuldFHMtIcx7QQRMEHlMFCDIgH5HQRVzmZq4abBz2og2mc0VLTC03nwrjysugSlCjlIwfP6fZ8EDDMU0TZdFLLam/DpJahNpDrkFu7Ylt0MzOWfiouEjZvsg/ItfN5iphYxpO0ncBeduwdEYKbj4Drtyqm5PXDXOCGXq+mGmmwpA8DKuPEHZw32xTzOoZfDTe5AVtgi/zun2fApDQyqWTtuHohor6rVVPqsCLzlvz2wM7SzTnkFACEM9ykcOuG5LMEhgCSnak/V6op5qk8OpuCg7U2jjb9HyHbFevXqIGtcd8gTLiiDfalsEUw4UioQ3BVThttgI0R/piwBhCk7D1croa00mue0TJAKpsF3OqQ4PaX1Abu1dxAI54pZDLUCGtqYlIuSXzoTshQPO6fZ8C11VqtX2wMtk8u4ZxjZAjslyzmD9a2dnBBGWyOdygwPNrQp3fPsivVzAOB1OdgKlEM9jkUWosOqJ2gVEuXsh1PVDUdkXtwta20OuKbE54ZXy1VrqbgoQzTeLQePz/IMzySKuYqvk1pJRFKCwA2n0KiyioKQcGFQhO88vVCEjkYxOIIEZuuGzxtBI2Tl0gc0NY1jjVqCRBkmwhfZsg1C8oVkeXTCCzz+n2fAExiScUqeVOBzjaVQTijW1FzKuYYhJAKAJO0BeKyFikyo5bL1Q6g0TFy3XXenZKHBEPzGGvM0PXGWy72PLHECSJK8rZFCvRrB4eFlbdbsN3IQlq/HhsipVqv7IaTxQWDafRfdDqbGuZRUgAmSHlPqAg8T64EPQzSM3QI7WNp2/hemSi6Kefy8wwgYb5rPcN0DGO3hQiC68+f0+z4AkmyKDKVIjLOPacfqhUU7oDGEOekzILs4cFth2Uplrq5E8KdmwgYh9bakrrY8So4pKHLDhvjEO9dBy2dY6rSrkBs+6htPsinmKb1DvRx3z9Px6pUr1MCNJnuCxXY0uFAPcgJ5l3qE5LDjimsA4vR88A4oMLUKMdLd0X8d5kbIrMrNa6kW2bZSI9Y+eK7qOWP3VChSXt+aMBd2/TyWAEiyDt8y1YRz58IUeZOKf3bKGqpsGzbAralRNMKpF/D50KXw2hRa1tIWlBv23719CRmNPylHGXBBUBs5ktHFIbXe+26BwgwSsCGVU7QMZXKupE0HGZW5eVnDfFGrl6mJhtOw7DCfGzUrVQ1gCqfV1bYqZWi0UqLHFoIKlwEp2Xeg8Ytn9HIw4bjDfK17XIh5emKeTzpIoBiBxPdReyl4ctt3CHUy0eI5qqEWySdd8HV8jmqmZFR5GAhA0W4uO6PDeD4gN48lmyAIwwGUmkk3w3N53NPpVHEgtAnJLils4cytlvFf+E9Vu/Bw+mKtbLZupSU90IWCdyzAG8u4xWY1xcxswZTE537E4wMfehz0VLobQqadgYXgKFMik+XXDDVf41SUiJXW9Qiq41G0sLSmwIpQLYJEoJk2TjN6fQoNAe0tD17Vsiip1cIDajsbkEyYpi4QOHlB8gc3vC+Bp9al41Cs5SSe7sA64ZVpVRNF4kGXHqhWOB+M481VDGWqefl6IzWn0mtpZWm8hrmmZDVQnj6PTADnNJ3ncIkkIQL4A2eXo9cMcxyFOXXFPK5pfD23iSSF9y8JELFRr2NeHCwzt2JxtirqWn1nuLj2gU7Ozfz2c5SDTdRcWrcF5ct8AOpOutFkEOs+mLOU/mh1SqwGi2c7zcBLnPCEYElPasl6YS/yPxtE1IlfPnmicUjNUWjsh5A4L7IZ4itpqFdsCbgVhvhsGJJkgLZus2c++H1yVIaS0SCoLJ2AmS3b5iGmqwUWtUAMVLTbtgNxkuJ4ThpUJ69sNB3QOHlC+QFYbUa7tCyKNCq7/AEhTFOSz9Qs5LSq5arjpkIqqjhaOI4QmKezo+L+Lmn4aW3dP2xmdPovaMk16NcFUgSBM7UhVJK7fTBQRLlIeaeV8AjlKA9pmIpUH4XUTcSekbN1sONJxLr7iQbQUJt2KQRvkK1V2TY97iO8MSTsGyYX5oYaNAUKjO6WBATscPwd6KCk0Vfu9aTt+6GheU4pOb3i9y3mTWhvATdA4dXlLXCUVs3WfULnuLkBQKSTNAqJcCDvS2nSpUhhAAsAUCSySZvN8OZSrtdXstsKCUjtt2Wboea7m4iTYs1v5LCAWwAl/kbA4eerJO28x6/RFPTXhrskXEknvKbQuzkYZVp1hi4zG4iOyeUuXIwt3xQ180/DSFpNnTGd03K1GjSmuRqWkC8nbO6A1zu19MFdvk5bB5qQkK22fqMAFxAW6V/VbGay+YfJ1PsLe4e03bTKG1XqGnrCQ7EeXLohj8thNNrSCl5W3lfFNxUzj7pWd2HiS7bp+jngPanJITy+Jn3hrNqoi7T9J2CHUvd+o1zSSCs16vngVatY4y5U9YgBPTF8KFhIBBhB56Cz/AOqA5pRw6ow1K0kQi4iUjuUDnRIbmaJPguEr+Y8EtvEGcvib8xmSlBoJJsQC2fLnsjMabSrH+HNCBB3tpXkE6YPgqm8w4ukE9vlTlYPP6fUYO1YZXyxSo1Elw2waWr0hWRMBb2TvBkVsCJPjKKbNKHgUyEcvaJ4SlvN4kt0Y3OJB+eARw9cCvSciQMvmqDqgRARzJdPlbcH4EJFh5uXzQoh1as8OdcAZm1eZZL7ZRVoZioPuWLstEkE0mL98IHOLVW8+0xIckHwo5XO8ni4iCsU8lVePCaq7bRt5JGLLuxN9W42dN/FRBXlbEviDq9ZBTbaYzGRy1XFp4AQbSgUraRfPcRakE0Wo1FggRZFkWRy5XeehiY8iuHLkI7LUETsXrg0aH7Y2AXyPRFOvrTv9CSUBtIkkhMKsiZFDNRDaenZRtMDpuvN/CELAicvR7Iq5V9T9e2R2Ddt5c0Vq7q5dTc4uHTAKxb8MFEWQU5WR3eVkVKmYcmXN1yctkUsxkn9lwB5c8FrvhzXeFaLVTZvIHpirkchWP8OIQgWON+8e1FS6C5jQ3dss6okJQfgZQUggXQRCRMwIb93aTSvNjRbabBu6Ia/NZVlTOhyh5FihZLsKiYmkYQJmHDM4RWSwIt3Qu31zio7IZ40ciQMLW7kmbVJPolYBFWpnialR1pN8BlMIwBObZA4D2/ETLlKLYmkMNbOkZdvZDbQi2GGVMuQ5iCclVLCF2qhvG8FD8K/NVP2bZ9Ah+l6bXLMuWkOSWK0Kmzd03EOdVKuMPwmf0dcXwoJi2Fv85SUAhAQ6XK+GZvL1XtywumAfRbHgGgxmabM1A1XmRlzm0LYptCQ8ASU+uAQRFOmwGZ37uW3pgOzmWY9zhJRsPoB5zwgMy2XZTYtjQgXal532w/OVXfq27eHz8b4q5PT+zUsUSIPFfn4RUr5zNOfUMpmYF3shzAZW+qASJke2O6IA3dfxFUnDpcpQXLNYLK9NpprYkr+RhuZpVS2kQJXEFShB9GwgEIYDss4Y2gKL16T0+lZfBpDqpsaCejbsgaXp7yykiOIliMwg3AcCZqoRDVUlxmu8hYdiRU6oc1LfmibhAabU+fyJ5zcuxpxPkJbYZUzrle4AgET6bgN848FwaHtbIBNh6ANpUm2axUYzMEUiVQFBf7FgscFc7lzcYZm64f4NWwFUttAlw2RTdlsowVQnaSfFbrR0c5a0op2+mGtrMDqr2qLEvt6LPVKCaObqMyqJhDiG33ejng1QDj27ds4GM2dYicFrRYIsgdk8lg9gwb4sMTnBkYsJgoJxYTEhFhgIIsMBBHdMDZHdMJBkeSQ5h5GJw2jUqk0rJklLYNVtV4VJCzngVmvBAQHjd02rBAs+Bc/ZD9Mo0HDxARiAM7pSkDvnt2RVr4Hdok37DuE1hysJANsSYYKUz0HdHcd0GJ03LwPVH7N3QY/Zu6DH7N3QY/Zu6DH7N3QYPYd0fNFDLMpOV7tkrbzYOJKQyq+n/qBtFm8BPT0RV1FyvLAABMosllbyJMVM43xe1aJ3zs5GG5VjHghqqhHMpFp2QyrWY2o8hFM0kDIdNpScNKzHzSgmtPYL+f1rd6CKWV8SnTa5SigncSLhssWdsU6mYfUc5oQKplOC9lI2bOWyFNB2IbuaCTTcn5JvTdBIpuP/AAnqgnw3T/FPVBRjjzHqgkUnT/FPGUoIFI/2T1QB4Tv7J6ocPCM/xT1QnhuT8k9UEeEV/JPVAHhuQfinqgN8I2/gnqj9k7+yeqGt8Ip+SeqF8N39k9UAeEU/JPVC+EV/JPVA/VFAPwT1QvhFfyT1QSaR/snqhfCK/knqhx8Ir+SeqO47+yeqCcD5/inqgpTcf+E9UEljk4Hfu4RTomm5eBu5oZVYx+FxFxIK3H09MU69NWyJQ28DYp3oF2fA4NseJWy7C7gD6wYIGXZ0NFx/FhTkKZO/D+jH8rpdI6o/llLpG7dH8rpf3eqE/hVJf+Hqj+VU/wC71R/Kqf8Ad6o/lVP+71R/Kqf93qj+VU/7vVCfw6m3ZZ1JHYosB2hoCdHzwGrI80YChYQAQQD61Hq9kCqynTs/Bb1R+rptbK4AXbgIIdYpgEbYSrlQ8b/ojENHoqeEfyeieiCXaRRB4iF/hNBeMS0qgv0R/K6HLmj+V0OXNH8rocuaARpNFOaP5TRTmj+U0eXNCHSaK80S0mj6I/lNH0R/KaPoiek0fRH8qo8uaP5XQ5c0fyuhy5o/lVD0dUfymj6I/lNH0Qo0mj6I/lNH0R/KKPoielUOXNH8rocuaP5XQ5c0fyuhy5o/ldDlzQv8LoLy3QlTTKKcx9kOdl24FtS+XQkAfDiECnyW+SZi2DAhDBEJ5B2YCWeRC4LA7Qn88WxbFsWxbHelAUno8l8ScYTFfE3RbePXA7V0d4x3jHelAiYugIYsKRdFpti2LYti2LYti34j485i7n3+rdYsFr61fxb+yEH98xiy1ckStQegGMSmKdfO1HspOJnK6d8BjczULiUsHX7IbWa4lrmhwW1DZ0+kTgQIHlp1s1WaxhKAuKBeJlBYX+LO6y6y0pPYLIGHIVSeI6o/WZVzRvQpbw9kOq5ILSBAO4pfy4Qh80KJkoOcwadZ7w4FLG/pCOy+oT+QP0uaLan9kfpQcReTP6oPqd7YZTo4i9xkMIF/5RPogtIQiBtl64HAeZTq5mo1oJkDJbJiYVLSBOBgDqnMB0BSedYaz+H1F24gnpbDWo5jU2g2iWznhjqT2knZZMcuSwQR8XEKfwk/Oio9oCrDGP7hIHNfy2xTfTsLQdtw5XXxQIkcZTojKHFPH7Y083nLU/zRDRAgeQlJwNPLlo0apDUvIKKZ9EADvHrF0NNQIHRbyny6IDQ5GLtkZHf0pFLM0nYqbmqDLgVA3g9HNB8yj/iN/Oiq5xAGMx95Y1aUdwwVoOalgSMq/wAF3h4xNJd6HBhUYE8zly5dNStmMw1hQhq3nYBApPaRlqTjhWyacuG2AFJXl9MITMwwYu0B7PmjwmHGDd7eIuPXDXNEiJHbZv8AR8XEHbi64qC4mGvAQBI+6OnVUIVWwTG/cNqpMxQcLyT6BGTF2P2xp/8Ataf5ohsCB5HuJRoa4ngGkxnQ4Yf1zjxBMoa/NuIoAifOIJy4o1sEihd7SDZegjJs06kTRqtcTeQRbZZIhCeMEtpOXgbIYHtR/jP3GwQfMplbHt/OjM0nf94RbvMZfRq1PFlXOaDvVIlps+nZuhXaby6IpeDkkxGW5eaA4MQ9HmSihkmv7tTER6ugKnEw5waVBHpQRVzuq0D4GIYEli29BhrPuLMJIUhcWyRxS6LZxlqOnUlyr6arsKmXt4TgB7Dg2pZDaYpkEEkG8gpLm9vxcQeI/wCaHu2R41UEUVQ+yKFTJuRuNpMpgSX54ylPKVw6qXEFqWENaTsQFZWLNLIywI7OP28Y0/8A21P80Q2BA8j2uipnMJFN7yhAVZ9UPp5d58RhCyRJ+z2TksH7vmXMJ/Bl6kg0s5mxUGJW4wH4RagVUU2ofXByWebT/iLzJGgBEI2SVPoFlNrKIa1FCIOeVsT8xk7+uNRwjtiu9P7Rhuo0n4c+HAiVhHGUt+9VhG5ulhu/V0/a2D/q6Ul/6VP2tjMt1PMtNOkFADGtUYgJIBCgX+2Bw8ojMU0HZA9gv4Q1hm55A9I5dUZLK1GgPDAu9Ss+lN6CLZwDWaHcbl5erZH6vJMMrUAO+P2QxAdA5bIt+L71H/NFQLaYrvor4zVPEAKRxvF3OkVQ65xtW2CCV+iGuAmCvpjT0Evu1P8AMENgQPJiqPAbvKCHZTUs1RwAyV7FB3TJEeL7tZihUC9oYgCLJrYlomV3RTbmMtixhRh7VlqpZAZXpFrjtFtsDN0z+sHsWK7sy4nNUXIfyT3d9xB4AQ3YR1eZy3xqbnWeO/8AOMUKFFpNV6yG5IJGlVCNoDuqCHadUBna09UZwZ3LOZjaQCRfiBTos4RLlOB5Wpb80V3TUgeqMvVd3WuHrEUM1Q/Zua1OaRPOQYKQX5koxJ7b7uaMWUrg9pEMiovQp0rAJNu74x/Z9TorG6MwCPrH0gQK2msaKKqVkti8uad4b9ZJw6fKcaaTM/daf5jYbAgeSq6nUIc0rLgYqOqq5HJOV/JYzwzFPww8NQwWsFMoLV3ogIUFbtsaY6mGeL4bg4NKi2/f7IQHlONQzAIwVHYQL1aVXqhiGxo9nmITNeuNUI/75/5xj3eeFxCofZDFqmz2Qe0p4QP1YSLE8wGMln203EPOEoLxAAPaKIvEW80UdOqPw12IEKJMk8t5ugVS8BvERTy+TetINK8SvzfRFQ0cwzwdhM4cMy5XuIvP1RPpUId0DELur4uJbPQD1w60DZ0w9psx9UVWFky0pK9On1LDstmKTi4kiXK6+GIszvt5SjT2J/8Aq0vzBAl5jqVQA03SIOyBToZUllQyLbBepT6Ya4PIsReI5XwG0qzrr5DktwgOzD8bmi3p5euKORoUzicO9dYRM84gZHM1GOql5f2SUAdYOaJ+Yyc8Y9Z5fTGouLZeK71x7vlfr9UMG4erz5Ww+hmqQcFUSsO2w+rmhjXZd3hVCQ2UghFvEe3mpVMs/CSd6ehBHgfeTi4lPXDqtepjch9u36N18UxQpPZlg5DiGwzOxNkU6TBJrUG3kSSUs3eQfFvu5eAdpCpb1w8HOU/7NTf+LH3Vr2uKqoBAnxAPo8lLMsrtpvaZghQQLLJrDR96pyd+A/8AR6IoUW2NptaOACQPMsgtzdLE3Eu9bJEgpv2oFsEOqUdTptprYWkfNKCmp0YOLU6RG5T6vohzatQVcziUPwoktimwqnMbYIWXmtIsDgegrFZ/3qm1zyvdfxNjY0+t94pvNJ1zXhbJBWgBUNsoZw8/lshiGSxRpVssC9lhkoMvRtF9yQX5bWKYYLAWmzmlAH8YpLwPL0QDnNVY5izaGk3HagSyPAy+XDX3kXnat87rBdNTCn4zNkSag8s2iLJeeDytELt3QThPRE4l5qrHdEd0fA2eQBL4BQpAmej/ALG//9oACAEBAQY/AP4b9H49KccV2oSUhSqKNO5YQKhIJp3Eb+A3NBruR7ya7GhFQDQkVG49B6EdNV/jxY7glSUFQPu+G5J7tu3bf1dN6aYajuQcm50zdiTD4+wVDyHUQAptbRzjLI7TL8u34jbZCFBsqT8Se8A0ylw9/Y5wp5zszaurOb3+5XHBeXr2Y1uTjN4vE9+b+w2VyW4zEX9mHnHkR7NMWCuET8F8pjlj4TUhlSHGnm0PNqQpLiVtrAUhxC0EpWhSCCCKgjodGn5f46Us9Egk08ABXTsr40XLObMnhI/u74yamtpfDfeppzMMoYbKZcLE7VJUn4wCkOzFANNbkkZPzBytlF0y3O80ltzr5cri9VpktIbai2a0xgGmoGPWhlKWocdCUBtsdygXVLUru7EjalAkEdaggK7u1SfAihHgeurD5aPNHl864cYvNtwOO+T8hkvTJeATFPNR4eNZVcXyuTLxJ9bobiyFqW5DolClfDpSHMZW263MiR5jLkd9qVHdjyW/isPR5bClMSmHkLBQ4glKxuNEp8B7PGno9Wvl6vz/AMbn3u3Yb0J6VPQA16e3X64nLYyvl/K7dLTxfxa08GJ98nfBVS+XypD9pxe0LHfIdWkKcAKUJURrJeauWr9IyXOMyeD064KccTb48BhbwgWayRFqH6usVsacU2wxQUoVKFTXR2ApvsKDqk7eg9PuLbeQl1txKUuNqB+G4AoEJWkfpAFIO/iNY/5XfNRltwf4qSIlq4o5Tvbr06bgE+W+zHj4TlMhanHXsFYU6puDJUVLghLaFAoPcIlzt82NPgT47MyHNhym5sKVEkJ+IzKizGVKblR5CF96FpNCkimqginQeHUCmxO2vl/L/GvSu1abVO3huNO5TlbrV3z++F63cf8AGqJKU3TLbn8Famn5TbTinrXjcZ2n2mYoCoCkJClDtOT8x8t35++ZXkjy2k+4mNCs9mbekPW/HrTEaUWo1staXFIbA3WCVKAKjVSyqhWoqVT3U1IpslNEjYeA18t/lT7rikrWkutKadCVFIW0tPattYFApCk7EdCNY/5ZPMhkS5fCFyfhWPAc8v07ukcT3OaUNwsfukuS6t2Xhcoq/qVoUr9XntbIS2NoFztc+LcrbcIseXAnQn25UKZEktIdjSo0lglqRHfbX3IUklKkkEHRPX0H1Ur4+P8AGXy9B+4ATQmlPnIH16czrP5Tt9zS/IkwuNeMbQ82cjzO+pbTQoYWoGJj1pccbVPnr/qY6VJST8RaEnJuaOZsgfvuW5FJdTEjB18WbGLC28pdsxrG4ClFi32m3ooSGwkvvAuuVcUTqhIO3gAAKBXaKCnQJ+58vX94S576fgqR2k1SpDpJdQEEdnY4okqHRRNTrHfLL5lbzLu3A06em34HyHPlPSbrw+9NeCBZ7/MkrW/O44QtQP2h1Zft6lEVDXaBAvdjuES6Wa5xItwtNwgyG5UKfa5zKXoE+I+2VJcjSGTVKqkEaqOlfpG3T1HXj/GCfaf807aUdqb1r4b9T4UA9enOSORHXLpfbk7LtnH3HdrfbTkme5BHTGU5Etra23THttsTLaXPmKSpqI06ioU440heQ8080ZG7ecju770exWmOXGscwTF/i98DEMTgLWowLRERTvIKnJDg75CvjlaUiprTbrsAOlAKjx+/IBO4FehpSnSo04lSQsOoU2sKAUHELFFoWlVUrQodQdj46tfl58wt5mS/LxOcTb8Qy+S89LmcHSJbjLLaJLr/AMZ6RxqpThefaVV2GXUy0q+FVjVuvVkuES7Wm6RWJ1vuMCQ3KhzocltLrEqNIZKm3WXW1AgpNN9E0pv+Lw8P4wHd6ae3Y9KauHLnJtxEyX3uwMGwO1ymv2n5BypSR9hsNkYCXVMtl0D7VNUksQmCpTnUA5Jy3y5eFv3K6SEx8cxiK8tGN8fYq0tSrfimLQXKoiwoiXf65wVdfdK1OqL3xCdwQOgrXap6b7/gPl6vuFBSClQKSk9vaailCFgopT0gj07ax3gfzAXORffLddbm1brHflFKrzwnPmAJ+2RG2YyFXLj+TJWn7ZCqFQFLMhpPwD2atGR41d7ffrBfoEe7We8WuWzNt90tsxlL8WfClMFbMiM+04kpUk0odbH0/XSvQ+jX0fxYPx695QA3NSafjqNt9XnmXlK7MrYiF+Di+JwZDByTOclLLpiY/jsFTgekuh1PdKcSlSYrCVLXSmrzzBy5c6LkOPxcIwyG64nGeP8AGFSFLYxuwwlqKTIaBQZkxQ+JLdJUSR0CaVCT7tD0r18B+DHq+XXSkqQ24FJILboCm3AQfcdSpKkqbVWhBBFPA6tXAvPN0mXfyxX66MQMbuqw/MunCN7u0gRkrtbLZemTuP505xJmQgSLX8UuMFSErSLPkmL3i23/AB+/Qm7hZbzZ50a4Wy8259KXGp9ulRnHG3IqwQKgkpNQqhGk+s/Qakb+GgfSB9X8U9abgdafI66jf118K6BUQBWm5A9nXWQcz8p3NQhWtX6vsON26j+QZfk8iFNkWzG7JESVLVKlCE44twpKGGWlrV01ceVOUpn2K3xXZELAcBhSXHMbwHHe9wJt9tY+IpqVcpYouVNV3Ovrr73aaEbnqR6RufSPCmuh+g66H6NdD9B1/JvvU77+r8ElTdFOIPc2nuSgFYJWlPcsFCKq8TsK7ildNcTc63u45N5a8iu0dpuTIbkvXTii4z3WY4v9mbU6XxiYUlKZ1vTUtISHUUCt7JlGL3e13zH79bIt4st1tE1mfbbna5iEuxZ0KXHUpp+M82sEKGwNRoUPh7KeG4qKbnVfD+KB/ST9Y/LpJUoJFEjfatUpoKmmr3zNy/kjVnsVpcTDtFqZSmTf8yyZ6O85bcQxm3hQcl3u6raon+Y0gKccIQCdPco8pTnLXYLc5Pt3G3GVukuGwce4+4/8RUD4Tby0XW73dhhhybcnkhb8hJQ0EsoRVZSlKAo1KUigrsDQD000BvsofjIB8fX6tH82jX1fj/N9z5h/mu/g+5pwocTUpWEpVQ9P0VhaFApNCCCD6NQ+IebJ93ybywZFdkmMyy3Jud14NuD6lNu3TH21OrlXDCpzywuTDqTDSVOJqE0NgzbD8ltOVYplVuj3fH8gsshuTarpbJifjRXYb7Ti0OUZWAobK7gQUpNQEqBBqkEHfx/k/ietK+rVSK7pqK+tPqrXV75c5fyJqyWGzNIEG3tJEm+5Pd3PhphY1jltA+LNul0dKWwfdajpUXXltNJW4mRnOXyX7Nx5Ynpkbi/jSNKdcsmH2t8IQ5McaKWmp2VXFoJRPmqT3PFIS32NJCVVJAIB23PUDatKnfRodvZ9H4tDeu++3TdO/T0aNPzfm0fDcfi+bXXwH1ezQI9H/wBPbpt1H4PfSkpcW2VdvvtqKFgBST2hVQQF07VD+ckkeOo/FXLD93yzyzZVfmjLtqku3CdxHdpyfs4y/EkAOvjHe9Vbjbke4GQ4+0PiEJOPZZit9teR45ktoh3mw32zyESbTd7fNQHI8mBJQspcQ4k+8nu72yClYSQRrbfoeo6kE+k06fxN3KUAKge0+A+nWU8vcv5LFxjEMbhLeW68Uqn3WaUkxLRYoVFO3K6zViiG0IUEJq45RtC1BGW5Sp2wcbY6ibC4xwBlaER8dtX2gGNeZrjK2xNyfIIL5+0PKDraWh8NBQgpBArX3U+mvTxr6xX+BfIfj8NKWBVIdS2ag17lbpPSpFBoKaUpDie0gpqBttQ7p70KHUbVBodtWfi7kZq8Zv5ZMlujq71ZFuv3G7cU3Sa4FHLMHHw3Zi7E8493T7W2fhhALjLYcKjrHM5wHJLXlGK5da2Ltjt9tMtqdAukN9sL/wBUksrdbccj/outglbSwUrAVtrbqBuOno8KfxEPR7PSAfE+vXQ1+b8+iT7Pp6Dp46yvl3mHJ4eJ4Xi0B2TMnyFJXKmye1X2O0WWJX49yvVycT2MMNJUoqNTQAnTmZXpu74fxDir7kfini9+c47Ht8dpX2f9p700UMsSr9d0f1iipsltKuwHt218V1RWe1AUqiB7qexsVACG0NpAA/mpSBvQDVvhNtuyJ11Ulm1W+Iw/NuNzkV7UxbdbYjb1wmyVrHaEttq7zSlajUG6Yf5dcoxuyXKM5Lh3zk+RE47t8hlJZ7P9Xvh/XbC3Q8FIDkNHckGtCKatuWc7cWmy4Zdbl+qWszx6/W3KcVg3FQfMaLertbSgWf8AWHwSI65CENOq7U9wUoDQCgUkmhSSNiCAUkgkVSSRsSPRt+H8TsSAkFSlUBPalI/SUqlAPE6jOcY2tOEcZRVpfvXM2bxJkTD40tKFEWqzR2kfb8ruaFgNOsxglDDlStyiSDH/AG781Oe3K+OMNfa/2UwbGrda2nqgERv1rcJMxxupASV9qtI50485AvXK3DkOdb7PmL18sLFqyzjudLKG418fds7r0G5YpLeUlp54pSYxX71R1tfH+WmZlHlkzHIV/tDYltPyrnxhIu5JlZrhTKlrU1FYeaC7lbk9rM1t5C2g2tk92OZ7guQWzJ8Sy60Rb3jt8tElmXCulsltNutyY62VqFEF0JcQaKaXVKgFVGqDf0+o7dfR11vT5vl6f4gHzf8AJt6JNfDoKmpNBQeO+so5R5WyWNiWF4vapc+53qS7HaUhbbajEgwWn3UKl3e4vD4cVlAPxHaAlI31PuVzXLtXB+LyZQ4d46+1fDixWnf9XczPJGPs6vtmRXFDKFtNk0hgDsWCpQ02HXVKCi2grcWVFtHekFbiqiiEIqo+AA1iPCnHLse0yroFXjK8nnRVyrXhWHW1bSr7f7tHC2S6Gvi/Z2WO5Kn5LiEggdyktyuPuOrfknI8iMynKOWcyjMX3M7i7GSP661LnJkRcYtAdFWoVuQy02iildy+5Rm2flHnjGHMstzjqTg2IOPZrmCJjCXAqNKt2OiY3aXytBbT+sHoiCsdtdZf5cuC+IL/AGXD81mW2PlnIXIq7O1eplptM0zFW+z4Vb13aJb5c2ZGZUJsme4ptrvT9m71BSAaKSTT3Sr4nZ3Ee6V9jYWR6QlIJ3AHT8OuOw4WXnkONtve5VpSkKAcAWpCSUnwrrBHBl1r48u/EnHNpx2/cQR4T0TJjlNgtbDM232CNHQ1GuD2SXFhUgSC6hs/HKnVJAUdYynJOMMRh+XvKcytePfsRZ4Ds7kC045cpqYiL9GvxmQmpuYQQsOrh9rsCUUKZaUnvQ8PMarliLDdwhXDedIyVie4hiO4gWGWqEVrkBtDKv1n9nKAf0HKUJoCYrU7sD646C+EKfLNeyqmyVrRLW2lXiHELJANaVSY2K5TKuOYeW/Lrk21l2EUQ9PxOW88lqNluCrffaj20wYy1GfBQG2bkSXT2upQk41yBxvk1tyzEMutLN7sN6tEhEqJMgr7EuFxxoqTFlRXj8J5lztcbdBSRUHRp4ECn5t6UI18q/w7xp06AeCT4eiujUHbcgA12CRsB606yfkvk7JLbh2DYnZZ14v2TXWfBhRbczGaUW2W25byFSp8twBDDSErLjpSilVaeivCdjHAWJ3CQrjbjwyXEC5LQ4623m+XhCgm5XO5MJQ5HjOBbMMUUg9xOkDuUQKpooD3aEigFem22jRIUQhZQh1KVNrUEqoh1tQKVNLVspJ2KSdeYfm77K3IvF95BsHGP6xksoemR7RjONPZDcLazMWkuIbuMnLba++Qr3lsgdNYJ5e+J7vJxPN+d4l4uOW5PbpPbdLdxXY3o1qulstB7HfsVwyG5z22HHx8FTcdtQbd7zTUt5pCwJwWmQHX35r7oJLjjk24zHX592dluUcWZLjhQtACSQdirYkrUrf0nupuBv19Wt6U9X9IH1eA0PYB9A/DKQsIUkpUVJc7e1QFVbhVQdiKV8dY/wAbcQ4Rfc/5ByC5xmLdarNb3HXIzK1GRIvVzuS/hxLVYoQjUlS3XUpbNNlLKUKtfLPNKLTy35hH5Kbu1LkJel4fxm8nufYjYjbX2YsW5ZLDcNHry400okVYQKBxds8kPHmQwJl1v8+Nk3Ojdkuja1WvH7W81crFhNxDTrTyZt3u5ZfuEZSVIMIdqgO7XeQklSakIoEJWUgqDaR2pDSVbJHQADS2XGUKbK0Odi0haSppSVtKKTUH4boBHiCKjffUTEcjduGUeXHNLmuRmmBsSFyZ2NXV54OSc3wUy3EogqbaWXbnAQUNyvedSFPGmsd5J4xye05lgmVW6NdLFkdlmszYcxmQhLimFfBcLkWZEJ7HmXAhxC9iBTRIBp3du/pB7ajfoT/DiaVpU0ArWiRsAPTrI+ReRr3DxnCsUss69X+/XF5DMWFEiJR/UJBPxJE2apfYy0j3lrNBvTSrTDdvuKeXHGrpNVxtx6+BDVe3oLjsIZnnMN1Bfm3V9pREaM4otRW3D7pVvog0WCaHu97tA2SkdxPupSAAOgHq0PEVr2gU8a069K6QDuN6jxr3Co9Vaa50w5KCLhZPMO7fZDdQrugZRxvhMSFLI6oD0nEJTSQepa9euBfMhbWJs/CoeNXnizJls9rjNivM+7R77jJntpBVGi3j4MhllSikLkjqaU0khIAOxG3cD2L/AEk/zevj6NU9fy67Db8N+PYb6+I8VIZH6TiU1puU9P6Xp0ziPGduFlwy1TYieQeWbrVOJ4ZbZDzZacjvoUl6+Xycx3fZoUeqlOpo6W0dytKwzia1u3PIp5bfzfku/iJJzPN7r2N+9NnhDaLdby/QRrdGLcVkdoAKveNz4I8v0/H8g8yOQ2x9N5ugkRLlauFocpppEedeExXltTs2koKlRbaSFsgB51CmkKVq85TlN5uOQ5NkdxkXrIb9d31TLle71cP664XafJUruelSn1qNf5jdEJolIGkjrQD6aAbeOvl6CPorpJp2lKu5tYFVNEkAlB/SSSDQkUNNIssp2Tkvl0yye1+3+B96nptqkPPUOZYbEHuxr5HSSp9poJYdQB3JJprGeV+Lsit+WYDl9sYu2PX62SGn2ZUd0ArjSWk+/BuER2qHmF++2vY6ICVJIND3AV/Eem/8MJ60BJHj47e3bWU8lcj5BAxTBcLs02/5Nkd2fRGgWe2QGu9x2QpQClOvEhLLaQpbi/dSCspSpeNYw7kmH+WbHJ7krCsLkvKt1xziYFISxnGfxEoWpUopbP2O3LV2xEOEla1KHaaqKiSQVGv870VJ8fXopp0JA8PGv5dA0rT1/wAmkVTQA70NTX/igiup+DciXZ+2cUeYeDacdvV1dXSxYpmFnVKOG5Hd3y2tMaCh2c9CfWpaEMMzVPq7g12nL+JOTbFbMqwfPrKu23OHLaRIZUh9pSolxtr3uqjz4Dqg9FfbV3trAUOup2P3IXHKOJb9OlDjPkn4JdYu9phlaGrFf3e/4VnyeyMuhKmVLdMhtKnQuiDqoI8fdAIdaP8AND6f/UreB7mgCrvbHdUUpoj0bfl+r7ny9n3fl7dAeJFfXTqTTY7a2cR4+J8DRW9KEpUKGmj76e0Egqr7oI6glIUAR1PiPHW2/rG48d6iu22vl6vuen8v0adXVr3ELp3rKEd/aewLWEOFKFKNCQhZA3odgbTyTywL5xp5Z2JLMhc1UBdszbklQWyZUDGId0gIft9jCCtIutXWhQq+Ce3sVYOKuH8NseCYHjEFuHabFa2DFZYbZB75U6W59pn3KdJdSXH5cp16S+6VLcWpRqMi8s3lMvlmvXLKErtuf8sQXm7jYePXXWnmnsXx55pHwJ+fqSru+KFdsJtKqAudqkz7zfbpcr3frxPkXW7Xe7zHLlPuVymurky7nPlP1dmXV1bpR9qXV/4Ci13FGx+ZO/Un3U9T4/d9Q39PiNCp7FIPc24ioW2sEUUlVRtStR69NWOQZuaeX3JJjT+bcfJcX8WzuVP2zKsUCw63BntMp73Y7YCJFKHqCMV5f4jyW35XgWXwWbhZbxAeQtNHEgvW+4NCq4F3tzhLUqOsVadSU1UN9J6gnY1FPD2DqNU+X5v4TX5dK/k1kWe57kNoxLEMUtkm8ZDf75KTEttpt8ZtS1yZb+5CARQJSFLWohKQSQNTMG40n3DG/K3Ypzv6msXcuNL5OvcR/wCG3m+XNlCZD1rab7v1XblKDLQWXXApRASsCgPckKoD1ISCU70qaaAJqQsb+JNNianx+nStv5x3269yvRT7n469KUNanQbUhKyVvdyFCqHA7FXH7XN/ebHeSU+OsS8p3m5yqJaLlbW4mN8L8uXeW8YF0tgKGLRg+az5I+FEyJsn4UWY6sNPNpSlakkDWR8T8w43bcswnLoIj3KA+gFxKg24qFcbTMH9bAuMB5xLseS3UoIp0UdSsgtca6Zz5c77PMbGOU22S4MYnPqX9lxDkAiqbbd1pClMyqGM8lG6wtSUmgUO4pCyjxSFGg2/yVeB8R018vZo0+XQ/dYjxmnJEqZIagw47DL0l6TcJKuyFAjx2UKdelzHSEtoSCVHVh5S84mS3/irEbjFU/ZuIsRW1F5DuDL/AMZTE/I8mDpViweaCXm4aGn1hogOBtwkBm2yvLy3lLzLYQm6ZVnfIT1wcoruW64myZVYoIdfJKnFIZQVq95VVFRN+Xw4rNuBMtnRimxnHb7PybCYFxbbozKl43ksqdNWlx1I+K79uLoSpVO73QEYNy9Zoztnurj6sKz7HUzJOGZfCbdUhoW+5SGGjEvBCwXID4TJSoGgUBXRI6GhHjsSsilKilDo9xoBTuJ6BO9T8wHTVo484xw/JOQc9v8AJSxZsVxK3OXW6ziR/WLDLYH2eI1UFUt4ojAEkrFNWnl/zmMwc/5KgvRrpYOHI0pU/j7DXk9kmI5ma0KbjZpkMaQ2HA22r7HGUgEFwna+5VlV+sWGYPh9okz7vdLxLi2yy43aLVDLy21OVQ3HhsMtD4baQXCCEoCiUg5Vwn5RLpKwDh9brtjyDlhgyLXnvIzcf47cyLjfe02cXxVLjtFuGkyc0o/CU3vpbi0NqkPOOOLUyh1tpb76u+XIDb8iU4l+U7VSz3mqiaUrTRpU7JoKVJqR3da1Pp18qb77fd+Xy8PuCpoUlKgR+kDWtQf+CNJmNNyMx4Jye6wFcp8aSpTioqWO9tCMtxKKtK2rdldueo6SkdklCOxdB72sa5c4qya1ZXgmVxmpNtvFtlNvJbfW20XrZcm0krgXeC84Wno7gC0rH+SUkpJSE92xBIqPHceOtiPp/g3y+W2vl+L06yDMswvdtx3HcYtcu8326XiaxBgWu0wG1PzLjMkuqCGY0dhJKiKqJolIUspSqXxTxPc52NeWfH72iW1CjuOMTeWJlvfUWclyQhxS27O72hUSED2JbKVLBXvpSylKa0ASkUShAoAlKf5oAFNGqlI3/mUNfdSPeqRvUH6dH33FeNFUp7TTx0SQKkk+PiSfT6/ufLwNdJ+cb7+Hr8T00T8NK09wKkuthbSx+kmqSAPdVRSSOigCNxrH/L95tcmn5HxhIdRacD5cuz0i45BgsicttuNYcmfqqRdsYU6lKRJcC34qaEq7EqBl43l1qxvPcEzWyIavFmmtwMgxvIrPc4ocR2qV9ojS4jqHUusPsmtUhaFdDrJebPLTbrrn/lzYck3S9Ygw29cs04XbW6ZMtBbSh245PgLJUVCQn4smCmveFtgUZooFL7KH4xQhavtDK1UQ82aAutufDUAoChp7dLZLgDzZSHGVe682TuA60SFt1A/nUNNbEH5x7d9z4Cut/l69ZZ5m+QbbHuuBcBBm04NZLhHZfgXTlW+RjIVfnmnkOJlJxeyJPwgQA1KdSremwSHHHalZLrq+91fcoH310AUoDatNGgA8OldqAeivT6tUJ8K/jPXr4az3g7PbdGlfryJIuOHXdSOybi2cwEvSccv1smIT8eFKjzqJKkEEocUDsdZZh2WwlWzKsKv17x3KoLiCn7DfbBdZ9ovLLlE9jbbNxgugH9EgbbU1FudktMnj3h1uSn9dcw5Labo3aHYgJaXExGzOw25WU3VTqh2OxnHrehAUXHUkUAsfDWJh/J5sNLGT8mZMzEn57lL1StxU67JjNfYIBcUSiHFSzGQCaJrpWfc35ixZ3JkeWjEsQt70eTmecXVhuotmMWUuJemKBKfiSD2Ro4IK11oC61kTrmB8L2O4LXhvEtinTRb3EIX8SHfc8WH1NZTlKW1ABS++NFUlJZSlaQdd25oNqip/SJAqO0+PhoAk16bU2FTSm+xPjpNKmgH6W+4A3qD6RobdBTx8NunTw14fefL0pP8Ao67TsntpsaEqO259B1Em2lsZZw7kMxhnkPij4oixLix3gKyPFmu8Q7Ll8JBJS4lKUTEpS28FJA1i3LvEeZWnLsIy+OHLZMiSGRLgzkNIVPx29Qy8X7dkVpcX2SYrgS43VJ7e1SVFNQEmhJTUGn0ejWxH0jw6/wAFO2w8fl69Xq+5FeLTYrZYrXMvFzuN4nR7fbLfb4TZeemXKfIIZgQkpT2qec91JUPSKzuDOHZz8Hy24rfH5U+aFSokzlq8QpK1RrjPQmQhTuGxVd6okb3Q6VpcX3KS2UKeU6pbryitTrh3dWoqUpaiEiq1KUSTQCut1Gu/6Kh18Oo663ptTp7K/l+9R7fH2E/VoJO36JqKdQgdAQanQp39CUkdO7tWSKJp167HbUHjzKYr3MHBTckPO4hc7miLk+JxFKT+sJOB325SkN1VVTxtstbrTrquxhTIKW9M5Twnn9vyENwI8rJMPlhi1ZrjZmd7SrVmWJS3Xbnal9wKSCFMO091ahtrIsks3lh4WORZTkNyym7Xy8YFj2Q3MXm6KCpztslZBCuarBBecR3CFA+zQm1ElDSamt4gROJcP4m5Hdiyn8f5L42x+1Yrdot57O6CciiWeGxb8ktRfQn4qZTDjqGyoNLR3Gue8KcjR2W8w46yi645dJcRlyPbbwzDeWLbfrSy+67IagXaA4h1AcUpQJO9KaNEqJ6kUPoVXbb0/i1dH4yWWpzvP3KSrmtoNfa3gxExluC3IIHxfhJjqJR3dBXt2J1U7dT7PuHruCOuqCte4LJoK1BPq9BPTXOfmd8yr9s5Gsmccp5DnvHPENsM6Pi9qFznrmJuGeSXGIruSy3ZMh2Q3BaDEdh1R71SU6t9hx60wbJZrZGZhW212mDGt8CHEjt/DbjRIURtiNHbSjYBICfr1eeN+NX7Fyn5kPgOMQ8Sivv3DHsEkOIR8K5Z3NhrjMB1oKJTbkSmXStFHnWUq7hcuU+bM4vOcZncnFn9YTZC2GLXDqFptFggRVsxbNZmV/oR2EoAGyiobaIB2UVE0G5qaGtduvqJ0T6vV+MjY6HX6a+J/AeO3r0O49KdtNlAipFD6a/QNJvFjEvJ+Ictkw0cncXmWWoV5jNq7V5DYftReYtmW21palIdbSgSQn4SwqqaY3zDxFkcfJMMymKp6CtKfs9xt8hshEq0363LJlWi8wH0lt6O8ApCh06aFQAab+r1fNT+CfPq63y8XO22a2WiFKuVzul0kpi2y1W2E0uTKn3KSujcaIww0VKWopFK0qdtXPy/cD3a42/y5Y7dHjk2TMoXDc5uvcVRbYckx1huUxg1neSr7JHcH+u1S44KIQAp1RUt8HvRIcUpbqXaqJeqaBTtd6kfNr3llZ6laqFSjXqo0AJPsGvl+TQA8AB9ACfZ0T96FClR6RX8uqDt8Oqa/l9A12mlBU7Ch6KA38ad2ldgTVQIPekLSU1qQUL7m1EHcVBKSKihoRy/juQvEZNyHwvEbwp2QttSpE7D8lkXS629D77zS3Jr8K8N/Z2z8Qr+GobUqSop7SuikAjcJVQgKT0Sa7eo67iooHapKFor3haqgEDtVVSSUkbbdTtrnq54NLhzbdYFYlgt3k2+VHkxHsqxPHWLdkEhKo39Sh+RNJLtKqUsEk10OhNaVHoII+ip1yN5Uc8uLFttPMTkfMuNLjJeUmO3mlnii33rG3AohqEq+QHW3YxJrIea7ACdKSqtAT+kKEAKoK+vb8WtvuV9B+g+vpq55PlN8tON49Y4b9yvV9vs6PbLTabbGSpcqbOnTFtMRY7KEklSyBQeOsi4M8lN8lW7HpCXbXlHmGYjS4NyuqPiLS4zxSyFBdtjkIT23eUlVQrubaIoTNu9zlSLhdJ8ty4SJ8yS9LluXJxRWqc7KfW49JlVVVS1qUp0kqWVK312ggDfoPSKUrXw14eP4ySfr0QfH6fT19v4IHxH8v5Dr3qH0VGwI8R699DMsPcuWT8e31UONypxPJnOi1ZpZ/itI/WmPMKC2rfm9miVMZxFBK7AysHvrrGOYOG8mYyTE8ojrKEJUEXOw3iKVxrtjeSQql20X2zTWHGX2He09zZUnuQUqNSKeJ67fP471/gRHo1cLpcpTEGFbIjs+dOmOJiW2BBYHxJUydcJPwocdiNHbU44VOJUlCSR1Grv5b+Bb87aPLzZ5aY2aZDbX1Qp/Ml4t7qVpjrfAjvJwOBLQW22Qf8A7RcQVKSphSVKV3IdSQACXQsOjt91KSlfvo7EigFBRIFBQD8GfYfuY1yFgd9uGMZliF3iXzG8htTjaJ9qu0JzviPIbcb+HLhrcIEllTiEuN0Hv9BBsnmP4Iby3JGQ21Jzvim9jHYNwbbQe6U9h+QQLh9nkOOVFG5vZtWm+rjhPlk4yd4ebuUadbbhyXlF+iZPkwiS20s9+MWtizW23Y/PQ2tdJDyZjyFlKm1N9prOuk6TKnXG5zHJ1yuE15Umdc50ha3ZVynyXD8WVOmPOKW66sla1GpJOqnYkmlKgU7F/UTqFcMfuVysmQW6QzNs92skh2Dc4N0iOpkW24xprKkvRpcCQnvbcSQUHcb6xzy3+YLiTPeXM4bZZtdl5P4dx0ZHdH2I75g/auQsdifZI8G2wyENuXlLrQNP61p1wqePvdoNXO1KVd/YEqp2rUlISXG1AhQ6AjqepK1K90dTShqfbTUzkfmzLGLW2pMhnHcRhOMSMvzK6NJd+DbsXsHeLhNcLiaPPFHwGge4qIpW74vPmu8d8Cwbk7+o+J7TcXHP1m21JkGJOziUiJHRerpGYolaFFTDb/d8FIbppSe0BOwoBt+iBsE0p9WvoH0IQPZ+G+Xs1RSUrpWncK9p27VJpQhSCPdPUHfTOS4vIk5DxrlM2M3ylxlKk9tpyq2hr7Im721CwpUXPLShxKob6O0PoaQy6pSVKSbNyvwvlLGT4vdwWH0rBj3bHbyylH2/HsktakNybVeLe4rtcbUkBWykFSFBRqr0b+iviAOvU/wA+r5dNSpcqQ1FYjNLfdkvONtMRWGgFuSJTrxDTMZpAKnFqICUA76v/lh8t+VSIfCNmeEHkHPrOpyM9y5d46mPt1hs7wbTIi4Nabi3RTp7f1ktjZTkZyi1IbSCEpKUlY7ymtKFBcqUdv8AN8UigFAANGqlKJ6qWpSlH2qJ7jQ+k6/3fwns3+X0a7k7KrUK6n6TXQJp6jQDfdVTtQmuvX138NtvxDTTbSXHpL8hMZiLHQt+VIkO9oYjRYrIU+/IlLWEtIQkqcX7qd9WHkjnxVx8vPDNwSmc1GnMyP75MxgKUshqz4rJbYj4TDcDQT9tuZdddbd72YygK6ZwLg3jy0YpDAT+t78tpE7M8rkNr7m7ll2Uup/Wl7nkH3QpaY7DdG2G2mkpQHZUlSWWGUlb0hxfa0wwhCS7JkuuHtajstirjizRCRUmmr5xj5aF2fnLmKO7MhTchaVIc4pwl+J2ty2Z18ghTeVXuOtwJRFhOpaS7u86hKSlWQcpczZ3e85zG+OufGn3B4x4MCL8ZxbNvsVkjfBtdgt0ZDhQ21FZb9ygUVaPu0r83pr+MnW21dfL0AfUkfh/l4/7g1Qk13orcLQaggtqFFNqSQKFNCk7gg76az7jp5y/YdkMuDF5N4yemrax7MLK28kPzCzIV8C15jFYNWJzSUFYSEuqUNjjnLfDuQt3eyX2Gwq4W19Tab1iV7DSV3HFclggh233u0vKKHW1gVp3DYjVCRt0oanqqv4am2pUhS20txmFvKUt5qOhDbaFKW46+8UtMtthJUVKISEgnWUeVnyw5fMjcQxHJNi5U5StT32aZypc4L6os7E8QfYIft+DRX2loly21hdwdQUoIbB76bJUO/8A9G2hCd6fopR2ttp6bJAAHQDXh8vp0fufL1/gN+g8KdevQjSlpqsoDqltJbeLobaWlJdJDZZS2vvHbVYUob066Ch3Cqe4oWntWmlKhQqaEV3Hp+50ruNvSK7+vQVUJIIoSO5AO25T4gnw0zbOF+PnEYfGkQzf+TM8Rdcd46sMd51AnPJvIjpl3y7tRVKdZt8VtxTh7EqWhC+8WbL77aIXNvOUIIW9ydm1siuwrQ+pphx1zCcSWl6146ESUdrbv9bIHYHAtKlHTjqiQ0EitAta9yE7JQlS6122BI07kvNWfwrfepjBVjHHtncRc89yuQl1poMWewML+1pipW4PiTXw3EjgEqUpQDar1gGM3GdwlwRdGvgO4Filyej5TktuP2V1P7e5XELUmU2+613mHCVHbSqgUVJBBCGQGkIbQltDY7G2+w9iVtJTQMvED3loopdSVE1OqJQkU2AAAoP6w9BQCnbtoj10B9Iqr6en4f5vuD2n8v3FBK1J92vXY0IAHzai8i8WvqueM3mVGh8ocaXae6jHs+sjrrQelMoHcxZchtSG++PKSgrcWaKPadWXl7iDIBPtM4fY79ZpS2U37EMkjtpduWLZLAS6tyFcoRXVtQAbksdrqCpKq6rXw6Aj2/OfwshT7ymGm4z7rkhC221R20NOLW8lx2jSFNoSVdyvdTTfbV+8rflTzCTH40S3csf5T5UsTykv55IalXC0XjDcbkfa1vfsrFVHXHuD6ld1xcDjISGQFuIabZ+C0ygtNNB5bqUoAoewLr8EKp+gCQNVoP53huKnp47a8NfL1j8n4AACpJp9P8ukF0KCXHW2QQK0W6sIb7gSNivb0k6auOBW04PxNBnhnIeZcogKVjjCYr4ZnQ8YjvI+yZle20hXbGZHwWnKmQ8QAkZrx7yPa8fi4xDsdzveZ8/Z2zbDyYze0Wma+5k9uyhERq7Wx+3OpcMG2wHkNojqW02DUgzXLPMXcLOuTINpuDrRZdnW0uq+wzXGlAKbclROxZSa9pVTw0a13O3h8/iNWnjjibB8j5AzS9FSodjxq2v3CU3HbKfizZq20KjW+AwVDveeWhCa9SK0snKXncuUDJLw0mDLhcEY2pC8SiOR1rWW85viQ4jJFOrCO9hhpEdae4LKqikPE8Ox2wYri1oYRFseO41Z4lmslniMtBpuNDgw2247aQB1SlPoHTe8ZZnWRWbEMVsMF+53jIsjvFus1ltUGO0667Jn3C4S47MdhKGlEqUoJASa9KG78XeSKGq4qPxrbcueMjtpbhNuFZbck8bWKcl8XVLK09rNxmsoiuKPxGQpIDurznXJWWZNnebXd9SrrkuYXZ+8XySofCQ205KdccbbZZaSlKGmCGUJTRNQAdK27e7YkkkkkipJNTufltpXaSKbbGld9/HfR95W+53Pr/Pr5e36z9z5egfwAfL06IrT3T49dx6601TeqelVmoNVEDr4U+fTOfcZTBPx+6riw+QcAnzJTdhzSxNvJW6y82CtmNfoaamFOCfix1k79pVWx8qcR3v7bBkx2GL9ZpbrP6/xG/NNpM7Hchhl5x9ifEUSEukFuQ3RxCj3UG5qfV821DTf8FudPOuLShpplbzi1LS2lCG0qWtS3FkIbQkCpUo0A66ybypeUzJlsWJtciwcxcvWictKcgb7Xmrrg+DT4TodbiIbUpqdcGlpLyiWUnsBKio++pQqpbhU4sqIWSVLVUqUfEk7gar7voG34unTR6bA1A9YT4dBQnXTSj19HzkmoFen3359U6fR4Dem+rXYLFabpfcgv05i0WOx2SFJud6ut1lq7IsS12uIhcm4Slq3DaQE9oKllKEqULXy7520MxA4zbZtn4JtrxTLfLkZEoo5TuHc6y1VS6PWmESpAQQqRQlOrWrL5kGxvRLXHtfGfC/HUW2t5VkKm0KYg23GrE2hLFstjLgAdnSmww0mqlFSzvLTyPdpGH8UsTxNwzhexzf+bllRGLohTckkt9rmWZaw24pKpboS3G7lIYTRajptvsWQ482y2G23X3PiurDaGm2WUuOvPPKICG0AqWqiQCSNWjOua4948vfDUmVDmQnb5aArkjObTUvl3F7DNWBj0aUypH+s3Flf6QoySDpGG8E8cWfGG3moqbzlklCbpnmUvww6hiTlOTSGU3C4uMqkultpKkRWC8stNI719y1EDuUU1KRRZIUregp3ADx3NNXHCbRcYvNHMwjzY5wHCruw7Bxa4ssvLjrz/IobrrFhiuPpDamGg7MQsUUhNRQXPmvOrr+yluuUubjfFNgItXH9mYX8YQGbhZkLV+vLhbkKUtqXL+M8lSgpKk0AFS6kmqqk9xWorBCu5ZqpRUCakncHQTUdqE9oCQAlKR8MhKQAAEpJ8Ne3f6vy6J3qetevp9f3Pl6vuVArvo0Sfo+f0jw1UCorSvrHXR907dTTwHXQITUHofTqtCB47eHT6zoEJJBFR7NVIIHiafy+ga/RPT+X6tVIoPy/TXca/ROhUEVoAKdT6Px6p2n8egKGp/RFOv4/Vr9E67ab9QPV1r1Pgdfon6NH0moINT6PbTfXy8f5NHbx3IO/UgCtanUDk7iG+rXCkuMsZ5g1ynTU41yBZWk0Rb7s0hx1MedHSVfZpqUKfj1ok9u2rbyrxDeg4phTNvzTD5imkZPgOUIZUqbjeSQErWqO8laFmM+mrExlPxGVKTWgKqgnp+YVqdx+B+Kt1tltltTrrjq0obabRupxalEBKB4k7DWUeU7ynZQUNxjMsHMnLVnlKS0tbjfwJeC4vMQynt+GhbibhLQ5VvZsDckobZSUsjuo2pJQpCyVrWpTa1LUkvr71hZJ+IkhfjTRoaip9OxIc9HoA6a6/j16fl/Jrprprp9501696gdfHp6a/VqJx1wXiL15lIkwxlGVz23I+EYJbZjykNXvMrmVsH3EJWYsaOsvSKLBA66g5PHt7Wf86yIgjXvk3IIPd+q1uIWmVD49tEpyYMWs/wAV9xKClSpC2VFJWUkgqTDTCyjnzNYcmJxXhD0ltLMea4hLCMwylSm3Ps2LWlxSivbumON/Z0KCnKjIOX+W8vvedcgZQovXzJLit5MUJWErasNphlfwcetFrUaRoCN0sdilKIIGv1BwtgFxuVmgSJMfIOQLytq14LjLUZ2O1L+1X5+Qj7Tc23ZKCiCykyH0ha0+62rVjzbPYkDnPnNiPDl/tnk1rBx7Erj2RnlowbGJqpKLaWpDdRJlF2UoitUdxTpJFSUUQHFe8qgp406nx+rT+b858hWjFYi1yBZbA0+LlleUSI/wQ5EsGMxSq6XKQ06+hDriUCNG+K38dxsLQTdeNPL2idwRw5JafhXC/QLmXOUMyYdCGVsTrxGajoxO1PR1OJciwSXqubyD2jSlUUt5yQ9KkPLeeekSJchSnJEmRKkuPy5Mh5VStbri1rJqonRBB/SJ2J291w9v6IAJ+j6dbdPbWnT1DXTw613I2rt6BT8Wjtv7evr10p4dddPmrr+XXT566HX6emv5dbVHz6/l1tX6fxa+sV+Xhrav069Xt+Xjrx+k768fT18deP069Xt6a8fp1vX1Gvy9Gh1+nXjX266n6dfl+Xr10p6q6/Rp8/idUUkeAoo1Ar0B2A7dW7lLiy4u/Z3jGt2a4FJkuoxDPMXSv/WrNd4iVB0Sewn7LL7y7EX+gQkqBtPJ/FV5V3lCI2WYTc5kNWW4JkbQCZuP5NBivOKbcZcBMeYB9nuLBS8yVIOyfYPq/ASYM6LGmw5sV+HMiS2hIiyoshtxp6NJiuAsPsOpXRSVBVU12045J8mvlbPxFqdCUcA8WA/GeUpcp911eLuOvPSnKKUVGtR1PXQA8mPlcNdj/wBQPFn+Tt0xOvSuv3MPKz6j/cHxd6/RiGx1+5d5Wv8AATi/+yeh/wCS7ys/4B8Xer/olr9y3ys/4BcW/wBktV/2LfKyaf8AgHxX/ZMHX7lvlY/wE4r/ALKaA/2LvKx6/wDqD4rNd/T+yfq1+5b5WP8AATiv+yh1+5b5WP8AAPiv/e/9E+m+j/5LfKx0P/cJxX/ZTRLfkw8rCDQkU4D4s2IUrcgYl6RqXbeIOKeM+LbZPkqlT7fx7gWNYZFny/cT9plM43b7ZHkSAGUjvW2pVEj0DQJQO8AAqPWnoG9euncx5U8vHCXJGVSYbFvlZHnvFmEZlen4MRDLcWK9ccistylFuO3GbSgA0ShCUjZIAPZ5OvK8jYDuTwDxS04gpSAFtutYsy6hdB1BIHopq24rxxh2NYPjFqjfZoNjxayW2xWyM0lKQltmBaY8OEwgBIHahtIptpSkqp3fpDruST1J9egBt4VFNhUHatR4a/a7lvy98Icn5UkJjs5LyBxXhGW35uAz2NtQxdLzZpUsNJSgU96iRtQ0GnD/ALF/lYqtxS1f+X/iU+8qgNK4gTTbx0f/ACXeVc+o+X7iSh2PX/mf1FdfuWeVr0bcCcXo61P/AKrFUD5tVHks8rY9nA/Go/8A0zr9yzyuf4Eca+r/AKM+zX7lnla/wI40/szr9yzytf4Ecaf2Z1+5Z5Wv8CONP7M6IPks8rW3/gTxmfSPHGvVrbyVeVw0P/7E8Z/kxuh1+5V5Wv8AAnjL+zWv3KvK3Tff+4rjKlAPVjeqDyV+Vrx/7ieMvDbxxrVT5K/K1Qb/APYVxl+TGydbeSzyteNa8EcZ+n1416tfuWeVr078EcafkxonVf8AYt8rPh/3Ecaeiv8A+Waa/cs8rX+BHGn9mdfuWeVr/AjjT+zOq/7Fnla9H/YRxn+XGdfuV+Vr/AjjP+zWv3LPK1/gRxmfx/s0dfuV+Vsf/AnjP6/2a1+5Z5Wqf+4jjP1+P7NerX7lfla/wI4z/s1r9y3ysj1f3EcaE79OmMnX7lnla/wH40/szr9yzytf4Ecaf2Z1+5Z5Wv8AAfjT+zOv3LPK1/gRxp/ZnX7lnlZHr/uH40/sxqqfJb5XCabU4I402qkA7/s0PBWpV44b4P4o4pulxY+zXC48d8eYph82dHAASxLkWG2QlyGkA9HArrQU0PYPq/AfR6fTrp98dvrp8q6qSB4VJpvWlNbEH5z49N/HpqqaHenj1rQjr4aPQj1V+bVSQPRU0+vx0fQQRWp6UO/rG+gQoHwFPWo/iFdD5eOt9dB+PRpsSCP/AJpP+jo+3bx9muv1eHWv06HvCvt9B8RqlOn++6/RQ+3Q3TXxFag/NoBND9HoJqfl4626a3Hp9Pq9fr10+vXT69dPr1XYeug9J66FPn2p3bbE+waIFANq16fP1oNGtOniTvX8+qdiab+k71NfmNNEdqR7NvmrQa/RA+evifXr9EePiR4erXRO3q3/ADUFNdB9A/NroPoH5tCqa09Ap+UV310A26V33IBrv4aFCDv1SajYgb9dbge0mtfT49NdBUgdN67K2FT12/HrofHxH5vVrZI+gb+066D6B+bXQfQPza6D6B+bXQfQPza6D6B+bWwA9gp9wewfV+HPq+Xo07zdy9asyu+JM5LZMX+yYLabRd74LlfHJLcF1UO85BjcT7EFxyHVGRVPcNqVIUlfHnmfSUV7inj7jEIBB3Un/rsUSAU12PTWaXjhQZtaJPH91g2vJcX5Es9gsOSx3bo0t63XaNDseV5RHk2S4sJKmXw92LABG2lKHqNNupHroOusMzrmWzZ/e7RmuSSsYtUPj20WG9XVM+LbF3R52TFv+U4pFRFQw3usPqIPUelbh4880wQ2laj24FxitVANwENczuuqr6EpUfVrjzlSwRrhCx/knB8Vz2ww7s1HYusayZdY4F+tbNxRElzIyJghz0FxKHFpCtgeuh16eIp9z6fr1/xv+TXo0p1O3j18NTr/AJFe7Pj9itEdyTd7xfblEtFptcNCO92fcrpcHmIUOKw37yi6tCaDc6m2HBjnXP2QwnXIzkrAbUzaMM+2oKErjnKMqkwHnm6uVS9FhTI6gDRw7aW1E8lt+eiJKf613ne2xpJqRuGU8UPwDQdaSya7atsDlTiflviZ2fIVFeukL9T8hWG0gBP+s3WRal2a8CIomiVRoEhyoqUU1G5C4Szyw8gYdIc+ALpZJhdchTPgNvLt14t76GblZLmyh0FcWU0y8lKgopooE0BqabmooBQ08ajX07/R94AaVKgkCvipRT6a6yXFLhgvmUXPxfI79jFwci4HxwuI5ccdu8yzznYjrnMTDrsRcyEtTalIbWpsgqSkkgdxwLzNKJNaHA+NU70Hp5qpsNH/AKv/ADNdD/8AgXjM+Ho/vq36a/7P/M3QeH7BcbDf0f8AbSfkdYrhtqwjzGwLrluR2jGrdMuuC4GLXGm3m4MW6M9PXbuW7jPaiB6QO9TUd5wJ3CFdNUI7VAqCh2gblR7akKpXtp0rU+jXzfk19P3Pp/Fv6R6Pl0I6Df11+bwr82rjlubZZjmI4paI7796yDJr1brFZ7VFZT3vzJ11ucqLCisx0CqgtadjqdaeM7VyBz1d4KlNC441b4mH4XLkp7S41GveXS2Ly62Cr3Xm7Y8wr+a4rQDXkrvTjFfeK+fLWy+E1Pd2sjiV6MVdvSkihO1Rq3WXke28hcB3OWlKZE3NbTCv+GR5LiR2tKyvGJsqTDZbO6n5dtix+0V7xq25PiWQWfJsevMFi42q82C4RLparhCkoK2ZMCfEcdYlMOUNFBXUEdQRrY+r2evqKU/AD2D6vw6vYfr1cQEmn97nGp2of/brhudtt/x6J7VHfc+v2UJVsOmsR5hgrnTcMmJfxflbF4ZWr9ocCuclEyUtpsE/HvNiWgzLckAlLxUyChK6HHM5w+7Q79i+X2O15Fj96t7yJEK62a8QWLhb58Z5s0W1IjSEkeI6EAg08tIQQO/l/JwSd9hhLwp4dSdOjftSdh4CvaTXp1pryiH0+WTgZJNf/CnFD0oa6A9Xy9P3Pp+vX/G/zF6Sn+coq7R6adfZTWb+Wfju7zoPAnEF9RjOWxIqjbo3KXIVpdrept5lw3WpN0seKvpEeLb3VBp91taqEbaaZaWHI6FqS0yAlsJKAt9aEtinYlLSFKNAAEg69+fGQVtoeQC6nuW0pBUl1PWrahvXpTSmw82txAbKvhuBwJ+MgOte+2VoX3tKBFCdjqw8n4LfpyMVelxYvJGFuuyZVhzTFC6lE+PPtYe+Cm62+P8AEdhSWg2+l09qlKQQBhnKGHzU3DFc7sNsyOwy0ud63Lbc4TUhtEoDuS1MjOlbTzYUoIW2RUmuvm/KfvGv/rW/+UGuaBWleXeUD6t8+yAVFVeFPVpSB1Qyp9Su0hAbTQklwjsB32HU01VLrR8afETXpU039ege5I8TVSBtv0oqvUa4UcWtCW08ucdFxZWntSlOXWuq1bigHadKpuAmgV4bLNelRSn06+YfTTf8f3Pp/Fv6R6Pl0J9VflSh3I1mfK/IF6jWTEsGsFxvt5uT9XFNsw2wtuNFjdyFS5s2QpLTTaVBS3FgDrqfKvMufivD1qusgcecTwrzKet0G2tGMmLkGRsMus2e85XPEf4i/tSS3ETRLKQoulSfjPqU66kOIbUpRUlKVI76hNWkpSVgED3a9K6JXMjoCT2EqcASlZ27VK/RKiTsK6oO11t1CqAglDiFBSab7FKiR+bVvttznyb35dsvu9tiZ/gc1c65Q7G/NfTF/vGxFtx2Q/aL1Ykdplste5PYI91KmwrVmyG0TGrjar5bIV2tdzj0Ea4264RmpkSZHSlx7sakMPJUEklQGx3/AAA9g+r8Or2K+sauHr5b4132H/t1wIO/s0sVFagkA+HQHuoNyR4aSk1FTQGoFKgCtfm/Fq/eR7k3IUybvYm7nlvAU6aooE7Gvtb7uV4NHeeJXIkWyQ+LrGbVQhEuQ2kkIQkeWt2oojl7JCQRWvdhbiR9enDXr1HrogfPtryhf/5m4G//AIoxXSfZ9z6fr1sK0rt6qH1jV0fig/a27ZcnY4QO5z4zcN5bPwx+kVfFSKDx1yHIuz0iRcXuQM6lXJ98krkTpmXXZ+W46sj3323iUL8UEdp6a4vT5rkXFPl9Vd5x5GVZ0z1zw21ZLlJx0STawm4rx97Io7DFxQwfiqjvfoqFaQP7jOLPLLyFizdtSy01i0Cz3qfEgLbWhLM+K86vI4K3GK+5JQ26pO/aRvrifkHhWyRsL4s5qjZfbHcNROVGtGK51jgYuRVYmpZQ3bbFKsstvuYW5VcpR7O6tAhNvH63eY7XVw7SyL3ILSO7uKokL7RVP9Oia+OuPLdkKboh3Bc25Jwe1/rmI9BnrsttvbVxtnc1ISlwtpau5SlW4IGx8BT1D8v3iOmziPbsomvzjXM4pUHl7lCpPShz/IQAfRQjXlm435BtMXIcFznnLjTFMqx6b9rEa82m/ZXaLXIt6nYkhhbfxG5RJ33Qknw0p0+ULjvvUokgvZJQlW52F7oBXVD5QuO6b0JdyQmvo3verHkmPeVHA7Rf8evEC82W7RXMgL9tultkolwpbYfvD7ClNPshVFoUk+I1/VpCWxRI6AJAokBI9HaNAein+aK/QfueOwO23+Sd/m0N61JNKU69x3p11wz5TLRc5UO35XNf5b5JjQni3+urNjc9MDD7BOca7XW4a74TNdbr2vpYAOw0FhQPvD3hskEqBIHh0qB6NR/M/wCY37Tf+J4d/uNn4940iPSLfCzWfYXV226ZHk0tpxmd+qoF2adaZjJKUPkLKvdCCV4lcPK9xMbM6yiOWY+MMQpDJQwqM3IjToy25LcpltVUO9xWFgKrUastywG43CbwLyvb75e8KYktLkz8SvFmebN6xGZcV95msQm5sZ9pyiFlmUgJSstuFKbLYrdOyS8PJU2mx4/BlZDeFh0yYzI/VVmbm3BIektqSglsAlJpsK647w7mXC85w7LeMbjfcHgt59YLxj94vGI26e47ilzbj3uLDmyWVWp5CPiFJqEDfVfT47/P9elGnqT8x9viNdPxj8+j1PTc7dKp6f8AB+8HsH1fhz7FfXq4U8eXOMvo+2XGnWvgBpZJoKCtT0FSamtNqaUkbAMKkhwglpTIV8MFCiChanXilCUpJJWQPEaw7lbArlJsuc4BeoeSYpdobrjUiHcIRC/hF1BDhhXFoFmQ3XtcZWUnXk+5xxcR/tV35PvlqziyQ1/ahiGdW7D4cXIcfUplBPYmY6p5ipUTHcSe4gE6WnoSo/8AFB23360H068ofq8svAw9f/ZTinqr9Wk+z7n0/Xr6a+yh02KlI7ga+Bof0DuKhfT2azmVHts57h/mzLL3yJxfkCwkwGrnldwdvWVYQlTYUkXG1XqU6+kOdi3Gnk9iCkd2mVONuoS+KsurZKG3UpUjuUypdA6kFfVJNPbpufjN+veNzWJCZUaZYLrcLLLiyUqQpMiLKtj8d6O7VtJ7kqG6R6Bqzw5/LTPMGO2qVbno9j5+tsLliBHRb3oTgjxJmR2+flNmakIgoQ67AnMPdoKkELodWjivmnjXFuB+UMgebtdpukGPCn8Z5ROe7GmIrF6kQrddMVuFwd7g3HuCHIwBSEzHFlxDSBBjNxWFBSkstx0xQK0qotJS2QVgVJI94EEEih0a/KnX6/vAa/zga7+ClUH0a5p8P+t7k8gEgb/t/kXU+z19dYXynx/dBZs847ynH8yw+5P2+3XaDAv1juUObDmP226MyYEoxltEpS8262qpCkkbaWpHmDs7aFKUpLY4b4KUlKSapQkr43W52pHQqUT6SdU/2iLQAK0pwzwTufDpxrXY9emudrf5i+RIeeIwWw4RNxz7NheC4gq3O3ec4zdwv9isZx9U/wC1KjpUPj/EDXbRAAUa/MfSfT6fX90+FQdIG26iOnpCvzfLbXJ8MPO/Awjj7i/DmojiiWo7rVtul7kyGEkDtM0XdBVT/IG+ldwoAU+jdTn9R0pVIZ+MXfGvw6e3yn4taoAtrLPAfGF4lxk/B2vGUYvb8nvq3DHccjrfcvV3fUtaFFK6gg9tND1UPz0O3UU66xK0+YDibE+WbVguQjLcWt+XQvt8C1X8Q5ML7YiIp1LEgOxnilbboW0shJUklCaNWrjDiXj7AILCUhlrE8SsVjKSllpkqLkGGw8XlNMIBWVFSu2pJO+kqWRt3AgpQKVoANhU6FT1CvD19NtqaA+Xj7PuK9v+m794PYPq/D/L06uP/ve40T7KTrgPT139mnjvsgGniaA0A2pU65nybj6ysv8APfCnmHzPL8ARHaSmTldih4bh0/I8Bmvpo5IbkW5b8y0NEqDM9CEIHe6TpceUFtq+Gn4yaFL7JUCl5pYWP6p9qhCkndJO+ncGF6mt4fJv7eUP40haBZk35m2Js0a6R4pbrHuabWylp51tSEv1JKSRXTqQaCp3oOtR09ppryhH/wDrLwNv7eKcU6aT7PufT9f3FzbtPhW2C2Uh2ZPlMw4rRUe1AckyFtst9yiAO5QqTrJeKvMDlPC+RYbfgn9Z23Js+wuFJtUr/wBFHvVqmS7wifZrxb1/1kd9gJdQsbeI1l99/wD+fvmn4r5qsWNy4r9749ye8xEZBbZNykTvsFtc5Bx5Mi2yobrMJ9Lb81sPufZiO40Uoy3OT/LlyJFtMJXYvKcatDmY4w+R2FaoVxxg3F6Q00FVU4WEoSOpGm23mZMV5cqREcYlxno0iK/HSvvE6PIQh+GHAkhv4iQVq2polIUHvhkJ+HJdirVVKltqS8xR1l5okKbcT77Sj3IIOolo5EvTmR8lcHX5XG2SXp6QqVPutiajibhV2vDjyWnnLnNsiy0892hCvswP6RVoKNB4EfQag+v7z/hf6S9czncAcu8nn2D+8DIiainr1ZcOw+yXHJ8tyO5RLRj+NWZhUm7Xu4zpMeHHh2+MKF+Q5IfbSlPUk7aKE+TvnpVFKTT9kWaVT1IJngkV6erQJ8nXPNBQ/wD3SaFDXbpP38NeZCZzpwxnvFEPJsdwyHYJOa2pu1pu8uJdri9IYghMh9by22XUk+j5xoe3ptt4a3HUgdf8qgp89dD1gH6QDo19CqbV6Ak6T6ir8QI9Oufnpq3SnJbbxxktvS4B2i3zcRhwG1NGnvNiRanPYSdKrvuk779u6dzQdN9eVS/QHGXW5fl44cjSPgLC0M3K2YLZbReYxUKgrhXqBJZV6C2dAVG/z+BVsKGvTQ5h5lXe2cLOTYzipcxq0v32+rut+lTA2iBZItZd1UzCgvPrba98NMrOmUcT894JdL28024vErxd4mLZfFLvaENyseyF23zW3VnYIHcokEbkHTYcKkpdbUttYQtbfugKUn4iUlBKgqopUEeJ0KVIorwodlbVFNh10Pl1r+b7ivb/AKbv3g9g+r8P8vTq6D/xg43+n9YXTx9g057E/VrmJKtkr8xt9bVUVHYvB8HB26muonMHHll+w8Nc+3ObdBHtkdbNpxDlF0sSMpsqEhBRbrbkxUbhDQpwpCw82gAI96pJJrv6z21oRuU0OnKgb9R4blO2w15Qj4f7MvA30f3UYpt69J9n3Pp+vQ+f6teZWy4sbqckteAzcrsrNmfkx50qZizjd6VGbciqS72uxoiwRWhAodInyC1cFS+2Yl59UmY4v7QRIQovTHH1HuSvu2NPRrMeP+S7kzjHG3PFlx+0C/yWkJs1gzjGrldnMbeub/xWmrXCuLOSzG3JJSsJUEAihKkx5tskRJtsfjuPw7hClQpdunRfiobSqLNiSZEeTHlKWOwBRSqnvUNNcXY5ilq48Y81D2VuT7g9h8K1tXuy4Ezbrqzemc1NpQhhuRc5zjTcZmUftJcR8QAJAKlOKqUp7qqI3oUKBHTdNKb77VprzlSxGlC3LzbiZCH1IWiI5PYxa+EqbcVRLrzLCgCE17e4BVKjQFTt6aV6CtfbT7z/AIQ/GpZ+rXNQPX+9zk+o/wDiDkHo6a8mvYpSa+ZfiDdJoof877Ukp7ga9igSFDofHRAJFFFNe5W9EjoDUg111J+cj8vTQ7gCCpCjXchbaqtqTWvaQfRoD0EfjOk/0m/85Ok/0U/5o18yv8xQ+s6JH81aj7BQitOp1wf5koESQm057h8rizIrkEOuxk3/ABOY/ecejK7GS3GckWm4SglTqk/FUjtTUgjXcB2g0Unu6/pCncAARTfY6s3kv5jyWzYdl+Fy7r/czer5MtdhtGc43drg7fpOLfrK63KPHVm1vyO8zExYoPdMhlCkUUhSA9cprrUSExHMl6TKkQ40dptDa3FlyQ/JbjN/CSD3KUsIHXupvrCOAOF8ph5TxrxDeLrkeY3+0uJl2PIuRXGUWu2RbRLZkJS8MLhLlVlJG8qS42kEDvU0kh5D7chUuNKYq1MZkIQFoeRKUfiMOJU1VKkFK6/ztM59yZm+c5MOV86u+TYXAzO8XO9Is+A2hgY/Zv1Eu5uOSI1syN6KueKdoJVUAV0OvdvUnx6dSB6CdDp/uV+4r2/6bv3g9g+r8P7Nz7N/zauXTfl3jVW9R0uNxoDWhJPcNKBHQHoDQncjwAAGuYhTr5jb3QdAf+YuEihUkbCus94Ez5tDMHLbaV2e9pbDk7FcmtqRNxvJLapLZeTLtV0YaUpLakFbRWitFU1nfDXJ1tVa864+vkmw35hIX9nlPtf1ka6QC6ht123XiEtuSwspTVt0AjuCgHPdPo6eJ7dvDeuvKHXoPLLwKagA9eKcUA33HUa+XpOtx4jpT5U0Ou4B8PEDwrrx29n59XGyXGMiZa7xb51rucZ3t7JMGfFdiyY6wpKklD7LqkmoOx1k2Iz4sqRxBlF2n5Bw3mLkZKIc3GLlcXFKsMtyMlcVm6Yu44WXG1EOiKlDpSEKB18BZafafFSlQDrLrfckJdQlYAdZc37HE+6aEg1TsbFYs4zCx2Mx0RlWe25LfIFsMdCSltgQItwRFDCEEpSjtoE6fflPSZz8l5Dj77zj0qTJeQjsQtxTi3HnVoQABWqgkUGrHjGM2qZkGT5LdRZ7HjtsYXJulxubwaRFgMRUg/GlyXZSAGUkuAVJABBOF8c5FDjx+T8omTeQOUVtvfbXGMqyNlj4liRP+GhT8awQmm46E7ttL+IlBKdz1+VPop94nfqtO1P98a+Hr1zRt3BXLnJ5BAWAa5/kJoD0NPl115NTQ0HmX4gNaEDfMbSNKpT9OvzUTvsNDr83T6tePz/7mvn/ACn1aH9JH+cnSf6Kf80a+n8Yprc7GpO/X218NZ5wHmjq7fGyeOzLx7IWQv7dimXWx4TMfyWCWC278a1zkhRSlQLiCpBNDrIeH+ZMcnWTIrS889arg4hTlqy/Hg92RMrsFwT/AFMu1Tko7nFVSqOtXa6EVFU9jjLgqlwOR5CJTBUhYWytt6O6W1KbVuPhrBrQ12Gmcan5vmU/HG1Et47MyW7u2GP3AjujWh+U7FbKgdwr4la76bjxI6I0cdxQy0iK22lTinFLKGY8eOkKU4oqO26iSSdWHi7ErdPZweFMiXDlnOA3JiWnEMWZkR3Zcc3VESQ0MgvcQLahMN9xUoErKE76xTjvCrbGtGKYRj9rxjHbbFaQwxCs9niNQobCENdrff8ADa7llKUhSlEgDX+7rw8Pr+4r2/6bv3g9g+r8OdxuD/pU+vUzgrD81sGA3yTmeJ5O1keSWu5Xi0Ms4/LlPyYz0G1Pxprjktp4pQQsBKyCagU0aeanhvrv/wBX+egECuyh+tqH26zjirM+QsY5GuWVcp3LPo93xWzXmyQIcCZj2P2VFtkx7zIkyHJiH7QtwrQoIKVpFKg6KR2n3SAFE0NUgbkb776wTmLjDkPFeKOTbLaXMYze45PYrxerVl2OQmlKxsliyS4UoXiyuuuth55ToXHUE7EaWlfmu4ZpVQJ/u8z4gVIG4/XB/RIGuFeJrlcod6ufFvE/HXHlzvEKPIiwLtOwjDbLjMq6QY0pS5MaJcJNtU8026S4ltYCiVA6rU1pTqfbrck9OpPga6+amtvX9R116HxFa6n8a824NYs5wy4fFdXBukFhc63z1pShm7WG79n2+w3Vjt2fjKQtSfdUSnYvy/Lf5hLVHsTsqVLjYxy1YZbk60NKWyIlthZPjRSq6tJR3970xgPE9tPHRjW2DwbfIaVJpcE8rvWtKkFQqoQpeMuvABJr1H49Rk8jc3cMccW1UuKuaLK1fs0yBhj4rX21VpWlm2WRT6ooUgJkBSCoA7AnUDL8dTcOVuXYLYZY5S5CjQpF1tDRaUl9vErTFYFtx4vl12riCt1CXD2r8B3VFSCDuaCpKhQ0/wArf2nQr1oa+0U/P94CBWigrw8FV+rWdZUx5pOHokXLc3y/KosR7As6W/FjZLklzvjEOS83eAhx+KzPS2pSQEqUkkChprgrm2+eZLinJLRxNythPIdyx+04Rm0K53uFiV7hXeVa4EybdHYkWXNaiFDbjqS2kkFQIGulK1PrAoBVXTr6tD7o/pI/z06T/RT/AJo+6FAkFvcD2kfN4aVgnP8AgNsyu2sBRsl6jk2vMMafWptwPY7k0RCLlawp1oLW2hfwnFIT3JVq4TvL35icYvtgcU9It+P8tWy42/J4rKlI+Bbk37H23LZNYipSQZDrCXXCr3htpcN638Fxre2pKEXk8rKeS4FGhCbcjG/taF+9sknf076iXfzOc/QmrK2YzkzCOJLfN+0XVhC23H7dcsmvXYm3tuoStv48NoOkEdKDUPjXhHCbPg+LRe2RIZtjf+v3q4qbQ29db9cXAZl0uL6Gx77qlBA91ISNtCvzjcivT7xXt/03fvB7B9X4Tp95+en5jrpo7UqST13JFD7On3COlQR9OikgEEKFKUrUk9fCleuqJB/GfGnp/wAkaGx6ej5tdD9B10P0HXQ/QddDX009Xs10KSPGnWu34tA0pSg6f74H0+jXStaVPbXpsa9eumyUVANDVBKaEitRUAdevq0AlFAABsmmwFKDrTrrofmFPX6PXrcHx/0fvPl6/Xo+ymhUVpTYEgVoR9FDroR1HU/VXQH3R/ST+JQOhsf0U+B/yRrofoOuh+g66H6DoUTt6x6wOtPCtdAgGpoK03AB6VBB/k0f6sfp9xVQgE7nu8STobV3BJ7euytq+ojXQj0bbDY6+XT7w7Hr6P8AfuH6jrofoOuh+g66H6Doewf/ACD/AP/Z"/>
          <p:cNvSpPr>
            <a:spLocks noChangeAspect="1"/>
          </p:cNvSpPr>
          <p:nvPr/>
        </p:nvSpPr>
        <p:spPr>
          <a:xfrm>
            <a:off x="1831975" y="7938"/>
            <a:ext cx="304800" cy="304800"/>
          </a:xfrm>
          <a:prstGeom prst="rect">
            <a:avLst/>
          </a:prstGeom>
          <a:noFill/>
          <a:ln w="9525">
            <a:noFill/>
          </a:ln>
        </p:spPr>
        <p:txBody>
          <a:bodyPr anchor="t" anchorCtr="0"/>
          <a:lstStyle/>
          <a:p>
            <a:endParaRPr lang="zh-CN" altLang="en-US" b="1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53263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6042" y="4067044"/>
            <a:ext cx="1628775" cy="1019175"/>
          </a:xfrm>
          <a:prstGeom prst="rect">
            <a:avLst/>
          </a:prstGeom>
          <a:noFill/>
          <a:ln w="9525">
            <a:noFill/>
          </a:ln>
          <a:effectLst>
            <a:prstShdw prst="shdw17" dist="17961" dir="2699999">
              <a:srgbClr val="708688"/>
            </a:prstShdw>
          </a:effectLst>
        </p:spPr>
      </p:pic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1524000" y="517525"/>
            <a:ext cx="9150350" cy="617538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b="1" kern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  <a:cs typeface="+mn-cs"/>
              </a:defRPr>
            </a:lvl9pPr>
          </a:lstStyle>
          <a:p>
            <a:pPr algn="r" eaLnBrk="1" hangingPunct="1">
              <a:defRPr/>
            </a:pPr>
            <a:endParaRPr lang="en-US" altLang="zh-CN" sz="2400" kern="0" dirty="0">
              <a:solidFill>
                <a:srgbClr val="0000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22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3" name="Rectangle 2"/>
          <p:cNvSpPr txBox="1">
            <a:spLocks noChangeArrowheads="1"/>
          </p:cNvSpPr>
          <p:nvPr/>
        </p:nvSpPr>
        <p:spPr>
          <a:xfrm>
            <a:off x="0" y="3175"/>
            <a:ext cx="12168000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 Acknowledgment</a:t>
            </a:r>
            <a:endParaRPr lang="en-US" altLang="zh-CN" sz="3200" b="1" kern="0" dirty="0" smtClean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37898" y="4101167"/>
            <a:ext cx="1829929" cy="98505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9" name="Text Box 16"/>
          <p:cNvSpPr txBox="1"/>
          <p:nvPr/>
        </p:nvSpPr>
        <p:spPr>
          <a:xfrm>
            <a:off x="1979930" y="3068320"/>
            <a:ext cx="7597775" cy="39878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Dr. Peng-Fei Liu       Dr. Qing-Yu Xie        </a:t>
            </a:r>
            <a:r>
              <a:rPr lang="zh-CN" altLang="en-US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  </a:t>
            </a:r>
            <a:r>
              <a:rPr lang="en-US" altLang="zh-CN" sz="2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Dr. Xiyang Li</a:t>
            </a:r>
            <a:endParaRPr lang="en-US" altLang="zh-CN" sz="2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3" name="Picture 4" descr="https://matery.gitee.io/images/persons/g-liupengfei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994" y="1041558"/>
            <a:ext cx="1363690" cy="195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https://matery.gitee.io/images/persons/g-xieqingy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8550" y="1022190"/>
            <a:ext cx="1376101" cy="19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771" y="1022191"/>
            <a:ext cx="1408649" cy="1969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216020"/>
            <a:ext cx="12192000" cy="24259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</a:rPr>
              <a:t>d</a:t>
            </a:r>
            <a:endParaRPr lang="en-US" altLang="zh-CN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8"/>
          <p:cNvSpPr txBox="1"/>
          <p:nvPr/>
        </p:nvSpPr>
        <p:spPr>
          <a:xfrm>
            <a:off x="4655840" y="3035092"/>
            <a:ext cx="2952328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n-US" altLang="zh-CN" sz="4000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Thanks!</a:t>
            </a:r>
            <a:endParaRPr lang="en-US" altLang="zh-CN" sz="4000" b="1" dirty="0" smtClean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4" name="箭头: 五边形 3"/>
          <p:cNvSpPr/>
          <p:nvPr/>
        </p:nvSpPr>
        <p:spPr>
          <a:xfrm>
            <a:off x="7752184" y="3262639"/>
            <a:ext cx="269965" cy="391886"/>
          </a:xfrm>
          <a:prstGeom prst="homePlate">
            <a:avLst/>
          </a:prstGeom>
          <a:gradFill>
            <a:gsLst>
              <a:gs pos="60000">
                <a:srgbClr val="00B0F0"/>
              </a:gs>
              <a:gs pos="0">
                <a:schemeClr val="bg1"/>
              </a:gs>
              <a:gs pos="100000">
                <a:srgbClr val="5783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箭头: 五边形 4"/>
          <p:cNvSpPr/>
          <p:nvPr/>
        </p:nvSpPr>
        <p:spPr>
          <a:xfrm>
            <a:off x="8148424" y="3262639"/>
            <a:ext cx="269965" cy="391886"/>
          </a:xfrm>
          <a:prstGeom prst="homePlate">
            <a:avLst/>
          </a:prstGeom>
          <a:gradFill>
            <a:gsLst>
              <a:gs pos="0">
                <a:schemeClr val="bg1"/>
              </a:gs>
              <a:gs pos="50000">
                <a:srgbClr val="00B0F0"/>
              </a:gs>
              <a:gs pos="100000">
                <a:srgbClr val="5783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箭头: 五边形 5"/>
          <p:cNvSpPr/>
          <p:nvPr/>
        </p:nvSpPr>
        <p:spPr>
          <a:xfrm rot="10800000">
            <a:off x="4241859" y="3262639"/>
            <a:ext cx="269965" cy="391886"/>
          </a:xfrm>
          <a:prstGeom prst="homePlate">
            <a:avLst/>
          </a:prstGeom>
          <a:gradFill>
            <a:gsLst>
              <a:gs pos="60000">
                <a:srgbClr val="00B0F0"/>
              </a:gs>
              <a:gs pos="0">
                <a:schemeClr val="bg1"/>
              </a:gs>
              <a:gs pos="100000">
                <a:srgbClr val="5783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箭头: 五边形 6"/>
          <p:cNvSpPr/>
          <p:nvPr/>
        </p:nvSpPr>
        <p:spPr>
          <a:xfrm rot="10800000">
            <a:off x="3845619" y="3262639"/>
            <a:ext cx="269965" cy="391886"/>
          </a:xfrm>
          <a:prstGeom prst="homePlate">
            <a:avLst/>
          </a:prstGeom>
          <a:gradFill>
            <a:gsLst>
              <a:gs pos="60000">
                <a:srgbClr val="00B0F0"/>
              </a:gs>
              <a:gs pos="0">
                <a:schemeClr val="bg1"/>
              </a:gs>
              <a:gs pos="100000">
                <a:srgbClr val="5783B3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>
                <a:solidFill>
                  <a:schemeClr val="lt1"/>
                </a:solidFill>
              </a:defRPr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="1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2155" y="1772920"/>
            <a:ext cx="3620135" cy="1566545"/>
          </a:xfrm>
          <a:prstGeom prst="rect">
            <a:avLst/>
          </a:prstGeom>
        </p:spPr>
      </p:pic>
      <p:sp>
        <p:nvSpPr>
          <p:cNvPr id="14" name="上箭头 13"/>
          <p:cNvSpPr/>
          <p:nvPr/>
        </p:nvSpPr>
        <p:spPr>
          <a:xfrm>
            <a:off x="10484486" y="1916760"/>
            <a:ext cx="217488" cy="504825"/>
          </a:xfrm>
          <a:prstGeom prst="up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上箭头 14"/>
          <p:cNvSpPr/>
          <p:nvPr/>
        </p:nvSpPr>
        <p:spPr>
          <a:xfrm flipV="1">
            <a:off x="10630863" y="2708594"/>
            <a:ext cx="217487" cy="533400"/>
          </a:xfrm>
          <a:prstGeom prst="upArrow">
            <a:avLst/>
          </a:prstGeom>
          <a:gradFill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6200000" scaled="0"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65544" name="Picture 2" descr="http://5b0988e595225.cdn.sohucs.com/images/20171107/ac21073f1b87479696209c34693736ad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820" y="3955415"/>
            <a:ext cx="4810125" cy="2706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5" name="Picture 4" descr="https://timgsa.baidu.com/timg?image&amp;quality=80&amp;size=b9999_10000&amp;sec=1572968513132&amp;di=7eb5214a58baf6603ed09c0c4e98fa6d&amp;imgtype=0&amp;src=http%3A%2F%2Fwww.cose.edu.cn%2F__local%2F6%2F51%2F97%2F3950D7E7741585B62D6098AF921_D69415EA_208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2945" y="3955415"/>
            <a:ext cx="5410200" cy="269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" name="Rectangle 2"/>
          <p:cNvSpPr txBox="1">
            <a:spLocks noChangeArrowheads="1"/>
          </p:cNvSpPr>
          <p:nvPr/>
        </p:nvSpPr>
        <p:spPr>
          <a:xfrm>
            <a:off x="0" y="3175"/>
            <a:ext cx="872426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1. Background</a:t>
            </a:r>
            <a:endParaRPr lang="en-US" altLang="zh-CN" sz="3200" b="1" kern="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983615" y="1485265"/>
            <a:ext cx="5903595" cy="23069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>
              <a:defRPr/>
            </a:pPr>
            <a:r>
              <a:rPr lang="en-US" altLang="zh-CN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Merits:</a:t>
            </a:r>
            <a:endParaRPr lang="en-US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Thermal-to-electric energy conversion and vice versa </a:t>
            </a:r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Small volume and light mass</a:t>
            </a:r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Small ∆T for temperature control</a:t>
            </a:r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  <a:defRPr/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Environment friendly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" name="TextBox 4"/>
          <p:cNvSpPr txBox="1"/>
          <p:nvPr/>
        </p:nvSpPr>
        <p:spPr>
          <a:xfrm>
            <a:off x="3144771" y="737278"/>
            <a:ext cx="5059847" cy="584775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anchor="ctr">
            <a:spAutoFit/>
          </a:bodyPr>
          <a:p>
            <a:pPr algn="ctr">
              <a:defRPr/>
            </a:pPr>
            <a:r>
              <a:rPr lang="en-US" altLang="zh-CN" sz="3200" b="1" dirty="0" err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Thermelectric</a:t>
            </a:r>
            <a:r>
              <a:rPr lang="en-US" altLang="zh-CN" sz="32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Materials</a:t>
            </a:r>
            <a:endParaRPr lang="zh-CN" altLang="en-US" sz="32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2"/>
          <p:cNvSpPr txBox="1">
            <a:spLocks noChangeArrowheads="1"/>
          </p:cNvSpPr>
          <p:nvPr/>
        </p:nvSpPr>
        <p:spPr bwMode="auto">
          <a:xfrm>
            <a:off x="1524000" y="1374777"/>
            <a:ext cx="9144000" cy="132207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defRPr/>
            </a:pPr>
            <a:r>
              <a:rPr lang="en-US" altLang="zh-CN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Two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main mechanisms for low lattice thermal conductivity (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κ</a:t>
            </a:r>
            <a:r>
              <a:rPr lang="en-US" altLang="zh-CN" sz="2400" b="1" baseline="-25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) of high-performance thermoelectric materials: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32771" name="矩形 4"/>
          <p:cNvSpPr>
            <a:spLocks noChangeArrowheads="1"/>
          </p:cNvSpPr>
          <p:nvPr/>
        </p:nvSpPr>
        <p:spPr bwMode="auto">
          <a:xfrm>
            <a:off x="1524000" y="2997202"/>
            <a:ext cx="9144000" cy="89255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 algn="ctr">
              <a:spcBef>
                <a:spcPct val="0"/>
              </a:spcBef>
              <a:buClrTx/>
              <a:buFontTx/>
              <a:buAutoNum type="arabicPeriod"/>
              <a:defRPr/>
            </a:pPr>
            <a:r>
              <a:rPr lang="en-US" altLang="zh-CN" sz="2400" b="1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Giant </a:t>
            </a:r>
            <a:r>
              <a:rPr lang="en-US" altLang="zh-CN" sz="2400" b="1" dirty="0" err="1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Anharmonic</a:t>
            </a:r>
            <a:r>
              <a:rPr lang="en-US" altLang="zh-CN" sz="2400" b="1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Phonon Scattering</a:t>
            </a:r>
            <a:endParaRPr lang="en-US" altLang="zh-CN" sz="2400" b="1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SnSe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SnTe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b="1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PbTe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67589" name="矩形 3"/>
          <p:cNvSpPr>
            <a:spLocks noChangeArrowheads="1"/>
          </p:cNvSpPr>
          <p:nvPr/>
        </p:nvSpPr>
        <p:spPr bwMode="auto">
          <a:xfrm>
            <a:off x="1524000" y="4397375"/>
            <a:ext cx="9549130" cy="89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sz="2400" b="1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Suppressing Phonon Scattering by Disordered Structures</a:t>
            </a:r>
            <a:endParaRPr lang="en-US" altLang="zh-CN" sz="2400" b="1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/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CuCrSe</a:t>
            </a:r>
            <a:r>
              <a:rPr lang="en-US" altLang="zh-CN" sz="2800" b="1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AgCrSe</a:t>
            </a:r>
            <a:r>
              <a:rPr lang="en-US" altLang="zh-CN" sz="2800" b="1" baseline="-25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</a:t>
            </a:r>
            <a:r>
              <a:rPr lang="zh-CN" altLang="en-US" sz="2800" b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、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CsAg</a:t>
            </a:r>
            <a:r>
              <a:rPr lang="en-US" altLang="zh-CN" sz="2800" b="1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en-US" altLang="zh-CN" sz="2800" b="1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</a:t>
            </a:r>
            <a:r>
              <a:rPr lang="en-US" altLang="zh-CN" sz="2800" b="1" baseline="-250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endParaRPr lang="en-US" altLang="zh-CN" sz="2800" b="1" baseline="-2500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0" y="3175"/>
            <a:ext cx="872426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1. Background</a:t>
            </a:r>
            <a:endParaRPr lang="en-US" altLang="zh-CN" sz="3200" b="1" kern="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0" y="6482410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Nat. Phys., 2015, 11, 1063; Nat. Mater., 2011, 10, 614; </a:t>
            </a:r>
            <a:r>
              <a:rPr lang="en-US" altLang="zh-CN" sz="1800" b="1" i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Nat. Mater.,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2018, 17, 226; </a:t>
            </a:r>
            <a:r>
              <a:rPr lang="en-US" altLang="zh-CN" sz="1800" b="1" i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Nat. Phys.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 2019,</a:t>
            </a:r>
            <a:r>
              <a:rPr lang="en-US" altLang="zh-CN" sz="1800" b="1" i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15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73.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1" name="Picture 7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640" y="681355"/>
            <a:ext cx="5212715" cy="291338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5328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>
            <a:spLocks noChangeArrowheads="1"/>
          </p:cNvSpPr>
          <p:nvPr/>
        </p:nvSpPr>
        <p:spPr bwMode="auto">
          <a:xfrm>
            <a:off x="0" y="6482410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Nat. Phys., 2015, 11, 1063; Nat. Mater., 2011, 10, 614; </a:t>
            </a:r>
            <a:r>
              <a:rPr lang="en-US" altLang="zh-CN" sz="1800" b="1" i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Nat. Mater., 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2018, 17, 226; </a:t>
            </a:r>
            <a:r>
              <a:rPr lang="en-US" altLang="zh-CN" sz="1800" b="1" i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Nat. Phys.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 2019,</a:t>
            </a:r>
            <a:r>
              <a:rPr lang="en-US" altLang="zh-CN" sz="1800" b="1" i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15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, 73.</a:t>
            </a:r>
            <a:endParaRPr lang="zh-CN" altLang="en-US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0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3175"/>
            <a:ext cx="872426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1. Background</a:t>
            </a:r>
            <a:endParaRPr lang="en-US" altLang="zh-CN" sz="3200" b="1" kern="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9635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660" y="3583940"/>
            <a:ext cx="8745220" cy="2868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图片 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623" y="836620"/>
            <a:ext cx="3600451" cy="51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5" name="图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0713" y="908380"/>
            <a:ext cx="3600451" cy="2643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56" name="图片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226" y="3572839"/>
            <a:ext cx="3600451" cy="257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39700" y="4187190"/>
            <a:ext cx="4963160" cy="19380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α-</a:t>
            </a:r>
            <a:r>
              <a:rPr lang="en-US" altLang="zh-CN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MgAgSb</a:t>
            </a:r>
            <a:r>
              <a:rPr lang="en-US" altLang="zh-CN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endParaRPr lang="en-US" altLang="zh-CN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defRPr/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Room-temperature TE material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defRPr/>
            </a:pPr>
            <a:r>
              <a:rPr lang="en-US" altLang="zh-CN" sz="2400" b="1" dirty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Low </a:t>
            </a:r>
            <a:r>
              <a:rPr lang="en-US" altLang="zh-CN" sz="2400" b="1" dirty="0" err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κ</a:t>
            </a:r>
            <a:r>
              <a:rPr lang="en-US" altLang="zh-CN" sz="2400" b="1" baseline="-25000" dirty="0" err="1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en-US" altLang="zh-CN" sz="2400" b="1" dirty="0" smtClean="0">
                <a:solidFill>
                  <a:srgbClr val="00B0F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endParaRPr lang="en-US" altLang="zh-CN" sz="2400" b="1" dirty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defRPr/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ZT up to 1.4 at 525 K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defRPr/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High conversion efficiency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" y="753110"/>
            <a:ext cx="4121785" cy="332295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5328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0" y="3175"/>
            <a:ext cx="872426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1. Background</a:t>
            </a:r>
            <a:endParaRPr lang="en-US" altLang="zh-CN" sz="3200" b="1" kern="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5099685" y="6054090"/>
            <a:ext cx="709295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Nano Energy 2014, 7, 97; Adv. </a:t>
            </a:r>
            <a:r>
              <a:rPr lang="en-US" altLang="zh-CN" sz="1800" b="1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Funct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Mater. 2015, 25, 6478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6" name="矩形 2"/>
          <p:cNvSpPr>
            <a:spLocks noChangeArrowheads="1"/>
          </p:cNvSpPr>
          <p:nvPr/>
        </p:nvSpPr>
        <p:spPr bwMode="auto">
          <a:xfrm>
            <a:off x="0" y="646145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X.Y. Li#, P.F. Liu#, B.T. Wang*, Z.F. </a:t>
            </a:r>
            <a:r>
              <a:rPr lang="en-US" altLang="zh-CN" sz="1800" b="1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Ren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*, H.Z. Zhao*, F. Wang*, et al., Nat. </a:t>
            </a:r>
            <a:r>
              <a:rPr lang="en-US" altLang="zh-CN" sz="1800" b="1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Commun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2020, 11, 942.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76250" y="5259070"/>
            <a:ext cx="3694430" cy="119888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Intrinsic Mg-</a:t>
            </a:r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Sb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distorted </a:t>
            </a:r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rocksalt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sublattice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structure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4439285" y="5374005"/>
            <a:ext cx="5037455" cy="42545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noAutofit/>
            <a:scene3d>
              <a:camera prst="orthographicFront"/>
              <a:lightRig rig="threePt" dir="t"/>
            </a:scene3d>
          </a:bodyPr>
          <a:lstStyle/>
          <a:p>
            <a:pPr algn="ctr">
              <a:defRPr/>
            </a:pPr>
            <a:r>
              <a:rPr lang="en-US" altLang="zh-CN" sz="2400" b="1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Transverse Acoustic Phonons</a:t>
            </a:r>
            <a:endParaRPr lang="en-US" altLang="zh-CN" sz="2400" b="1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74210" y="5858510"/>
            <a:ext cx="5010150" cy="460375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Longitudinal Acoustic Phonons 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9766300" y="5600065"/>
            <a:ext cx="2171065" cy="46037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Ultralow </a:t>
            </a:r>
            <a:r>
              <a:rPr lang="en-US" altLang="zh-CN" sz="2400" b="1" i="1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k</a:t>
            </a:r>
            <a:r>
              <a:rPr lang="en-US" altLang="zh-CN" sz="2400" b="1" baseline="-25000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lat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5783" name="矩形 4"/>
          <p:cNvSpPr>
            <a:spLocks noChangeArrowheads="1"/>
          </p:cNvSpPr>
          <p:nvPr/>
        </p:nvSpPr>
        <p:spPr bwMode="auto">
          <a:xfrm>
            <a:off x="1524000" y="250835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1. Neutron scattering and DFT calculations on </a:t>
            </a:r>
            <a:r>
              <a:rPr lang="el-GR" altLang="zh-CN" sz="2400" b="1" i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α</a:t>
            </a:r>
            <a:r>
              <a:rPr lang="el-GR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-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MgAgSb</a:t>
            </a:r>
            <a:endParaRPr lang="zh-CN" altLang="en-US" sz="2400" b="1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5784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03" y="765816"/>
            <a:ext cx="3000375" cy="211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749" y="765813"/>
            <a:ext cx="2998787" cy="2168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5328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336" y="3069274"/>
            <a:ext cx="2995613" cy="20574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5328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578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303" y="3039110"/>
            <a:ext cx="3000375" cy="20462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153282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直接连接符 2"/>
          <p:cNvCxnSpPr/>
          <p:nvPr/>
        </p:nvCxnSpPr>
        <p:spPr>
          <a:xfrm>
            <a:off x="7244080" y="692797"/>
            <a:ext cx="0" cy="4537075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623570" y="5229860"/>
            <a:ext cx="1058481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2"/>
          <p:cNvSpPr>
            <a:spLocks noChangeArrowheads="1"/>
          </p:cNvSpPr>
          <p:nvPr/>
        </p:nvSpPr>
        <p:spPr bwMode="auto">
          <a:xfrm>
            <a:off x="0" y="6461455"/>
            <a:ext cx="12192000" cy="368300"/>
          </a:xfrm>
          <a:prstGeom prst="rect">
            <a:avLst/>
          </a:prstGeom>
          <a:gradFill>
            <a:gsLst>
              <a:gs pos="0">
                <a:srgbClr val="00B0F0"/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00B0F0"/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X.Y. Li#, P.F. Liu#, B.T. Wang*, Z.F. </a:t>
            </a:r>
            <a:r>
              <a:rPr lang="en-US" altLang="zh-CN" sz="1800" b="1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Ren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*, H.Z. Zhao*, F. Wang*, et al., Nat. </a:t>
            </a:r>
            <a:r>
              <a:rPr lang="en-US" altLang="zh-CN" sz="1800" b="1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Commun</a:t>
            </a:r>
            <a:r>
              <a:rPr lang="en-US" altLang="zh-CN" sz="1800" b="1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2020, 11, 942.</a:t>
            </a:r>
            <a:endParaRPr lang="en-US" altLang="zh-CN" sz="1800" b="1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0" name="Rectangle 2"/>
          <p:cNvSpPr txBox="1">
            <a:spLocks noChangeArrowheads="1"/>
          </p:cNvSpPr>
          <p:nvPr/>
        </p:nvSpPr>
        <p:spPr>
          <a:xfrm>
            <a:off x="0" y="3175"/>
            <a:ext cx="8724265" cy="61753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1. Background</a:t>
            </a:r>
            <a:endParaRPr lang="en-US" altLang="zh-CN" sz="3200" b="1" kern="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箭头: V 形 6"/>
          <p:cNvSpPr>
            <a:spLocks noChangeAspect="1"/>
          </p:cNvSpPr>
          <p:nvPr/>
        </p:nvSpPr>
        <p:spPr>
          <a:xfrm>
            <a:off x="4224040" y="5733956"/>
            <a:ext cx="216000" cy="21600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2" name="箭头: V 形 6"/>
          <p:cNvSpPr>
            <a:spLocks noChangeAspect="1"/>
          </p:cNvSpPr>
          <p:nvPr/>
        </p:nvSpPr>
        <p:spPr>
          <a:xfrm>
            <a:off x="9476605" y="5734015"/>
            <a:ext cx="216000" cy="216000"/>
          </a:xfrm>
          <a:prstGeom prst="chevron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60070" y="2719070"/>
            <a:ext cx="2640965" cy="24079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6" name="图片 13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5203190"/>
            <a:ext cx="6551930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2"/>
          <p:cNvSpPr>
            <a:spLocks noChangeArrowheads="1"/>
          </p:cNvSpPr>
          <p:nvPr/>
        </p:nvSpPr>
        <p:spPr bwMode="auto">
          <a:xfrm>
            <a:off x="767080" y="819150"/>
            <a:ext cx="2635885" cy="521970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Experiments</a:t>
            </a:r>
            <a:endParaRPr lang="en-US" altLang="zh-CN" sz="2800" b="1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1683" name="矩形 10"/>
          <p:cNvSpPr>
            <a:spLocks noChangeArrowheads="1"/>
          </p:cNvSpPr>
          <p:nvPr/>
        </p:nvSpPr>
        <p:spPr bwMode="auto">
          <a:xfrm>
            <a:off x="854075" y="1341120"/>
            <a:ext cx="11061700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High-temperature solid state reaction method</a:t>
            </a:r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Spark plasma sintering (SPS)/Hot-pressed (HP) samples</a:t>
            </a:r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Laser flash diffusivity method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Neutron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Diffraction Measurements: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CSNS@MPI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eaLnBrk="0" hangingPunct="0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Inelastic Neutron Scattering (INS) Measurements: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J-PARC@AMATERAS</a:t>
            </a:r>
            <a:endParaRPr lang="en-US" altLang="zh-CN" sz="2400" b="1" dirty="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2" name="矩形 2"/>
          <p:cNvSpPr>
            <a:spLocks noChangeArrowheads="1"/>
          </p:cNvSpPr>
          <p:nvPr/>
        </p:nvSpPr>
        <p:spPr bwMode="auto">
          <a:xfrm>
            <a:off x="767080" y="3213100"/>
            <a:ext cx="3406140" cy="521970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altLang="zh-CN" sz="2800" b="1" dirty="0" smtClean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DFT calculations</a:t>
            </a:r>
            <a:endParaRPr lang="en-US" altLang="zh-CN" sz="2800" b="1" dirty="0" smtClean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1685" name="矩形 12"/>
          <p:cNvSpPr>
            <a:spLocks noChangeArrowheads="1"/>
          </p:cNvSpPr>
          <p:nvPr/>
        </p:nvSpPr>
        <p:spPr bwMode="auto">
          <a:xfrm>
            <a:off x="840105" y="3788410"/>
            <a:ext cx="1025461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</a:rPr>
              <a:t>Ab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 initio calculations: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/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Harmonic phonons: </a:t>
            </a:r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</a:rPr>
              <a:t>Phonopy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/>
            <a:r>
              <a:rPr lang="en-US" altLang="zh-CN" sz="2400" b="1" dirty="0" err="1">
                <a:latin typeface="微软雅黑" panose="020B0503020204020204" charset="-122"/>
                <a:ea typeface="微软雅黑" panose="020B0503020204020204" charset="-122"/>
              </a:rPr>
              <a:t>Anharmonic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 phonons &amp; </a:t>
            </a:r>
            <a:r>
              <a:rPr lang="el-GR" altLang="zh-CN" sz="2400" b="1" i="1" dirty="0">
                <a:latin typeface="微软雅黑" panose="020B0503020204020204" charset="-122"/>
                <a:ea typeface="微软雅黑" panose="020B0503020204020204" charset="-122"/>
              </a:rPr>
              <a:t>κ</a:t>
            </a:r>
            <a:r>
              <a:rPr lang="en-US" altLang="zh-CN" sz="2400" b="1" baseline="-25000" dirty="0" err="1">
                <a:latin typeface="微软雅黑" panose="020B0503020204020204" charset="-122"/>
                <a:ea typeface="微软雅黑" panose="020B0503020204020204" charset="-122"/>
              </a:rPr>
              <a:t>lat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: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Phono3py/TDEP/DynaPhoPy</a:t>
            </a:r>
            <a:endParaRPr lang="en-US" altLang="zh-CN" sz="2400" b="1" dirty="0" smtClean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 eaLnBrk="0" hangingPunct="0"/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S(Q,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E</a:t>
            </a:r>
            <a:r>
              <a:rPr lang="el-GR" altLang="zh-CN" sz="2400" b="1" dirty="0" smtClean="0">
                <a:latin typeface="微软雅黑" panose="020B0503020204020204" charset="-122"/>
                <a:ea typeface="微软雅黑" panose="020B0503020204020204" charset="-122"/>
              </a:rPr>
              <a:t>)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</a:rPr>
              <a:t>map: </a:t>
            </a:r>
            <a:r>
              <a:rPr lang="en-US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Euphonic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1689" name="Picture 4" descr="âphonopyâçå¾çæç´¢ç»æ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010" y="3357245"/>
            <a:ext cx="1423670" cy="788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3175"/>
            <a:ext cx="11608435" cy="6178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2.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Neutron Scattering and DFT Calculations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CsAg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Te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3" name="文本框 5"/>
          <p:cNvSpPr txBox="1">
            <a:spLocks noChangeArrowheads="1"/>
          </p:cNvSpPr>
          <p:nvPr/>
        </p:nvSpPr>
        <p:spPr bwMode="auto">
          <a:xfrm>
            <a:off x="479425" y="764540"/>
            <a:ext cx="8041005" cy="4523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The most key and remarkable features of CsAg</a:t>
            </a:r>
            <a:r>
              <a:rPr lang="en-US" altLang="zh-CN" sz="2400" b="1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5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Te</a:t>
            </a:r>
            <a:r>
              <a:rPr lang="en-US" altLang="zh-CN" sz="2400" b="1" baseline="-2500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</a:t>
            </a:r>
            <a:r>
              <a:rPr lang="zh-CN" altLang="en-US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：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Complex structure (large unit cell)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Ultralow </a:t>
            </a:r>
            <a:r>
              <a:rPr lang="el-GR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κ</a:t>
            </a:r>
            <a:r>
              <a:rPr lang="en-US" altLang="el-GR" sz="2400" b="1" baseline="-25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el-GR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l-GR" altLang="zh-CN" sz="2400" b="1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el-GR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(&lt;0.2 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Wm</a:t>
            </a:r>
            <a:r>
              <a:rPr lang="en-US" altLang="zh-CN" sz="2400" b="1" baseline="30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K</a:t>
            </a:r>
            <a:r>
              <a:rPr lang="en-US" altLang="zh-CN" sz="2400" b="1" baseline="30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-1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@300K)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A constant </a:t>
            </a:r>
            <a:r>
              <a:rPr lang="el-GR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κ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(300~700 K</a:t>
            </a: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)</a:t>
            </a:r>
            <a:endParaRPr lang="en-US" altLang="zh-CN" sz="24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defRPr/>
            </a:pPr>
            <a:r>
              <a:rPr lang="en-US" altLang="zh-CN" sz="2400" b="1" dirty="0" smtClean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3. High </a:t>
            </a:r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ZT &gt;1.5@700 K (p-type)</a:t>
            </a:r>
            <a:endParaRPr lang="en-US" altLang="zh-CN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>
              <a:defRPr/>
            </a:pPr>
            <a:r>
              <a:rPr lang="en-US" altLang="zh-CN" sz="2400" b="1" dirty="0" smtClean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4. Large 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optic-to-acoustic phonon ratio</a:t>
            </a:r>
            <a:endParaRPr lang="en-US" altLang="zh-CN" sz="2400" b="1" dirty="0">
              <a:solidFill>
                <a:srgbClr val="00B05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Low-κ</a:t>
            </a:r>
            <a:r>
              <a:rPr lang="en-US" altLang="zh-CN" sz="2400" b="1" baseline="-250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L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mechanism?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endParaRPr lang="en-US" altLang="zh-CN" sz="24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1. Neutron scattering</a:t>
            </a:r>
            <a:endParaRPr lang="en-US" altLang="zh-CN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r>
              <a:rPr lang="en-US" altLang="zh-CN" sz="2400" b="1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2. DFT calculations</a:t>
            </a:r>
            <a:endParaRPr lang="zh-CN" altLang="en-US" sz="2400" b="1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78849" name="矩形 4"/>
          <p:cNvSpPr>
            <a:spLocks noChangeArrowheads="1"/>
          </p:cNvSpPr>
          <p:nvPr/>
        </p:nvSpPr>
        <p:spPr bwMode="auto">
          <a:xfrm>
            <a:off x="1524000" y="250835"/>
            <a:ext cx="91440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2. Neutron scattering and DFT calculations on CsAg</a:t>
            </a:r>
            <a:r>
              <a:rPr lang="en-US" altLang="zh-CN" sz="2400" b="1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en-US" altLang="zh-CN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Te</a:t>
            </a:r>
            <a:r>
              <a:rPr lang="en-US" altLang="zh-CN" sz="2400" b="1" baseline="-2500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zh-CN" altLang="en-US" sz="2400" b="1" baseline="-2500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pic>
        <p:nvPicPr>
          <p:cNvPr id="78851" name="图片 5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627" r="57332"/>
          <a:stretch>
            <a:fillRect/>
          </a:stretch>
        </p:blipFill>
        <p:spPr bwMode="auto">
          <a:xfrm>
            <a:off x="8520430" y="836930"/>
            <a:ext cx="3195320" cy="6030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2" name="图片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128" y="3068953"/>
            <a:ext cx="3635375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6"/>
          <p:cNvSpPr/>
          <p:nvPr/>
        </p:nvSpPr>
        <p:spPr>
          <a:xfrm>
            <a:off x="0" y="620688"/>
            <a:ext cx="12168000" cy="0"/>
          </a:xfrm>
          <a:prstGeom prst="line">
            <a:avLst/>
          </a:prstGeom>
          <a:ln w="38100" cap="flat" cmpd="sng">
            <a:gradFill flip="none" rotWithShape="1">
              <a:gsLst>
                <a:gs pos="75000">
                  <a:srgbClr val="00B0F0"/>
                </a:gs>
                <a:gs pos="100000">
                  <a:schemeClr val="accent1">
                    <a:tint val="44500"/>
                    <a:satMod val="160000"/>
                  </a:schemeClr>
                </a:gs>
                <a:gs pos="100000">
                  <a:srgbClr val="0070C0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" name="Rectangle 2"/>
          <p:cNvSpPr txBox="1">
            <a:spLocks noChangeArrowheads="1"/>
          </p:cNvSpPr>
          <p:nvPr/>
        </p:nvSpPr>
        <p:spPr>
          <a:xfrm>
            <a:off x="0" y="3175"/>
            <a:ext cx="12049760" cy="61785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defRPr/>
            </a:pP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2. </a:t>
            </a:r>
            <a:r>
              <a:rPr lang="en-US" altLang="zh-CN" sz="3200" b="1" kern="0" dirty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Neutron Scattering and DFT Calculations of 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CsAg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en-US" altLang="zh-CN" sz="3200" b="1" kern="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Te</a:t>
            </a:r>
            <a:r>
              <a:rPr lang="en-US" altLang="zh-CN" sz="3200" b="1" kern="0" baseline="-25000" dirty="0" smtClean="0">
                <a:solidFill>
                  <a:srgbClr val="00CCFF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endParaRPr lang="en-US" altLang="zh-CN" sz="3200" b="1" kern="0" baseline="-25000" dirty="0">
              <a:solidFill>
                <a:srgbClr val="00CCFF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1" name="Text Box 2"/>
          <p:cNvSpPr txBox="1"/>
          <p:nvPr>
            <p:custDataLst>
              <p:tags r:id="rId3"/>
            </p:custDataLst>
          </p:nvPr>
        </p:nvSpPr>
        <p:spPr>
          <a:xfrm>
            <a:off x="551815" y="5949315"/>
            <a:ext cx="6760210" cy="810260"/>
          </a:xfrm>
          <a:prstGeom prst="rect">
            <a:avLst/>
          </a:prstGeom>
          <a:pattFill prst="dotGrid">
            <a:fgClr>
              <a:srgbClr val="92D050"/>
            </a:fgClr>
            <a:bgClr>
              <a:schemeClr val="bg1"/>
            </a:bgClr>
          </a:pattFill>
          <a:ln w="25400" cap="flat" cmpd="sng">
            <a:solidFill>
              <a:srgbClr val="339966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Lin </a:t>
            </a:r>
            <a:r>
              <a:rPr lang="da-DK" altLang="zh-CN" sz="1800" b="1" i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al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., </a:t>
            </a:r>
            <a:r>
              <a:rPr lang="de-DE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Angew</a:t>
            </a:r>
            <a:r>
              <a:rPr lang="de-DE" altLang="zh-CN" sz="1800" b="1" dirty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 Chem. Int. Ed. 55, 11431–11436 (2016</a:t>
            </a:r>
            <a:r>
              <a:rPr lang="de-DE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).</a:t>
            </a:r>
            <a:endParaRPr lang="de-DE" altLang="zh-CN" sz="1800" b="1" dirty="0" smtClean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eaLnBrk="0" hangingPunct="0">
              <a:lnSpc>
                <a:spcPct val="120000"/>
              </a:lnSpc>
              <a:spcBef>
                <a:spcPct val="20000"/>
              </a:spcBef>
            </a:pP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Ma </a:t>
            </a:r>
            <a:r>
              <a:rPr lang="da-DK" altLang="zh-CN" sz="1800" b="1" i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et al</a:t>
            </a:r>
            <a:r>
              <a:rPr lang="da-DK" altLang="zh-CN" sz="1800" b="1" dirty="0" smtClean="0">
                <a:solidFill>
                  <a:srgbClr val="0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., J. Am. Chem. Soc., 142, 5293-5303 (2020).</a:t>
            </a:r>
            <a:endParaRPr lang="da-DK" altLang="zh-CN" sz="1800" b="1" dirty="0">
              <a:solidFill>
                <a:srgbClr val="0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COMMONDATA" val="eyJoZGlkIjoiMjU3OTY4NmJhZGQxYmEzZGY3OGEyOTRkZjk2ZjYwZjgifQ=="/>
  <p:tag name="KSO_WPP_MARK_KEY" val="5d49abdf-857e-462f-853f-ed40b18aeced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默认设计模板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7009</Words>
  <Application>WPS 演示</Application>
  <PresentationFormat>自定义</PresentationFormat>
  <Paragraphs>323</Paragraphs>
  <Slides>29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29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Times New Roman</vt:lpstr>
      <vt:lpstr>Arial Unicode MS</vt:lpstr>
      <vt:lpstr>Calibri</vt:lpstr>
      <vt:lpstr>Wingdings</vt:lpstr>
      <vt:lpstr>隶书</vt:lpstr>
      <vt:lpstr>HY강B</vt:lpstr>
      <vt:lpstr>PMingLiU</vt:lpstr>
      <vt:lpstr>Segoe Print</vt:lpstr>
      <vt:lpstr>MingLiU-ExtB</vt:lpstr>
      <vt:lpstr>Office 主题​​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 PowerTemplate</dc:title>
  <dc:creator>Guoqiang Wang</dc:creator>
  <cp:lastModifiedBy>王保田</cp:lastModifiedBy>
  <cp:revision>1308</cp:revision>
  <dcterms:created xsi:type="dcterms:W3CDTF">2014-09-13T14:22:00Z</dcterms:created>
  <dcterms:modified xsi:type="dcterms:W3CDTF">2025-06-24T08:58:30Z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D9913DA01C994DF390F5DE033E844D9E</vt:lpwstr>
  </property>
  <property fmtid="{D5CDD505-2E9C-101B-9397-08002B2CF9AE}" pid="3" name="KSOProductBuildVer">
    <vt:lpwstr>2052-12.1.0.21541</vt:lpwstr>
  </property>
</Properties>
</file>