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7" r:id="rId4"/>
    <p:sldMasterId id="2147483719" r:id="rId5"/>
    <p:sldMasterId id="2147483663" r:id="rId6"/>
    <p:sldMasterId id="2147483734" r:id="rId7"/>
  </p:sldMasterIdLst>
  <p:notesMasterIdLst>
    <p:notesMasterId r:id="rId25"/>
  </p:notesMasterIdLst>
  <p:handoutMasterIdLst>
    <p:handoutMasterId r:id="rId26"/>
  </p:handoutMasterIdLst>
  <p:sldIdLst>
    <p:sldId id="256" r:id="rId8"/>
    <p:sldId id="273" r:id="rId9"/>
    <p:sldId id="274" r:id="rId10"/>
    <p:sldId id="284" r:id="rId11"/>
    <p:sldId id="275" r:id="rId12"/>
    <p:sldId id="276" r:id="rId13"/>
    <p:sldId id="288" r:id="rId14"/>
    <p:sldId id="277" r:id="rId15"/>
    <p:sldId id="278" r:id="rId16"/>
    <p:sldId id="279" r:id="rId17"/>
    <p:sldId id="285" r:id="rId18"/>
    <p:sldId id="287" r:id="rId19"/>
    <p:sldId id="286" r:id="rId20"/>
    <p:sldId id="280" r:id="rId21"/>
    <p:sldId id="281" r:id="rId22"/>
    <p:sldId id="282" r:id="rId23"/>
    <p:sldId id="283" r:id="rId24"/>
  </p:sldIdLst>
  <p:sldSz cx="12192000" cy="6858000"/>
  <p:notesSz cx="6858000" cy="9144000"/>
  <p:embeddedFontLst>
    <p:embeddedFont>
      <p:font typeface="Roboto" panose="02000000000000000000" pitchFamily="2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88"/>
    <a:srgbClr val="FF9D1B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2378B-942F-4FDD-A0EB-E6DB9C1FBC5F}" v="47" dt="2025-07-02T01:14:09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89" autoAdjust="0"/>
    <p:restoredTop sz="94660"/>
  </p:normalViewPr>
  <p:slideViewPr>
    <p:cSldViewPr snapToGrid="0">
      <p:cViewPr varScale="1">
        <p:scale>
          <a:sx n="54" d="100"/>
          <a:sy n="54" d="100"/>
        </p:scale>
        <p:origin x="6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2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1.fntdata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khopadhyay, Sanghamitra (STFC,RAL,ISIS)" userId="8fd8a056-f1fc-42b1-84f3-58631495739b" providerId="ADAL" clId="{5D42378B-942F-4FDD-A0EB-E6DB9C1FBC5F}"/>
    <pc:docChg chg="undo custSel addSld delSld modSld">
      <pc:chgData name="Mukhopadhyay, Sanghamitra (STFC,RAL,ISIS)" userId="8fd8a056-f1fc-42b1-84f3-58631495739b" providerId="ADAL" clId="{5D42378B-942F-4FDD-A0EB-E6DB9C1FBC5F}" dt="2025-07-02T01:14:09.318" v="1042" actId="14100"/>
      <pc:docMkLst>
        <pc:docMk/>
      </pc:docMkLst>
      <pc:sldChg chg="del">
        <pc:chgData name="Mukhopadhyay, Sanghamitra (STFC,RAL,ISIS)" userId="8fd8a056-f1fc-42b1-84f3-58631495739b" providerId="ADAL" clId="{5D42378B-942F-4FDD-A0EB-E6DB9C1FBC5F}" dt="2025-07-01T22:38:47.914" v="99" actId="47"/>
        <pc:sldMkLst>
          <pc:docMk/>
          <pc:sldMk cId="2377975299" sldId="272"/>
        </pc:sldMkLst>
      </pc:sldChg>
      <pc:sldChg chg="addSp modSp mod">
        <pc:chgData name="Mukhopadhyay, Sanghamitra (STFC,RAL,ISIS)" userId="8fd8a056-f1fc-42b1-84f3-58631495739b" providerId="ADAL" clId="{5D42378B-942F-4FDD-A0EB-E6DB9C1FBC5F}" dt="2025-07-02T01:09:48.702" v="1012" actId="20577"/>
        <pc:sldMkLst>
          <pc:docMk/>
          <pc:sldMk cId="3285757892" sldId="280"/>
        </pc:sldMkLst>
        <pc:spChg chg="add mod">
          <ac:chgData name="Mukhopadhyay, Sanghamitra (STFC,RAL,ISIS)" userId="8fd8a056-f1fc-42b1-84f3-58631495739b" providerId="ADAL" clId="{5D42378B-942F-4FDD-A0EB-E6DB9C1FBC5F}" dt="2025-07-02T01:09:48.702" v="1012" actId="20577"/>
          <ac:spMkLst>
            <pc:docMk/>
            <pc:sldMk cId="3285757892" sldId="280"/>
            <ac:spMk id="3" creationId="{D6AF3F5D-DCEA-BEE3-6E97-D35B09C1AA9B}"/>
          </ac:spMkLst>
        </pc:spChg>
        <pc:spChg chg="mod">
          <ac:chgData name="Mukhopadhyay, Sanghamitra (STFC,RAL,ISIS)" userId="8fd8a056-f1fc-42b1-84f3-58631495739b" providerId="ADAL" clId="{5D42378B-942F-4FDD-A0EB-E6DB9C1FBC5F}" dt="2025-07-01T23:25:47.182" v="237" actId="20577"/>
          <ac:spMkLst>
            <pc:docMk/>
            <pc:sldMk cId="3285757892" sldId="280"/>
            <ac:spMk id="6" creationId="{3C9D60A9-D069-75D8-4ACB-BB063F418890}"/>
          </ac:spMkLst>
        </pc:spChg>
        <pc:spChg chg="mod">
          <ac:chgData name="Mukhopadhyay, Sanghamitra (STFC,RAL,ISIS)" userId="8fd8a056-f1fc-42b1-84f3-58631495739b" providerId="ADAL" clId="{5D42378B-942F-4FDD-A0EB-E6DB9C1FBC5F}" dt="2025-07-02T00:27:57.438" v="449" actId="1076"/>
          <ac:spMkLst>
            <pc:docMk/>
            <pc:sldMk cId="3285757892" sldId="280"/>
            <ac:spMk id="11" creationId="{E3BAD4BF-7A6E-317B-E693-9E439739E6B2}"/>
          </ac:spMkLst>
        </pc:spChg>
        <pc:picChg chg="add mod">
          <ac:chgData name="Mukhopadhyay, Sanghamitra (STFC,RAL,ISIS)" userId="8fd8a056-f1fc-42b1-84f3-58631495739b" providerId="ADAL" clId="{5D42378B-942F-4FDD-A0EB-E6DB9C1FBC5F}" dt="2025-07-02T00:25:49.871" v="447" actId="1076"/>
          <ac:picMkLst>
            <pc:docMk/>
            <pc:sldMk cId="3285757892" sldId="280"/>
            <ac:picMk id="2" creationId="{924DFFF2-EEED-4E6C-4FBD-0B57EEAD7B3B}"/>
          </ac:picMkLst>
        </pc:picChg>
        <pc:picChg chg="mod">
          <ac:chgData name="Mukhopadhyay, Sanghamitra (STFC,RAL,ISIS)" userId="8fd8a056-f1fc-42b1-84f3-58631495739b" providerId="ADAL" clId="{5D42378B-942F-4FDD-A0EB-E6DB9C1FBC5F}" dt="2025-07-01T23:26:57.967" v="245" actId="1076"/>
          <ac:picMkLst>
            <pc:docMk/>
            <pc:sldMk cId="3285757892" sldId="280"/>
            <ac:picMk id="7" creationId="{213E1E43-F9C3-C894-9E82-B3C7011C271C}"/>
          </ac:picMkLst>
        </pc:picChg>
        <pc:picChg chg="mod">
          <ac:chgData name="Mukhopadhyay, Sanghamitra (STFC,RAL,ISIS)" userId="8fd8a056-f1fc-42b1-84f3-58631495739b" providerId="ADAL" clId="{5D42378B-942F-4FDD-A0EB-E6DB9C1FBC5F}" dt="2025-07-01T23:26:56.424" v="243" actId="1076"/>
          <ac:picMkLst>
            <pc:docMk/>
            <pc:sldMk cId="3285757892" sldId="280"/>
            <ac:picMk id="9" creationId="{1846A051-EF79-F9C3-F107-88D9D7163966}"/>
          </ac:picMkLst>
        </pc:picChg>
        <pc:picChg chg="mod">
          <ac:chgData name="Mukhopadhyay, Sanghamitra (STFC,RAL,ISIS)" userId="8fd8a056-f1fc-42b1-84f3-58631495739b" providerId="ADAL" clId="{5D42378B-942F-4FDD-A0EB-E6DB9C1FBC5F}" dt="2025-07-01T23:26:55.679" v="242" actId="1076"/>
          <ac:picMkLst>
            <pc:docMk/>
            <pc:sldMk cId="3285757892" sldId="280"/>
            <ac:picMk id="10" creationId="{0B21860D-9220-7E5B-198C-565B843E0AED}"/>
          </ac:picMkLst>
        </pc:picChg>
      </pc:sldChg>
      <pc:sldChg chg="modSp mod">
        <pc:chgData name="Mukhopadhyay, Sanghamitra (STFC,RAL,ISIS)" userId="8fd8a056-f1fc-42b1-84f3-58631495739b" providerId="ADAL" clId="{5D42378B-942F-4FDD-A0EB-E6DB9C1FBC5F}" dt="2025-07-02T01:14:09.318" v="1042" actId="14100"/>
        <pc:sldMkLst>
          <pc:docMk/>
          <pc:sldMk cId="103899628" sldId="281"/>
        </pc:sldMkLst>
        <pc:spChg chg="mod">
          <ac:chgData name="Mukhopadhyay, Sanghamitra (STFC,RAL,ISIS)" userId="8fd8a056-f1fc-42b1-84f3-58631495739b" providerId="ADAL" clId="{5D42378B-942F-4FDD-A0EB-E6DB9C1FBC5F}" dt="2025-07-02T01:14:09.318" v="1042" actId="14100"/>
          <ac:spMkLst>
            <pc:docMk/>
            <pc:sldMk cId="103899628" sldId="281"/>
            <ac:spMk id="10" creationId="{783D3A49-06A9-5798-D6E4-AB755BEEE4A4}"/>
          </ac:spMkLst>
        </pc:spChg>
      </pc:sldChg>
      <pc:sldChg chg="modSp mod">
        <pc:chgData name="Mukhopadhyay, Sanghamitra (STFC,RAL,ISIS)" userId="8fd8a056-f1fc-42b1-84f3-58631495739b" providerId="ADAL" clId="{5D42378B-942F-4FDD-A0EB-E6DB9C1FBC5F}" dt="2025-07-02T00:55:23.333" v="993" actId="1076"/>
        <pc:sldMkLst>
          <pc:docMk/>
          <pc:sldMk cId="3791593411" sldId="282"/>
        </pc:sldMkLst>
        <pc:spChg chg="mod">
          <ac:chgData name="Mukhopadhyay, Sanghamitra (STFC,RAL,ISIS)" userId="8fd8a056-f1fc-42b1-84f3-58631495739b" providerId="ADAL" clId="{5D42378B-942F-4FDD-A0EB-E6DB9C1FBC5F}" dt="2025-07-01T22:38:29.715" v="97" actId="122"/>
          <ac:spMkLst>
            <pc:docMk/>
            <pc:sldMk cId="3791593411" sldId="282"/>
            <ac:spMk id="5" creationId="{D427FDBB-6101-972F-CF71-10F1A082568C}"/>
          </ac:spMkLst>
        </pc:spChg>
        <pc:spChg chg="mod">
          <ac:chgData name="Mukhopadhyay, Sanghamitra (STFC,RAL,ISIS)" userId="8fd8a056-f1fc-42b1-84f3-58631495739b" providerId="ADAL" clId="{5D42378B-942F-4FDD-A0EB-E6DB9C1FBC5F}" dt="2025-07-02T00:55:23.333" v="993" actId="1076"/>
          <ac:spMkLst>
            <pc:docMk/>
            <pc:sldMk cId="3791593411" sldId="282"/>
            <ac:spMk id="6" creationId="{2B80B281-15C1-FEF3-E246-3B7EE036B13E}"/>
          </ac:spMkLst>
        </pc:spChg>
      </pc:sldChg>
      <pc:sldChg chg="modSp mod">
        <pc:chgData name="Mukhopadhyay, Sanghamitra (STFC,RAL,ISIS)" userId="8fd8a056-f1fc-42b1-84f3-58631495739b" providerId="ADAL" clId="{5D42378B-942F-4FDD-A0EB-E6DB9C1FBC5F}" dt="2025-07-01T22:37:24.201" v="95" actId="1076"/>
        <pc:sldMkLst>
          <pc:docMk/>
          <pc:sldMk cId="3410670283" sldId="283"/>
        </pc:sldMkLst>
        <pc:spChg chg="mod">
          <ac:chgData name="Mukhopadhyay, Sanghamitra (STFC,RAL,ISIS)" userId="8fd8a056-f1fc-42b1-84f3-58631495739b" providerId="ADAL" clId="{5D42378B-942F-4FDD-A0EB-E6DB9C1FBC5F}" dt="2025-07-01T22:36:52.278" v="90" actId="20577"/>
          <ac:spMkLst>
            <pc:docMk/>
            <pc:sldMk cId="3410670283" sldId="283"/>
            <ac:spMk id="6" creationId="{57A3D5B9-D824-D7A4-ECEF-18697873E803}"/>
          </ac:spMkLst>
        </pc:spChg>
        <pc:spChg chg="mod">
          <ac:chgData name="Mukhopadhyay, Sanghamitra (STFC,RAL,ISIS)" userId="8fd8a056-f1fc-42b1-84f3-58631495739b" providerId="ADAL" clId="{5D42378B-942F-4FDD-A0EB-E6DB9C1FBC5F}" dt="2025-07-01T22:37:11.795" v="94" actId="1076"/>
          <ac:spMkLst>
            <pc:docMk/>
            <pc:sldMk cId="3410670283" sldId="283"/>
            <ac:spMk id="7" creationId="{39C24A0B-916A-492B-C175-3FAE69137E8F}"/>
          </ac:spMkLst>
        </pc:spChg>
        <pc:spChg chg="mod">
          <ac:chgData name="Mukhopadhyay, Sanghamitra (STFC,RAL,ISIS)" userId="8fd8a056-f1fc-42b1-84f3-58631495739b" providerId="ADAL" clId="{5D42378B-942F-4FDD-A0EB-E6DB9C1FBC5F}" dt="2025-07-01T22:37:24.201" v="95" actId="1076"/>
          <ac:spMkLst>
            <pc:docMk/>
            <pc:sldMk cId="3410670283" sldId="283"/>
            <ac:spMk id="8" creationId="{1C8C9F92-A84D-87A8-DC64-2431C4E334B8}"/>
          </ac:spMkLst>
        </pc:spChg>
      </pc:sldChg>
      <pc:sldChg chg="modSp mod">
        <pc:chgData name="Mukhopadhyay, Sanghamitra (STFC,RAL,ISIS)" userId="8fd8a056-f1fc-42b1-84f3-58631495739b" providerId="ADAL" clId="{5D42378B-942F-4FDD-A0EB-E6DB9C1FBC5F}" dt="2025-07-02T00:37:12.998" v="697" actId="20577"/>
        <pc:sldMkLst>
          <pc:docMk/>
          <pc:sldMk cId="290152475" sldId="284"/>
        </pc:sldMkLst>
        <pc:spChg chg="mod">
          <ac:chgData name="Mukhopadhyay, Sanghamitra (STFC,RAL,ISIS)" userId="8fd8a056-f1fc-42b1-84f3-58631495739b" providerId="ADAL" clId="{5D42378B-942F-4FDD-A0EB-E6DB9C1FBC5F}" dt="2025-07-02T00:37:12.998" v="697" actId="20577"/>
          <ac:spMkLst>
            <pc:docMk/>
            <pc:sldMk cId="290152475" sldId="284"/>
            <ac:spMk id="6" creationId="{960679AF-0D75-4FCF-5D2D-9D5F657D93CE}"/>
          </ac:spMkLst>
        </pc:spChg>
      </pc:sldChg>
      <pc:sldChg chg="addSp delSp modSp add mod">
        <pc:chgData name="Mukhopadhyay, Sanghamitra (STFC,RAL,ISIS)" userId="8fd8a056-f1fc-42b1-84f3-58631495739b" providerId="ADAL" clId="{5D42378B-942F-4FDD-A0EB-E6DB9C1FBC5F}" dt="2025-07-02T00:13:53.654" v="418" actId="164"/>
        <pc:sldMkLst>
          <pc:docMk/>
          <pc:sldMk cId="2796602134" sldId="285"/>
        </pc:sldMkLst>
        <pc:spChg chg="mod">
          <ac:chgData name="Mukhopadhyay, Sanghamitra (STFC,RAL,ISIS)" userId="8fd8a056-f1fc-42b1-84f3-58631495739b" providerId="ADAL" clId="{5D42378B-942F-4FDD-A0EB-E6DB9C1FBC5F}" dt="2025-07-01T21:40:04.173" v="15" actId="20577"/>
          <ac:spMkLst>
            <pc:docMk/>
            <pc:sldMk cId="2796602134" sldId="285"/>
            <ac:spMk id="5" creationId="{CEAA8D23-8511-9544-E3C1-D352039663ED}"/>
          </ac:spMkLst>
        </pc:spChg>
        <pc:spChg chg="mod">
          <ac:chgData name="Mukhopadhyay, Sanghamitra (STFC,RAL,ISIS)" userId="8fd8a056-f1fc-42b1-84f3-58631495739b" providerId="ADAL" clId="{5D42378B-942F-4FDD-A0EB-E6DB9C1FBC5F}" dt="2025-07-01T22:13:53.492" v="52" actId="14100"/>
          <ac:spMkLst>
            <pc:docMk/>
            <pc:sldMk cId="2796602134" sldId="285"/>
            <ac:spMk id="6" creationId="{0041B0F2-ED57-AB1B-846D-CFB3A06806D2}"/>
          </ac:spMkLst>
        </pc:spChg>
        <pc:spChg chg="del">
          <ac:chgData name="Mukhopadhyay, Sanghamitra (STFC,RAL,ISIS)" userId="8fd8a056-f1fc-42b1-84f3-58631495739b" providerId="ADAL" clId="{5D42378B-942F-4FDD-A0EB-E6DB9C1FBC5F}" dt="2025-07-01T21:40:31.337" v="19" actId="478"/>
          <ac:spMkLst>
            <pc:docMk/>
            <pc:sldMk cId="2796602134" sldId="285"/>
            <ac:spMk id="11" creationId="{B56E4CD3-E431-994C-E3A3-A5F2B2597067}"/>
          </ac:spMkLst>
        </pc:spChg>
        <pc:spChg chg="add mod">
          <ac:chgData name="Mukhopadhyay, Sanghamitra (STFC,RAL,ISIS)" userId="8fd8a056-f1fc-42b1-84f3-58631495739b" providerId="ADAL" clId="{5D42378B-942F-4FDD-A0EB-E6DB9C1FBC5F}" dt="2025-07-01T22:43:29.030" v="123" actId="20577"/>
          <ac:spMkLst>
            <pc:docMk/>
            <pc:sldMk cId="2796602134" sldId="285"/>
            <ac:spMk id="21" creationId="{330C5A67-5FB9-89E9-BFB1-898B70DF5AA4}"/>
          </ac:spMkLst>
        </pc:spChg>
        <pc:spChg chg="add mod">
          <ac:chgData name="Mukhopadhyay, Sanghamitra (STFC,RAL,ISIS)" userId="8fd8a056-f1fc-42b1-84f3-58631495739b" providerId="ADAL" clId="{5D42378B-942F-4FDD-A0EB-E6DB9C1FBC5F}" dt="2025-07-02T00:13:53.654" v="418" actId="164"/>
          <ac:spMkLst>
            <pc:docMk/>
            <pc:sldMk cId="2796602134" sldId="285"/>
            <ac:spMk id="22" creationId="{0894D633-F940-70A1-8892-6F7563C061F8}"/>
          </ac:spMkLst>
        </pc:spChg>
        <pc:grpChg chg="add mod">
          <ac:chgData name="Mukhopadhyay, Sanghamitra (STFC,RAL,ISIS)" userId="8fd8a056-f1fc-42b1-84f3-58631495739b" providerId="ADAL" clId="{5D42378B-942F-4FDD-A0EB-E6DB9C1FBC5F}" dt="2025-07-02T00:13:53.654" v="418" actId="164"/>
          <ac:grpSpMkLst>
            <pc:docMk/>
            <pc:sldMk cId="2796602134" sldId="285"/>
            <ac:grpSpMk id="23" creationId="{8208CA07-239B-C20A-A3B9-9C0A44793D6B}"/>
          </ac:grpSpMkLst>
        </pc:grpChg>
        <pc:picChg chg="add del mod">
          <ac:chgData name="Mukhopadhyay, Sanghamitra (STFC,RAL,ISIS)" userId="8fd8a056-f1fc-42b1-84f3-58631495739b" providerId="ADAL" clId="{5D42378B-942F-4FDD-A0EB-E6DB9C1FBC5F}" dt="2025-07-01T21:47:39.514" v="24" actId="478"/>
          <ac:picMkLst>
            <pc:docMk/>
            <pc:sldMk cId="2796602134" sldId="285"/>
            <ac:picMk id="3" creationId="{21BDDF43-36C3-CE87-7EDC-2A5FE6E2E9FD}"/>
          </ac:picMkLst>
        </pc:picChg>
        <pc:picChg chg="del">
          <ac:chgData name="Mukhopadhyay, Sanghamitra (STFC,RAL,ISIS)" userId="8fd8a056-f1fc-42b1-84f3-58631495739b" providerId="ADAL" clId="{5D42378B-942F-4FDD-A0EB-E6DB9C1FBC5F}" dt="2025-07-01T21:40:13.943" v="16" actId="478"/>
          <ac:picMkLst>
            <pc:docMk/>
            <pc:sldMk cId="2796602134" sldId="285"/>
            <ac:picMk id="7" creationId="{F854E1B1-AB5E-5CFD-6C4B-9678DCE28CB9}"/>
          </ac:picMkLst>
        </pc:picChg>
        <pc:picChg chg="del">
          <ac:chgData name="Mukhopadhyay, Sanghamitra (STFC,RAL,ISIS)" userId="8fd8a056-f1fc-42b1-84f3-58631495739b" providerId="ADAL" clId="{5D42378B-942F-4FDD-A0EB-E6DB9C1FBC5F}" dt="2025-07-01T21:40:25.359" v="17" actId="478"/>
          <ac:picMkLst>
            <pc:docMk/>
            <pc:sldMk cId="2796602134" sldId="285"/>
            <ac:picMk id="9" creationId="{6978020C-7685-CD3D-800A-3D51E278496E}"/>
          </ac:picMkLst>
        </pc:picChg>
        <pc:picChg chg="del">
          <ac:chgData name="Mukhopadhyay, Sanghamitra (STFC,RAL,ISIS)" userId="8fd8a056-f1fc-42b1-84f3-58631495739b" providerId="ADAL" clId="{5D42378B-942F-4FDD-A0EB-E6DB9C1FBC5F}" dt="2025-07-01T21:40:27.425" v="18" actId="478"/>
          <ac:picMkLst>
            <pc:docMk/>
            <pc:sldMk cId="2796602134" sldId="285"/>
            <ac:picMk id="10" creationId="{8664F9D8-78B8-5F98-47D7-84B707E3DE6D}"/>
          </ac:picMkLst>
        </pc:picChg>
        <pc:picChg chg="add mod">
          <ac:chgData name="Mukhopadhyay, Sanghamitra (STFC,RAL,ISIS)" userId="8fd8a056-f1fc-42b1-84f3-58631495739b" providerId="ADAL" clId="{5D42378B-942F-4FDD-A0EB-E6DB9C1FBC5F}" dt="2025-07-01T22:13:10.349" v="47" actId="1076"/>
          <ac:picMkLst>
            <pc:docMk/>
            <pc:sldMk cId="2796602134" sldId="285"/>
            <ac:picMk id="12" creationId="{4DCBEBE0-9850-7F2E-DECB-A2EBD5039C9A}"/>
          </ac:picMkLst>
        </pc:picChg>
        <pc:picChg chg="add mod">
          <ac:chgData name="Mukhopadhyay, Sanghamitra (STFC,RAL,ISIS)" userId="8fd8a056-f1fc-42b1-84f3-58631495739b" providerId="ADAL" clId="{5D42378B-942F-4FDD-A0EB-E6DB9C1FBC5F}" dt="2025-07-01T22:13:13.283" v="48" actId="1076"/>
          <ac:picMkLst>
            <pc:docMk/>
            <pc:sldMk cId="2796602134" sldId="285"/>
            <ac:picMk id="14" creationId="{96E5A192-3A03-CA34-113A-B3F559654989}"/>
          </ac:picMkLst>
        </pc:picChg>
        <pc:picChg chg="add mod">
          <ac:chgData name="Mukhopadhyay, Sanghamitra (STFC,RAL,ISIS)" userId="8fd8a056-f1fc-42b1-84f3-58631495739b" providerId="ADAL" clId="{5D42378B-942F-4FDD-A0EB-E6DB9C1FBC5F}" dt="2025-07-01T22:19:44.112" v="55" actId="14100"/>
          <ac:picMkLst>
            <pc:docMk/>
            <pc:sldMk cId="2796602134" sldId="285"/>
            <ac:picMk id="16" creationId="{A5DF2460-2589-8630-FA87-84206DF98E8F}"/>
          </ac:picMkLst>
        </pc:picChg>
        <pc:picChg chg="add mod">
          <ac:chgData name="Mukhopadhyay, Sanghamitra (STFC,RAL,ISIS)" userId="8fd8a056-f1fc-42b1-84f3-58631495739b" providerId="ADAL" clId="{5D42378B-942F-4FDD-A0EB-E6DB9C1FBC5F}" dt="2025-07-02T00:13:53.654" v="418" actId="164"/>
          <ac:picMkLst>
            <pc:docMk/>
            <pc:sldMk cId="2796602134" sldId="285"/>
            <ac:picMk id="18" creationId="{287933D9-4F8D-AB59-1990-EF302787AA05}"/>
          </ac:picMkLst>
        </pc:picChg>
        <pc:cxnChg chg="add mod">
          <ac:chgData name="Mukhopadhyay, Sanghamitra (STFC,RAL,ISIS)" userId="8fd8a056-f1fc-42b1-84f3-58631495739b" providerId="ADAL" clId="{5D42378B-942F-4FDD-A0EB-E6DB9C1FBC5F}" dt="2025-07-02T00:13:53.654" v="418" actId="164"/>
          <ac:cxnSpMkLst>
            <pc:docMk/>
            <pc:sldMk cId="2796602134" sldId="285"/>
            <ac:cxnSpMk id="20" creationId="{944818AA-F5CE-5CCB-2996-DB575CBF78A9}"/>
          </ac:cxnSpMkLst>
        </pc:cxnChg>
      </pc:sldChg>
      <pc:sldChg chg="addSp delSp modSp new mod">
        <pc:chgData name="Mukhopadhyay, Sanghamitra (STFC,RAL,ISIS)" userId="8fd8a056-f1fc-42b1-84f3-58631495739b" providerId="ADAL" clId="{5D42378B-942F-4FDD-A0EB-E6DB9C1FBC5F}" dt="2025-07-02T00:00:03.817" v="340" actId="14100"/>
        <pc:sldMkLst>
          <pc:docMk/>
          <pc:sldMk cId="2580172028" sldId="286"/>
        </pc:sldMkLst>
        <pc:spChg chg="del">
          <ac:chgData name="Mukhopadhyay, Sanghamitra (STFC,RAL,ISIS)" userId="8fd8a056-f1fc-42b1-84f3-58631495739b" providerId="ADAL" clId="{5D42378B-942F-4FDD-A0EB-E6DB9C1FBC5F}" dt="2025-07-01T22:58:49.321" v="137" actId="478"/>
          <ac:spMkLst>
            <pc:docMk/>
            <pc:sldMk cId="2580172028" sldId="286"/>
            <ac:spMk id="2" creationId="{6EFBAE39-6BC5-2D8B-4B87-1B59BB02F07C}"/>
          </ac:spMkLst>
        </pc:spChg>
        <pc:spChg chg="del">
          <ac:chgData name="Mukhopadhyay, Sanghamitra (STFC,RAL,ISIS)" userId="8fd8a056-f1fc-42b1-84f3-58631495739b" providerId="ADAL" clId="{5D42378B-942F-4FDD-A0EB-E6DB9C1FBC5F}" dt="2025-07-01T22:58:55.529" v="139" actId="478"/>
          <ac:spMkLst>
            <pc:docMk/>
            <pc:sldMk cId="2580172028" sldId="286"/>
            <ac:spMk id="3" creationId="{2EEFCABB-BF83-D941-BFD5-DB4D5DBC33D2}"/>
          </ac:spMkLst>
        </pc:spChg>
        <pc:spChg chg="del">
          <ac:chgData name="Mukhopadhyay, Sanghamitra (STFC,RAL,ISIS)" userId="8fd8a056-f1fc-42b1-84f3-58631495739b" providerId="ADAL" clId="{5D42378B-942F-4FDD-A0EB-E6DB9C1FBC5F}" dt="2025-07-01T22:58:51.960" v="138" actId="478"/>
          <ac:spMkLst>
            <pc:docMk/>
            <pc:sldMk cId="2580172028" sldId="286"/>
            <ac:spMk id="4" creationId="{450E3FC0-E82E-6322-F713-742571550A2B}"/>
          </ac:spMkLst>
        </pc:spChg>
        <pc:spChg chg="add mod">
          <ac:chgData name="Mukhopadhyay, Sanghamitra (STFC,RAL,ISIS)" userId="8fd8a056-f1fc-42b1-84f3-58631495739b" providerId="ADAL" clId="{5D42378B-942F-4FDD-A0EB-E6DB9C1FBC5F}" dt="2025-07-01T22:59:05.110" v="140"/>
          <ac:spMkLst>
            <pc:docMk/>
            <pc:sldMk cId="2580172028" sldId="286"/>
            <ac:spMk id="5" creationId="{787DE499-6E81-E4F1-8B52-CDC388287BC4}"/>
          </ac:spMkLst>
        </pc:spChg>
        <pc:spChg chg="add mod">
          <ac:chgData name="Mukhopadhyay, Sanghamitra (STFC,RAL,ISIS)" userId="8fd8a056-f1fc-42b1-84f3-58631495739b" providerId="ADAL" clId="{5D42378B-942F-4FDD-A0EB-E6DB9C1FBC5F}" dt="2025-07-01T23:05:06.998" v="196" actId="1076"/>
          <ac:spMkLst>
            <pc:docMk/>
            <pc:sldMk cId="2580172028" sldId="286"/>
            <ac:spMk id="6" creationId="{A7A67329-34A7-193A-E97D-F4A3A67B5EC9}"/>
          </ac:spMkLst>
        </pc:spChg>
        <pc:spChg chg="add mod">
          <ac:chgData name="Mukhopadhyay, Sanghamitra (STFC,RAL,ISIS)" userId="8fd8a056-f1fc-42b1-84f3-58631495739b" providerId="ADAL" clId="{5D42378B-942F-4FDD-A0EB-E6DB9C1FBC5F}" dt="2025-07-01T23:02:38.837" v="186"/>
          <ac:spMkLst>
            <pc:docMk/>
            <pc:sldMk cId="2580172028" sldId="286"/>
            <ac:spMk id="7" creationId="{B935F9CB-D1EF-3BF2-492A-97DFFDC9892A}"/>
          </ac:spMkLst>
        </pc:spChg>
        <pc:picChg chg="add mod modCrop">
          <ac:chgData name="Mukhopadhyay, Sanghamitra (STFC,RAL,ISIS)" userId="8fd8a056-f1fc-42b1-84f3-58631495739b" providerId="ADAL" clId="{5D42378B-942F-4FDD-A0EB-E6DB9C1FBC5F}" dt="2025-07-01T23:58:51.855" v="326" actId="1076"/>
          <ac:picMkLst>
            <pc:docMk/>
            <pc:sldMk cId="2580172028" sldId="286"/>
            <ac:picMk id="9" creationId="{07452635-F393-3FAC-B9AF-185D26F7D39B}"/>
          </ac:picMkLst>
        </pc:picChg>
        <pc:picChg chg="add mod">
          <ac:chgData name="Mukhopadhyay, Sanghamitra (STFC,RAL,ISIS)" userId="8fd8a056-f1fc-42b1-84f3-58631495739b" providerId="ADAL" clId="{5D42378B-942F-4FDD-A0EB-E6DB9C1FBC5F}" dt="2025-07-01T23:58:54.801" v="327" actId="1076"/>
          <ac:picMkLst>
            <pc:docMk/>
            <pc:sldMk cId="2580172028" sldId="286"/>
            <ac:picMk id="11" creationId="{19A34CE4-C46A-1668-5A18-B42D61A57614}"/>
          </ac:picMkLst>
        </pc:picChg>
        <pc:picChg chg="add mod modCrop">
          <ac:chgData name="Mukhopadhyay, Sanghamitra (STFC,RAL,ISIS)" userId="8fd8a056-f1fc-42b1-84f3-58631495739b" providerId="ADAL" clId="{5D42378B-942F-4FDD-A0EB-E6DB9C1FBC5F}" dt="2025-07-02T00:00:03.817" v="340" actId="14100"/>
          <ac:picMkLst>
            <pc:docMk/>
            <pc:sldMk cId="2580172028" sldId="286"/>
            <ac:picMk id="13" creationId="{4EC5DEAB-85CF-AAC4-A345-2B4D634576CA}"/>
          </ac:picMkLst>
        </pc:picChg>
      </pc:sldChg>
      <pc:sldChg chg="addSp delSp modSp new mod">
        <pc:chgData name="Mukhopadhyay, Sanghamitra (STFC,RAL,ISIS)" userId="8fd8a056-f1fc-42b1-84f3-58631495739b" providerId="ADAL" clId="{5D42378B-942F-4FDD-A0EB-E6DB9C1FBC5F}" dt="2025-07-02T00:20:26.179" v="444" actId="14100"/>
        <pc:sldMkLst>
          <pc:docMk/>
          <pc:sldMk cId="2912156371" sldId="287"/>
        </pc:sldMkLst>
        <pc:spChg chg="del">
          <ac:chgData name="Mukhopadhyay, Sanghamitra (STFC,RAL,ISIS)" userId="8fd8a056-f1fc-42b1-84f3-58631495739b" providerId="ADAL" clId="{5D42378B-942F-4FDD-A0EB-E6DB9C1FBC5F}" dt="2025-07-01T23:38:18.663" v="247" actId="478"/>
          <ac:spMkLst>
            <pc:docMk/>
            <pc:sldMk cId="2912156371" sldId="287"/>
            <ac:spMk id="2" creationId="{C6B529C7-CE97-009E-224A-2432A141E22C}"/>
          </ac:spMkLst>
        </pc:spChg>
        <pc:spChg chg="del">
          <ac:chgData name="Mukhopadhyay, Sanghamitra (STFC,RAL,ISIS)" userId="8fd8a056-f1fc-42b1-84f3-58631495739b" providerId="ADAL" clId="{5D42378B-942F-4FDD-A0EB-E6DB9C1FBC5F}" dt="2025-07-01T23:38:25.790" v="249" actId="478"/>
          <ac:spMkLst>
            <pc:docMk/>
            <pc:sldMk cId="2912156371" sldId="287"/>
            <ac:spMk id="3" creationId="{FEC4F693-2CFE-4CB2-0D98-3432A134AFDB}"/>
          </ac:spMkLst>
        </pc:spChg>
        <pc:spChg chg="del">
          <ac:chgData name="Mukhopadhyay, Sanghamitra (STFC,RAL,ISIS)" userId="8fd8a056-f1fc-42b1-84f3-58631495739b" providerId="ADAL" clId="{5D42378B-942F-4FDD-A0EB-E6DB9C1FBC5F}" dt="2025-07-01T23:38:21.717" v="248" actId="478"/>
          <ac:spMkLst>
            <pc:docMk/>
            <pc:sldMk cId="2912156371" sldId="287"/>
            <ac:spMk id="4" creationId="{89F71941-BDAD-CD9D-92D5-372696696D7F}"/>
          </ac:spMkLst>
        </pc:spChg>
        <pc:spChg chg="add mod">
          <ac:chgData name="Mukhopadhyay, Sanghamitra (STFC,RAL,ISIS)" userId="8fd8a056-f1fc-42b1-84f3-58631495739b" providerId="ADAL" clId="{5D42378B-942F-4FDD-A0EB-E6DB9C1FBC5F}" dt="2025-07-01T23:38:50.952" v="252"/>
          <ac:spMkLst>
            <pc:docMk/>
            <pc:sldMk cId="2912156371" sldId="287"/>
            <ac:spMk id="7" creationId="{FF455284-45C0-4DCA-94D4-69C46ECD3286}"/>
          </ac:spMkLst>
        </pc:spChg>
        <pc:spChg chg="add mod">
          <ac:chgData name="Mukhopadhyay, Sanghamitra (STFC,RAL,ISIS)" userId="8fd8a056-f1fc-42b1-84f3-58631495739b" providerId="ADAL" clId="{5D42378B-942F-4FDD-A0EB-E6DB9C1FBC5F}" dt="2025-07-02T00:18:42.080" v="434" actId="20577"/>
          <ac:spMkLst>
            <pc:docMk/>
            <pc:sldMk cId="2912156371" sldId="287"/>
            <ac:spMk id="8" creationId="{733DC77C-892D-B5E1-0FD5-3270A569B7CC}"/>
          </ac:spMkLst>
        </pc:spChg>
        <pc:spChg chg="add mod">
          <ac:chgData name="Mukhopadhyay, Sanghamitra (STFC,RAL,ISIS)" userId="8fd8a056-f1fc-42b1-84f3-58631495739b" providerId="ADAL" clId="{5D42378B-942F-4FDD-A0EB-E6DB9C1FBC5F}" dt="2025-07-02T00:18:12.912" v="430" actId="14100"/>
          <ac:spMkLst>
            <pc:docMk/>
            <pc:sldMk cId="2912156371" sldId="287"/>
            <ac:spMk id="9" creationId="{ED06DF0B-C229-7411-06CF-D7D0019EC49C}"/>
          </ac:spMkLst>
        </pc:spChg>
        <pc:spChg chg="mod">
          <ac:chgData name="Mukhopadhyay, Sanghamitra (STFC,RAL,ISIS)" userId="8fd8a056-f1fc-42b1-84f3-58631495739b" providerId="ADAL" clId="{5D42378B-942F-4FDD-A0EB-E6DB9C1FBC5F}" dt="2025-07-02T00:14:01.166" v="419"/>
          <ac:spMkLst>
            <pc:docMk/>
            <pc:sldMk cId="2912156371" sldId="287"/>
            <ac:spMk id="15" creationId="{392F9EB5-D986-3708-18A1-9B8AEA0A9802}"/>
          </ac:spMkLst>
        </pc:spChg>
        <pc:grpChg chg="add mod">
          <ac:chgData name="Mukhopadhyay, Sanghamitra (STFC,RAL,ISIS)" userId="8fd8a056-f1fc-42b1-84f3-58631495739b" providerId="ADAL" clId="{5D42378B-942F-4FDD-A0EB-E6DB9C1FBC5F}" dt="2025-07-02T00:14:04.785" v="420" actId="1076"/>
          <ac:grpSpMkLst>
            <pc:docMk/>
            <pc:sldMk cId="2912156371" sldId="287"/>
            <ac:grpSpMk id="12" creationId="{448F47C3-9FD6-7F12-5987-D04C69120383}"/>
          </ac:grpSpMkLst>
        </pc:grpChg>
        <pc:picChg chg="add mod">
          <ac:chgData name="Mukhopadhyay, Sanghamitra (STFC,RAL,ISIS)" userId="8fd8a056-f1fc-42b1-84f3-58631495739b" providerId="ADAL" clId="{5D42378B-942F-4FDD-A0EB-E6DB9C1FBC5F}" dt="2025-07-02T00:17:28.287" v="425" actId="1076"/>
          <ac:picMkLst>
            <pc:docMk/>
            <pc:sldMk cId="2912156371" sldId="287"/>
            <ac:picMk id="6" creationId="{9855BD00-04C7-27AA-3A4A-95ED7A12D86E}"/>
          </ac:picMkLst>
        </pc:picChg>
        <pc:picChg chg="add del mod">
          <ac:chgData name="Mukhopadhyay, Sanghamitra (STFC,RAL,ISIS)" userId="8fd8a056-f1fc-42b1-84f3-58631495739b" providerId="ADAL" clId="{5D42378B-942F-4FDD-A0EB-E6DB9C1FBC5F}" dt="2025-07-02T00:13:20.115" v="417" actId="478"/>
          <ac:picMkLst>
            <pc:docMk/>
            <pc:sldMk cId="2912156371" sldId="287"/>
            <ac:picMk id="10" creationId="{AA1215D7-0A15-EEA8-AEF1-90C9A1B6B70D}"/>
          </ac:picMkLst>
        </pc:picChg>
        <pc:picChg chg="mod">
          <ac:chgData name="Mukhopadhyay, Sanghamitra (STFC,RAL,ISIS)" userId="8fd8a056-f1fc-42b1-84f3-58631495739b" providerId="ADAL" clId="{5D42378B-942F-4FDD-A0EB-E6DB9C1FBC5F}" dt="2025-07-02T00:14:01.166" v="419"/>
          <ac:picMkLst>
            <pc:docMk/>
            <pc:sldMk cId="2912156371" sldId="287"/>
            <ac:picMk id="13" creationId="{D78A56FA-CA61-869C-F9F0-492BFA0E74DE}"/>
          </ac:picMkLst>
        </pc:picChg>
        <pc:picChg chg="add del mod ord">
          <ac:chgData name="Mukhopadhyay, Sanghamitra (STFC,RAL,ISIS)" userId="8fd8a056-f1fc-42b1-84f3-58631495739b" providerId="ADAL" clId="{5D42378B-942F-4FDD-A0EB-E6DB9C1FBC5F}" dt="2025-07-02T00:20:01.500" v="437" actId="478"/>
          <ac:picMkLst>
            <pc:docMk/>
            <pc:sldMk cId="2912156371" sldId="287"/>
            <ac:picMk id="17" creationId="{6334B4F5-F26A-1EBD-7F4C-D106FA0DD3D2}"/>
          </ac:picMkLst>
        </pc:picChg>
        <pc:picChg chg="add mod">
          <ac:chgData name="Mukhopadhyay, Sanghamitra (STFC,RAL,ISIS)" userId="8fd8a056-f1fc-42b1-84f3-58631495739b" providerId="ADAL" clId="{5D42378B-942F-4FDD-A0EB-E6DB9C1FBC5F}" dt="2025-07-02T00:20:26.179" v="444" actId="14100"/>
          <ac:picMkLst>
            <pc:docMk/>
            <pc:sldMk cId="2912156371" sldId="287"/>
            <ac:picMk id="19" creationId="{44A4E243-A31F-B0CF-A82E-CF0F75045618}"/>
          </ac:picMkLst>
        </pc:picChg>
        <pc:cxnChg chg="add del mod">
          <ac:chgData name="Mukhopadhyay, Sanghamitra (STFC,RAL,ISIS)" userId="8fd8a056-f1fc-42b1-84f3-58631495739b" providerId="ADAL" clId="{5D42378B-942F-4FDD-A0EB-E6DB9C1FBC5F}" dt="2025-07-02T00:13:18.541" v="416" actId="478"/>
          <ac:cxnSpMkLst>
            <pc:docMk/>
            <pc:sldMk cId="2912156371" sldId="287"/>
            <ac:cxnSpMk id="11" creationId="{C00DE446-5307-C912-F2EB-AE2C49B472FB}"/>
          </ac:cxnSpMkLst>
        </pc:cxnChg>
        <pc:cxnChg chg="mod">
          <ac:chgData name="Mukhopadhyay, Sanghamitra (STFC,RAL,ISIS)" userId="8fd8a056-f1fc-42b1-84f3-58631495739b" providerId="ADAL" clId="{5D42378B-942F-4FDD-A0EB-E6DB9C1FBC5F}" dt="2025-07-02T00:14:01.166" v="419"/>
          <ac:cxnSpMkLst>
            <pc:docMk/>
            <pc:sldMk cId="2912156371" sldId="287"/>
            <ac:cxnSpMk id="14" creationId="{FEC9C58B-217F-AD3E-B5C3-ECF1995E94D0}"/>
          </ac:cxnSpMkLst>
        </pc:cxnChg>
      </pc:sldChg>
      <pc:sldChg chg="addSp delSp modSp new mod">
        <pc:chgData name="Mukhopadhyay, Sanghamitra (STFC,RAL,ISIS)" userId="8fd8a056-f1fc-42b1-84f3-58631495739b" providerId="ADAL" clId="{5D42378B-942F-4FDD-A0EB-E6DB9C1FBC5F}" dt="2025-07-02T00:46:22.125" v="804" actId="1076"/>
        <pc:sldMkLst>
          <pc:docMk/>
          <pc:sldMk cId="1494618802" sldId="288"/>
        </pc:sldMkLst>
        <pc:spChg chg="del">
          <ac:chgData name="Mukhopadhyay, Sanghamitra (STFC,RAL,ISIS)" userId="8fd8a056-f1fc-42b1-84f3-58631495739b" providerId="ADAL" clId="{5D42378B-942F-4FDD-A0EB-E6DB9C1FBC5F}" dt="2025-07-02T00:41:26.546" v="761" actId="478"/>
          <ac:spMkLst>
            <pc:docMk/>
            <pc:sldMk cId="1494618802" sldId="288"/>
            <ac:spMk id="2" creationId="{87570909-FA75-6E07-D802-0F03466BB708}"/>
          </ac:spMkLst>
        </pc:spChg>
        <pc:spChg chg="del">
          <ac:chgData name="Mukhopadhyay, Sanghamitra (STFC,RAL,ISIS)" userId="8fd8a056-f1fc-42b1-84f3-58631495739b" providerId="ADAL" clId="{5D42378B-942F-4FDD-A0EB-E6DB9C1FBC5F}" dt="2025-07-02T00:41:33.127" v="763" actId="478"/>
          <ac:spMkLst>
            <pc:docMk/>
            <pc:sldMk cId="1494618802" sldId="288"/>
            <ac:spMk id="3" creationId="{39DCCAE5-D31A-0DA1-FFE0-0288C1AF1EBA}"/>
          </ac:spMkLst>
        </pc:spChg>
        <pc:spChg chg="del">
          <ac:chgData name="Mukhopadhyay, Sanghamitra (STFC,RAL,ISIS)" userId="8fd8a056-f1fc-42b1-84f3-58631495739b" providerId="ADAL" clId="{5D42378B-942F-4FDD-A0EB-E6DB9C1FBC5F}" dt="2025-07-02T00:41:29.823" v="762" actId="478"/>
          <ac:spMkLst>
            <pc:docMk/>
            <pc:sldMk cId="1494618802" sldId="288"/>
            <ac:spMk id="4" creationId="{6C37946A-5F2E-4686-B168-D4638847F56C}"/>
          </ac:spMkLst>
        </pc:spChg>
        <pc:spChg chg="add mod">
          <ac:chgData name="Mukhopadhyay, Sanghamitra (STFC,RAL,ISIS)" userId="8fd8a056-f1fc-42b1-84f3-58631495739b" providerId="ADAL" clId="{5D42378B-942F-4FDD-A0EB-E6DB9C1FBC5F}" dt="2025-07-02T00:42:10.487" v="767" actId="1076"/>
          <ac:spMkLst>
            <pc:docMk/>
            <pc:sldMk cId="1494618802" sldId="288"/>
            <ac:spMk id="5" creationId="{A67A65D1-392C-1255-F7A4-426E6A8BBD1D}"/>
          </ac:spMkLst>
        </pc:spChg>
        <pc:spChg chg="add mod">
          <ac:chgData name="Mukhopadhyay, Sanghamitra (STFC,RAL,ISIS)" userId="8fd8a056-f1fc-42b1-84f3-58631495739b" providerId="ADAL" clId="{5D42378B-942F-4FDD-A0EB-E6DB9C1FBC5F}" dt="2025-07-02T00:46:22.125" v="804" actId="1076"/>
          <ac:spMkLst>
            <pc:docMk/>
            <pc:sldMk cId="1494618802" sldId="288"/>
            <ac:spMk id="6" creationId="{B1F2687E-3B52-3074-A459-18A593136A8C}"/>
          </ac:spMkLst>
        </pc:spChg>
        <pc:picChg chg="add mod">
          <ac:chgData name="Mukhopadhyay, Sanghamitra (STFC,RAL,ISIS)" userId="8fd8a056-f1fc-42b1-84f3-58631495739b" providerId="ADAL" clId="{5D42378B-942F-4FDD-A0EB-E6DB9C1FBC5F}" dt="2025-07-02T00:45:59.786" v="802" actId="1076"/>
          <ac:picMkLst>
            <pc:docMk/>
            <pc:sldMk cId="1494618802" sldId="288"/>
            <ac:picMk id="7" creationId="{36156391-69C1-9715-F350-8E434E37EDE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82ED0-7452-4354-A24E-35FB24BF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969E9-2182-2FF9-A02F-A1842CE2A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66A77-BC89-4E24-A414-B6543411FF58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84D48-5E89-47EA-5EE7-5780CF041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F5C8-55D8-4294-92FA-96C28702B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80C6-5E9B-493C-B5B8-6FAC8DE86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9B181-5F1D-48EB-A957-57C4453FB4FE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75651-A7FC-4E0B-BACB-D2E3BCA30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57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75651-A7FC-4E0B-BACB-D2E3BCA306F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4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76BEA-274F-3D4E-D7B3-28E9CC2E1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624C8D-F66B-DBC4-7FAF-826A33969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A80DCE-69C6-8F51-1AD5-CAC90348C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6C051-36CC-D1B6-F218-17DB20302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75651-A7FC-4E0B-BACB-D2E3BCA306F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8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75651-A7FC-4E0B-BACB-D2E3BCA306F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658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75651-A7FC-4E0B-BACB-D2E3BCA306F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537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75651-A7FC-4E0B-BACB-D2E3BCA306F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97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75651-A7FC-4E0B-BACB-D2E3BCA306F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1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36145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9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6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4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45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54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6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5305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93287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2225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2777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8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7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0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3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79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31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15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71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199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2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8347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67594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15547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916302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84310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7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0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53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61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624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710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7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623609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8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74781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91002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8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" y="0"/>
            <a:ext cx="12190811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968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9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2325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6" r:id="rId3"/>
    <p:sldLayoutId id="2147483724" r:id="rId4"/>
    <p:sldLayoutId id="2147483725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3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3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nghamitra.mukhopadhyay@stfc.ac.u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jp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anghamitra.mukhopadhyay@stfc.ac.uk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17.jpg"/><Relationship Id="rId4" Type="http://schemas.openxmlformats.org/officeDocument/2006/relationships/image" Target="../media/image14.jpg"/><Relationship Id="rId9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5CD0-94BB-02A9-D0D6-755513A29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1208"/>
            <a:ext cx="7444509" cy="3220689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000A82"/>
                </a:solidFill>
              </a:rPr>
              <a:t>Dynamics of Organic Ferroelectrics </a:t>
            </a:r>
            <a:br>
              <a:rPr lang="en-GB" sz="3600" b="1" dirty="0">
                <a:solidFill>
                  <a:srgbClr val="000A82"/>
                </a:solidFill>
              </a:rPr>
            </a:br>
            <a:r>
              <a:rPr lang="en-GB" sz="3600" b="1" dirty="0">
                <a:solidFill>
                  <a:srgbClr val="000A82"/>
                </a:solidFill>
              </a:rPr>
              <a:t>using Quasi-elastic Neutron Scattering </a:t>
            </a:r>
            <a:br>
              <a:rPr lang="en-GB" sz="3600" b="1" dirty="0">
                <a:solidFill>
                  <a:srgbClr val="000A82"/>
                </a:solidFill>
              </a:rPr>
            </a:br>
            <a:r>
              <a:rPr lang="en-GB" sz="3600" b="1" dirty="0">
                <a:solidFill>
                  <a:srgbClr val="000A82"/>
                </a:solidFill>
              </a:rPr>
              <a:t>and </a:t>
            </a:r>
            <a:br>
              <a:rPr lang="en-GB" sz="3600" b="1" dirty="0">
                <a:solidFill>
                  <a:srgbClr val="000A82"/>
                </a:solidFill>
              </a:rPr>
            </a:br>
            <a:r>
              <a:rPr lang="en-GB" sz="3600" b="1" dirty="0">
                <a:solidFill>
                  <a:srgbClr val="000A82"/>
                </a:solidFill>
              </a:rPr>
              <a:t>Molecular Dynamics Simulations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80B9D-A009-468E-DD38-1C459E82E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11" y="3839214"/>
            <a:ext cx="9144000" cy="431349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Sanghamitra Mukhopadhyay</a:t>
            </a:r>
          </a:p>
          <a:p>
            <a:endParaRPr lang="en-GB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7514D-CA92-5C28-8A6F-C434B7EF1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611" y="4397666"/>
            <a:ext cx="8648700" cy="1345374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rgbClr val="000A82"/>
                </a:solidFill>
              </a:rPr>
              <a:t>ISIS Neutron and Muon Source, </a:t>
            </a:r>
          </a:p>
          <a:p>
            <a:r>
              <a:rPr lang="en-GB" sz="2000" dirty="0">
                <a:solidFill>
                  <a:srgbClr val="000A82"/>
                </a:solidFill>
              </a:rPr>
              <a:t>Science and Technology Facilities Council, UKRI</a:t>
            </a:r>
          </a:p>
          <a:p>
            <a:r>
              <a:rPr lang="en-GB" sz="2000" dirty="0">
                <a:solidFill>
                  <a:srgbClr val="000A82"/>
                </a:solidFill>
              </a:rPr>
              <a:t>Didcot, Oxfordshire</a:t>
            </a:r>
          </a:p>
          <a:p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D1D720-1B35-C9D6-E74F-89FC1681D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11" y="5807034"/>
            <a:ext cx="1094066" cy="10019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480517-91A4-2A68-DE38-E74ED0A605DC}"/>
              </a:ext>
            </a:extLst>
          </p:cNvPr>
          <p:cNvSpPr txBox="1"/>
          <p:nvPr/>
        </p:nvSpPr>
        <p:spPr>
          <a:xfrm>
            <a:off x="1301397" y="6280357"/>
            <a:ext cx="429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1E5DF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en-GB" dirty="0">
                <a:solidFill>
                  <a:srgbClr val="00308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anghamitra.mukhopadhyay@stfc.ac.uk</a:t>
            </a:r>
            <a:endParaRPr lang="en-GB" dirty="0">
              <a:solidFill>
                <a:srgbClr val="0030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26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BC815EC-8E5F-9424-FEF1-21B271C1227E}"/>
              </a:ext>
            </a:extLst>
          </p:cNvPr>
          <p:cNvGrpSpPr/>
          <p:nvPr/>
        </p:nvGrpSpPr>
        <p:grpSpPr>
          <a:xfrm>
            <a:off x="0" y="850302"/>
            <a:ext cx="12192000" cy="5902777"/>
            <a:chOff x="0" y="743425"/>
            <a:chExt cx="12192000" cy="5902777"/>
          </a:xfrm>
          <a:solidFill>
            <a:schemeClr val="bg1"/>
          </a:solidFill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A6C2DA-CE4C-FA54-77DF-84195DA10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4367"/>
              <a:ext cx="6390330" cy="4753633"/>
            </a:xfrm>
            <a:prstGeom prst="rect">
              <a:avLst/>
            </a:prstGeom>
            <a:grpFill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A25AB2-51C0-B3C2-A7E5-6362BC09B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1673" y="743425"/>
              <a:ext cx="6390327" cy="4753633"/>
            </a:xfrm>
            <a:prstGeom prst="rect">
              <a:avLst/>
            </a:prstGeom>
            <a:grp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125FE5-51CC-E9CE-5511-968CF80A6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094981" y="1746685"/>
              <a:ext cx="1622913" cy="1299131"/>
            </a:xfrm>
            <a:prstGeom prst="rect">
              <a:avLst/>
            </a:prstGeom>
            <a:grp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B8FEE2-122C-2373-DEFF-5B3CA4C462BF}"/>
                </a:ext>
              </a:extLst>
            </p:cNvPr>
            <p:cNvSpPr txBox="1"/>
            <p:nvPr/>
          </p:nvSpPr>
          <p:spPr>
            <a:xfrm>
              <a:off x="2183248" y="5938316"/>
              <a:ext cx="8276625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rgbClr val="C00000"/>
                  </a:solidFill>
                </a:rPr>
                <a:t>Low energy peaks can be predicted only by calculations beyond </a:t>
              </a:r>
              <a:r>
                <a:rPr lang="el-GR" sz="2000" dirty="0">
                  <a:solidFill>
                    <a:srgbClr val="C00000"/>
                  </a:solidFill>
                </a:rPr>
                <a:t>Γ</a:t>
              </a:r>
              <a:r>
                <a:rPr lang="en-GB" sz="2000" dirty="0">
                  <a:solidFill>
                    <a:srgbClr val="C00000"/>
                  </a:solidFill>
                </a:rPr>
                <a:t> point</a:t>
              </a:r>
            </a:p>
            <a:p>
              <a:endParaRPr lang="en-GB" sz="2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AD1F2BF-AA05-5FB9-0B99-272CA912C366}"/>
              </a:ext>
            </a:extLst>
          </p:cNvPr>
          <p:cNvSpPr txBox="1"/>
          <p:nvPr/>
        </p:nvSpPr>
        <p:spPr>
          <a:xfrm>
            <a:off x="293819" y="123567"/>
            <a:ext cx="10926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3088"/>
                </a:solidFill>
              </a:rPr>
              <a:t>Inelastic Neutron Scattering Spectroscopy and </a:t>
            </a:r>
          </a:p>
          <a:p>
            <a:pPr algn="ctr"/>
            <a:r>
              <a:rPr lang="en-GB" sz="3200" b="1" dirty="0">
                <a:solidFill>
                  <a:srgbClr val="003088"/>
                </a:solidFill>
              </a:rPr>
              <a:t>Predictive Modelling using DFT</a:t>
            </a:r>
          </a:p>
          <a:p>
            <a:pPr algn="ctr"/>
            <a:endParaRPr lang="en-GB" sz="3200" dirty="0">
              <a:solidFill>
                <a:srgbClr val="0030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93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8F660-7710-9DB7-4679-E33F007AE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EAA8D23-8511-9544-E3C1-D352039663ED}"/>
              </a:ext>
            </a:extLst>
          </p:cNvPr>
          <p:cNvSpPr txBox="1">
            <a:spLocks/>
          </p:cNvSpPr>
          <p:nvPr/>
        </p:nvSpPr>
        <p:spPr>
          <a:xfrm>
            <a:off x="308009" y="138588"/>
            <a:ext cx="11636943" cy="6048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200" b="1" dirty="0">
                <a:solidFill>
                  <a:srgbClr val="002060"/>
                </a:solidFill>
              </a:rPr>
              <a:t>Dynamics of Croconic Acid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41B0F2-ED57-AB1B-846D-CFB3A06806D2}"/>
              </a:ext>
            </a:extLst>
          </p:cNvPr>
          <p:cNvSpPr txBox="1"/>
          <p:nvPr/>
        </p:nvSpPr>
        <p:spPr>
          <a:xfrm>
            <a:off x="4114488" y="949712"/>
            <a:ext cx="8077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3088"/>
                </a:solidFill>
              </a:rPr>
              <a:t>QENS experiments tell us the nature of dynamics</a:t>
            </a:r>
          </a:p>
          <a:p>
            <a:endParaRPr lang="en-GB" sz="2400" dirty="0">
              <a:solidFill>
                <a:srgbClr val="003088"/>
              </a:solidFill>
            </a:endParaRPr>
          </a:p>
          <a:p>
            <a:r>
              <a:rPr lang="en-GB" sz="2400" dirty="0">
                <a:solidFill>
                  <a:srgbClr val="003088"/>
                </a:solidFill>
              </a:rPr>
              <a:t>Experiments are done on IRIS and OSIRIS spectrometers at ISIS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83EB2D-7348-2163-4B4F-564C24B85EF4}"/>
              </a:ext>
            </a:extLst>
          </p:cNvPr>
          <p:cNvSpPr/>
          <p:nvPr/>
        </p:nvSpPr>
        <p:spPr>
          <a:xfrm>
            <a:off x="2681416" y="1763986"/>
            <a:ext cx="593125" cy="225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CBEBE0-9850-7F2E-DECB-A2EBD5039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68" y="743425"/>
            <a:ext cx="3966358" cy="281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E5A192-3A03-CA34-113A-B3F559654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79" y="3764315"/>
            <a:ext cx="3972547" cy="29550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DF2460-2589-8630-FA87-84206DF98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995" y="2519372"/>
            <a:ext cx="3834732" cy="43519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0C5A67-5FB9-89E9-BFB1-898B70DF5AA4}"/>
              </a:ext>
            </a:extLst>
          </p:cNvPr>
          <p:cNvSpPr txBox="1"/>
          <p:nvPr/>
        </p:nvSpPr>
        <p:spPr>
          <a:xfrm>
            <a:off x="6911439" y="5510151"/>
            <a:ext cx="1105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 = 2.5 Å</a:t>
            </a:r>
          </a:p>
          <a:p>
            <a:r>
              <a:rPr lang="en-GB" dirty="0"/>
              <a:t>t = 20 </a:t>
            </a:r>
            <a:r>
              <a:rPr lang="en-GB" dirty="0" err="1"/>
              <a:t>ps</a:t>
            </a:r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08CA07-239B-C20A-A3B9-9C0A44793D6B}"/>
              </a:ext>
            </a:extLst>
          </p:cNvPr>
          <p:cNvGrpSpPr/>
          <p:nvPr/>
        </p:nvGrpSpPr>
        <p:grpSpPr>
          <a:xfrm>
            <a:off x="8312727" y="2506049"/>
            <a:ext cx="3420094" cy="4351951"/>
            <a:chOff x="8312727" y="2506049"/>
            <a:chExt cx="3420094" cy="435195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87933D9-4F8D-AB59-1990-EF302787A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2727" y="2506049"/>
              <a:ext cx="3420094" cy="435195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44818AA-F5CE-5CCB-2996-DB575CBF78A9}"/>
                </a:ext>
              </a:extLst>
            </p:cNvPr>
            <p:cNvCxnSpPr/>
            <p:nvPr/>
          </p:nvCxnSpPr>
          <p:spPr>
            <a:xfrm>
              <a:off x="8918369" y="4298868"/>
              <a:ext cx="262444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94D633-F940-70A1-8892-6F7563C061F8}"/>
                </a:ext>
              </a:extLst>
            </p:cNvPr>
            <p:cNvSpPr txBox="1"/>
            <p:nvPr/>
          </p:nvSpPr>
          <p:spPr>
            <a:xfrm>
              <a:off x="10540868" y="567054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t=23 </a:t>
              </a:r>
              <a:r>
                <a:rPr lang="en-GB" dirty="0" err="1"/>
                <a:t>ps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96602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55BD00-04C7-27AA-3A4A-95ED7A12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764" y="675075"/>
            <a:ext cx="4605356" cy="43519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F455284-45C0-4DCA-94D4-69C46ECD3286}"/>
              </a:ext>
            </a:extLst>
          </p:cNvPr>
          <p:cNvSpPr txBox="1">
            <a:spLocks/>
          </p:cNvSpPr>
          <p:nvPr/>
        </p:nvSpPr>
        <p:spPr>
          <a:xfrm>
            <a:off x="308009" y="138588"/>
            <a:ext cx="11636943" cy="6048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200" b="1" dirty="0">
                <a:solidFill>
                  <a:srgbClr val="002060"/>
                </a:solidFill>
              </a:rPr>
              <a:t>Dynamics of Croconic Acid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DC77C-892D-B5E1-0FD5-3270A569B7CC}"/>
              </a:ext>
            </a:extLst>
          </p:cNvPr>
          <p:cNvSpPr txBox="1"/>
          <p:nvPr/>
        </p:nvSpPr>
        <p:spPr>
          <a:xfrm>
            <a:off x="7477690" y="4963348"/>
            <a:ext cx="4605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3088"/>
                </a:solidFill>
              </a:rPr>
              <a:t>Fitting with 2 exponentials functions gives lifetime around 22 </a:t>
            </a:r>
            <a:r>
              <a:rPr lang="en-GB" sz="2400" dirty="0" err="1">
                <a:solidFill>
                  <a:srgbClr val="003088"/>
                </a:solidFill>
              </a:rPr>
              <a:t>ps</a:t>
            </a:r>
            <a:endParaRPr lang="en-GB" sz="2400" dirty="0">
              <a:solidFill>
                <a:srgbClr val="00308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06DF0B-C229-7411-06CF-D7D0019EC49C}"/>
              </a:ext>
            </a:extLst>
          </p:cNvPr>
          <p:cNvSpPr txBox="1"/>
          <p:nvPr/>
        </p:nvSpPr>
        <p:spPr>
          <a:xfrm>
            <a:off x="333269" y="5088942"/>
            <a:ext cx="6221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3088"/>
                </a:solidFill>
              </a:rPr>
              <a:t>Fitting EISF with Diff Sphere model gives  R = 0.65Å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8F47C3-9FD6-7F12-5987-D04C69120383}"/>
              </a:ext>
            </a:extLst>
          </p:cNvPr>
          <p:cNvGrpSpPr/>
          <p:nvPr/>
        </p:nvGrpSpPr>
        <p:grpSpPr>
          <a:xfrm>
            <a:off x="195659" y="743425"/>
            <a:ext cx="3420094" cy="4351951"/>
            <a:chOff x="8312727" y="2506049"/>
            <a:chExt cx="3420094" cy="435195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78A56FA-CA61-869C-F9F0-492BFA0E7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2727" y="2506049"/>
              <a:ext cx="3420094" cy="4351951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EC9C58B-217F-AD3E-B5C3-ECF1995E94D0}"/>
                </a:ext>
              </a:extLst>
            </p:cNvPr>
            <p:cNvCxnSpPr/>
            <p:nvPr/>
          </p:nvCxnSpPr>
          <p:spPr>
            <a:xfrm>
              <a:off x="8918369" y="4298868"/>
              <a:ext cx="262444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2F9EB5-D986-3708-18A1-9B8AEA0A9802}"/>
                </a:ext>
              </a:extLst>
            </p:cNvPr>
            <p:cNvSpPr txBox="1"/>
            <p:nvPr/>
          </p:nvSpPr>
          <p:spPr>
            <a:xfrm>
              <a:off x="10540868" y="567054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t=23 </a:t>
              </a:r>
              <a:r>
                <a:rPr lang="en-GB" dirty="0" err="1"/>
                <a:t>ps</a:t>
              </a:r>
              <a:endParaRPr lang="en-GB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4A4E243-A31F-B0CF-A82E-CF0F75045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753" y="843155"/>
            <a:ext cx="3220179" cy="424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56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87DE499-6E81-E4F1-8B52-CDC388287BC4}"/>
              </a:ext>
            </a:extLst>
          </p:cNvPr>
          <p:cNvSpPr txBox="1">
            <a:spLocks/>
          </p:cNvSpPr>
          <p:nvPr/>
        </p:nvSpPr>
        <p:spPr>
          <a:xfrm>
            <a:off x="308009" y="138588"/>
            <a:ext cx="11636943" cy="6048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200" b="1" dirty="0">
                <a:solidFill>
                  <a:srgbClr val="002060"/>
                </a:solidFill>
              </a:rPr>
              <a:t>Dynamics of Croconic Acid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A67329-34A7-193A-E97D-F4A3A67B5EC9}"/>
              </a:ext>
            </a:extLst>
          </p:cNvPr>
          <p:cNvSpPr txBox="1"/>
          <p:nvPr/>
        </p:nvSpPr>
        <p:spPr>
          <a:xfrm>
            <a:off x="712520" y="985651"/>
            <a:ext cx="97490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Ab-initio MD simulations have been done on </a:t>
            </a:r>
            <a:r>
              <a:rPr lang="en-GB" altLang="en-US" sz="2400" dirty="0"/>
              <a:t>2x2x2 cell (384 atoms)</a:t>
            </a:r>
          </a:p>
          <a:p>
            <a:endParaRPr lang="en-GB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NVT and NVE ensemble for MD simulations. Production time 30 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r>
              <a:rPr lang="en-GB" sz="24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452635-F393-3FAC-B9AF-185D26F7D3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000" t="18034" r="27786" b="19849"/>
          <a:stretch/>
        </p:blipFill>
        <p:spPr>
          <a:xfrm>
            <a:off x="147254" y="2326678"/>
            <a:ext cx="4415246" cy="4023361"/>
          </a:xfrm>
          <a:prstGeom prst="rect">
            <a:avLst/>
          </a:prstGeom>
        </p:spPr>
      </p:pic>
      <p:pic>
        <p:nvPicPr>
          <p:cNvPr id="11" name="Picture 10" descr="A graph with red and purple lines&#10;&#10;AI-generated content may be incorrect.">
            <a:extLst>
              <a:ext uri="{FF2B5EF4-FFF2-40B4-BE49-F238E27FC236}">
                <a16:creationId xmlns:a16="http://schemas.microsoft.com/office/drawing/2014/main" id="{19A34CE4-C46A-1668-5A18-B42D61A57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05" y="2326678"/>
            <a:ext cx="3814353" cy="3807834"/>
          </a:xfrm>
          <a:prstGeom prst="rect">
            <a:avLst/>
          </a:prstGeom>
        </p:spPr>
      </p:pic>
      <p:pic>
        <p:nvPicPr>
          <p:cNvPr id="13" name="Picture 12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4EC5DEAB-85CF-AAC4-A345-2B4D63457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 t="5485" r="53627" b="263"/>
          <a:stretch/>
        </p:blipFill>
        <p:spPr>
          <a:xfrm>
            <a:off x="8277102" y="2434441"/>
            <a:ext cx="3667850" cy="380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72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8EB246-958E-6C25-D5D2-A809663CA736}"/>
              </a:ext>
            </a:extLst>
          </p:cNvPr>
          <p:cNvSpPr txBox="1">
            <a:spLocks/>
          </p:cNvSpPr>
          <p:nvPr/>
        </p:nvSpPr>
        <p:spPr>
          <a:xfrm>
            <a:off x="308009" y="138588"/>
            <a:ext cx="11636943" cy="6048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200" b="1" dirty="0">
                <a:solidFill>
                  <a:srgbClr val="002060"/>
                </a:solidFill>
              </a:rPr>
              <a:t>Dynamics of Halo-Imidazole </a:t>
            </a:r>
            <a:r>
              <a:rPr lang="en-GB" sz="3200" b="1" dirty="0" err="1">
                <a:solidFill>
                  <a:srgbClr val="002060"/>
                </a:solidFill>
              </a:rPr>
              <a:t>DCMeI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9D60A9-D069-75D8-4ACB-BB063F418890}"/>
              </a:ext>
            </a:extLst>
          </p:cNvPr>
          <p:cNvSpPr txBox="1"/>
          <p:nvPr/>
        </p:nvSpPr>
        <p:spPr>
          <a:xfrm>
            <a:off x="445667" y="838207"/>
            <a:ext cx="1026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3088"/>
                </a:solidFill>
              </a:rPr>
              <a:t>Temperature dependent QENS experiments tell us the nature of dynamics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3E1E43-F9C3-C894-9E82-B3C7011C2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0" y="1763986"/>
            <a:ext cx="5351249" cy="3704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967F2D-1DE8-6FF2-31F1-CB19B72364D0}"/>
              </a:ext>
            </a:extLst>
          </p:cNvPr>
          <p:cNvSpPr/>
          <p:nvPr/>
        </p:nvSpPr>
        <p:spPr>
          <a:xfrm>
            <a:off x="2681416" y="1763986"/>
            <a:ext cx="593125" cy="225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46A051-EF79-F9C3-F107-88D9D7163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639" y="1873202"/>
            <a:ext cx="3376594" cy="25117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21860D-9220-7E5B-198C-565B843E0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2233" y="1989439"/>
            <a:ext cx="3102830" cy="22810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BAD4BF-7A6E-317B-E693-9E439739E6B2}"/>
              </a:ext>
            </a:extLst>
          </p:cNvPr>
          <p:cNvSpPr txBox="1"/>
          <p:nvPr/>
        </p:nvSpPr>
        <p:spPr>
          <a:xfrm>
            <a:off x="5769188" y="4494197"/>
            <a:ext cx="6166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MSD increases with increasing temperature is due to proton transfer across N-H—N bonds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4DFFF2-EEED-4E6C-4FBD-0B57EEAD7B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0090" y="1603893"/>
            <a:ext cx="1801554" cy="1433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AF3F5D-DCEA-BEE3-6E97-D35B09C1AA9B}"/>
              </a:ext>
            </a:extLst>
          </p:cNvPr>
          <p:cNvSpPr txBox="1"/>
          <p:nvPr/>
        </p:nvSpPr>
        <p:spPr>
          <a:xfrm>
            <a:off x="5769188" y="5226784"/>
            <a:ext cx="5842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088"/>
                </a:solidFill>
              </a:rPr>
              <a:t>Fitting with </a:t>
            </a:r>
            <a:r>
              <a:rPr lang="en-GB" sz="2000" dirty="0" err="1">
                <a:solidFill>
                  <a:srgbClr val="003088"/>
                </a:solidFill>
              </a:rPr>
              <a:t>Chudley</a:t>
            </a:r>
            <a:r>
              <a:rPr lang="en-GB" sz="2000" dirty="0">
                <a:solidFill>
                  <a:srgbClr val="003088"/>
                </a:solidFill>
              </a:rPr>
              <a:t> Elliot model gives similar jumping distance about 2.5 Å , but resting time increases to 28 ps. Slower movement may be due to nature of N-H bond.</a:t>
            </a:r>
          </a:p>
        </p:txBody>
      </p:sp>
    </p:spTree>
    <p:extLst>
      <p:ext uri="{BB962C8B-B14F-4D97-AF65-F5344CB8AC3E}">
        <p14:creationId xmlns:p14="http://schemas.microsoft.com/office/powerpoint/2010/main" val="3285757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8C6E1D-6669-A0AE-82EC-8349F65E2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007" y="75781"/>
            <a:ext cx="8230313" cy="114614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365C6E3-4C0B-AF6A-4ED0-5D61921C9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89" y="995218"/>
            <a:ext cx="513397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5BD33BD-2EB1-B079-5C00-3A6DF9106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244998"/>
              </p:ext>
            </p:extLst>
          </p:nvPr>
        </p:nvGraphicFramePr>
        <p:xfrm>
          <a:off x="2745076" y="1930255"/>
          <a:ext cx="6480174" cy="18547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60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en-GB" sz="1800" dirty="0"/>
                        <a:t>Crystal</a:t>
                      </a:r>
                    </a:p>
                  </a:txBody>
                  <a:tcPr marL="91432" marR="91432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Atoms</a:t>
                      </a:r>
                    </a:p>
                  </a:txBody>
                  <a:tcPr marL="91432" marR="91432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PBE +D</a:t>
                      </a:r>
                    </a:p>
                  </a:txBody>
                  <a:tcPr marL="91432" marR="91432" marT="45733" marB="4573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 rowSpan="2">
                  <a:txBody>
                    <a:bodyPr/>
                    <a:lstStyle/>
                    <a:p>
                      <a:r>
                        <a:rPr lang="en-GB" sz="1800" dirty="0" err="1"/>
                        <a:t>Croconic</a:t>
                      </a:r>
                      <a:endParaRPr lang="en-GB" sz="1800" dirty="0"/>
                    </a:p>
                  </a:txBody>
                  <a:tcPr marL="91432" marR="91432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H-hinge</a:t>
                      </a:r>
                    </a:p>
                  </a:txBody>
                  <a:tcPr marL="91432" marR="91432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(0.34, 0.28, 2.91)</a:t>
                      </a:r>
                    </a:p>
                  </a:txBody>
                  <a:tcPr marL="91432" marR="91432" marT="45733" marB="4573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 v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2" marR="91432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H-terrace</a:t>
                      </a:r>
                    </a:p>
                  </a:txBody>
                  <a:tcPr marL="91432" marR="91432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(0.88, 1.37, 1.09)</a:t>
                      </a:r>
                    </a:p>
                  </a:txBody>
                  <a:tcPr marL="91432" marR="91432" marT="45733" marB="4573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 rowSpan="2">
                  <a:txBody>
                    <a:bodyPr/>
                    <a:lstStyle/>
                    <a:p>
                      <a:r>
                        <a:rPr lang="en-GB" sz="1800" dirty="0" err="1"/>
                        <a:t>DcMeI</a:t>
                      </a:r>
                      <a:endParaRPr lang="en-GB" sz="1800" dirty="0"/>
                    </a:p>
                  </a:txBody>
                  <a:tcPr marL="91432" marR="91432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H</a:t>
                      </a:r>
                      <a:r>
                        <a:rPr lang="en-GB" sz="1800" baseline="0" dirty="0"/>
                        <a:t> (N-H—N)</a:t>
                      </a:r>
                      <a:endParaRPr lang="en-GB" sz="1800" dirty="0"/>
                    </a:p>
                  </a:txBody>
                  <a:tcPr marL="91432" marR="91432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(1.99, 0.36, 0.29)</a:t>
                      </a:r>
                    </a:p>
                  </a:txBody>
                  <a:tcPr marL="91432" marR="91432" marT="45733" marB="4573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153852"/>
                  </a:ext>
                </a:extLst>
              </a:tr>
              <a:tr h="370946">
                <a:tc v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2" marR="91432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H</a:t>
                      </a:r>
                      <a:r>
                        <a:rPr lang="en-GB" sz="1800" baseline="0" dirty="0"/>
                        <a:t> (CH3)</a:t>
                      </a:r>
                      <a:endParaRPr lang="en-GB" sz="1800" dirty="0"/>
                    </a:p>
                  </a:txBody>
                  <a:tcPr marL="91432" marR="91432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(0.07, 0.07, 0.07)</a:t>
                      </a:r>
                    </a:p>
                  </a:txBody>
                  <a:tcPr marL="91432" marR="91432" marT="45733" marB="4573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68700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E0723CD-82AA-3A66-B720-3CF90344B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619" y="1102930"/>
            <a:ext cx="2410026" cy="2767678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09793A4E-BCD3-1EDC-0BC2-CEFD6AD95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39" y="3960844"/>
            <a:ext cx="80267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3088"/>
                </a:solidFill>
                <a:latin typeface="+mn-lt"/>
              </a:rPr>
              <a:t>Electronic polarisation can be interpreted from Born effective charges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83D3A49-06A9-5798-D6E4-AB755BEEE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53" y="4383666"/>
            <a:ext cx="11780322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GB" altLang="en-US" sz="2000" dirty="0">
                <a:solidFill>
                  <a:srgbClr val="0033CC"/>
                </a:solidFill>
                <a:latin typeface="+mn-lt"/>
              </a:rPr>
              <a:t>Asymmetric  and large values of Born effective charge tensors indicate their contributions in polarization</a:t>
            </a:r>
          </a:p>
          <a:p>
            <a:pPr marL="342900" indent="-342900" eaLnBrk="1" hangingPunct="1">
              <a:spcBef>
                <a:spcPct val="0"/>
              </a:spcBef>
            </a:pPr>
            <a:endParaRPr lang="en-GB" altLang="en-US" sz="2000" dirty="0">
              <a:solidFill>
                <a:srgbClr val="0033CC"/>
              </a:solidFill>
              <a:latin typeface="+mn-lt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GB" altLang="en-US" sz="2000" dirty="0">
                <a:solidFill>
                  <a:srgbClr val="0033CC"/>
                </a:solidFill>
                <a:latin typeface="+mn-lt"/>
              </a:rPr>
              <a:t>Ferroelectric modes are assigned on OH or NH bonds aligned along c /a axis. Not on halogen bonds</a:t>
            </a:r>
          </a:p>
          <a:p>
            <a:pPr marL="342900" indent="-342900" eaLnBrk="1" hangingPunct="1">
              <a:spcBef>
                <a:spcPct val="0"/>
              </a:spcBef>
            </a:pPr>
            <a:endParaRPr lang="en-GB" altLang="en-US" sz="2000" dirty="0">
              <a:solidFill>
                <a:srgbClr val="0033CC"/>
              </a:solidFill>
              <a:latin typeface="+mn-lt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GB" altLang="en-US" sz="2000" dirty="0">
                <a:solidFill>
                  <a:srgbClr val="0033CC"/>
                </a:solidFill>
                <a:latin typeface="+mn-lt"/>
              </a:rPr>
              <a:t>Bulk polarisation calculated by Berry phase method compare within 1% of experiments </a:t>
            </a:r>
          </a:p>
          <a:p>
            <a:pPr eaLnBrk="1" hangingPunct="1">
              <a:spcBef>
                <a:spcPct val="0"/>
              </a:spcBef>
            </a:pP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389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427FDBB-6101-972F-CF71-10F1A082568C}"/>
              </a:ext>
            </a:extLst>
          </p:cNvPr>
          <p:cNvSpPr txBox="1">
            <a:spLocks/>
          </p:cNvSpPr>
          <p:nvPr/>
        </p:nvSpPr>
        <p:spPr>
          <a:xfrm>
            <a:off x="358346" y="245849"/>
            <a:ext cx="11331145" cy="1459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200" b="1" dirty="0">
                <a:solidFill>
                  <a:srgbClr val="000A82"/>
                </a:solidFill>
              </a:rPr>
              <a:t>Conclusions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80B281-15C1-FEF3-E246-3B7EE036B13E}"/>
              </a:ext>
            </a:extLst>
          </p:cNvPr>
          <p:cNvSpPr txBox="1"/>
          <p:nvPr/>
        </p:nvSpPr>
        <p:spPr>
          <a:xfrm>
            <a:off x="972808" y="1549185"/>
            <a:ext cx="99287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3088"/>
                </a:solidFill>
                <a:cs typeface="Arial" panose="020B0604020202020204" pitchFamily="34" charset="0"/>
              </a:rPr>
              <a:t>Hydrogen bond strength and shape are important in the dynamics of organic ferroelectrics.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3088"/>
                </a:solidFill>
                <a:cs typeface="Arial" panose="020B0604020202020204" pitchFamily="34" charset="0"/>
              </a:rPr>
              <a:t>High-resolution INS experiments complemented by DFT+D calculations identified  characteristic peaks in organic ferroelectrics and helped to understand the structure and dynamics of these hydrogen bonds, correlating dynamics with ferroelectricity. 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3088"/>
                </a:solidFill>
                <a:cs typeface="Arial" panose="020B0604020202020204" pitchFamily="34" charset="0"/>
              </a:rPr>
              <a:t>QENS experiments and AIMD calculations showed jumping motion of H in O-H—O and N-H—N bonds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3088"/>
                </a:solidFill>
                <a:cs typeface="Arial" panose="020B0604020202020204" pitchFamily="34" charset="0"/>
              </a:rPr>
              <a:t> Calculations predict that O-H—O  bond for croconic acid and H-N—H hydrogen bonds in </a:t>
            </a:r>
            <a:r>
              <a:rPr lang="en-GB" altLang="en-US" sz="2000" dirty="0" err="1">
                <a:solidFill>
                  <a:srgbClr val="003088"/>
                </a:solidFill>
                <a:cs typeface="Arial" panose="020B0604020202020204" pitchFamily="34" charset="0"/>
              </a:rPr>
              <a:t>haloimidazoles</a:t>
            </a:r>
            <a:r>
              <a:rPr lang="en-GB" altLang="en-US" sz="2000" dirty="0">
                <a:solidFill>
                  <a:srgbClr val="003088"/>
                </a:solidFill>
                <a:cs typeface="Arial" panose="020B0604020202020204" pitchFamily="34" charset="0"/>
              </a:rPr>
              <a:t> are responsible for the ferroelectricity in these materials. </a:t>
            </a:r>
          </a:p>
          <a:p>
            <a:endParaRPr lang="en-GB" sz="2000" dirty="0">
              <a:solidFill>
                <a:srgbClr val="0030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93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B4A89EA-0B40-04B7-E22D-AFCA6BEE5B1C}"/>
              </a:ext>
            </a:extLst>
          </p:cNvPr>
          <p:cNvSpPr txBox="1">
            <a:spLocks/>
          </p:cNvSpPr>
          <p:nvPr/>
        </p:nvSpPr>
        <p:spPr>
          <a:xfrm>
            <a:off x="3464877" y="377824"/>
            <a:ext cx="5090473" cy="564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>
                <a:solidFill>
                  <a:srgbClr val="000A82"/>
                </a:solidFill>
              </a:rPr>
              <a:t>Acknowledgements</a:t>
            </a:r>
            <a:endParaRPr lang="en-GB" sz="4000" b="1" dirty="0">
              <a:solidFill>
                <a:srgbClr val="000A8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3D5B9-D824-D7A4-ECEF-18697873E803}"/>
              </a:ext>
            </a:extLst>
          </p:cNvPr>
          <p:cNvSpPr txBox="1"/>
          <p:nvPr/>
        </p:nvSpPr>
        <p:spPr>
          <a:xfrm>
            <a:off x="407774" y="1382930"/>
            <a:ext cx="109604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altLang="en-US" sz="2400" dirty="0">
                <a:solidFill>
                  <a:srgbClr val="003088"/>
                </a:solidFill>
              </a:rPr>
              <a:t>Felix Fernandez-Alonso					</a:t>
            </a:r>
          </a:p>
          <a:p>
            <a:pPr>
              <a:defRPr/>
            </a:pPr>
            <a:r>
              <a:rPr lang="en-GB" altLang="en-US" sz="2400" dirty="0">
                <a:solidFill>
                  <a:srgbClr val="003088"/>
                </a:solidFill>
              </a:rPr>
              <a:t>Matthias Gutmann		</a:t>
            </a:r>
          </a:p>
          <a:p>
            <a:pPr>
              <a:defRPr/>
            </a:pPr>
            <a:r>
              <a:rPr lang="en-GB" altLang="en-US" sz="2400" dirty="0">
                <a:solidFill>
                  <a:srgbClr val="003088"/>
                </a:solidFill>
              </a:rPr>
              <a:t>Monica  Jimenez-Ruiz (ILL)                     </a:t>
            </a:r>
          </a:p>
          <a:p>
            <a:pPr>
              <a:defRPr/>
            </a:pPr>
            <a:r>
              <a:rPr lang="en-GB" altLang="en-US" sz="2400" dirty="0">
                <a:solidFill>
                  <a:srgbClr val="003088"/>
                </a:solidFill>
              </a:rPr>
              <a:t>Dominik Jochym		</a:t>
            </a:r>
          </a:p>
          <a:p>
            <a:pPr>
              <a:defRPr/>
            </a:pPr>
            <a:r>
              <a:rPr lang="en-GB" altLang="en-US" sz="2400" dirty="0">
                <a:solidFill>
                  <a:srgbClr val="003088"/>
                </a:solidFill>
              </a:rPr>
              <a:t>Keith Refson		                           	</a:t>
            </a:r>
          </a:p>
          <a:p>
            <a:pPr>
              <a:defRPr/>
            </a:pPr>
            <a:r>
              <a:rPr lang="en-GB" altLang="en-US" sz="2400" dirty="0">
                <a:solidFill>
                  <a:srgbClr val="003088"/>
                </a:solidFill>
              </a:rPr>
              <a:t>Adam Jackson                    </a:t>
            </a:r>
          </a:p>
          <a:p>
            <a:pPr>
              <a:defRPr/>
            </a:pPr>
            <a:r>
              <a:rPr lang="en-GB" sz="2400" dirty="0">
                <a:solidFill>
                  <a:srgbClr val="003088"/>
                </a:solidFill>
              </a:rPr>
              <a:t>Kristof </a:t>
            </a:r>
            <a:r>
              <a:rPr lang="en-GB" sz="2400" dirty="0" err="1">
                <a:solidFill>
                  <a:srgbClr val="003088"/>
                </a:solidFill>
              </a:rPr>
              <a:t>Dymkowski</a:t>
            </a:r>
            <a:r>
              <a:rPr lang="en-GB" sz="2400" dirty="0">
                <a:solidFill>
                  <a:srgbClr val="003088"/>
                </a:solidFill>
              </a:rPr>
              <a:t>                                  	</a:t>
            </a:r>
          </a:p>
          <a:p>
            <a:pPr>
              <a:defRPr/>
            </a:pPr>
            <a:r>
              <a:rPr lang="en-GB" altLang="en-US" sz="2400" dirty="0">
                <a:solidFill>
                  <a:srgbClr val="003088"/>
                </a:solidFill>
              </a:rPr>
              <a:t>Simran </a:t>
            </a:r>
            <a:r>
              <a:rPr lang="en-GB" altLang="en-US" sz="2400" dirty="0" err="1">
                <a:solidFill>
                  <a:srgbClr val="003088"/>
                </a:solidFill>
              </a:rPr>
              <a:t>Kukran</a:t>
            </a:r>
            <a:endParaRPr lang="en-GB" sz="2400" dirty="0">
              <a:solidFill>
                <a:srgbClr val="003088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24A0B-916A-492B-C175-3FAE69137E8F}"/>
              </a:ext>
            </a:extLst>
          </p:cNvPr>
          <p:cNvSpPr txBox="1"/>
          <p:nvPr/>
        </p:nvSpPr>
        <p:spPr>
          <a:xfrm>
            <a:off x="5113878" y="2167760"/>
            <a:ext cx="6254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dirty="0">
                <a:solidFill>
                  <a:srgbClr val="003088"/>
                </a:solidFill>
              </a:rPr>
              <a:t>STFC-SCARF cluster and the EPSRC-funded HECTOR and ARCHER HPC facilities under Materials Chemistry Consortium for the DFT calculations. ISIS  and ILL for access to neutrons beam times. </a:t>
            </a:r>
          </a:p>
          <a:p>
            <a:endParaRPr lang="en-GB" dirty="0">
              <a:solidFill>
                <a:srgbClr val="003088"/>
              </a:solidFill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1C8C9F92-A84D-87A8-DC64-2431C4E33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945" y="4829779"/>
            <a:ext cx="3249613" cy="769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50800" dir="36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000066"/>
                </a:solidFill>
              </a:rPr>
              <a:t>Thank you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3A04CC-A5A8-3142-765D-49DEAC168300}"/>
              </a:ext>
            </a:extLst>
          </p:cNvPr>
          <p:cNvSpPr txBox="1"/>
          <p:nvPr/>
        </p:nvSpPr>
        <p:spPr>
          <a:xfrm>
            <a:off x="7722973" y="5383629"/>
            <a:ext cx="4291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1E5DF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en-GB" dirty="0">
                <a:solidFill>
                  <a:srgbClr val="00308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anghamitra.mukhopadhyay@stfc.ac.uk</a:t>
            </a:r>
            <a:endParaRPr lang="en-GB" dirty="0">
              <a:solidFill>
                <a:srgbClr val="003088"/>
              </a:solidFill>
            </a:endParaRPr>
          </a:p>
          <a:p>
            <a:r>
              <a:rPr lang="en-GB" dirty="0">
                <a:solidFill>
                  <a:srgbClr val="003088"/>
                </a:solidFill>
              </a:rPr>
              <a:t>Isis_quantum@stfc.ac.uk</a:t>
            </a:r>
          </a:p>
        </p:txBody>
      </p:sp>
    </p:spTree>
    <p:extLst>
      <p:ext uri="{BB962C8B-B14F-4D97-AF65-F5344CB8AC3E}">
        <p14:creationId xmlns:p14="http://schemas.microsoft.com/office/powerpoint/2010/main" val="341067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FCC03FF4-C35B-0195-2E34-466DBAF5B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639" y="14770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3200" b="1" kern="0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418560-F9AF-1BEB-F738-575E28C08AB1}"/>
              </a:ext>
            </a:extLst>
          </p:cNvPr>
          <p:cNvSpPr txBox="1">
            <a:spLocks/>
          </p:cNvSpPr>
          <p:nvPr/>
        </p:nvSpPr>
        <p:spPr>
          <a:xfrm>
            <a:off x="107853" y="792163"/>
            <a:ext cx="9890886" cy="606583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Tx/>
              <a:buNone/>
              <a:defRPr/>
            </a:pPr>
            <a:endParaRPr lang="en-GB" altLang="en-US" sz="2000" dirty="0">
              <a:cs typeface="Calibri" panose="020F050202020403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GB" altLang="en-US" b="1" i="1" dirty="0">
                <a:solidFill>
                  <a:srgbClr val="0033CC"/>
                </a:solidFill>
              </a:rPr>
              <a:t>What is ferroelectricity? </a:t>
            </a:r>
          </a:p>
          <a:p>
            <a:pPr lvl="2">
              <a:defRPr/>
            </a:pPr>
            <a:r>
              <a:rPr lang="en-GB" altLang="en-US" i="1" dirty="0"/>
              <a:t>When polarisation of a material can be reversed by applying external electric fields. </a:t>
            </a:r>
          </a:p>
          <a:p>
            <a:pPr lvl="2">
              <a:defRPr/>
            </a:pPr>
            <a:r>
              <a:rPr lang="en-GB" altLang="en-US" dirty="0"/>
              <a:t>A property of non-centrosymmetric polar materials.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GB" altLang="en-US" b="1" i="1" dirty="0">
                <a:solidFill>
                  <a:srgbClr val="0033CC"/>
                </a:solidFill>
              </a:rPr>
              <a:t>Why is this important ? </a:t>
            </a:r>
          </a:p>
          <a:p>
            <a:pPr lvl="2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altLang="en-US" kern="0" dirty="0"/>
              <a:t>Ferroelectric materials are called </a:t>
            </a:r>
            <a:r>
              <a:rPr lang="en-GB" altLang="en-US" kern="0" dirty="0" err="1"/>
              <a:t>electrocaloric</a:t>
            </a:r>
            <a:r>
              <a:rPr lang="en-GB" altLang="en-US" kern="0" dirty="0"/>
              <a:t> materials and one of the key material in Materials Development Road Maps to meet global challenges.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GB" altLang="en-US" b="1" kern="0" dirty="0">
                <a:solidFill>
                  <a:srgbClr val="C00000"/>
                </a:solidFill>
              </a:rPr>
              <a:t>Energy and climate: </a:t>
            </a:r>
            <a:r>
              <a:rPr lang="en-GB" altLang="en-US" kern="0" dirty="0"/>
              <a:t>Ferroelectric super capacitors are used for energy storage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GB" altLang="en-US" b="1" kern="0" dirty="0">
                <a:solidFill>
                  <a:srgbClr val="C00000"/>
                </a:solidFill>
              </a:rPr>
              <a:t>Health: </a:t>
            </a:r>
            <a:r>
              <a:rPr lang="en-GB" altLang="en-US" kern="0" dirty="0"/>
              <a:t>Ferroelectric capacitors are used in medical devices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GB" altLang="en-US" b="1" kern="0" dirty="0">
                <a:solidFill>
                  <a:srgbClr val="C00000"/>
                </a:solidFill>
              </a:rPr>
              <a:t>Informatics and security: </a:t>
            </a:r>
            <a:r>
              <a:rPr lang="en-GB" altLang="en-US" kern="0" dirty="0"/>
              <a:t>Low power high speed computer memories (RAM) are made of ferroelectrics (quantum materials).</a:t>
            </a:r>
          </a:p>
          <a:p>
            <a:pPr marL="457200" lvl="1" indent="0">
              <a:buNone/>
              <a:defRPr/>
            </a:pPr>
            <a:r>
              <a:rPr lang="en-GB" altLang="en-US" b="1" i="1" dirty="0">
                <a:solidFill>
                  <a:srgbClr val="0033CC"/>
                </a:solidFill>
              </a:rPr>
              <a:t>Why Organic ferroelectrics?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altLang="en-US" dirty="0"/>
              <a:t>Flexible electronics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altLang="en-US" dirty="0"/>
              <a:t>Low cost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altLang="en-US" dirty="0"/>
              <a:t>Low processing temperatures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altLang="en-US" dirty="0"/>
              <a:t>Free of toxic heavy metals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en-GB" dirty="0"/>
          </a:p>
          <a:p>
            <a:pPr marL="457200" lvl="1" indent="0">
              <a:buNone/>
              <a:defRPr/>
            </a:pPr>
            <a:endParaRPr lang="en-GB" altLang="en-US" b="1" i="1" dirty="0">
              <a:solidFill>
                <a:srgbClr val="0033CC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GB" altLang="en-US" sz="2000" dirty="0"/>
          </a:p>
          <a:p>
            <a:pPr>
              <a:buFontTx/>
              <a:buNone/>
              <a:defRPr/>
            </a:pPr>
            <a:endParaRPr lang="en-GB" altLang="en-US" sz="2000" dirty="0"/>
          </a:p>
          <a:p>
            <a:pPr>
              <a:buFontTx/>
              <a:buNone/>
              <a:defRPr/>
            </a:pPr>
            <a:endParaRPr lang="en-GB" altLang="en-US" sz="2000" dirty="0"/>
          </a:p>
          <a:p>
            <a:pPr>
              <a:buFontTx/>
              <a:buNone/>
              <a:defRPr/>
            </a:pPr>
            <a:endParaRPr lang="en-GB" altLang="en-US" sz="2000" dirty="0"/>
          </a:p>
          <a:p>
            <a:pPr lvl="1">
              <a:buFontTx/>
              <a:buNone/>
              <a:defRPr/>
            </a:pPr>
            <a:endParaRPr lang="en-GB" altLang="en-US" sz="2000" dirty="0"/>
          </a:p>
          <a:p>
            <a:pPr lvl="1">
              <a:buFontTx/>
              <a:buNone/>
              <a:defRPr/>
            </a:pPr>
            <a:r>
              <a:rPr lang="en-GB" altLang="en-US" sz="2000" dirty="0"/>
              <a:t>	</a:t>
            </a:r>
          </a:p>
          <a:p>
            <a:pPr>
              <a:defRPr/>
            </a:pPr>
            <a:endParaRPr lang="en-GB" altLang="en-US" sz="20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13315ED-8BCF-5F44-AA48-C60488EE8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739" y="1626295"/>
            <a:ext cx="1897887" cy="180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6F7CAE-0914-834D-130A-D3BD24E6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681" y="4193629"/>
            <a:ext cx="187220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mage result for flexible electronics">
            <a:extLst>
              <a:ext uri="{FF2B5EF4-FFF2-40B4-BE49-F238E27FC236}">
                <a16:creationId xmlns:a16="http://schemas.microsoft.com/office/drawing/2014/main" id="{30BFF268-0410-0AAC-621A-38BEF4792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591" y="5043452"/>
            <a:ext cx="2676704" cy="150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71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A0E3F-16BC-AB12-1D97-9D794E9B3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93DA1366-60F5-52A0-44FF-D10C8B90D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639" y="147702"/>
            <a:ext cx="9144000" cy="79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3200" b="1" kern="0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5A1A32A-D0B5-BFB3-1A92-D196A8AB38D2}"/>
              </a:ext>
            </a:extLst>
          </p:cNvPr>
          <p:cNvSpPr txBox="1">
            <a:spLocks/>
          </p:cNvSpPr>
          <p:nvPr/>
        </p:nvSpPr>
        <p:spPr>
          <a:xfrm>
            <a:off x="111211" y="939864"/>
            <a:ext cx="9193832" cy="577043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altLang="en-US" dirty="0">
                <a:solidFill>
                  <a:srgbClr val="003088"/>
                </a:solidFill>
                <a:cs typeface="Calibri" panose="020F0502020204030204" pitchFamily="34" charset="0"/>
              </a:rPr>
              <a:t>Flexibility and ferroelectricity is rare combination. </a:t>
            </a:r>
          </a:p>
          <a:p>
            <a:pPr marL="457200" lvl="1" indent="0">
              <a:buNone/>
              <a:defRPr/>
            </a:pPr>
            <a:endParaRPr lang="en-GB" altLang="en-US" dirty="0">
              <a:solidFill>
                <a:srgbClr val="003088"/>
              </a:solidFill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GB" altLang="en-US" dirty="0" err="1">
                <a:solidFill>
                  <a:srgbClr val="003088"/>
                </a:solidFill>
                <a:cs typeface="Calibri" panose="020F0502020204030204" pitchFamily="34" charset="0"/>
              </a:rPr>
              <a:t>Croconic</a:t>
            </a:r>
            <a:r>
              <a:rPr lang="en-GB" altLang="en-US" dirty="0">
                <a:solidFill>
                  <a:srgbClr val="003088"/>
                </a:solidFill>
                <a:cs typeface="Calibri" panose="020F0502020204030204" pitchFamily="34" charset="0"/>
              </a:rPr>
              <a:t> acid and </a:t>
            </a:r>
            <a:r>
              <a:rPr lang="en-GB" altLang="en-US" dirty="0" err="1">
                <a:solidFill>
                  <a:srgbClr val="003088"/>
                </a:solidFill>
                <a:cs typeface="Calibri" panose="020F0502020204030204" pitchFamily="34" charset="0"/>
              </a:rPr>
              <a:t>haloimidazoles</a:t>
            </a:r>
            <a:r>
              <a:rPr lang="en-GB" altLang="en-US" dirty="0">
                <a:solidFill>
                  <a:srgbClr val="003088"/>
                </a:solidFill>
                <a:cs typeface="Calibri" panose="020F0502020204030204" pitchFamily="34" charset="0"/>
              </a:rPr>
              <a:t> are ferroelectrics at room temperature. </a:t>
            </a:r>
            <a:r>
              <a:rPr lang="en-GB" altLang="en-US" dirty="0" err="1">
                <a:solidFill>
                  <a:srgbClr val="003088"/>
                </a:solidFill>
                <a:cs typeface="Calibri" panose="020F0502020204030204" pitchFamily="34" charset="0"/>
              </a:rPr>
              <a:t>Squaric</a:t>
            </a:r>
            <a:r>
              <a:rPr lang="en-GB" altLang="en-US" dirty="0">
                <a:solidFill>
                  <a:srgbClr val="003088"/>
                </a:solidFill>
                <a:cs typeface="Calibri" panose="020F0502020204030204" pitchFamily="34" charset="0"/>
              </a:rPr>
              <a:t> acid is anti-ferroelectric </a:t>
            </a:r>
            <a:r>
              <a:rPr lang="en-GB" altLang="en-US" dirty="0" err="1">
                <a:solidFill>
                  <a:srgbClr val="003088"/>
                </a:solidFill>
                <a:cs typeface="Calibri" panose="020F0502020204030204" pitchFamily="34" charset="0"/>
              </a:rPr>
              <a:t>upto</a:t>
            </a:r>
            <a:r>
              <a:rPr lang="en-GB" altLang="en-US" dirty="0">
                <a:solidFill>
                  <a:srgbClr val="003088"/>
                </a:solidFill>
                <a:cs typeface="Calibri" panose="020F0502020204030204" pitchFamily="34" charset="0"/>
              </a:rPr>
              <a:t> 373K and </a:t>
            </a:r>
            <a:r>
              <a:rPr lang="en-GB" altLang="en-US" dirty="0" err="1">
                <a:solidFill>
                  <a:srgbClr val="003088"/>
                </a:solidFill>
                <a:cs typeface="Calibri" panose="020F0502020204030204" pitchFamily="34" charset="0"/>
              </a:rPr>
              <a:t>paraelectric</a:t>
            </a:r>
            <a:r>
              <a:rPr lang="en-GB" altLang="en-US" dirty="0">
                <a:solidFill>
                  <a:srgbClr val="003088"/>
                </a:solidFill>
                <a:cs typeface="Calibri" panose="020F0502020204030204" pitchFamily="34" charset="0"/>
              </a:rPr>
              <a:t> above that temperature</a:t>
            </a:r>
          </a:p>
          <a:p>
            <a:pPr marL="457200" lvl="1" indent="0">
              <a:buFontTx/>
              <a:buNone/>
              <a:defRPr/>
            </a:pPr>
            <a:endParaRPr lang="en-GB" altLang="en-US" dirty="0">
              <a:solidFill>
                <a:srgbClr val="003088"/>
              </a:solidFill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GB" altLang="en-US" dirty="0">
                <a:solidFill>
                  <a:srgbClr val="003088"/>
                </a:solidFill>
                <a:cs typeface="Calibri" panose="020F0502020204030204" pitchFamily="34" charset="0"/>
              </a:rPr>
              <a:t>Hydrogen bonding plays an important role in these properties. </a:t>
            </a:r>
          </a:p>
          <a:p>
            <a:pPr lvl="1">
              <a:defRPr/>
            </a:pPr>
            <a:endParaRPr lang="en-GB" altLang="en-US" dirty="0">
              <a:solidFill>
                <a:srgbClr val="003088"/>
              </a:solidFill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GB" altLang="en-US" dirty="0">
                <a:solidFill>
                  <a:srgbClr val="003088"/>
                </a:solidFill>
              </a:rPr>
              <a:t>Neutron scattering is an important tool to investigate organic ferroelectrics</a:t>
            </a:r>
          </a:p>
          <a:p>
            <a:pPr lvl="1">
              <a:defRPr/>
            </a:pPr>
            <a:endParaRPr lang="en-GB" altLang="en-US" dirty="0">
              <a:solidFill>
                <a:srgbClr val="003088"/>
              </a:solidFill>
            </a:endParaRPr>
          </a:p>
          <a:p>
            <a:pPr lvl="1">
              <a:defRPr/>
            </a:pPr>
            <a:r>
              <a:rPr lang="en-GB" altLang="en-US" dirty="0">
                <a:solidFill>
                  <a:srgbClr val="003088"/>
                </a:solidFill>
              </a:rPr>
              <a:t>Predictive modelling is important to design these ferroelectric materials .</a:t>
            </a:r>
          </a:p>
          <a:p>
            <a:pPr lvl="1">
              <a:defRPr/>
            </a:pPr>
            <a:endParaRPr lang="en-GB" altLang="en-US" dirty="0">
              <a:solidFill>
                <a:srgbClr val="003088"/>
              </a:solidFill>
            </a:endParaRPr>
          </a:p>
          <a:p>
            <a:pPr lvl="1">
              <a:defRPr/>
            </a:pPr>
            <a:endParaRPr lang="en-GB" altLang="en-US" dirty="0">
              <a:solidFill>
                <a:srgbClr val="003088"/>
              </a:solidFill>
            </a:endParaRPr>
          </a:p>
          <a:p>
            <a:pPr lvl="1">
              <a:defRPr/>
            </a:pPr>
            <a:endParaRPr lang="en-GB" altLang="en-US" dirty="0">
              <a:solidFill>
                <a:srgbClr val="003088"/>
              </a:solidFill>
              <a:cs typeface="Calibri" panose="020F0502020204030204" pitchFamily="34" charset="0"/>
            </a:endParaRPr>
          </a:p>
          <a:p>
            <a:pPr lvl="1">
              <a:defRPr/>
            </a:pPr>
            <a:endParaRPr lang="en-GB" altLang="en-US" dirty="0">
              <a:solidFill>
                <a:srgbClr val="003088"/>
              </a:solidFill>
              <a:cs typeface="Calibri" panose="020F0502020204030204" pitchFamily="34" charset="0"/>
            </a:endParaRPr>
          </a:p>
          <a:p>
            <a:pPr marL="457200" lvl="1" indent="0">
              <a:buFontTx/>
              <a:buNone/>
              <a:defRPr/>
            </a:pPr>
            <a:endParaRPr lang="en-GB" altLang="en-US" dirty="0">
              <a:solidFill>
                <a:srgbClr val="003088"/>
              </a:solidFill>
              <a:cs typeface="Calibri" panose="020F0502020204030204" pitchFamily="34" charset="0"/>
            </a:endParaRPr>
          </a:p>
          <a:p>
            <a:pPr lvl="1">
              <a:defRPr/>
            </a:pPr>
            <a:endParaRPr lang="en-GB" altLang="en-US" dirty="0">
              <a:solidFill>
                <a:srgbClr val="003088"/>
              </a:solidFill>
            </a:endParaRPr>
          </a:p>
          <a:p>
            <a:pPr lvl="1">
              <a:buFont typeface="Arial" charset="0"/>
              <a:buChar char="•"/>
              <a:defRPr/>
            </a:pPr>
            <a:endParaRPr lang="en-GB" altLang="en-US" dirty="0">
              <a:solidFill>
                <a:srgbClr val="003088"/>
              </a:solidFill>
            </a:endParaRPr>
          </a:p>
          <a:p>
            <a:pPr>
              <a:buFontTx/>
              <a:buNone/>
              <a:defRPr/>
            </a:pPr>
            <a:endParaRPr lang="en-GB" altLang="en-US" sz="2400" dirty="0">
              <a:solidFill>
                <a:srgbClr val="003088"/>
              </a:solidFill>
            </a:endParaRPr>
          </a:p>
          <a:p>
            <a:pPr>
              <a:buFontTx/>
              <a:buNone/>
              <a:defRPr/>
            </a:pPr>
            <a:endParaRPr lang="en-GB" altLang="en-US" sz="2400" dirty="0">
              <a:solidFill>
                <a:srgbClr val="003088"/>
              </a:solidFill>
            </a:endParaRPr>
          </a:p>
          <a:p>
            <a:pPr>
              <a:buFontTx/>
              <a:buNone/>
              <a:defRPr/>
            </a:pPr>
            <a:endParaRPr lang="en-GB" altLang="en-US" sz="2400" dirty="0">
              <a:solidFill>
                <a:srgbClr val="003088"/>
              </a:solidFill>
            </a:endParaRPr>
          </a:p>
          <a:p>
            <a:pPr lvl="1">
              <a:buFontTx/>
              <a:buNone/>
              <a:defRPr/>
            </a:pPr>
            <a:endParaRPr lang="en-GB" altLang="en-US" dirty="0">
              <a:solidFill>
                <a:srgbClr val="003088"/>
              </a:solidFill>
            </a:endParaRPr>
          </a:p>
          <a:p>
            <a:pPr lvl="1">
              <a:buFontTx/>
              <a:buNone/>
              <a:defRPr/>
            </a:pPr>
            <a:r>
              <a:rPr lang="en-GB" altLang="en-US" dirty="0">
                <a:solidFill>
                  <a:srgbClr val="003088"/>
                </a:solidFill>
              </a:rPr>
              <a:t>	</a:t>
            </a:r>
          </a:p>
          <a:p>
            <a:pPr>
              <a:defRPr/>
            </a:pPr>
            <a:endParaRPr lang="en-GB" altLang="en-US" sz="2400" dirty="0">
              <a:solidFill>
                <a:srgbClr val="003088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DBC3D2-A22B-B428-3E9B-23DEE3F0F84D}"/>
              </a:ext>
            </a:extLst>
          </p:cNvPr>
          <p:cNvGrpSpPr/>
          <p:nvPr/>
        </p:nvGrpSpPr>
        <p:grpSpPr>
          <a:xfrm>
            <a:off x="9056252" y="817576"/>
            <a:ext cx="2928773" cy="6015008"/>
            <a:chOff x="8849514" y="899289"/>
            <a:chExt cx="2928773" cy="60150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7FDB62-60E4-173D-0F2A-C8A5BC578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7760" y="4600358"/>
              <a:ext cx="2071218" cy="23139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C4C129-A7F0-5F3C-D4E0-2E1028D45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88462" y="899289"/>
              <a:ext cx="1448994" cy="1770319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5EF2E62-F90F-ECAB-E879-9955A88566B4}"/>
                </a:ext>
              </a:extLst>
            </p:cNvPr>
            <p:cNvGrpSpPr/>
            <p:nvPr/>
          </p:nvGrpSpPr>
          <p:grpSpPr>
            <a:xfrm>
              <a:off x="8849514" y="2813918"/>
              <a:ext cx="1071476" cy="1721473"/>
              <a:chOff x="4266022" y="17687471"/>
              <a:chExt cx="924095" cy="172147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8C3DC91-7251-310B-E414-51C0865410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66022" y="17687471"/>
                <a:ext cx="907523" cy="111125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6724891-BA72-9F7D-C676-D453AABBB0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87649" y="18782995"/>
                <a:ext cx="237974" cy="223976"/>
              </a:xfrm>
              <a:prstGeom prst="rect">
                <a:avLst/>
              </a:prstGeom>
            </p:spPr>
          </p:pic>
          <p:sp>
            <p:nvSpPr>
              <p:cNvPr id="15" name="Diamond 14">
                <a:extLst>
                  <a:ext uri="{FF2B5EF4-FFF2-40B4-BE49-F238E27FC236}">
                    <a16:creationId xmlns:a16="http://schemas.microsoft.com/office/drawing/2014/main" id="{E23000C0-0B2C-B6F9-07E0-A7206E2CAE33}"/>
                  </a:ext>
                </a:extLst>
              </p:cNvPr>
              <p:cNvSpPr/>
              <p:nvPr/>
            </p:nvSpPr>
            <p:spPr>
              <a:xfrm>
                <a:off x="4615269" y="18897442"/>
                <a:ext cx="270756" cy="268472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ACE605-596A-6F79-8EA8-2EDF9C0F252D}"/>
                  </a:ext>
                </a:extLst>
              </p:cNvPr>
              <p:cNvSpPr txBox="1"/>
              <p:nvPr/>
            </p:nvSpPr>
            <p:spPr>
              <a:xfrm>
                <a:off x="4848499" y="18808559"/>
                <a:ext cx="34161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b="1" dirty="0"/>
                  <a:t>Cl</a:t>
                </a: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0552E83-D8C9-3763-52A7-32DD466343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01912" y="19182996"/>
                <a:ext cx="224107" cy="199206"/>
              </a:xfrm>
              <a:prstGeom prst="rect">
                <a:avLst/>
              </a:prstGeom>
            </p:spPr>
          </p:pic>
          <p:sp>
            <p:nvSpPr>
              <p:cNvPr id="18" name="Diamond 17">
                <a:extLst>
                  <a:ext uri="{FF2B5EF4-FFF2-40B4-BE49-F238E27FC236}">
                    <a16:creationId xmlns:a16="http://schemas.microsoft.com/office/drawing/2014/main" id="{645DDD1F-2B4F-CA24-CC61-534DA4A80001}"/>
                  </a:ext>
                </a:extLst>
              </p:cNvPr>
              <p:cNvSpPr/>
              <p:nvPr/>
            </p:nvSpPr>
            <p:spPr>
              <a:xfrm>
                <a:off x="4646317" y="19007109"/>
                <a:ext cx="210382" cy="301027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Diamond 18">
                <a:extLst>
                  <a:ext uri="{FF2B5EF4-FFF2-40B4-BE49-F238E27FC236}">
                    <a16:creationId xmlns:a16="http://schemas.microsoft.com/office/drawing/2014/main" id="{5DCF50B3-C944-5AA7-321E-F8F5B385B9DE}"/>
                  </a:ext>
                </a:extLst>
              </p:cNvPr>
              <p:cNvSpPr/>
              <p:nvPr/>
            </p:nvSpPr>
            <p:spPr>
              <a:xfrm>
                <a:off x="4342099" y="19023941"/>
                <a:ext cx="267428" cy="24102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6D41E0-1D13-D82B-F2DC-B903911A3DC8}"/>
                  </a:ext>
                </a:extLst>
              </p:cNvPr>
              <p:cNvSpPr txBox="1"/>
              <p:nvPr/>
            </p:nvSpPr>
            <p:spPr>
              <a:xfrm>
                <a:off x="4872746" y="19116556"/>
                <a:ext cx="29642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b="1" dirty="0"/>
                  <a:t>N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B3ADEE-46E8-E076-91C5-5AFF1AB60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876326" y="2880359"/>
              <a:ext cx="2112711" cy="169121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B46411E-CE81-6206-1C69-882925EA8957}"/>
              </a:ext>
            </a:extLst>
          </p:cNvPr>
          <p:cNvSpPr txBox="1"/>
          <p:nvPr/>
        </p:nvSpPr>
        <p:spPr>
          <a:xfrm>
            <a:off x="2976379" y="6118485"/>
            <a:ext cx="4752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 startAt="19"/>
            </a:pPr>
            <a:r>
              <a:rPr lang="en-GB" sz="1600" dirty="0" err="1"/>
              <a:t>Horiuchi</a:t>
            </a:r>
            <a:r>
              <a:rPr lang="en-GB" sz="1600" dirty="0"/>
              <a:t> et. al, Nat. Comm. </a:t>
            </a:r>
            <a:r>
              <a:rPr lang="en-GB" sz="1600" b="1" dirty="0"/>
              <a:t>8</a:t>
            </a:r>
            <a:r>
              <a:rPr lang="en-GB" sz="1600" dirty="0"/>
              <a:t>, 14426 (2017).</a:t>
            </a:r>
          </a:p>
          <a:p>
            <a:pPr marL="342900" indent="-342900">
              <a:buFontTx/>
              <a:buAutoNum type="alphaUcPeriod" startAt="19"/>
            </a:pPr>
            <a:r>
              <a:rPr lang="en-GB" sz="1600" dirty="0"/>
              <a:t>M. </a:t>
            </a:r>
            <a:r>
              <a:rPr lang="en-GB" sz="1600" dirty="0" err="1"/>
              <a:t>Owczarek</a:t>
            </a:r>
            <a:r>
              <a:rPr lang="en-GB" sz="1600" dirty="0"/>
              <a:t> et al. Nature </a:t>
            </a:r>
            <a:r>
              <a:rPr lang="en-GB" sz="1600" dirty="0" err="1"/>
              <a:t>Commn</a:t>
            </a:r>
            <a:r>
              <a:rPr lang="en-GB" sz="1600" dirty="0"/>
              <a:t>.</a:t>
            </a:r>
            <a:r>
              <a:rPr lang="en-GB" sz="1600" b="1" dirty="0"/>
              <a:t> 7, </a:t>
            </a:r>
            <a:r>
              <a:rPr lang="en-GB" sz="1600" dirty="0"/>
              <a:t>1308 (2016).</a:t>
            </a:r>
          </a:p>
        </p:txBody>
      </p:sp>
    </p:spTree>
    <p:extLst>
      <p:ext uri="{BB962C8B-B14F-4D97-AF65-F5344CB8AC3E}">
        <p14:creationId xmlns:p14="http://schemas.microsoft.com/office/powerpoint/2010/main" val="2616061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F39A0653-5C07-FCE0-FF3F-63929ED74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639" y="147702"/>
            <a:ext cx="9144000" cy="79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3200" b="1" kern="0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0679AF-0D75-4FCF-5D2D-9D5F657D93CE}"/>
              </a:ext>
            </a:extLst>
          </p:cNvPr>
          <p:cNvSpPr txBox="1"/>
          <p:nvPr/>
        </p:nvSpPr>
        <p:spPr>
          <a:xfrm>
            <a:off x="1178931" y="1600605"/>
            <a:ext cx="10352009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  <a:ea typeface="Roboto" panose="02000000000000000000" pitchFamily="2" charset="0"/>
                <a:cs typeface="Calibri" panose="020F0502020204030204" pitchFamily="34" charset="0"/>
              </a:rPr>
              <a:t>Structure of organic ferroelectrics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  <a:ea typeface="Roboto" panose="02000000000000000000" pitchFamily="2" charset="0"/>
                <a:cs typeface="Calibri" panose="020F0502020204030204" pitchFamily="34" charset="0"/>
              </a:rPr>
              <a:t>Quasi-elastic neutron scattering spectroscopy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  <a:ea typeface="Roboto" panose="02000000000000000000" pitchFamily="2" charset="0"/>
                <a:cs typeface="Calibri" panose="020F0502020204030204" pitchFamily="34" charset="0"/>
              </a:rPr>
              <a:t>Predictive modelling using ab-initio MD simulations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  <a:ea typeface="Roboto" panose="02000000000000000000" pitchFamily="2" charset="0"/>
                <a:cs typeface="Calibri" panose="020F0502020204030204" pitchFamily="34" charset="0"/>
              </a:rPr>
              <a:t>Ferroelectric polarisation using Born Effective Charge tensor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  <a:ea typeface="Roboto" panose="02000000000000000000" pitchFamily="2" charset="0"/>
                <a:cs typeface="Calibri" panose="020F050202020403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9015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7043D8-3E5A-2339-0C32-F0BFCD813CEE}"/>
              </a:ext>
            </a:extLst>
          </p:cNvPr>
          <p:cNvSpPr txBox="1">
            <a:spLocks/>
          </p:cNvSpPr>
          <p:nvPr/>
        </p:nvSpPr>
        <p:spPr>
          <a:xfrm>
            <a:off x="1860006" y="95795"/>
            <a:ext cx="9144000" cy="6048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b="1" dirty="0">
                <a:solidFill>
                  <a:srgbClr val="002060"/>
                </a:solidFill>
              </a:rPr>
              <a:t>Structure of Organic Ferroelectrics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71DA9E-6921-52AE-5D81-27F704E144B4}"/>
              </a:ext>
            </a:extLst>
          </p:cNvPr>
          <p:cNvGrpSpPr/>
          <p:nvPr/>
        </p:nvGrpSpPr>
        <p:grpSpPr>
          <a:xfrm>
            <a:off x="76703" y="700632"/>
            <a:ext cx="12115297" cy="4405326"/>
            <a:chOff x="76703" y="772155"/>
            <a:chExt cx="11692337" cy="422484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8D7C83-73CC-364C-8F73-91347D83E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4503" y="2397897"/>
              <a:ext cx="2381385" cy="245698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4BB27C6-2836-E1F0-FAF5-426BA290C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8439" y="1165626"/>
              <a:ext cx="2112711" cy="16912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25AA60-A53A-51BC-8B9D-CC6B99B0D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0788" y="772155"/>
              <a:ext cx="2071218" cy="2313939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C403468-C8CF-CA14-FA28-C76C1E3BDD1A}"/>
                </a:ext>
              </a:extLst>
            </p:cNvPr>
            <p:cNvGrpSpPr/>
            <p:nvPr/>
          </p:nvGrpSpPr>
          <p:grpSpPr>
            <a:xfrm>
              <a:off x="10697564" y="1068388"/>
              <a:ext cx="1071476" cy="1721473"/>
              <a:chOff x="4266022" y="17687471"/>
              <a:chExt cx="924095" cy="1721473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E683A38-3673-7E9C-96D9-77A3804B5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66022" y="17687471"/>
                <a:ext cx="907523" cy="111125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EFAA930-B22B-6C9E-3F41-FD98BBFC6C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87649" y="18782995"/>
                <a:ext cx="237974" cy="223976"/>
              </a:xfrm>
              <a:prstGeom prst="rect">
                <a:avLst/>
              </a:prstGeom>
            </p:spPr>
          </p:pic>
          <p:sp>
            <p:nvSpPr>
              <p:cNvPr id="22" name="Diamond 21">
                <a:extLst>
                  <a:ext uri="{FF2B5EF4-FFF2-40B4-BE49-F238E27FC236}">
                    <a16:creationId xmlns:a16="http://schemas.microsoft.com/office/drawing/2014/main" id="{E5837C56-CE2F-98A1-75A7-D967056081C0}"/>
                  </a:ext>
                </a:extLst>
              </p:cNvPr>
              <p:cNvSpPr/>
              <p:nvPr/>
            </p:nvSpPr>
            <p:spPr>
              <a:xfrm>
                <a:off x="4615269" y="18897442"/>
                <a:ext cx="270756" cy="268472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B0952E-625C-4475-B34B-59BF55D6B8BE}"/>
                  </a:ext>
                </a:extLst>
              </p:cNvPr>
              <p:cNvSpPr txBox="1"/>
              <p:nvPr/>
            </p:nvSpPr>
            <p:spPr>
              <a:xfrm>
                <a:off x="4848499" y="18808559"/>
                <a:ext cx="34161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b="1" dirty="0"/>
                  <a:t>Cl</a:t>
                </a: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FF07943-941D-4F13-AD55-15264D308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01912" y="19182996"/>
                <a:ext cx="224107" cy="199206"/>
              </a:xfrm>
              <a:prstGeom prst="rect">
                <a:avLst/>
              </a:prstGeom>
            </p:spPr>
          </p:pic>
          <p:sp>
            <p:nvSpPr>
              <p:cNvPr id="25" name="Diamond 24">
                <a:extLst>
                  <a:ext uri="{FF2B5EF4-FFF2-40B4-BE49-F238E27FC236}">
                    <a16:creationId xmlns:a16="http://schemas.microsoft.com/office/drawing/2014/main" id="{88739F3B-3E24-61CE-9584-EF3BA707498D}"/>
                  </a:ext>
                </a:extLst>
              </p:cNvPr>
              <p:cNvSpPr/>
              <p:nvPr/>
            </p:nvSpPr>
            <p:spPr>
              <a:xfrm>
                <a:off x="4646317" y="19007109"/>
                <a:ext cx="210382" cy="301027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Diamond 25">
                <a:extLst>
                  <a:ext uri="{FF2B5EF4-FFF2-40B4-BE49-F238E27FC236}">
                    <a16:creationId xmlns:a16="http://schemas.microsoft.com/office/drawing/2014/main" id="{85D7A357-3391-40AF-174E-9A1A680A1655}"/>
                  </a:ext>
                </a:extLst>
              </p:cNvPr>
              <p:cNvSpPr/>
              <p:nvPr/>
            </p:nvSpPr>
            <p:spPr>
              <a:xfrm>
                <a:off x="4342099" y="19023941"/>
                <a:ext cx="267428" cy="24102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E285B05-1B10-CF1B-EC81-287D324B0178}"/>
                  </a:ext>
                </a:extLst>
              </p:cNvPr>
              <p:cNvSpPr txBox="1"/>
              <p:nvPr/>
            </p:nvSpPr>
            <p:spPr>
              <a:xfrm>
                <a:off x="4872746" y="19116556"/>
                <a:ext cx="29642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b="1" dirty="0"/>
                  <a:t>N</a:t>
                </a:r>
              </a:p>
            </p:txBody>
          </p:sp>
        </p:grpSp>
        <p:pic>
          <p:nvPicPr>
            <p:cNvPr id="11" name="Content Placeholder 5">
              <a:extLst>
                <a:ext uri="{FF2B5EF4-FFF2-40B4-BE49-F238E27FC236}">
                  <a16:creationId xmlns:a16="http://schemas.microsoft.com/office/drawing/2014/main" id="{C37B8AF4-41F1-1473-6853-619E21483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617307" y="961298"/>
              <a:ext cx="4054376" cy="320522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1AE7CC-0F7B-A0E5-CB1F-5264F2234ACD}"/>
                </a:ext>
              </a:extLst>
            </p:cNvPr>
            <p:cNvSpPr txBox="1"/>
            <p:nvPr/>
          </p:nvSpPr>
          <p:spPr>
            <a:xfrm>
              <a:off x="7305575" y="3388093"/>
              <a:ext cx="731520" cy="7784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C2108F7-461F-9408-7E39-97956506C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023" y="3004212"/>
              <a:ext cx="2092634" cy="135476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0B459BC-256F-C2DC-388F-38E5ED12F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991" y="870232"/>
              <a:ext cx="1949080" cy="228199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0ECC6E0-1317-1F58-7F96-82D699C68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338" y="3152230"/>
              <a:ext cx="1576083" cy="97088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987B62-C524-74C4-6CAA-452CC3FB29B8}"/>
                </a:ext>
              </a:extLst>
            </p:cNvPr>
            <p:cNvSpPr txBox="1"/>
            <p:nvPr/>
          </p:nvSpPr>
          <p:spPr>
            <a:xfrm>
              <a:off x="424709" y="4627672"/>
              <a:ext cx="2265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rgbClr val="0033CC"/>
                  </a:solidFill>
                </a:rPr>
                <a:t>HaloImidazole</a:t>
              </a:r>
              <a:r>
                <a:rPr lang="en-GB" dirty="0">
                  <a:solidFill>
                    <a:srgbClr val="0033CC"/>
                  </a:solidFill>
                </a:rPr>
                <a:t>, </a:t>
              </a:r>
              <a:r>
                <a:rPr lang="en-GB" dirty="0" err="1">
                  <a:solidFill>
                    <a:srgbClr val="0033CC"/>
                  </a:solidFill>
                </a:rPr>
                <a:t>DCMeI</a:t>
              </a:r>
              <a:endParaRPr lang="en-GB" dirty="0">
                <a:solidFill>
                  <a:srgbClr val="0033CC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D8F845-290F-ECB4-6416-54AD21B1E72D}"/>
                </a:ext>
              </a:extLst>
            </p:cNvPr>
            <p:cNvSpPr txBox="1"/>
            <p:nvPr/>
          </p:nvSpPr>
          <p:spPr>
            <a:xfrm>
              <a:off x="2980719" y="4523603"/>
              <a:ext cx="894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rgbClr val="0033CC"/>
                  </a:solidFill>
                </a:rPr>
                <a:t>PhMDA</a:t>
              </a:r>
              <a:endParaRPr lang="en-GB" dirty="0">
                <a:solidFill>
                  <a:srgbClr val="0033CC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68A86A-268E-5ACB-390F-0AB5BCC762D8}"/>
                </a:ext>
              </a:extLst>
            </p:cNvPr>
            <p:cNvSpPr txBox="1"/>
            <p:nvPr/>
          </p:nvSpPr>
          <p:spPr>
            <a:xfrm>
              <a:off x="5111052" y="4510687"/>
              <a:ext cx="1311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rgbClr val="0033CC"/>
                  </a:solidFill>
                </a:rPr>
                <a:t>Squaric</a:t>
              </a:r>
              <a:r>
                <a:rPr lang="en-GB" dirty="0">
                  <a:solidFill>
                    <a:srgbClr val="0033CC"/>
                  </a:solidFill>
                </a:rPr>
                <a:t> acid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B4D63D-383F-B687-0A52-6F32ADA03DE9}"/>
                </a:ext>
              </a:extLst>
            </p:cNvPr>
            <p:cNvSpPr txBox="1"/>
            <p:nvPr/>
          </p:nvSpPr>
          <p:spPr>
            <a:xfrm>
              <a:off x="7874677" y="4495689"/>
              <a:ext cx="1432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rgbClr val="0033CC"/>
                  </a:solidFill>
                </a:rPr>
                <a:t>Croconic</a:t>
              </a:r>
              <a:r>
                <a:rPr lang="en-GB" dirty="0">
                  <a:solidFill>
                    <a:srgbClr val="0033CC"/>
                  </a:solidFill>
                </a:rPr>
                <a:t> acid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ACC1F466-3670-FAD6-B724-7C4940029BC4}"/>
              </a:ext>
            </a:extLst>
          </p:cNvPr>
          <p:cNvSpPr txBox="1"/>
          <p:nvPr/>
        </p:nvSpPr>
        <p:spPr>
          <a:xfrm>
            <a:off x="1988465" y="5105958"/>
            <a:ext cx="8898590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088"/>
                </a:solidFill>
              </a:rPr>
              <a:t>Hydrogen bonds are very important for changing polarisations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088"/>
                </a:solidFill>
              </a:rPr>
              <a:t>What about halogen bonds?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308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3088"/>
              </a:solidFill>
            </a:endParaRPr>
          </a:p>
        </p:txBody>
      </p:sp>
      <p:sp>
        <p:nvSpPr>
          <p:cNvPr id="51" name="TextBox 12">
            <a:extLst>
              <a:ext uri="{FF2B5EF4-FFF2-40B4-BE49-F238E27FC236}">
                <a16:creationId xmlns:a16="http://schemas.microsoft.com/office/drawing/2014/main" id="{4F843087-05D7-136E-3966-7F276753F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0" y="6036271"/>
            <a:ext cx="11872280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en-US" sz="1400" dirty="0">
                <a:latin typeface="+mn-lt"/>
              </a:rPr>
              <a:t>S. Mukhopadhyay, Front. Phys. 10, 834902 (2022);                                                S. Mukhopadhyay, </a:t>
            </a:r>
            <a:r>
              <a:rPr lang="fr-FR" altLang="en-US" sz="1400" dirty="0">
                <a:latin typeface="+mn-lt"/>
              </a:rPr>
              <a:t>J. Phys.  </a:t>
            </a:r>
            <a:r>
              <a:rPr lang="fr-FR" altLang="en-US" sz="1400" dirty="0" err="1">
                <a:latin typeface="+mn-lt"/>
              </a:rPr>
              <a:t>Comm</a:t>
            </a:r>
            <a:r>
              <a:rPr lang="fr-FR" altLang="en-US" sz="1400" dirty="0">
                <a:latin typeface="+mn-lt"/>
              </a:rPr>
              <a:t>. 3, 11 (2019);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1400" dirty="0">
                <a:latin typeface="+mn-lt"/>
              </a:rPr>
              <a:t>S, Mukhopadhyay et. al, PCCP, 19, 32216 (2017);                                                   S. Mukhopadhyay et al. Phys. Chem. Chem. Phys. (2014);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1400" dirty="0">
                <a:latin typeface="+mn-lt"/>
              </a:rPr>
              <a:t>S. Mukhopadhyay et al. J. </a:t>
            </a:r>
            <a:r>
              <a:rPr lang="en-GB" altLang="en-US" sz="1400" dirty="0" err="1">
                <a:latin typeface="+mn-lt"/>
              </a:rPr>
              <a:t>Chem</a:t>
            </a:r>
            <a:r>
              <a:rPr lang="en-GB" altLang="en-US" sz="1400" dirty="0">
                <a:latin typeface="+mn-lt"/>
              </a:rPr>
              <a:t> </a:t>
            </a:r>
            <a:r>
              <a:rPr lang="en-GB" altLang="en-US" sz="1400" dirty="0" err="1">
                <a:latin typeface="+mn-lt"/>
              </a:rPr>
              <a:t>Phys</a:t>
            </a:r>
            <a:r>
              <a:rPr lang="en-GB" altLang="en-US" sz="1400" dirty="0">
                <a:latin typeface="+mn-lt"/>
              </a:rPr>
              <a:t>, 427, 95 (2013).</a:t>
            </a:r>
          </a:p>
        </p:txBody>
      </p:sp>
    </p:spTree>
    <p:extLst>
      <p:ext uri="{BB962C8B-B14F-4D97-AF65-F5344CB8AC3E}">
        <p14:creationId xmlns:p14="http://schemas.microsoft.com/office/powerpoint/2010/main" val="4293396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1AEE83A-76A5-4CC8-8917-402660849879}"/>
              </a:ext>
            </a:extLst>
          </p:cNvPr>
          <p:cNvSpPr txBox="1">
            <a:spLocks/>
          </p:cNvSpPr>
          <p:nvPr/>
        </p:nvSpPr>
        <p:spPr>
          <a:xfrm>
            <a:off x="1860006" y="95795"/>
            <a:ext cx="9144000" cy="6048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b="1" dirty="0">
                <a:solidFill>
                  <a:srgbClr val="002060"/>
                </a:solidFill>
              </a:rPr>
              <a:t>Structure of Organic Ferroelectrics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6123BF-3ECC-5DFC-B2C9-BFA67BE3A0D5}"/>
              </a:ext>
            </a:extLst>
          </p:cNvPr>
          <p:cNvGrpSpPr/>
          <p:nvPr/>
        </p:nvGrpSpPr>
        <p:grpSpPr>
          <a:xfrm>
            <a:off x="73826" y="1162297"/>
            <a:ext cx="12099521" cy="4347248"/>
            <a:chOff x="73826" y="1162297"/>
            <a:chExt cx="12099521" cy="43472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0377495-30D4-8DA0-E07B-2F2A9E2F408A}"/>
                </a:ext>
              </a:extLst>
            </p:cNvPr>
            <p:cNvSpPr txBox="1"/>
            <p:nvPr/>
          </p:nvSpPr>
          <p:spPr>
            <a:xfrm>
              <a:off x="7305575" y="3388093"/>
              <a:ext cx="731520" cy="7784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4115DC-0D0B-3273-11F8-0878D5481FB4}"/>
                </a:ext>
              </a:extLst>
            </p:cNvPr>
            <p:cNvGrpSpPr/>
            <p:nvPr/>
          </p:nvGrpSpPr>
          <p:grpSpPr>
            <a:xfrm>
              <a:off x="73826" y="1162297"/>
              <a:ext cx="6219826" cy="2740025"/>
              <a:chOff x="-1588" y="3424238"/>
              <a:chExt cx="6219826" cy="2740025"/>
            </a:xfrm>
          </p:grpSpPr>
          <p:pic>
            <p:nvPicPr>
              <p:cNvPr id="18" name="Picture 13">
                <a:extLst>
                  <a:ext uri="{FF2B5EF4-FFF2-40B4-BE49-F238E27FC236}">
                    <a16:creationId xmlns:a16="http://schemas.microsoft.com/office/drawing/2014/main" id="{C85E69A0-A58B-9E53-133B-59567BB666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88" y="3424238"/>
                <a:ext cx="6013451" cy="274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CA03ED0-718A-277D-6973-EE99A0933055}"/>
                  </a:ext>
                </a:extLst>
              </p:cNvPr>
              <p:cNvGrpSpPr/>
              <p:nvPr/>
            </p:nvGrpSpPr>
            <p:grpSpPr>
              <a:xfrm>
                <a:off x="2874963" y="3573463"/>
                <a:ext cx="3343275" cy="2540000"/>
                <a:chOff x="2874963" y="3573463"/>
                <a:chExt cx="3343275" cy="2540000"/>
              </a:xfrm>
            </p:grpSpPr>
            <p:pic>
              <p:nvPicPr>
                <p:cNvPr id="20" name="Picture 1">
                  <a:extLst>
                    <a:ext uri="{FF2B5EF4-FFF2-40B4-BE49-F238E27FC236}">
                      <a16:creationId xmlns:a16="http://schemas.microsoft.com/office/drawing/2014/main" id="{9B777022-2C31-6285-62DA-11A8E5E011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4963" y="3573463"/>
                  <a:ext cx="3343275" cy="25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" name="TextBox 2">
                  <a:extLst>
                    <a:ext uri="{FF2B5EF4-FFF2-40B4-BE49-F238E27FC236}">
                      <a16:creationId xmlns:a16="http://schemas.microsoft.com/office/drawing/2014/main" id="{F1CE209F-E32C-861E-E484-3B4D656C80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093494" y="4287044"/>
                  <a:ext cx="622300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Lucida Sans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Lucida Sans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Lucida Sans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Lucida Sans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Lucida Sans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Lucida Sans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Lucida Sans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Lucida Sans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Lucida Sans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800"/>
                    <a:t>210</a:t>
                  </a:r>
                </a:p>
              </p:txBody>
            </p:sp>
            <p:sp>
              <p:nvSpPr>
                <p:cNvPr id="22" name="TextBox 15">
                  <a:extLst>
                    <a:ext uri="{FF2B5EF4-FFF2-40B4-BE49-F238E27FC236}">
                      <a16:creationId xmlns:a16="http://schemas.microsoft.com/office/drawing/2014/main" id="{2715CAD6-25A2-0059-BA97-EB623A0903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4589463" y="4794250"/>
                  <a:ext cx="622300" cy="368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Lucida Sans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Lucida Sans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Lucida Sans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Lucida Sans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Lucida Sans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Lucida Sans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Lucida Sans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Lucida Sans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Lucida Sans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800"/>
                    <a:t>211</a:t>
                  </a:r>
                </a:p>
              </p:txBody>
            </p:sp>
            <p:sp>
              <p:nvSpPr>
                <p:cNvPr id="23" name="TextBox 16">
                  <a:extLst>
                    <a:ext uri="{FF2B5EF4-FFF2-40B4-BE49-F238E27FC236}">
                      <a16:creationId xmlns:a16="http://schemas.microsoft.com/office/drawing/2014/main" id="{237F775B-A331-375B-F16E-EAA470D4BC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694907" y="4171156"/>
                  <a:ext cx="622300" cy="369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Lucida Sans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Lucida Sans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Lucida Sans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Lucida Sans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Lucida Sans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Lucida Sans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Lucida Sans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Lucida Sans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Lucida Sans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800" dirty="0"/>
                    <a:t>212</a:t>
                  </a:r>
                </a:p>
              </p:txBody>
            </p:sp>
            <p:sp>
              <p:nvSpPr>
                <p:cNvPr id="24" name="TextBox 17">
                  <a:extLst>
                    <a:ext uri="{FF2B5EF4-FFF2-40B4-BE49-F238E27FC236}">
                      <a16:creationId xmlns:a16="http://schemas.microsoft.com/office/drawing/2014/main" id="{9E463097-94CD-74CA-7075-DCAF89B4F2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149600" y="4843463"/>
                  <a:ext cx="622300" cy="368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Lucida Sans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Lucida Sans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Lucida Sans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Lucida Sans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Lucida Sans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Lucida Sans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Lucida Sans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Lucida Sans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Lucida Sans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800"/>
                    <a:t>004</a:t>
                  </a:r>
                </a:p>
              </p:txBody>
            </p:sp>
          </p:grpSp>
        </p:grpSp>
        <p:grpSp>
          <p:nvGrpSpPr>
            <p:cNvPr id="9" name="Group 1">
              <a:extLst>
                <a:ext uri="{FF2B5EF4-FFF2-40B4-BE49-F238E27FC236}">
                  <a16:creationId xmlns:a16="http://schemas.microsoft.com/office/drawing/2014/main" id="{D57DA7DC-C19D-657C-0226-F4E8FF5D18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865" y="3973807"/>
              <a:ext cx="2197100" cy="1455737"/>
              <a:chOff x="310202" y="1189037"/>
              <a:chExt cx="2197100" cy="1456496"/>
            </a:xfrm>
          </p:grpSpPr>
          <p:pic>
            <p:nvPicPr>
              <p:cNvPr id="15" name="Picture 5" descr="P7150193.JPG">
                <a:extLst>
                  <a:ext uri="{FF2B5EF4-FFF2-40B4-BE49-F238E27FC236}">
                    <a16:creationId xmlns:a16="http://schemas.microsoft.com/office/drawing/2014/main" id="{8BF52613-3146-4263-3EE6-CFF03A4F73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736" t="40546" r="35246" b="43935"/>
              <a:stretch>
                <a:fillRect/>
              </a:stretch>
            </p:blipFill>
            <p:spPr bwMode="auto">
              <a:xfrm>
                <a:off x="310202" y="1189037"/>
                <a:ext cx="2197100" cy="1065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09CA37D9-5851-B3DD-76CB-9B49003D5738}"/>
                  </a:ext>
                </a:extLst>
              </p:cNvPr>
              <p:cNvCxnSpPr/>
              <p:nvPr/>
            </p:nvCxnSpPr>
            <p:spPr>
              <a:xfrm>
                <a:off x="1164277" y="2310396"/>
                <a:ext cx="288925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4">
                <a:extLst>
                  <a:ext uri="{FF2B5EF4-FFF2-40B4-BE49-F238E27FC236}">
                    <a16:creationId xmlns:a16="http://schemas.microsoft.com/office/drawing/2014/main" id="{FF82E005-EB34-38A9-792F-4F7F8D7BD2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0113" y="2275646"/>
                <a:ext cx="7620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Lucida San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Lucida San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Lucida San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/>
                  <a:t>1 mm</a:t>
                </a:r>
                <a:endParaRPr lang="en-US" altLang="en-US" sz="1800"/>
              </a:p>
            </p:txBody>
          </p:sp>
        </p:grpSp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2327F913-A92E-655C-89FA-183C39091E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5703" y="4104727"/>
              <a:ext cx="31479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 err="1"/>
                <a:t>Croconic</a:t>
              </a:r>
              <a:r>
                <a:rPr lang="en-GB" altLang="en-US" sz="1800" dirty="0"/>
                <a:t> single crystal neutron diffraction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4F9B1BB-CF41-B2FC-4905-61B53B523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9110" y="1490792"/>
              <a:ext cx="3138089" cy="2564511"/>
            </a:xfrm>
            <a:prstGeom prst="rect">
              <a:avLst/>
            </a:prstGeom>
          </p:spPr>
        </p:pic>
        <p:sp>
          <p:nvSpPr>
            <p:cNvPr id="12" name="TextBox 2">
              <a:extLst>
                <a:ext uri="{FF2B5EF4-FFF2-40B4-BE49-F238E27FC236}">
                  <a16:creationId xmlns:a16="http://schemas.microsoft.com/office/drawing/2014/main" id="{9ED98E65-A91C-C3FE-3BBF-39C9DC2F4E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8295" y="4119236"/>
              <a:ext cx="2857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 err="1"/>
                <a:t>PhMDA</a:t>
              </a:r>
              <a:r>
                <a:rPr lang="en-GB" altLang="en-US" sz="1800" dirty="0"/>
                <a:t> powder neutron diffraction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A4E43CCF-1A1B-02F3-0B19-168B6A229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443" y="5078658"/>
              <a:ext cx="780942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Lucida San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Lucida San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Lucida San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Lucida San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Lucida San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2200" dirty="0">
                  <a:solidFill>
                    <a:srgbClr val="000066"/>
                  </a:solidFill>
                  <a:latin typeface="+mn-lt"/>
                  <a:cs typeface="Times New Roman" pitchFamily="18" charset="0"/>
                </a:rPr>
                <a:t>Experiments on SXD, IRIS and OSIRIS instruments at ISIS</a:t>
              </a:r>
              <a:endParaRPr lang="en-US" altLang="en-US" sz="2200" dirty="0">
                <a:solidFill>
                  <a:srgbClr val="000066"/>
                </a:solidFill>
                <a:latin typeface="+mn-lt"/>
                <a:cs typeface="Times New Roman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FA67F50-9C3F-5663-C1F2-5F2FA86BA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37198" y="1554725"/>
              <a:ext cx="2736149" cy="2346001"/>
            </a:xfrm>
            <a:prstGeom prst="rect">
              <a:avLst/>
            </a:prstGeom>
          </p:spPr>
        </p:pic>
      </p:grpSp>
      <p:sp>
        <p:nvSpPr>
          <p:cNvPr id="25" name="TextBox 12">
            <a:extLst>
              <a:ext uri="{FF2B5EF4-FFF2-40B4-BE49-F238E27FC236}">
                <a16:creationId xmlns:a16="http://schemas.microsoft.com/office/drawing/2014/main" id="{3685B689-8C7D-3E6E-2E58-737788740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26" y="5943499"/>
            <a:ext cx="11872280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en-US" sz="1400" dirty="0">
                <a:latin typeface="+mn-lt"/>
              </a:rPr>
              <a:t>S. Mukhopadhyay, Front. Phys. 10, 834902 (2022);                                                S. Mukhopadhyay, </a:t>
            </a:r>
            <a:r>
              <a:rPr lang="fr-FR" altLang="en-US" sz="1400" dirty="0">
                <a:latin typeface="+mn-lt"/>
              </a:rPr>
              <a:t>J. Phys.  </a:t>
            </a:r>
            <a:r>
              <a:rPr lang="fr-FR" altLang="en-US" sz="1400" dirty="0" err="1">
                <a:latin typeface="+mn-lt"/>
              </a:rPr>
              <a:t>Comm</a:t>
            </a:r>
            <a:r>
              <a:rPr lang="fr-FR" altLang="en-US" sz="1400" dirty="0">
                <a:latin typeface="+mn-lt"/>
              </a:rPr>
              <a:t>. 3, 11 (2019);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1400" dirty="0">
                <a:latin typeface="+mn-lt"/>
              </a:rPr>
              <a:t>S, Mukhopadhyay et. al, PCCP, 19, 32216 (2017);                                                   S. Mukhopadhyay et al. Phys. Chem. Chem. Phys. (2014);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1400" dirty="0">
                <a:latin typeface="+mn-lt"/>
              </a:rPr>
              <a:t>S. Mukhopadhyay et al. J. </a:t>
            </a:r>
            <a:r>
              <a:rPr lang="en-GB" altLang="en-US" sz="1400" dirty="0" err="1">
                <a:latin typeface="+mn-lt"/>
              </a:rPr>
              <a:t>Chem</a:t>
            </a:r>
            <a:r>
              <a:rPr lang="en-GB" altLang="en-US" sz="1400" dirty="0">
                <a:latin typeface="+mn-lt"/>
              </a:rPr>
              <a:t> </a:t>
            </a:r>
            <a:r>
              <a:rPr lang="en-GB" altLang="en-US" sz="1400" dirty="0" err="1">
                <a:latin typeface="+mn-lt"/>
              </a:rPr>
              <a:t>Phys</a:t>
            </a:r>
            <a:r>
              <a:rPr lang="en-GB" altLang="en-US" sz="1400" dirty="0">
                <a:latin typeface="+mn-lt"/>
              </a:rPr>
              <a:t>, 427, 95 (2013).</a:t>
            </a: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28775EDF-0D0C-D624-FF15-AACD3A357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4188" y="4059370"/>
            <a:ext cx="2736149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err="1"/>
              <a:t>DCMeI</a:t>
            </a:r>
            <a:r>
              <a:rPr lang="en-GB" altLang="en-US" sz="1800" dirty="0"/>
              <a:t> powder neutron diffraction</a:t>
            </a:r>
          </a:p>
        </p:txBody>
      </p:sp>
    </p:spTree>
    <p:extLst>
      <p:ext uri="{BB962C8B-B14F-4D97-AF65-F5344CB8AC3E}">
        <p14:creationId xmlns:p14="http://schemas.microsoft.com/office/powerpoint/2010/main" val="409007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67A65D1-392C-1255-F7A4-426E6A8BB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42504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3600" b="1" dirty="0"/>
              <a:t> </a:t>
            </a:r>
            <a:r>
              <a:rPr lang="en-GB" altLang="en-US" sz="3600" b="1" dirty="0">
                <a:solidFill>
                  <a:srgbClr val="002060"/>
                </a:solidFill>
              </a:rPr>
              <a:t>Calculations using DFT</a:t>
            </a:r>
            <a:endParaRPr lang="en-US" alt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1F2687E-3B52-3074-A459-18A593136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73" y="982804"/>
            <a:ext cx="11137611" cy="550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en-US" sz="2200" dirty="0">
                <a:solidFill>
                  <a:srgbClr val="003088"/>
                </a:solidFill>
                <a:latin typeface="+mn-lt"/>
              </a:rPr>
              <a:t>Density functional calculations using Plane wave pseudo-potentials (CASTEP Code)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200" dirty="0">
              <a:solidFill>
                <a:srgbClr val="003088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2200" dirty="0">
                <a:solidFill>
                  <a:srgbClr val="003088"/>
                </a:solidFill>
                <a:latin typeface="+mn-lt"/>
              </a:rPr>
              <a:t>48 atoms in the unit cell (croconic),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2200" dirty="0">
                <a:solidFill>
                  <a:srgbClr val="003088"/>
                </a:solidFill>
                <a:latin typeface="+mn-lt"/>
              </a:rPr>
              <a:t>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2200" dirty="0">
                <a:solidFill>
                  <a:srgbClr val="003088"/>
                </a:solidFill>
                <a:latin typeface="+mn-lt"/>
              </a:rPr>
              <a:t>PC2</a:t>
            </a:r>
            <a:r>
              <a:rPr lang="en-GB" altLang="en-US" sz="2200" baseline="-25000" dirty="0">
                <a:solidFill>
                  <a:srgbClr val="003088"/>
                </a:solidFill>
                <a:latin typeface="+mn-lt"/>
              </a:rPr>
              <a:t>1</a:t>
            </a:r>
            <a:r>
              <a:rPr lang="en-GB" altLang="en-US" sz="2200" dirty="0">
                <a:solidFill>
                  <a:srgbClr val="003088"/>
                </a:solidFill>
                <a:latin typeface="+mn-lt"/>
              </a:rPr>
              <a:t> symmetry 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altLang="en-US" sz="2200" dirty="0">
              <a:solidFill>
                <a:srgbClr val="003088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2200" dirty="0">
                <a:solidFill>
                  <a:srgbClr val="003088"/>
                </a:solidFill>
                <a:latin typeface="+mn-lt"/>
              </a:rPr>
              <a:t>Dispersion corrected DFT to get accurate layered structure.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altLang="en-US" sz="2200" dirty="0">
              <a:solidFill>
                <a:srgbClr val="003088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2200" dirty="0">
                <a:solidFill>
                  <a:srgbClr val="003088"/>
                </a:solidFill>
                <a:latin typeface="+mn-lt"/>
              </a:rPr>
              <a:t>Linear response theory and lattice dynamics for calculating phonon frequencies and eigenvectors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altLang="en-US" sz="2200" dirty="0">
              <a:solidFill>
                <a:srgbClr val="003088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2200" dirty="0">
                <a:solidFill>
                  <a:srgbClr val="003088"/>
                </a:solidFill>
                <a:latin typeface="+mn-lt"/>
              </a:rPr>
              <a:t>2x2x2 cell for MD simulations (384 atoms)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rgbClr val="003088"/>
                </a:solidFill>
                <a:latin typeface="+mn-lt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2200" dirty="0">
                <a:solidFill>
                  <a:srgbClr val="003088"/>
                </a:solidFill>
                <a:latin typeface="+mn-lt"/>
              </a:rPr>
              <a:t>NVT and NVE ensemble for MD simulations. Production time 30 ps.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200" dirty="0">
              <a:solidFill>
                <a:srgbClr val="003088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200" dirty="0">
              <a:solidFill>
                <a:srgbClr val="003088"/>
              </a:solidFill>
              <a:latin typeface="+mn-lt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36156391-69C1-9715-F350-8E434E37E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379" y="1362339"/>
            <a:ext cx="2375065" cy="237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61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CC5E165-18FF-DFE7-4B90-91091374AA7A}"/>
              </a:ext>
            </a:extLst>
          </p:cNvPr>
          <p:cNvSpPr txBox="1">
            <a:spLocks/>
          </p:cNvSpPr>
          <p:nvPr/>
        </p:nvSpPr>
        <p:spPr>
          <a:xfrm>
            <a:off x="1810579" y="244076"/>
            <a:ext cx="9144000" cy="60483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dirty="0">
                <a:solidFill>
                  <a:srgbClr val="002060"/>
                </a:solidFill>
              </a:rPr>
              <a:t>Predictive Modelling using DFT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876AD9-C6FC-B88A-4166-5E94754BB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177126"/>
              </p:ext>
            </p:extLst>
          </p:nvPr>
        </p:nvGraphicFramePr>
        <p:xfrm>
          <a:off x="1145405" y="1047273"/>
          <a:ext cx="9509760" cy="4075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120">
                  <a:extLst>
                    <a:ext uri="{9D8B030D-6E8A-4147-A177-3AD203B41FA5}">
                      <a16:colId xmlns:a16="http://schemas.microsoft.com/office/drawing/2014/main" val="1482336742"/>
                    </a:ext>
                  </a:extLst>
                </a:gridCol>
                <a:gridCol w="2164120">
                  <a:extLst>
                    <a:ext uri="{9D8B030D-6E8A-4147-A177-3AD203B41FA5}">
                      <a16:colId xmlns:a16="http://schemas.microsoft.com/office/drawing/2014/main" val="2534505554"/>
                    </a:ext>
                  </a:extLst>
                </a:gridCol>
                <a:gridCol w="1508700">
                  <a:extLst>
                    <a:ext uri="{9D8B030D-6E8A-4147-A177-3AD203B41FA5}">
                      <a16:colId xmlns:a16="http://schemas.microsoft.com/office/drawing/2014/main" val="3817241368"/>
                    </a:ext>
                  </a:extLst>
                </a:gridCol>
                <a:gridCol w="1836410">
                  <a:extLst>
                    <a:ext uri="{9D8B030D-6E8A-4147-A177-3AD203B41FA5}">
                      <a16:colId xmlns:a16="http://schemas.microsoft.com/office/drawing/2014/main" val="1411072020"/>
                    </a:ext>
                  </a:extLst>
                </a:gridCol>
                <a:gridCol w="1836410">
                  <a:extLst>
                    <a:ext uri="{9D8B030D-6E8A-4147-A177-3AD203B41FA5}">
                      <a16:colId xmlns:a16="http://schemas.microsoft.com/office/drawing/2014/main" val="3746040099"/>
                    </a:ext>
                  </a:extLst>
                </a:gridCol>
              </a:tblGrid>
              <a:tr h="41355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Crystal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Lattice Parameters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Experiments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PBE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PBE+D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100167"/>
                  </a:ext>
                </a:extLst>
              </a:tr>
              <a:tr h="413558">
                <a:tc rowSpan="3">
                  <a:txBody>
                    <a:bodyPr/>
                    <a:lstStyle/>
                    <a:p>
                      <a:pPr algn="ctr"/>
                      <a:r>
                        <a:rPr lang="en-GB" sz="1800" dirty="0" err="1"/>
                        <a:t>Croconic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</a:t>
                      </a:r>
                      <a:r>
                        <a:rPr lang="en-GB" sz="1800" baseline="0" dirty="0"/>
                        <a:t> (Å)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8.619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9.116 (5.8)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8.881 (3.0)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377187"/>
                  </a:ext>
                </a:extLst>
              </a:tr>
              <a:tr h="413558">
                <a:tc v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/>
                        <a:t>b (Å)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5.097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5.728 (12.4)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5.148 (1.0)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59164"/>
                  </a:ext>
                </a:extLst>
              </a:tr>
              <a:tr h="413558">
                <a:tc v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/>
                        <a:t>c (Å)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10.915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10.904 (0.1)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10.816 (1.0)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30094"/>
                  </a:ext>
                </a:extLst>
              </a:tr>
              <a:tr h="413558">
                <a:tc rowSpan="3">
                  <a:txBody>
                    <a:bodyPr/>
                    <a:lstStyle/>
                    <a:p>
                      <a:pPr algn="ctr"/>
                      <a:r>
                        <a:rPr lang="en-GB" sz="1800" dirty="0" err="1"/>
                        <a:t>DCMeI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a</a:t>
                      </a:r>
                      <a:r>
                        <a:rPr lang="en-GB" sz="1800" baseline="0" dirty="0"/>
                        <a:t> (Å)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9.931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9.979 (0.5)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9.822 (1.1)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335267"/>
                  </a:ext>
                </a:extLst>
              </a:tr>
              <a:tr h="413558">
                <a:tc vMerge="1"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aseline="0" dirty="0"/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/>
                        <a:t>b (Å)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15.946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16.702 (4.7)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16.359 (2.6)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616193"/>
                  </a:ext>
                </a:extLst>
              </a:tr>
              <a:tr h="597361">
                <a:tc v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/>
                        <a:t>c (Å)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3.737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14.618 (23.5)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3.859 (3.3)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8604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DCD8AA3-E481-8A6E-8B2D-ED8585461643}"/>
              </a:ext>
            </a:extLst>
          </p:cNvPr>
          <p:cNvSpPr txBox="1"/>
          <p:nvPr/>
        </p:nvSpPr>
        <p:spPr>
          <a:xfrm>
            <a:off x="905680" y="5211210"/>
            <a:ext cx="9989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400" dirty="0">
                <a:solidFill>
                  <a:srgbClr val="C00000"/>
                </a:solidFill>
                <a:cs typeface="Arial" panose="020B0604020202020204" pitchFamily="34" charset="0"/>
              </a:rPr>
              <a:t>DFT+D calculations is key to understand the structure of these hydrogen bonds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A9A40E3A-80AF-4D56-8644-63524C3E8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75260"/>
            <a:ext cx="11872280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en-US" sz="1400" dirty="0">
                <a:latin typeface="+mn-lt"/>
              </a:rPr>
              <a:t>S. Mukhopadhyay, Front. Phys. 10, 834902 (2022);                                                S. Mukhopadhyay, </a:t>
            </a:r>
            <a:r>
              <a:rPr lang="fr-FR" altLang="en-US" sz="1400" dirty="0">
                <a:latin typeface="+mn-lt"/>
              </a:rPr>
              <a:t>J. Phys.  </a:t>
            </a:r>
            <a:r>
              <a:rPr lang="fr-FR" altLang="en-US" sz="1400" dirty="0" err="1">
                <a:latin typeface="+mn-lt"/>
              </a:rPr>
              <a:t>Comm</a:t>
            </a:r>
            <a:r>
              <a:rPr lang="fr-FR" altLang="en-US" sz="1400" dirty="0">
                <a:latin typeface="+mn-lt"/>
              </a:rPr>
              <a:t>. 3, 11 (2019);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1400" dirty="0">
                <a:latin typeface="+mn-lt"/>
              </a:rPr>
              <a:t>S, Mukhopadhyay et. al, PCCP, 19, 32216 (2017);                                                   S. Mukhopadhyay et al. Phys. Chem. Chem. Phys. (2014);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1400" dirty="0">
                <a:latin typeface="+mn-lt"/>
              </a:rPr>
              <a:t>S. Mukhopadhyay et al. J. Chem Phys, 427, 95 (2013).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alt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642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51247D-5E11-2CC4-64BE-80327C0D4A20}"/>
              </a:ext>
            </a:extLst>
          </p:cNvPr>
          <p:cNvSpPr txBox="1"/>
          <p:nvPr/>
        </p:nvSpPr>
        <p:spPr>
          <a:xfrm>
            <a:off x="293819" y="123567"/>
            <a:ext cx="10926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3088"/>
                </a:solidFill>
              </a:rPr>
              <a:t>Inelastic Neutron Scattering Spectroscopy and </a:t>
            </a:r>
          </a:p>
          <a:p>
            <a:pPr algn="ctr"/>
            <a:r>
              <a:rPr lang="en-GB" sz="3200" b="1" dirty="0">
                <a:solidFill>
                  <a:srgbClr val="003088"/>
                </a:solidFill>
              </a:rPr>
              <a:t>Predictive Modelling using DFT</a:t>
            </a:r>
          </a:p>
          <a:p>
            <a:pPr algn="ctr"/>
            <a:endParaRPr lang="en-GB" sz="3200" dirty="0">
              <a:solidFill>
                <a:srgbClr val="003088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4249BB-E802-407C-4BF2-82562CDA50E5}"/>
              </a:ext>
            </a:extLst>
          </p:cNvPr>
          <p:cNvGrpSpPr/>
          <p:nvPr/>
        </p:nvGrpSpPr>
        <p:grpSpPr>
          <a:xfrm>
            <a:off x="180030" y="1352534"/>
            <a:ext cx="11831939" cy="4540166"/>
            <a:chOff x="179388" y="1142469"/>
            <a:chExt cx="11831939" cy="45401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B8793A3-D1E5-99C8-20B1-900FA3604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8643" y="1142469"/>
              <a:ext cx="4075674" cy="3441098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29D6BD3-0844-1352-EF28-C46D723BC944}"/>
                </a:ext>
              </a:extLst>
            </p:cNvPr>
            <p:cNvGrpSpPr/>
            <p:nvPr/>
          </p:nvGrpSpPr>
          <p:grpSpPr>
            <a:xfrm>
              <a:off x="179388" y="1194360"/>
              <a:ext cx="11831939" cy="4488275"/>
              <a:chOff x="179388" y="1194360"/>
              <a:chExt cx="11831939" cy="4488275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6B134C-3FC3-2718-FD51-6BF1A18A2E5F}"/>
                  </a:ext>
                </a:extLst>
              </p:cNvPr>
              <p:cNvSpPr txBox="1"/>
              <p:nvPr/>
            </p:nvSpPr>
            <p:spPr>
              <a:xfrm>
                <a:off x="7305575" y="3388093"/>
                <a:ext cx="731520" cy="7784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F1EA1847-E7CC-FE7D-0D3F-BBADE8CB6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388" y="1567089"/>
                <a:ext cx="4127272" cy="31685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59F069-C4A1-82D5-0474-5FA2C080C1E7}"/>
                  </a:ext>
                </a:extLst>
              </p:cNvPr>
              <p:cNvSpPr txBox="1"/>
              <p:nvPr/>
            </p:nvSpPr>
            <p:spPr>
              <a:xfrm>
                <a:off x="1526738" y="4790917"/>
                <a:ext cx="14325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>
                    <a:solidFill>
                      <a:srgbClr val="0033CC"/>
                    </a:solidFill>
                  </a:rPr>
                  <a:t>Croconic</a:t>
                </a:r>
                <a:r>
                  <a:rPr lang="en-GB" dirty="0">
                    <a:solidFill>
                      <a:srgbClr val="0033CC"/>
                    </a:solidFill>
                  </a:rPr>
                  <a:t> acid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BCD2DD-4433-4DE4-9C9A-5DBCCCB2BF1A}"/>
                  </a:ext>
                </a:extLst>
              </p:cNvPr>
              <p:cNvSpPr txBox="1"/>
              <p:nvPr/>
            </p:nvSpPr>
            <p:spPr>
              <a:xfrm>
                <a:off x="5779337" y="4801186"/>
                <a:ext cx="894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>
                    <a:solidFill>
                      <a:srgbClr val="0033CC"/>
                    </a:solidFill>
                  </a:rPr>
                  <a:t>PhMDA</a:t>
                </a:r>
                <a:endParaRPr lang="en-GB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0192EC-B482-4FB3-E407-A865DC7E5561}"/>
                  </a:ext>
                </a:extLst>
              </p:cNvPr>
              <p:cNvSpPr txBox="1"/>
              <p:nvPr/>
            </p:nvSpPr>
            <p:spPr>
              <a:xfrm>
                <a:off x="9810410" y="4786081"/>
                <a:ext cx="8210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>
                    <a:solidFill>
                      <a:srgbClr val="0033CC"/>
                    </a:solidFill>
                  </a:rPr>
                  <a:t>DCMeI</a:t>
                </a:r>
                <a:endParaRPr lang="en-GB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F9EECA4-70E7-F18C-CE6E-E11D1734A43C}"/>
                  </a:ext>
                </a:extLst>
              </p:cNvPr>
              <p:cNvSpPr txBox="1"/>
              <p:nvPr/>
            </p:nvSpPr>
            <p:spPr>
              <a:xfrm>
                <a:off x="720926" y="5220970"/>
                <a:ext cx="88974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rgbClr val="C00000"/>
                    </a:solidFill>
                  </a:rPr>
                  <a:t>INS experiments have been done on TOSCA and Lagrange instruments</a:t>
                </a: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021CD1C-15AD-1548-7BA6-93495C6A04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64317" y="1194360"/>
                <a:ext cx="3847010" cy="32049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2627767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slid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C87CD497BD94E9F3C74D4A7E57607" ma:contentTypeVersion="15" ma:contentTypeDescription="Create a new document." ma:contentTypeScope="" ma:versionID="8832265278e35c87aed4f03491e91c1c">
  <xsd:schema xmlns:xsd="http://www.w3.org/2001/XMLSchema" xmlns:xs="http://www.w3.org/2001/XMLSchema" xmlns:p="http://schemas.microsoft.com/office/2006/metadata/properties" xmlns:ns3="c5b4e7bf-0685-4bea-9086-4ab45defb58e" xmlns:ns4="7b634999-2836-44e1-8b75-21e2424d8017" targetNamespace="http://schemas.microsoft.com/office/2006/metadata/properties" ma:root="true" ma:fieldsID="1deb6c8fa6b2a80329e777454d452105" ns3:_="" ns4:_="">
    <xsd:import namespace="c5b4e7bf-0685-4bea-9086-4ab45defb58e"/>
    <xsd:import namespace="7b634999-2836-44e1-8b75-21e2424d80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b4e7bf-0685-4bea-9086-4ab45defb5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634999-2836-44e1-8b75-21e2424d80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b634999-2836-44e1-8b75-21e2424d8017" xsi:nil="true"/>
  </documentManagement>
</p:properties>
</file>

<file path=customXml/itemProps1.xml><?xml version="1.0" encoding="utf-8"?>
<ds:datastoreItem xmlns:ds="http://schemas.openxmlformats.org/officeDocument/2006/customXml" ds:itemID="{86435EA1-87F7-4138-8D7D-EAF9392208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27237C-DFB1-4051-A852-23882CE2A6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b4e7bf-0685-4bea-9086-4ab45defb58e"/>
    <ds:schemaRef ds:uri="7b634999-2836-44e1-8b75-21e2424d80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C07CB7-51EF-466B-89DC-FA27AC50FA39}">
  <ds:schemaRefs>
    <ds:schemaRef ds:uri="http://purl.org/dc/terms/"/>
    <ds:schemaRef ds:uri="c5b4e7bf-0685-4bea-9086-4ab45defb58e"/>
    <ds:schemaRef ds:uri="http://schemas.microsoft.com/office/2006/documentManagement/types"/>
    <ds:schemaRef ds:uri="http://schemas.microsoft.com/office/infopath/2007/PartnerControls"/>
    <ds:schemaRef ds:uri="7b634999-2836-44e1-8b75-21e2424d8017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1228</Words>
  <Application>Microsoft Office PowerPoint</Application>
  <PresentationFormat>Widescreen</PresentationFormat>
  <Paragraphs>225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Roboto</vt:lpstr>
      <vt:lpstr>Aptos</vt:lpstr>
      <vt:lpstr>Wingdings</vt:lpstr>
      <vt:lpstr>1_Title slide</vt:lpstr>
      <vt:lpstr>2_Triangles</vt:lpstr>
      <vt:lpstr>3_Pattern</vt:lpstr>
      <vt:lpstr>4_Blank Layouts</vt:lpstr>
      <vt:lpstr>Dynamics of Organic Ferroelectrics  using Quasi-elastic Neutron Scattering  and  Molecular Dynamics Simulations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Calculations using DFT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Stephanie (STFC,RAL,ISIS)</dc:creator>
  <cp:lastModifiedBy>Mukhopadhyay, Sanghamitra (STFC,RAL,ISIS)</cp:lastModifiedBy>
  <cp:revision>19</cp:revision>
  <dcterms:created xsi:type="dcterms:W3CDTF">2023-01-10T12:41:06Z</dcterms:created>
  <dcterms:modified xsi:type="dcterms:W3CDTF">2025-07-02T01:46:12Z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0x010100002C87CD497BD94E9F3C74D4A7E57607</vt:lpwstr>
  </property>
</Properties>
</file>