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37"/>
  </p:notesMasterIdLst>
  <p:handoutMasterIdLst>
    <p:handoutMasterId r:id="rId38"/>
  </p:handoutMasterIdLst>
  <p:sldIdLst>
    <p:sldId id="298" r:id="rId8"/>
    <p:sldId id="410" r:id="rId9"/>
    <p:sldId id="409" r:id="rId10"/>
    <p:sldId id="411" r:id="rId11"/>
    <p:sldId id="412" r:id="rId12"/>
    <p:sldId id="413" r:id="rId13"/>
    <p:sldId id="268" r:id="rId14"/>
    <p:sldId id="269" r:id="rId15"/>
    <p:sldId id="384" r:id="rId16"/>
    <p:sldId id="402" r:id="rId17"/>
    <p:sldId id="385" r:id="rId18"/>
    <p:sldId id="401" r:id="rId19"/>
    <p:sldId id="346" r:id="rId20"/>
    <p:sldId id="397" r:id="rId21"/>
    <p:sldId id="396" r:id="rId22"/>
    <p:sldId id="398" r:id="rId23"/>
    <p:sldId id="414" r:id="rId24"/>
    <p:sldId id="395" r:id="rId25"/>
    <p:sldId id="394" r:id="rId26"/>
    <p:sldId id="399" r:id="rId27"/>
    <p:sldId id="400" r:id="rId28"/>
    <p:sldId id="405" r:id="rId29"/>
    <p:sldId id="406" r:id="rId30"/>
    <p:sldId id="407" r:id="rId31"/>
    <p:sldId id="404" r:id="rId32"/>
    <p:sldId id="408" r:id="rId33"/>
    <p:sldId id="366" r:id="rId34"/>
    <p:sldId id="386" r:id="rId35"/>
    <p:sldId id="368" r:id="rId36"/>
  </p:sldIdLst>
  <p:sldSz cx="12192000" cy="6858000"/>
  <p:notesSz cx="6858000" cy="9144000"/>
  <p:embeddedFontLs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800080"/>
    <a:srgbClr val="666666"/>
    <a:srgbClr val="FF9D1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AB8C2-2063-4764-8BEE-31126929B408}" v="2" dt="2025-06-24T08:38:5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677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4.fntdata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1C3C9-6966-4135-9541-6A3DFC32DD6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63FC-987E-4E6D-8D19-EC63681CE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8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F1F2F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609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4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62" r:id="rId14"/>
    <p:sldLayoutId id="21474837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1EDB-FABD-F9E3-BB14-8DA0809F7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57461"/>
            <a:ext cx="6138809" cy="1138240"/>
          </a:xfrm>
        </p:spPr>
        <p:txBody>
          <a:bodyPr>
            <a:noAutofit/>
          </a:bodyPr>
          <a:lstStyle/>
          <a:p>
            <a:r>
              <a:rPr lang="en-GB" sz="2800" b="1" i="0" dirty="0">
                <a:solidFill>
                  <a:srgbClr val="003088"/>
                </a:solidFill>
                <a:effectLst/>
              </a:rPr>
              <a:t>MDANSE: Molecular Dynamics Analysis for Neutron Scattering Experiments</a:t>
            </a:r>
            <a:endParaRPr lang="en-GB" sz="2800" b="1" dirty="0">
              <a:solidFill>
                <a:srgbClr val="003088"/>
              </a:solidFill>
              <a:cs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72180B-9C48-DFC5-6887-60E09D2A5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929062"/>
            <a:ext cx="6892081" cy="1351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u="sng" dirty="0">
                <a:latin typeface="Arial"/>
                <a:ea typeface="Verdana"/>
                <a:cs typeface="Arial"/>
              </a:rPr>
              <a:t>Chi Y. Cheng</a:t>
            </a:r>
            <a:r>
              <a:rPr lang="en-GB" sz="1600" dirty="0">
                <a:latin typeface="Arial"/>
                <a:ea typeface="Verdana"/>
                <a:cs typeface="Arial"/>
              </a:rPr>
              <a:t>, Maciej Bartkowiak, Rob Buchanan, Jacob Wilkins, Miguel González, Eric Pellegrini, Rémi </a:t>
            </a:r>
            <a:r>
              <a:rPr lang="en-GB" sz="1600" dirty="0" err="1">
                <a:latin typeface="Arial"/>
                <a:ea typeface="Verdana"/>
                <a:cs typeface="Arial"/>
              </a:rPr>
              <a:t>Perenon</a:t>
            </a:r>
            <a:r>
              <a:rPr lang="en-GB" sz="1600" dirty="0">
                <a:latin typeface="Arial"/>
                <a:ea typeface="Verdana"/>
                <a:cs typeface="Arial"/>
              </a:rPr>
              <a:t>, Sanghamitra Mukhopadhyay</a:t>
            </a:r>
          </a:p>
          <a:p>
            <a:endParaRPr lang="en-GB" sz="1600" dirty="0">
              <a:latin typeface="Arial"/>
              <a:ea typeface="Verdana"/>
              <a:cs typeface="Arial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A5E003-8524-0FC0-F4D6-AB86D39C4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0" y="4610100"/>
            <a:ext cx="8648700" cy="2639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ea typeface="Verdana"/>
                <a:cs typeface="Arial"/>
              </a:rPr>
              <a:t>PAQMAN 2025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6ABB4BC-EFE4-D98F-F95F-72335480D4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4930325"/>
            <a:ext cx="8648700" cy="2639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ea typeface="Verdana"/>
                <a:cs typeface="Arial"/>
              </a:rPr>
              <a:t>03/07/2025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27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8017-00A1-3D38-EED6-A333081C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New and updated trajectory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F8B9-DBCA-9C57-1453-DA6B8B83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5421037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A few new general converters have been added, which use other MD trajectory libraries to convert them.</a:t>
            </a:r>
          </a:p>
          <a:p>
            <a:endParaRPr lang="en-GB" dirty="0"/>
          </a:p>
        </p:txBody>
      </p:sp>
      <p:pic>
        <p:nvPicPr>
          <p:cNvPr id="13316" name="Picture 4" descr="MDAnalysis">
            <a:extLst>
              <a:ext uri="{FF2B5EF4-FFF2-40B4-BE49-F238E27FC236}">
                <a16:creationId xmlns:a16="http://schemas.microsoft.com/office/drawing/2014/main" id="{3BFC6265-3D2E-BAAD-C666-999CECD0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7" y="3049528"/>
            <a:ext cx="1370006" cy="13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49655797-2BCE-AB22-EAC5-F2851337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45" y="3297983"/>
            <a:ext cx="1552186" cy="10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99756-D4A4-6242-0FC2-6603DE0DE26F}"/>
              </a:ext>
            </a:extLst>
          </p:cNvPr>
          <p:cNvSpPr txBox="1"/>
          <p:nvPr/>
        </p:nvSpPr>
        <p:spPr>
          <a:xfrm>
            <a:off x="4092853" y="3361750"/>
            <a:ext cx="134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ASE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5A4AA1-91E1-DA86-477A-565862AB9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3" r="4952"/>
          <a:stretch/>
        </p:blipFill>
        <p:spPr>
          <a:xfrm>
            <a:off x="5844015" y="1872418"/>
            <a:ext cx="1468552" cy="2258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7D0326-8CF3-F239-B7BE-935A977AD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015" y="3959534"/>
            <a:ext cx="1468553" cy="14930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756E97-407B-C892-A4A4-D994CFE0A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846" y="2030730"/>
            <a:ext cx="4521877" cy="32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3E611A6-F113-83CE-5EEE-A0B52849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722"/>
          <a:stretch/>
        </p:blipFill>
        <p:spPr>
          <a:xfrm>
            <a:off x="4708880" y="3144009"/>
            <a:ext cx="2269811" cy="1478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28575-43A9-B55D-0536-51D64E49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/>
                <a:cs typeface="Arial"/>
              </a:rPr>
              <a:t>New and fixed jobs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37F8-4479-4754-F7C1-541CA21B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9" y="1072815"/>
            <a:ext cx="4139116" cy="36722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Arial"/>
                <a:cs typeface="Arial"/>
              </a:rPr>
              <a:t>Current Correlation Function</a:t>
            </a:r>
          </a:p>
          <a:p>
            <a:r>
              <a:rPr lang="en-GB" dirty="0">
                <a:latin typeface="Arial"/>
                <a:cs typeface="Arial"/>
              </a:rPr>
              <a:t>van Hove function (self)</a:t>
            </a:r>
          </a:p>
          <a:p>
            <a:r>
              <a:rPr lang="en-GB" dirty="0">
                <a:latin typeface="Arial"/>
                <a:cs typeface="Arial"/>
              </a:rPr>
              <a:t>van Hove function (distinct)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Position Power Spectrum</a:t>
            </a:r>
          </a:p>
          <a:p>
            <a:r>
              <a:rPr lang="en-GB" dirty="0">
                <a:latin typeface="Arial"/>
                <a:cs typeface="Arial"/>
              </a:rPr>
              <a:t>Eccentricity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Dipole Autocorrelation Function</a:t>
            </a:r>
          </a:p>
          <a:p>
            <a:r>
              <a:rPr lang="en-GB" dirty="0">
                <a:latin typeface="Arial"/>
                <a:cs typeface="Arial"/>
              </a:rPr>
              <a:t>Infrared (molecular)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Trajectory Filter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Solvent Accessible Surface</a:t>
            </a:r>
          </a:p>
          <a:p>
            <a:r>
              <a:rPr lang="en-GB" dirty="0">
                <a:latin typeface="Arial"/>
                <a:cs typeface="Arial"/>
              </a:rPr>
              <a:t>Centre of Masses Trajectory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63BCC1-0A94-A32F-FDBE-71815AA5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832" t="27190" r="5944" b="28002"/>
          <a:stretch/>
        </p:blipFill>
        <p:spPr>
          <a:xfrm>
            <a:off x="7487459" y="365125"/>
            <a:ext cx="4090888" cy="2349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383473-8065-07AC-9616-42EC3ED21D1B}"/>
              </a:ext>
            </a:extLst>
          </p:cNvPr>
          <p:cNvSpPr txBox="1"/>
          <p:nvPr/>
        </p:nvSpPr>
        <p:spPr>
          <a:xfrm>
            <a:off x="777072" y="4745113"/>
            <a:ext cx="3258948" cy="9192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MDANSE now has a total of 36 different analysis or trajectory editing jobs.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409C0F0-9FF0-1D03-8197-728A196C62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264" t="23479" r="6142" b="22988"/>
          <a:stretch/>
        </p:blipFill>
        <p:spPr>
          <a:xfrm>
            <a:off x="7481210" y="3129844"/>
            <a:ext cx="4440172" cy="2984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79FC49-4D43-1FFA-55DA-4B1D32B7B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3" r="24404"/>
          <a:stretch/>
        </p:blipFill>
        <p:spPr>
          <a:xfrm>
            <a:off x="4708877" y="430426"/>
            <a:ext cx="2269813" cy="15189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5CE59A-B788-6050-4588-33993C002F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9" r="24171"/>
          <a:stretch/>
        </p:blipFill>
        <p:spPr>
          <a:xfrm>
            <a:off x="4708879" y="1801386"/>
            <a:ext cx="2269812" cy="13521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788705-0DFD-53F3-BBE5-636B56A338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7" r="23906"/>
          <a:stretch/>
        </p:blipFill>
        <p:spPr>
          <a:xfrm>
            <a:off x="4710108" y="4605657"/>
            <a:ext cx="2269812" cy="1347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0939E7-A865-5C58-D84D-DB7027CC9F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4605"/>
          <a:stretch/>
        </p:blipFill>
        <p:spPr>
          <a:xfrm>
            <a:off x="4710109" y="5946475"/>
            <a:ext cx="2269811" cy="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0A56-3346-C5B1-E110-E83CD9DB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Updated and fix job configurators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4809-C97F-FBF4-E7B4-A45BDCE5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4148419" cy="42765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Each analysis job in MDANSE can be run with different settings such as the selection of the atoms or grouping level of the results.</a:t>
            </a:r>
          </a:p>
          <a:p>
            <a:r>
              <a:rPr lang="en-GB" dirty="0">
                <a:latin typeface="Arial"/>
                <a:cs typeface="Arial"/>
              </a:rPr>
              <a:t>Some of the settings can be quite difficult to set manually. In these cases, the GUI includes helper windows which allow the settings to be generated.</a:t>
            </a:r>
          </a:p>
          <a:p>
            <a:r>
              <a:rPr lang="en-GB" dirty="0"/>
              <a:t>Here we have the helper window for the atom transmutation configurator.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3B48B-3528-A49C-1AAF-14789896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76" y="1590759"/>
            <a:ext cx="6879250" cy="36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0403-4110-840A-E5B2-DC0BE0ED9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A82CA7-C383-CEA5-5353-A80C1696123A}"/>
              </a:ext>
            </a:extLst>
          </p:cNvPr>
          <p:cNvSpPr/>
          <p:nvPr/>
        </p:nvSpPr>
        <p:spPr>
          <a:xfrm>
            <a:off x="5158409" y="1326874"/>
            <a:ext cx="6241774" cy="9044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88008-6FF7-A74D-44D1-BB4E2753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/>
                <a:cs typeface="Arial"/>
              </a:rPr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CBB5-B958-418C-667E-2DECC8D6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9" y="1087192"/>
            <a:ext cx="49250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482749-9EA6-2401-6CA5-CAC0BE8CFF67}"/>
              </a:ext>
            </a:extLst>
          </p:cNvPr>
          <p:cNvSpPr txBox="1">
            <a:spLocks/>
          </p:cNvSpPr>
          <p:nvPr/>
        </p:nvSpPr>
        <p:spPr>
          <a:xfrm>
            <a:off x="382571" y="1102903"/>
            <a:ext cx="4433506" cy="4398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accent1"/>
                </a:solidFill>
                <a:cs typeface="Arial"/>
              </a:rPr>
              <a:t>MDANSE groups atoms into molecules based on information in the MD engine output or from bond distances.</a:t>
            </a:r>
          </a:p>
          <a:p>
            <a:r>
              <a:rPr lang="en-GB" sz="2000">
                <a:solidFill>
                  <a:schemeClr val="accent1"/>
                </a:solidFill>
                <a:cs typeface="Arial"/>
              </a:rPr>
              <a:t>Almost all analysis job results can be grouped by atoms or molecules.</a:t>
            </a:r>
          </a:p>
          <a:p>
            <a:r>
              <a:rPr lang="en-GB" sz="2000">
                <a:solidFill>
                  <a:schemeClr val="accent1"/>
                </a:solidFill>
                <a:cs typeface="Arial"/>
              </a:rPr>
              <a:t>Let’s see how atom grouping work with the dynamic incoherent structure factor.</a:t>
            </a:r>
          </a:p>
          <a:p>
            <a:endParaRPr lang="en-GB" sz="2000">
              <a:solidFill>
                <a:schemeClr val="accent1"/>
              </a:solidFill>
              <a:cs typeface="Arial"/>
            </a:endParaRPr>
          </a:p>
          <a:p>
            <a:endParaRPr lang="en-GB" sz="2000">
              <a:solidFill>
                <a:schemeClr val="accent1"/>
              </a:solidFill>
              <a:cs typeface="Arial"/>
            </a:endParaRPr>
          </a:p>
          <a:p>
            <a:endParaRPr lang="en-GB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1E1CAD-84DF-6EE6-05FB-B87516DCFBAD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271764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Atom grouping </a:t>
            </a:r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3057AC7-01D2-2462-ECBF-82797A85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5" y="1471367"/>
            <a:ext cx="5512904" cy="6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F7615A2-0509-D8E0-AF73-2BE1FF05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44" y="2917134"/>
            <a:ext cx="3481386" cy="5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92B735B-4991-9028-21F8-43F7E1A8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70" y="3789449"/>
            <a:ext cx="5983432" cy="7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619CE683-70A9-BB30-9F1E-95CC93C8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22" y="2971800"/>
            <a:ext cx="1431923" cy="2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4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1318D-DE07-B415-701C-6B379448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46976C-A142-CDCC-8891-EF04F9507436}"/>
              </a:ext>
            </a:extLst>
          </p:cNvPr>
          <p:cNvSpPr/>
          <p:nvPr/>
        </p:nvSpPr>
        <p:spPr>
          <a:xfrm>
            <a:off x="5098864" y="2559638"/>
            <a:ext cx="6383946" cy="22707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D9BF3-87EE-391B-E763-68F1BEA4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/>
                <a:cs typeface="Arial"/>
              </a:rPr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B96F2-CF01-4930-6982-4204D25D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9" y="1087192"/>
            <a:ext cx="49250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FE3164-3F9E-3464-B8E7-DDD5A3DB1259}"/>
              </a:ext>
            </a:extLst>
          </p:cNvPr>
          <p:cNvSpPr txBox="1">
            <a:spLocks/>
          </p:cNvSpPr>
          <p:nvPr/>
        </p:nvSpPr>
        <p:spPr>
          <a:xfrm>
            <a:off x="382571" y="1102903"/>
            <a:ext cx="4478232" cy="4398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accent1"/>
                </a:solidFill>
                <a:cs typeface="Arial"/>
              </a:rPr>
              <a:t>MDANSE groups atoms into molecules based on information in the MD engine output or from bond distances.</a:t>
            </a:r>
          </a:p>
          <a:p>
            <a:r>
              <a:rPr lang="en-GB" sz="2000">
                <a:solidFill>
                  <a:schemeClr val="accent1"/>
                </a:solidFill>
                <a:cs typeface="Arial"/>
              </a:rPr>
              <a:t>Almost all analysis job results can be grouped by atoms or molecules.</a:t>
            </a:r>
          </a:p>
          <a:p>
            <a:r>
              <a:rPr lang="en-GB" sz="2000">
                <a:solidFill>
                  <a:schemeClr val="accent1"/>
                </a:solidFill>
                <a:cs typeface="Arial"/>
              </a:rPr>
              <a:t>Let’s see how atom grouping work with the dynamic incoherent structure factor.</a:t>
            </a:r>
          </a:p>
          <a:p>
            <a:endParaRPr lang="en-GB" sz="2000">
              <a:solidFill>
                <a:schemeClr val="accent1"/>
              </a:solidFill>
              <a:cs typeface="Arial"/>
            </a:endParaRPr>
          </a:p>
          <a:p>
            <a:endParaRPr lang="en-GB" sz="2000">
              <a:solidFill>
                <a:schemeClr val="accent1"/>
              </a:solidFill>
              <a:cs typeface="Arial"/>
            </a:endParaRPr>
          </a:p>
          <a:p>
            <a:endParaRPr lang="en-GB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89982B-9CE0-7D6D-4574-57B8E040FAED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271764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Atom grouping </a:t>
            </a:r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8395D13-B27A-9433-9E3F-73461F64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44" y="2917134"/>
            <a:ext cx="3481386" cy="5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6B6EF60-DC74-8722-6004-0B981D9C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70" y="3789449"/>
            <a:ext cx="5983432" cy="7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DB97EA8-987C-5A18-ED0A-07906452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22" y="2971800"/>
            <a:ext cx="1431923" cy="2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98E277-44E4-FD60-F6EE-6DC2EB18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5" y="1471367"/>
            <a:ext cx="5512904" cy="6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3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0D98-0322-7B74-FB7C-63D2FDFBD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819F6F-A7A4-C8CF-633C-E60697D7CC3F}"/>
              </a:ext>
            </a:extLst>
          </p:cNvPr>
          <p:cNvSpPr/>
          <p:nvPr/>
        </p:nvSpPr>
        <p:spPr>
          <a:xfrm>
            <a:off x="5211652" y="2378093"/>
            <a:ext cx="6472030" cy="155780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5D99B-7D01-65E2-5B81-C8756429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/>
                <a:cs typeface="Arial"/>
              </a:rPr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5055-A449-FBCF-0024-F38982C6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9" y="1087192"/>
            <a:ext cx="49250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C5273A-AEBC-7786-8D22-04B234AAA350}"/>
              </a:ext>
            </a:extLst>
          </p:cNvPr>
          <p:cNvSpPr txBox="1">
            <a:spLocks/>
          </p:cNvSpPr>
          <p:nvPr/>
        </p:nvSpPr>
        <p:spPr>
          <a:xfrm>
            <a:off x="382571" y="1102903"/>
            <a:ext cx="4447558" cy="4398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MDANSE groups atoms into molecules based on information in the MD engine output or from bond distances.</a:t>
            </a:r>
          </a:p>
          <a:p>
            <a:r>
              <a:rPr lang="en-GB" sz="200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Almost all analysis job results can be grouped by atoms or molecules.</a:t>
            </a:r>
          </a:p>
          <a:p>
            <a:r>
              <a:rPr lang="en-GB" sz="200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Let’s see how atom grouping work with the dynamic incoherent structure factor.</a:t>
            </a:r>
          </a:p>
          <a:p>
            <a:r>
              <a:rPr lang="en-GB" sz="2000">
                <a:solidFill>
                  <a:schemeClr val="accent1"/>
                </a:solidFill>
                <a:cs typeface="Arial"/>
              </a:rPr>
              <a:t>Molecule grouping is much the same we just split up the summation in different ways.</a:t>
            </a:r>
          </a:p>
          <a:p>
            <a:endParaRPr lang="en-GB" sz="2000">
              <a:solidFill>
                <a:schemeClr val="accent1"/>
              </a:solidFill>
              <a:cs typeface="Arial"/>
            </a:endParaRPr>
          </a:p>
          <a:p>
            <a:endParaRPr lang="en-GB" sz="2000">
              <a:solidFill>
                <a:schemeClr val="accent1"/>
              </a:solidFill>
              <a:cs typeface="Arial"/>
            </a:endParaRPr>
          </a:p>
          <a:p>
            <a:endParaRPr lang="en-GB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B5D761-4174-96D6-CBD0-5DDF073D5AD3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3480406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Molecule grouping </a:t>
            </a:r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8E4EF3-EE15-4AAB-094A-7589D8B0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3" y="2680140"/>
            <a:ext cx="60960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704A4E-FA2C-0348-7599-6621AB68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5" y="1471367"/>
            <a:ext cx="5512904" cy="6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06204F9-7366-ADEC-B634-388B22A4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3" y="3317451"/>
            <a:ext cx="1903856" cy="2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3D9B1C28-7D6A-6220-1F0F-5084E7D6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93" y="3289816"/>
            <a:ext cx="2098191" cy="2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9C052EFC-2AFA-04BB-8138-528D825B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9" y="4388332"/>
            <a:ext cx="6472030" cy="3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BCDFE965-2934-4367-FEEA-5F69FB7F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9" y="4987360"/>
            <a:ext cx="5905500" cy="6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B2F45226-EF4C-5B9A-8976-109BBEF6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01" y="5914971"/>
            <a:ext cx="2143698" cy="3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8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00031-E3DD-2723-7E9D-D956554B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E48A67-6066-04A3-C096-046E523A66C9}"/>
              </a:ext>
            </a:extLst>
          </p:cNvPr>
          <p:cNvSpPr/>
          <p:nvPr/>
        </p:nvSpPr>
        <p:spPr>
          <a:xfrm>
            <a:off x="5054048" y="4108882"/>
            <a:ext cx="6997148" cy="23416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87DA8-8EAF-89E0-6F08-A1B31EDE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/>
                <a:cs typeface="Arial"/>
              </a:rPr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1E6BA-F036-50DE-04D3-298B3D18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9" y="1087192"/>
            <a:ext cx="49250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D48673-978F-18E5-E689-21578F0E4DA4}"/>
              </a:ext>
            </a:extLst>
          </p:cNvPr>
          <p:cNvSpPr txBox="1">
            <a:spLocks/>
          </p:cNvSpPr>
          <p:nvPr/>
        </p:nvSpPr>
        <p:spPr>
          <a:xfrm>
            <a:off x="382571" y="1102903"/>
            <a:ext cx="4447558" cy="4398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MDANSE groups atoms into molecules based on information in the MD engine output or from bond distances.</a:t>
            </a:r>
          </a:p>
          <a:p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Almost all analysis job results can be grouped by atoms or molecules.</a:t>
            </a:r>
          </a:p>
          <a:p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Let’s see how atom grouping work with the dynamic incoherent structure factor.</a:t>
            </a:r>
          </a:p>
          <a:p>
            <a:r>
              <a:rPr lang="en-GB" sz="2000" dirty="0">
                <a:solidFill>
                  <a:schemeClr val="accent1"/>
                </a:solidFill>
                <a:cs typeface="Arial"/>
              </a:rPr>
              <a:t>Molecule grouping is much the same we just split up the summation in different ways.</a:t>
            </a:r>
          </a:p>
          <a:p>
            <a:endParaRPr lang="en-GB" sz="2000" dirty="0">
              <a:solidFill>
                <a:schemeClr val="accent1"/>
              </a:solidFill>
              <a:cs typeface="Arial"/>
            </a:endParaRPr>
          </a:p>
          <a:p>
            <a:endParaRPr lang="en-GB" sz="2000" dirty="0">
              <a:solidFill>
                <a:schemeClr val="accent1"/>
              </a:solidFill>
              <a:cs typeface="Arial"/>
            </a:endParaRPr>
          </a:p>
          <a:p>
            <a:endParaRPr lang="en-GB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519FFB-8B58-D9C9-AEDE-2D5F4594EF42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3480406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Molecule grouping </a:t>
            </a:r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19B431D-547B-9410-8339-F0BAA74E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3" y="2680140"/>
            <a:ext cx="60960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4551B6-7E9D-64D1-453E-3C267332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5" y="1471367"/>
            <a:ext cx="5512904" cy="6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81039AE-1190-740B-E5BA-53CB9466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3" y="3317451"/>
            <a:ext cx="1903856" cy="2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C56EF8F-C7B1-EFAF-A249-0D14FC58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93" y="3289816"/>
            <a:ext cx="2098191" cy="2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915DEF-B3AD-3C83-21A4-75776BE8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9" y="4388332"/>
            <a:ext cx="6472030" cy="3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7F06DEF-FA12-AD39-5779-A91EE55D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9" y="4987360"/>
            <a:ext cx="5905500" cy="6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BB795A88-07E5-9084-41C1-F7864E84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01" y="5914971"/>
            <a:ext cx="2143698" cy="3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7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F99FC-0BDF-28C7-34B9-9497601C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Grouping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4762D-73A0-1A23-F435-9A3372C4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08" y="116129"/>
            <a:ext cx="2521112" cy="232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6B2D1-FDFA-846A-1F3B-0EF99E93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52" y="2666708"/>
            <a:ext cx="5727868" cy="4075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B2E8C8-FBDC-1488-E464-998C9E2F4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267" y="2666708"/>
            <a:ext cx="5573115" cy="39554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D765BA8-0984-4546-B1F1-85EE9100BCAE}"/>
              </a:ext>
            </a:extLst>
          </p:cNvPr>
          <p:cNvSpPr txBox="1">
            <a:spLocks/>
          </p:cNvSpPr>
          <p:nvPr/>
        </p:nvSpPr>
        <p:spPr>
          <a:xfrm>
            <a:off x="7394621" y="2115087"/>
            <a:ext cx="3480406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Molecule grouping 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EE0F1C-EBE8-A238-8B26-E6AE798D9569}"/>
              </a:ext>
            </a:extLst>
          </p:cNvPr>
          <p:cNvSpPr txBox="1">
            <a:spLocks/>
          </p:cNvSpPr>
          <p:nvPr/>
        </p:nvSpPr>
        <p:spPr>
          <a:xfrm>
            <a:off x="1690363" y="2115087"/>
            <a:ext cx="271764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Atom grouping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0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68413-C184-FC55-A7B7-23E79D3E0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B2F4-4F25-7490-57A2-52D62D4D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MDANSE Read the Docs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D0C8-B766-98A1-6A7B-27F15D50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4981040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 with the code and GUI, large parts of the MDANSE documentation has been completely rewritten.</a:t>
            </a:r>
          </a:p>
          <a:p>
            <a:r>
              <a:rPr lang="en-US"/>
              <a:t>Almost all the theory behind the analysis calculations in MDANSE can be found here.</a:t>
            </a:r>
          </a:p>
          <a:p>
            <a:r>
              <a:rPr lang="en-US"/>
              <a:t>Additionally, some sections with guides to using some parts of the GUI such as the plotter.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8CE90-8F19-4FB9-ECD7-AAB72FC947E9}"/>
              </a:ext>
            </a:extLst>
          </p:cNvPr>
          <p:cNvSpPr txBox="1"/>
          <p:nvPr/>
        </p:nvSpPr>
        <p:spPr>
          <a:xfrm>
            <a:off x="7532379" y="6207902"/>
            <a:ext cx="37336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ea typeface="+mn-lt"/>
                <a:cs typeface="+mn-lt"/>
              </a:rPr>
              <a:t>https://mdanse.readthedocs.io/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A91D2-0A40-00C2-D150-28541D91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46" y="124239"/>
            <a:ext cx="6116746" cy="5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1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B6DE8-F75B-D474-75C6-0ED0765F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297B-0D1B-392B-A890-8ABD1242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MDANSE-Examples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8682-2578-F899-C20A-4EC6CCD4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19834"/>
            <a:ext cx="4981040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MDANSE-Examples is a GitHub repository which contain a few molecular dynamics trajectory outputs and MDANSE tutorials.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70C204-1AC6-BAC8-3EB8-8F5F7272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431" y="365125"/>
            <a:ext cx="6430484" cy="5496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2A749-3DE6-CF84-7E6D-3FF5617CCB6B}"/>
              </a:ext>
            </a:extLst>
          </p:cNvPr>
          <p:cNvSpPr txBox="1"/>
          <p:nvPr/>
        </p:nvSpPr>
        <p:spPr>
          <a:xfrm>
            <a:off x="5481431" y="6016878"/>
            <a:ext cx="65598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ea typeface="+mn-lt"/>
                <a:cs typeface="+mn-lt"/>
              </a:rPr>
              <a:t>https://github.com/ISISNeutronMuon/MDANSE-Examples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96591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78650-7781-9B47-DCC8-C9566869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7707-2134-93DF-AC2D-CEA5E58E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/>
                <a:cs typeface="Arial"/>
              </a:rPr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14EE-BB46-1E24-9564-000FC959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53" y="1353975"/>
            <a:ext cx="59374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Arial"/>
                <a:cs typeface="Arial"/>
              </a:rPr>
              <a:t>MDANSE introduction and workflow</a:t>
            </a:r>
          </a:p>
          <a:p>
            <a:r>
              <a:rPr lang="en-GB" b="1" dirty="0">
                <a:latin typeface="Arial"/>
                <a:cs typeface="Arial"/>
              </a:rPr>
              <a:t>A history of MDANSE</a:t>
            </a:r>
          </a:p>
          <a:p>
            <a:r>
              <a:rPr lang="en-GB" b="1" dirty="0">
                <a:latin typeface="Arial"/>
                <a:cs typeface="Arial"/>
              </a:rPr>
              <a:t>MDANSE 2: Updates and new features</a:t>
            </a:r>
          </a:p>
          <a:p>
            <a:r>
              <a:rPr lang="en-GB" b="1" dirty="0">
                <a:latin typeface="Arial"/>
                <a:cs typeface="Arial"/>
              </a:rPr>
              <a:t>Tips for neutron scattering calculations</a:t>
            </a:r>
          </a:p>
          <a:p>
            <a:r>
              <a:rPr lang="en-GB" b="1" dirty="0">
                <a:latin typeface="Arial"/>
                <a:cs typeface="Arial"/>
              </a:rPr>
              <a:t>Questions and answers</a:t>
            </a:r>
          </a:p>
          <a:p>
            <a:endParaRPr lang="en-GB" b="1" dirty="0">
              <a:latin typeface="Arial"/>
              <a:cs typeface="Arial"/>
            </a:endParaRPr>
          </a:p>
          <a:p>
            <a:endParaRPr lang="en-GB" b="1" dirty="0">
              <a:latin typeface="Arial"/>
              <a:cs typeface="Arial"/>
            </a:endParaRPr>
          </a:p>
          <a:p>
            <a:endParaRPr lang="en-GB" b="1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F7AD9F-DFD6-A23B-BD40-B84A7789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23" t="9419" r="4034" b="19164"/>
          <a:stretch/>
        </p:blipFill>
        <p:spPr>
          <a:xfrm>
            <a:off x="6893857" y="778158"/>
            <a:ext cx="4652684" cy="53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CCE30-9C44-4779-08B7-162299DE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FF9D-931B-BA89-1AFC-FE1EF816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MDANSE-Examples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39FB-F91A-4F38-4382-7EBB65B1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19834"/>
            <a:ext cx="4981040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MDANSE-Examples is a GitHub repository which contain a few molecular dynamics trajectory outputs and MDANSE tutorials.</a:t>
            </a:r>
          </a:p>
          <a:p>
            <a:r>
              <a:rPr lang="en-US">
                <a:latin typeface="Arial"/>
                <a:cs typeface="Arial"/>
              </a:rPr>
              <a:t>Currently there are around four tutorials, which should be useful for those new to MDANSE, molecular dynamics analysis and/or neutron scattering.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0D0C9-408F-B073-1AAF-DF0F14178E69}"/>
              </a:ext>
            </a:extLst>
          </p:cNvPr>
          <p:cNvSpPr txBox="1"/>
          <p:nvPr/>
        </p:nvSpPr>
        <p:spPr>
          <a:xfrm>
            <a:off x="5481431" y="6016878"/>
            <a:ext cx="65598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ea typeface="+mn-lt"/>
                <a:cs typeface="+mn-lt"/>
              </a:rPr>
              <a:t>https://github.com/ISISNeutronMuon/MDANSE-Examples</a:t>
            </a:r>
            <a:endParaRPr lang="en-GB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4AB8-44CA-772E-6DF9-7A5C715A2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430" y="365125"/>
            <a:ext cx="6439951" cy="54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5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C610-79A9-33C2-2826-0EBE8126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MDANSE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7ABF-C114-5E16-0433-D9A3A5926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307784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Although it may seem like MDANSE could be used as a black box, poor or noisy results could be obtained without the user realising that.</a:t>
            </a:r>
          </a:p>
          <a:p>
            <a:r>
              <a:rPr lang="en-GB" dirty="0"/>
              <a:t>Here the trajectory is too short for the given value of |q|. Not enough time has elapsed for F(</a:t>
            </a:r>
            <a:r>
              <a:rPr lang="en-GB" dirty="0" err="1"/>
              <a:t>q,t</a:t>
            </a:r>
            <a:r>
              <a:rPr lang="en-GB" dirty="0"/>
              <a:t>) to decay to zero.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40E160-1267-8082-8078-CDF022DA218C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3480406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Trajectory too short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EFDF7-73D2-F739-7976-9BF646F6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01" y="1486915"/>
            <a:ext cx="3407790" cy="239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194-A4BE-D776-46FD-B908B6EB7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61" y="3878711"/>
            <a:ext cx="3470039" cy="2409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75EC52-F977-EA15-3768-BAB3FF2DF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203" y="2329690"/>
            <a:ext cx="2444876" cy="23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933F-BD8A-5F8F-1077-5F00EBE8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B667-BB22-A94E-6C02-F321E82C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MDANSE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3197-11D9-728A-1344-DB463277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5412647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Although it may seem like MDANSE could be used as a black box, poor or noisy results could be obtained without the user realising that.</a:t>
            </a:r>
          </a:p>
          <a:p>
            <a:r>
              <a:rPr lang="en-GB">
                <a:solidFill>
                  <a:schemeClr val="accent1">
                    <a:lumMod val="40000"/>
                    <a:lumOff val="60000"/>
                  </a:schemeClr>
                </a:solidFill>
              </a:rPr>
              <a:t>Here the trajectory is too short for the given value of |q|. Not enough time has elapsed for F(</a:t>
            </a:r>
            <a:r>
              <a:rPr lang="en-GB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q,t</a:t>
            </a:r>
            <a:r>
              <a:rPr lang="en-GB">
                <a:solidFill>
                  <a:schemeClr val="accent1">
                    <a:lumMod val="40000"/>
                    <a:lumOff val="60000"/>
                  </a:schemeClr>
                </a:solidFill>
              </a:rPr>
              <a:t>) to decay to zero.</a:t>
            </a:r>
          </a:p>
          <a:p>
            <a:r>
              <a:rPr lang="en-GB"/>
              <a:t>Here the trajectory time step is too long for the given value of |q|. F(</a:t>
            </a:r>
            <a:r>
              <a:rPr lang="en-GB" err="1"/>
              <a:t>q,t</a:t>
            </a:r>
            <a:r>
              <a:rPr lang="en-GB"/>
              <a:t>) decays quickly and the large time step doesn’t capture the details of the function around t=0.</a:t>
            </a:r>
          </a:p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AA14F3-D85B-F68E-C611-49636A034926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3480406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Time step is too long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7AD653-A3DB-932D-EE9C-A491366C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03" y="2329690"/>
            <a:ext cx="2444876" cy="2349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EFFF01-7848-7387-818D-ACDC5C15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61" y="3921853"/>
            <a:ext cx="3389295" cy="2353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F0D275-DF86-BB31-B666-C09145568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894" y="1346870"/>
            <a:ext cx="3556583" cy="25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5268-595E-EC6C-DF4F-3E2B52D85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3BE0-6C2C-3C05-0D39-F380E2D0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MDANSE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5E63-3260-CD7E-54C4-C9BB18A0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5412647" cy="5221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Although it may seem like MDANSE could be used as a black box, poor or noisy results could be obtained without the user realising that.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Here the trajectory is too short for the given value of |q|. Not enough time has elapsed for F(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q,t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to decay to zero.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Here the trajectory time step is too long for the given value of |q|. F(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q,t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 decays quickly and the large time step doesn’t capture the details of the function around t=0.</a:t>
            </a:r>
          </a:p>
          <a:p>
            <a:r>
              <a:rPr lang="en-GB" dirty="0">
                <a:latin typeface="Arial"/>
                <a:cs typeface="Arial"/>
              </a:rPr>
              <a:t>Here the trajectory is too small and artifacts due to the periodic images dominate. F(</a:t>
            </a:r>
            <a:r>
              <a:rPr lang="en-GB" dirty="0" err="1">
                <a:latin typeface="Arial"/>
                <a:cs typeface="Arial"/>
              </a:rPr>
              <a:t>q,t</a:t>
            </a:r>
            <a:r>
              <a:rPr lang="en-GB" dirty="0">
                <a:latin typeface="Arial"/>
                <a:cs typeface="Arial"/>
              </a:rPr>
              <a:t>) does not decay to zero.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C5E6F6-A512-F46A-AC1B-6E806D369051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4129504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Simulation box too small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B07B2-E012-DD09-7586-18312A82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14" y="1364956"/>
            <a:ext cx="2444876" cy="2349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D9B4A4-1F6B-9C35-5408-A6527980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36" y="3957703"/>
            <a:ext cx="3429023" cy="2391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F2FA26-1A81-6BFB-1CA9-59C633029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89" y="1479438"/>
            <a:ext cx="3241447" cy="2270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980D33-4D3A-2921-E33E-B985D6029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222" y="4095175"/>
            <a:ext cx="2140060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7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961B2-99B8-4E5A-59DF-793D21136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4B91-BAED-BB73-E879-C9C48466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MDANSE tips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1336F4-6C87-6DA5-A4BD-5B5C32640053}"/>
              </a:ext>
            </a:extLst>
          </p:cNvPr>
          <p:cNvSpPr txBox="1">
            <a:spLocks/>
          </p:cNvSpPr>
          <p:nvPr/>
        </p:nvSpPr>
        <p:spPr>
          <a:xfrm>
            <a:off x="5777894" y="734014"/>
            <a:ext cx="4129504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Simulation box too small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3CC45-CA03-F12C-B94C-98B3E2C52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14" y="1364956"/>
            <a:ext cx="2444876" cy="2349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22981-7E12-4BAC-47B0-BD42A5D3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36" y="3957703"/>
            <a:ext cx="3429023" cy="2391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740A9F-C5D0-9473-6EE1-2015D416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89" y="1479438"/>
            <a:ext cx="3241447" cy="2270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D31085-8044-952E-E6AD-F9943A603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222" y="4095175"/>
            <a:ext cx="2140060" cy="198130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A20F2-C533-4235-D469-43C9C59B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5412647" cy="5221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Although it may seem like MDANSE could be used as a black box, poor or noisy results could be obtained without the user realising that.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Here the trajectory is too short for the given value of |q|. Not enough time has elapsed for F(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q,t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to decay to zero.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Here the trajectory time step is too long for the given value of |q|. F(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q,t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 decays quickly and the large time step doesn’t capture the details of the function around t=0.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Here the trajectory is too small and artifacts due to the periodic images dominate. F(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q,t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) does not decay to zero.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266BB-D56E-3368-F17D-54AAFBCC2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47" y="275725"/>
            <a:ext cx="9914483" cy="63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3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B83E-E917-8437-D647-BBC89172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450E-9C95-56BB-6C5A-C83580AC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159545" cy="4723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MDANSE: open-source software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289BF-17FA-6752-4D60-FABAEA2E9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4981040" cy="3865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MDANSE is an open-source software project currently hosted on GitHub.</a:t>
            </a:r>
          </a:p>
          <a:p>
            <a:r>
              <a:rPr lang="en-US" dirty="0"/>
              <a:t>If you have a GitHub account you can make requests, suggestions, and report issues on our GitHub page in the issues tab.</a:t>
            </a:r>
          </a:p>
          <a:p>
            <a:r>
              <a:rPr lang="en-US" dirty="0"/>
              <a:t>Alternatively, you can contact us at: </a:t>
            </a:r>
            <a:r>
              <a:rPr lang="en-US" sz="2000" dirty="0">
                <a:latin typeface="Arial"/>
                <a:cs typeface="Arial"/>
              </a:rPr>
              <a:t>MDANSE-help@stfc.ac.uk</a:t>
            </a:r>
            <a:endParaRPr lang="en-GB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8222-B03C-38F6-2271-007CD4AD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89" y="1078618"/>
            <a:ext cx="5434607" cy="4704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C1E62-C951-36AB-309F-8B0CAB14C181}"/>
              </a:ext>
            </a:extLst>
          </p:cNvPr>
          <p:cNvSpPr txBox="1"/>
          <p:nvPr/>
        </p:nvSpPr>
        <p:spPr>
          <a:xfrm>
            <a:off x="6400537" y="6010823"/>
            <a:ext cx="59006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+mn-lt"/>
                <a:cs typeface="+mn-lt"/>
              </a:rPr>
              <a:t>https://github.com/ISISNeutronMuon/MDANSE</a:t>
            </a:r>
            <a:endParaRPr lang="en-GB" sz="1600" b="1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9E78395-93AF-55B5-E968-F7A51B08B645}"/>
              </a:ext>
            </a:extLst>
          </p:cNvPr>
          <p:cNvSpPr/>
          <p:nvPr/>
        </p:nvSpPr>
        <p:spPr>
          <a:xfrm rot="8003195">
            <a:off x="7490703" y="1298033"/>
            <a:ext cx="751443" cy="12276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56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85EF-CFCD-7BAC-7530-50FE9824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MDANSE School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A9A1-48C4-40D6-6A92-4788D45E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5583495" cy="3865591"/>
          </a:xfrm>
        </p:spPr>
        <p:txBody>
          <a:bodyPr/>
          <a:lstStyle/>
          <a:p>
            <a:r>
              <a:rPr lang="en-GB" dirty="0"/>
              <a:t>MDANSE: Molecular (and Lattice) Dynamics to Analyse Neutron Scattering Experiments.</a:t>
            </a:r>
          </a:p>
          <a:p>
            <a:r>
              <a:rPr lang="en-GB" dirty="0"/>
              <a:t>Run every 2 years and includes lectures on the computational methods used to simulate inelastic and quasi-elastic neutron scattering spectra.</a:t>
            </a:r>
          </a:p>
          <a:p>
            <a:r>
              <a:rPr lang="en-GB" dirty="0"/>
              <a:t>Hands-on workshops with the MDANSE program and others programs such as </a:t>
            </a:r>
            <a:r>
              <a:rPr lang="en-GB" dirty="0" err="1"/>
              <a:t>abINS</a:t>
            </a:r>
            <a:r>
              <a:rPr lang="en-GB" dirty="0"/>
              <a:t>.</a:t>
            </a:r>
          </a:p>
          <a:p>
            <a:r>
              <a:rPr lang="en-GB" dirty="0"/>
              <a:t>Next MDANSE school will be sometime next year!</a:t>
            </a:r>
          </a:p>
          <a:p>
            <a:endParaRPr lang="en-GB" dirty="0"/>
          </a:p>
        </p:txBody>
      </p:sp>
      <p:pic>
        <p:nvPicPr>
          <p:cNvPr id="1026" name="Picture 2" descr="MDanse School 2024">
            <a:extLst>
              <a:ext uri="{FF2B5EF4-FFF2-40B4-BE49-F238E27FC236}">
                <a16:creationId xmlns:a16="http://schemas.microsoft.com/office/drawing/2014/main" id="{6C62C4F9-5B19-B03D-DD87-56D5777C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56" y="2891208"/>
            <a:ext cx="4770181" cy="14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E7B0F-A165-AC95-A8CF-4BCD84D2E316}"/>
              </a:ext>
            </a:extLst>
          </p:cNvPr>
          <p:cNvSpPr txBox="1"/>
          <p:nvPr/>
        </p:nvSpPr>
        <p:spPr>
          <a:xfrm>
            <a:off x="8252335" y="4993919"/>
            <a:ext cx="235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2026</a:t>
            </a:r>
          </a:p>
        </p:txBody>
      </p:sp>
      <p:pic>
        <p:nvPicPr>
          <p:cNvPr id="5" name="Picture 2" descr="ISIS MDANSE 2022">
            <a:extLst>
              <a:ext uri="{FF2B5EF4-FFF2-40B4-BE49-F238E27FC236}">
                <a16:creationId xmlns:a16="http://schemas.microsoft.com/office/drawing/2014/main" id="{EA53CD02-D752-DA19-7F86-B8549CF3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97" y="467469"/>
            <a:ext cx="2857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3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BCFD-7374-FE9C-732C-1A887ED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Acknowledgements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BF66-38B0-461E-9574-66D72236E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The MDANSE project is supported by: </a:t>
            </a:r>
          </a:p>
          <a:p>
            <a:pPr marL="342900" indent="-342900"/>
            <a:r>
              <a:rPr lang="en-US" dirty="0"/>
              <a:t>Science and Technology Facilities Council,</a:t>
            </a:r>
          </a:p>
          <a:p>
            <a:pPr marL="342900" indent="-342900"/>
            <a:r>
              <a:rPr lang="en-US" dirty="0"/>
              <a:t>ISIS Neutron and Muon Source, </a:t>
            </a:r>
          </a:p>
          <a:p>
            <a:pPr marL="342900" indent="-342900"/>
            <a:r>
              <a:rPr lang="en-US" dirty="0" err="1">
                <a:latin typeface="Arial"/>
                <a:cs typeface="Arial"/>
              </a:rPr>
              <a:t>Institut</a:t>
            </a:r>
            <a:r>
              <a:rPr lang="en-US" dirty="0">
                <a:latin typeface="Arial"/>
                <a:cs typeface="Arial"/>
              </a:rPr>
              <a:t> Laue-Langevin,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Ada Lovelace Centre.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C7BB9C-97E1-0DEC-69CA-81CB81ADCB8D}"/>
              </a:ext>
            </a:extLst>
          </p:cNvPr>
          <p:cNvSpPr txBox="1">
            <a:spLocks/>
          </p:cNvSpPr>
          <p:nvPr/>
        </p:nvSpPr>
        <p:spPr>
          <a:xfrm>
            <a:off x="6279820" y="771467"/>
            <a:ext cx="271764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Contributors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C2CD0-DD52-5D1A-D6B9-A2725ECE5CAA}"/>
              </a:ext>
            </a:extLst>
          </p:cNvPr>
          <p:cNvSpPr txBox="1"/>
          <p:nvPr/>
        </p:nvSpPr>
        <p:spPr>
          <a:xfrm>
            <a:off x="6279820" y="1488660"/>
            <a:ext cx="585140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Gerald Kneller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Konrad Hinsen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Tomasz Rog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Krzysztof Murzyn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Slawomir Stachura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Eric Pellegrini</a:t>
            </a:r>
          </a:p>
          <a:p>
            <a:r>
              <a:rPr lang="en-US" dirty="0">
                <a:ea typeface="+mn-lt"/>
                <a:cs typeface="+mn-lt"/>
              </a:rPr>
              <a:t>Bachir Aoun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Vania </a:t>
            </a:r>
            <a:r>
              <a:rPr lang="en-US" dirty="0" err="1">
                <a:ea typeface="+mn-lt"/>
                <a:cs typeface="+mn-lt"/>
              </a:rPr>
              <a:t>Calandrini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Paolo </a:t>
            </a:r>
            <a:r>
              <a:rPr lang="en-US" dirty="0" err="1">
                <a:ea typeface="+mn-lt"/>
                <a:cs typeface="+mn-lt"/>
              </a:rPr>
              <a:t>Calligari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Gael </a:t>
            </a:r>
            <a:r>
              <a:rPr lang="en-US" dirty="0" err="1">
                <a:ea typeface="+mn-lt"/>
                <a:cs typeface="+mn-lt"/>
              </a:rPr>
              <a:t>Goret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Remi </a:t>
            </a:r>
            <a:r>
              <a:rPr lang="en-US" dirty="0" err="1">
                <a:ea typeface="+mn-lt"/>
                <a:cs typeface="+mn-lt"/>
              </a:rPr>
              <a:t>Perenon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Miguel Gonzalez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7A715-E534-7D61-4363-216289B78631}"/>
              </a:ext>
            </a:extLst>
          </p:cNvPr>
          <p:cNvSpPr txBox="1"/>
          <p:nvPr/>
        </p:nvSpPr>
        <p:spPr>
          <a:xfrm>
            <a:off x="8852182" y="1482894"/>
            <a:ext cx="311385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Sanghamitra Mukhopadhyay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Franz Lang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Rastislav </a:t>
            </a:r>
            <a:r>
              <a:rPr lang="en-US" err="1">
                <a:ea typeface="+mn-lt"/>
                <a:cs typeface="+mn-lt"/>
              </a:rPr>
              <a:t>Turanyi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Maciej Bartkowiak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Ashley </a:t>
            </a:r>
            <a:r>
              <a:rPr lang="en-US" err="1">
                <a:ea typeface="+mn-lt"/>
                <a:cs typeface="+mn-lt"/>
              </a:rPr>
              <a:t>Meigh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Arial"/>
              </a:rPr>
              <a:t>Chi Cheng</a:t>
            </a:r>
          </a:p>
          <a:p>
            <a:r>
              <a:rPr lang="en-US">
                <a:cs typeface="Arial"/>
              </a:rPr>
              <a:t>Rob Buchanan</a:t>
            </a:r>
          </a:p>
          <a:p>
            <a:r>
              <a:rPr lang="en-US" err="1">
                <a:cs typeface="Arial"/>
              </a:rPr>
              <a:t>Raunakk</a:t>
            </a:r>
            <a:r>
              <a:rPr lang="en-US">
                <a:cs typeface="Arial"/>
              </a:rPr>
              <a:t> Banerjee</a:t>
            </a:r>
          </a:p>
          <a:p>
            <a:r>
              <a:rPr lang="en-US">
                <a:cs typeface="Arial"/>
              </a:rPr>
              <a:t>Jacob Wilkins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6C292-C7CE-25D0-41E3-DA6E6918177F}"/>
              </a:ext>
            </a:extLst>
          </p:cNvPr>
          <p:cNvSpPr txBox="1"/>
          <p:nvPr/>
        </p:nvSpPr>
        <p:spPr>
          <a:xfrm>
            <a:off x="6255202" y="5138813"/>
            <a:ext cx="5900642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+mn-lt"/>
                <a:cs typeface="+mn-lt"/>
              </a:rPr>
              <a:t>https://github.com/ISISNeutronMuon/MDANSE</a:t>
            </a:r>
            <a:br>
              <a:rPr lang="en-GB" sz="1600" b="1" dirty="0">
                <a:ea typeface="+mn-lt"/>
                <a:cs typeface="+mn-lt"/>
              </a:rPr>
            </a:br>
            <a:r>
              <a:rPr lang="en-GB" sz="1600" b="1" dirty="0">
                <a:ea typeface="+mn-lt"/>
                <a:cs typeface="+mn-lt"/>
              </a:rPr>
              <a:t>https://github.com/ISISNeutronMuon/MDANSE-Examples</a:t>
            </a:r>
            <a:br>
              <a:rPr lang="en-GB" sz="1600" b="1" dirty="0">
                <a:ea typeface="+mn-lt"/>
                <a:cs typeface="+mn-lt"/>
              </a:rPr>
            </a:br>
            <a:r>
              <a:rPr lang="en-GB" sz="1600" b="1" dirty="0">
                <a:ea typeface="+mn-lt"/>
                <a:cs typeface="+mn-lt"/>
              </a:rPr>
              <a:t>https://mdanse.readthedocs.io/</a:t>
            </a:r>
          </a:p>
          <a:p>
            <a:endParaRPr lang="en-GB" sz="1600" b="1" dirty="0">
              <a:ea typeface="+mn-lt"/>
              <a:cs typeface="+mn-lt"/>
            </a:endParaRPr>
          </a:p>
          <a:p>
            <a:r>
              <a:rPr lang="en-US" sz="1800" b="1" dirty="0">
                <a:latin typeface="Arial"/>
                <a:cs typeface="Arial"/>
              </a:rPr>
              <a:t>MDANSE-help@stfc.ac.uk</a:t>
            </a:r>
            <a:endParaRPr lang="en-GB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A139A9-E13B-555B-6E33-E894B12C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72" y="3940167"/>
            <a:ext cx="1294549" cy="10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889B4E6-35BC-4415-A3F8-EBF6E14BA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3" y="3817196"/>
            <a:ext cx="1838424" cy="1299684"/>
          </a:xfrm>
          <a:prstGeom prst="rect">
            <a:avLst/>
          </a:prstGeom>
        </p:spPr>
      </p:pic>
      <p:pic>
        <p:nvPicPr>
          <p:cNvPr id="17" name="Picture 16" descr="A blue and grey logo&#10;&#10;AI-generated content may be incorrect.">
            <a:extLst>
              <a:ext uri="{FF2B5EF4-FFF2-40B4-BE49-F238E27FC236}">
                <a16:creationId xmlns:a16="http://schemas.microsoft.com/office/drawing/2014/main" id="{78706116-D4AC-85BF-5207-ABC4C0E41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" y="3870833"/>
            <a:ext cx="1972654" cy="12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41531-E7E7-EEA0-3D80-E2319335C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D02E-668F-5EC9-AAB0-968F72ED9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57461"/>
            <a:ext cx="6172752" cy="1138240"/>
          </a:xfrm>
        </p:spPr>
        <p:txBody>
          <a:bodyPr>
            <a:noAutofit/>
          </a:bodyPr>
          <a:lstStyle/>
          <a:p>
            <a:r>
              <a:rPr lang="en-GB" b="1" i="0">
                <a:solidFill>
                  <a:srgbClr val="003088"/>
                </a:solidFill>
                <a:effectLst/>
              </a:rPr>
              <a:t>Live Demo: Argon QENS</a:t>
            </a:r>
            <a:endParaRPr lang="en-GB" b="1">
              <a:solidFill>
                <a:srgbClr val="003088"/>
              </a:solidFill>
              <a:cs typeface="+mj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2C9FA3-CFE2-D7B8-53BB-34A0D371B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0" y="4610100"/>
            <a:ext cx="8648700" cy="2639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ea typeface="Verdana"/>
                <a:cs typeface="Arial"/>
              </a:rPr>
              <a:t>PAQMAN 2025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2398E7-4396-2219-F8D3-109788EA2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4930325"/>
            <a:ext cx="8648700" cy="2639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ea typeface="Verdana"/>
                <a:cs typeface="Arial"/>
              </a:rPr>
              <a:t>03/07/2025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E648C-407E-420E-0066-625FC7B57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929062"/>
            <a:ext cx="6892081" cy="1351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u="sng" dirty="0">
                <a:latin typeface="Arial"/>
                <a:ea typeface="Verdana"/>
                <a:cs typeface="Arial"/>
              </a:rPr>
              <a:t>Chi Y. Cheng</a:t>
            </a:r>
            <a:r>
              <a:rPr lang="en-GB" sz="1600" dirty="0">
                <a:latin typeface="Arial"/>
                <a:ea typeface="Verdana"/>
                <a:cs typeface="Arial"/>
              </a:rPr>
              <a:t>, Maciej Bartkowiak, Rob Buchanan, Jacob Wilkins, Miguel González, Eric Pellegrini, Rémi </a:t>
            </a:r>
            <a:r>
              <a:rPr lang="en-GB" sz="1600" dirty="0" err="1">
                <a:latin typeface="Arial"/>
                <a:ea typeface="Verdana"/>
                <a:cs typeface="Arial"/>
              </a:rPr>
              <a:t>Perenon</a:t>
            </a:r>
            <a:r>
              <a:rPr lang="en-GB" sz="1600" dirty="0">
                <a:latin typeface="Arial"/>
                <a:ea typeface="Verdana"/>
                <a:cs typeface="Arial"/>
              </a:rPr>
              <a:t>, Sanghamitra Mukhopadhyay</a:t>
            </a:r>
          </a:p>
          <a:p>
            <a:endParaRPr lang="en-GB" sz="1600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541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207-83F5-3C94-8752-35253681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/>
                <a:cs typeface="Arial"/>
              </a:rPr>
              <a:t>Quasi-elastic neutron scattering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0E9F04-3309-8E58-B35B-3E86A131E21C}"/>
              </a:ext>
            </a:extLst>
          </p:cNvPr>
          <p:cNvSpPr txBox="1">
            <a:spLocks/>
          </p:cNvSpPr>
          <p:nvPr/>
        </p:nvSpPr>
        <p:spPr>
          <a:xfrm>
            <a:off x="266701" y="1304925"/>
            <a:ext cx="6293125" cy="3865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/>
                <a:cs typeface="Arial"/>
              </a:rPr>
              <a:t>We’ll be looking this paper by Sköld et al.</a:t>
            </a:r>
          </a:p>
          <a:p>
            <a:r>
              <a:rPr lang="en-GB">
                <a:latin typeface="Arial"/>
                <a:cs typeface="Arial"/>
              </a:rPr>
              <a:t>They determine the dynamic incoherent scatter function of liquid argon from measurements of a 36Ar and a mixture of predominately 36Ar and 40Ar.</a:t>
            </a:r>
          </a:p>
          <a:p>
            <a:r>
              <a:rPr lang="en-GB">
                <a:latin typeface="Arial"/>
                <a:cs typeface="Arial"/>
              </a:rPr>
              <a:t>Let’s try to reproduce their results using MDANSE.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CF8B5-7101-8B05-4122-9E82D6BA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98" y="365125"/>
            <a:ext cx="5225959" cy="12787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AB135E-C64F-C03D-7306-CBBEAE7C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86" y="1943101"/>
            <a:ext cx="4384540" cy="44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C2573AD-7238-A29F-0CE2-B611A977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287" y="5914093"/>
            <a:ext cx="1748044" cy="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4909CC02-C117-E63D-51A1-DE5057BB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7381"/>
            <a:ext cx="3574830" cy="16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2E81DAF-72B6-91F6-EA21-63C95750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16" y="3582776"/>
            <a:ext cx="3052484" cy="19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7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DAB1D-CEFF-F507-BD0E-07274741A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E270-8ABF-D4E0-5909-25198420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/>
                <a:cs typeface="Arial"/>
              </a:rPr>
              <a:t>MDANSE and MDANSE_GUI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D9CE-8217-997C-B08B-CDB76380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53" y="1400275"/>
            <a:ext cx="51241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Arial"/>
                <a:cs typeface="Arial"/>
              </a:rPr>
              <a:t>MDANSE</a:t>
            </a:r>
            <a:r>
              <a:rPr lang="en-GB" dirty="0">
                <a:latin typeface="Arial"/>
                <a:cs typeface="Arial"/>
              </a:rPr>
              <a:t>: </a:t>
            </a:r>
            <a:r>
              <a:rPr lang="en-GB" b="1" dirty="0">
                <a:latin typeface="Arial"/>
                <a:cs typeface="Arial"/>
              </a:rPr>
              <a:t>M</a:t>
            </a:r>
            <a:r>
              <a:rPr lang="en-GB" dirty="0">
                <a:latin typeface="Arial"/>
                <a:cs typeface="Arial"/>
              </a:rPr>
              <a:t>olecular </a:t>
            </a:r>
            <a:r>
              <a:rPr lang="en-GB" b="1" dirty="0">
                <a:latin typeface="Arial"/>
                <a:cs typeface="Arial"/>
              </a:rPr>
              <a:t>D</a:t>
            </a:r>
            <a:r>
              <a:rPr lang="en-GB" dirty="0">
                <a:latin typeface="Arial"/>
                <a:cs typeface="Arial"/>
              </a:rPr>
              <a:t>ynamics </a:t>
            </a:r>
            <a:r>
              <a:rPr lang="en-GB" b="1" dirty="0">
                <a:latin typeface="Arial"/>
                <a:cs typeface="Arial"/>
              </a:rPr>
              <a:t>A</a:t>
            </a:r>
            <a:r>
              <a:rPr lang="en-GB" dirty="0">
                <a:latin typeface="Arial"/>
                <a:cs typeface="Arial"/>
              </a:rPr>
              <a:t>nalysis for </a:t>
            </a:r>
            <a:r>
              <a:rPr lang="en-GB" b="1" dirty="0">
                <a:latin typeface="Arial"/>
                <a:cs typeface="Arial"/>
              </a:rPr>
              <a:t>N</a:t>
            </a:r>
            <a:r>
              <a:rPr lang="en-GB" dirty="0">
                <a:latin typeface="Arial"/>
                <a:cs typeface="Arial"/>
              </a:rPr>
              <a:t>eutron </a:t>
            </a:r>
            <a:r>
              <a:rPr lang="en-GB" b="1" dirty="0">
                <a:latin typeface="Arial"/>
                <a:cs typeface="Arial"/>
              </a:rPr>
              <a:t>S</a:t>
            </a:r>
            <a:r>
              <a:rPr lang="en-GB" dirty="0">
                <a:latin typeface="Arial"/>
                <a:cs typeface="Arial"/>
              </a:rPr>
              <a:t>cattering </a:t>
            </a:r>
            <a:r>
              <a:rPr lang="en-GB" b="1" dirty="0">
                <a:latin typeface="Arial"/>
                <a:cs typeface="Arial"/>
              </a:rPr>
              <a:t>E</a:t>
            </a:r>
            <a:r>
              <a:rPr lang="en-GB" dirty="0">
                <a:latin typeface="Arial"/>
                <a:cs typeface="Arial"/>
              </a:rPr>
              <a:t>xperiments</a:t>
            </a:r>
          </a:p>
          <a:p>
            <a:r>
              <a:rPr lang="en-GB" dirty="0">
                <a:latin typeface="Arial"/>
                <a:cs typeface="Arial"/>
              </a:rPr>
              <a:t>Originally developed to calculate results related to neutron scattering experiments. But it’s more of general-purpose tool for molecular dynamics analysis.</a:t>
            </a:r>
          </a:p>
          <a:p>
            <a:r>
              <a:rPr lang="en-GB" dirty="0">
                <a:latin typeface="Arial"/>
                <a:cs typeface="Arial"/>
              </a:rPr>
              <a:t>Most users operate MDANSE through its GUI. MDANSE can also be accessed through its Python API so that custom scripts and analysis calculations can be run.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A black and white drawing of a person&#10;&#10;Description automatically generated">
            <a:extLst>
              <a:ext uri="{FF2B5EF4-FFF2-40B4-BE49-F238E27FC236}">
                <a16:creationId xmlns:a16="http://schemas.microsoft.com/office/drawing/2014/main" id="{7B305FCA-39EA-72F3-2C69-D463DEC4D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835" b="1676"/>
          <a:stretch/>
        </p:blipFill>
        <p:spPr>
          <a:xfrm>
            <a:off x="7041321" y="837488"/>
            <a:ext cx="1843089" cy="1809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1A7D6-3452-AFD2-623D-1C557CD65EDE}"/>
              </a:ext>
            </a:extLst>
          </p:cNvPr>
          <p:cNvSpPr txBox="1"/>
          <p:nvPr/>
        </p:nvSpPr>
        <p:spPr>
          <a:xfrm>
            <a:off x="7432920" y="533736"/>
            <a:ext cx="12005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cs typeface="Arial"/>
              </a:rPr>
              <a:t>MDANSE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50DAE-1346-FA96-271A-8D30155AA59C}"/>
              </a:ext>
            </a:extLst>
          </p:cNvPr>
          <p:cNvSpPr txBox="1"/>
          <p:nvPr/>
        </p:nvSpPr>
        <p:spPr>
          <a:xfrm>
            <a:off x="9016425" y="533736"/>
            <a:ext cx="15405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cs typeface="Arial"/>
              </a:rPr>
              <a:t>MDANSE_GUI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79C0B8-CF70-7AC8-881B-57F62E6F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10" y="837488"/>
            <a:ext cx="1804572" cy="18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A2085-76C0-F116-5380-0ED2F93B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411" y="3001354"/>
            <a:ext cx="6033572" cy="32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11BF5A-9002-A06D-12C9-82DD62E860E5}"/>
              </a:ext>
            </a:extLst>
          </p:cNvPr>
          <p:cNvSpPr/>
          <p:nvPr/>
        </p:nvSpPr>
        <p:spPr>
          <a:xfrm>
            <a:off x="7649497" y="963562"/>
            <a:ext cx="4542503" cy="589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CD6E9211-70DC-61BE-972E-A38A4189A4EC}"/>
              </a:ext>
            </a:extLst>
          </p:cNvPr>
          <p:cNvSpPr/>
          <p:nvPr/>
        </p:nvSpPr>
        <p:spPr>
          <a:xfrm>
            <a:off x="3873910" y="963562"/>
            <a:ext cx="4938750" cy="5894438"/>
          </a:xfrm>
          <a:prstGeom prst="rightArrowCallout">
            <a:avLst>
              <a:gd name="adj1" fmla="val 0"/>
              <a:gd name="adj2" fmla="val 0"/>
              <a:gd name="adj3" fmla="val 8356"/>
              <a:gd name="adj4" fmla="val 83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4BE98-9E42-2839-FF70-7C587393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MDANSE Basic Workflow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EBA41647-5C17-ABBF-745B-DF87F9348911}"/>
              </a:ext>
            </a:extLst>
          </p:cNvPr>
          <p:cNvSpPr/>
          <p:nvPr/>
        </p:nvSpPr>
        <p:spPr>
          <a:xfrm>
            <a:off x="-7882" y="963562"/>
            <a:ext cx="4788310" cy="5894438"/>
          </a:xfrm>
          <a:prstGeom prst="rightArrowCallout">
            <a:avLst>
              <a:gd name="adj1" fmla="val 0"/>
              <a:gd name="adj2" fmla="val 0"/>
              <a:gd name="adj3" fmla="val 8356"/>
              <a:gd name="adj4" fmla="val 8393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DBB2AC-1E11-128D-A130-BD78AD4010F3}"/>
              </a:ext>
            </a:extLst>
          </p:cNvPr>
          <p:cNvSpPr txBox="1">
            <a:spLocks/>
          </p:cNvSpPr>
          <p:nvPr/>
        </p:nvSpPr>
        <p:spPr>
          <a:xfrm>
            <a:off x="-7882" y="1009862"/>
            <a:ext cx="401790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Trajectory Conversion</a:t>
            </a:r>
            <a:endParaRPr lang="en-US" sz="2000" b="1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CE7D73ED-2B5A-FB5A-1CAC-E030274E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4" y="1710129"/>
            <a:ext cx="759921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VASP - Vienna Ab initio Simulation Package">
            <a:extLst>
              <a:ext uri="{FF2B5EF4-FFF2-40B4-BE49-F238E27FC236}">
                <a16:creationId xmlns:a16="http://schemas.microsoft.com/office/drawing/2014/main" id="{A3FC0FD8-A300-7D87-2BC0-6C74BF2C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52" y="1796732"/>
            <a:ext cx="640904" cy="4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Logo">
            <a:extLst>
              <a:ext uri="{FF2B5EF4-FFF2-40B4-BE49-F238E27FC236}">
                <a16:creationId xmlns:a16="http://schemas.microsoft.com/office/drawing/2014/main" id="{D271F475-FFF8-C82B-A8E0-8A125E88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2725445"/>
            <a:ext cx="1621393" cy="4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ASTEP Logo Blue">
            <a:extLst>
              <a:ext uri="{FF2B5EF4-FFF2-40B4-BE49-F238E27FC236}">
                <a16:creationId xmlns:a16="http://schemas.microsoft.com/office/drawing/2014/main" id="{922313BA-8237-8BBF-3B58-DFADB583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2" y="2741764"/>
            <a:ext cx="1439329" cy="3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B320DCAA-DBB1-459B-F086-E2E505B5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70" y="1798988"/>
            <a:ext cx="582204" cy="5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Logo">
            <a:extLst>
              <a:ext uri="{FF2B5EF4-FFF2-40B4-BE49-F238E27FC236}">
                <a16:creationId xmlns:a16="http://schemas.microsoft.com/office/drawing/2014/main" id="{EC0A0984-A621-3A07-F4B8-030FC3F4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1" y="3561546"/>
            <a:ext cx="2005076" cy="5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39808E5-4472-8B2A-F51C-FBE9EAE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1" y="4563032"/>
            <a:ext cx="3503570" cy="2080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Run a molecular dynamics simulation dump positions, velocity, etc.</a:t>
            </a:r>
          </a:p>
          <a:p>
            <a:r>
              <a:rPr lang="en-GB" dirty="0"/>
              <a:t>Convert trajectory to MDT (HDF5) format.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01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8B4B-ADBD-792D-E6F8-EB02E9C7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CBBF29-4A49-E21D-C002-4A189EB3BC81}"/>
              </a:ext>
            </a:extLst>
          </p:cNvPr>
          <p:cNvSpPr/>
          <p:nvPr/>
        </p:nvSpPr>
        <p:spPr>
          <a:xfrm>
            <a:off x="7649497" y="963562"/>
            <a:ext cx="4542503" cy="589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B66FAB8E-18FE-F0F5-1745-675AB6E03BA3}"/>
              </a:ext>
            </a:extLst>
          </p:cNvPr>
          <p:cNvSpPr/>
          <p:nvPr/>
        </p:nvSpPr>
        <p:spPr>
          <a:xfrm>
            <a:off x="3873910" y="963562"/>
            <a:ext cx="4938750" cy="5894438"/>
          </a:xfrm>
          <a:prstGeom prst="rightArrowCallout">
            <a:avLst>
              <a:gd name="adj1" fmla="val 8573"/>
              <a:gd name="adj2" fmla="val 0"/>
              <a:gd name="adj3" fmla="val 8356"/>
              <a:gd name="adj4" fmla="val 83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9DEEEB-4BC1-7A6B-DB6D-CFABD827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00" y="1561999"/>
            <a:ext cx="3427923" cy="3445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6BBEBB-46E2-4D73-C661-07F03D04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MDANSE Basic Workflow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0E2C69FE-D62C-F589-EFE3-77B5528C07CD}"/>
              </a:ext>
            </a:extLst>
          </p:cNvPr>
          <p:cNvSpPr/>
          <p:nvPr/>
        </p:nvSpPr>
        <p:spPr>
          <a:xfrm>
            <a:off x="-7882" y="963562"/>
            <a:ext cx="4788310" cy="5894438"/>
          </a:xfrm>
          <a:prstGeom prst="rightArrowCallout">
            <a:avLst>
              <a:gd name="adj1" fmla="val 8573"/>
              <a:gd name="adj2" fmla="val 8651"/>
              <a:gd name="adj3" fmla="val 8356"/>
              <a:gd name="adj4" fmla="val 8393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756E08-FCD2-5DBB-3362-7EDEBA3620AD}"/>
              </a:ext>
            </a:extLst>
          </p:cNvPr>
          <p:cNvSpPr txBox="1">
            <a:spLocks/>
          </p:cNvSpPr>
          <p:nvPr/>
        </p:nvSpPr>
        <p:spPr>
          <a:xfrm>
            <a:off x="-7882" y="1009862"/>
            <a:ext cx="401790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Trajectory Conversion</a:t>
            </a:r>
            <a:endParaRPr lang="en-US" sz="20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4E5D0E4-1CB3-039C-A030-F6D9B9F9F9F1}"/>
              </a:ext>
            </a:extLst>
          </p:cNvPr>
          <p:cNvSpPr txBox="1">
            <a:spLocks/>
          </p:cNvSpPr>
          <p:nvPr/>
        </p:nvSpPr>
        <p:spPr>
          <a:xfrm>
            <a:off x="4010025" y="1009862"/>
            <a:ext cx="402907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MD Analysis</a:t>
            </a:r>
            <a:endParaRPr lang="en-US" sz="2000" b="1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451EDF8-6D4B-BD0D-DFA3-6F5A13A1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4" y="1710129"/>
            <a:ext cx="759921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VASP - Vienna Ab initio Simulation Package">
            <a:extLst>
              <a:ext uri="{FF2B5EF4-FFF2-40B4-BE49-F238E27FC236}">
                <a16:creationId xmlns:a16="http://schemas.microsoft.com/office/drawing/2014/main" id="{BB874B2C-0915-6AA9-77D6-022B9667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52" y="1796732"/>
            <a:ext cx="640904" cy="4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Logo">
            <a:extLst>
              <a:ext uri="{FF2B5EF4-FFF2-40B4-BE49-F238E27FC236}">
                <a16:creationId xmlns:a16="http://schemas.microsoft.com/office/drawing/2014/main" id="{3B9FCC13-B0A7-3E82-18BD-9F9DD7D7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2725445"/>
            <a:ext cx="1621393" cy="4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ASTEP Logo Blue">
            <a:extLst>
              <a:ext uri="{FF2B5EF4-FFF2-40B4-BE49-F238E27FC236}">
                <a16:creationId xmlns:a16="http://schemas.microsoft.com/office/drawing/2014/main" id="{F2FAB5C8-B8F4-AA4B-642A-9E96E8AB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2" y="2741764"/>
            <a:ext cx="1439329" cy="3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E7F48426-5742-5E37-A463-424DA02F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70" y="1798988"/>
            <a:ext cx="582204" cy="5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Logo">
            <a:extLst>
              <a:ext uri="{FF2B5EF4-FFF2-40B4-BE49-F238E27FC236}">
                <a16:creationId xmlns:a16="http://schemas.microsoft.com/office/drawing/2014/main" id="{D4392864-5CED-074E-F91A-09B717FD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1" y="3561546"/>
            <a:ext cx="2005076" cy="5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A7A0FEE-4993-543E-1F83-CD66ACA51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1" y="4563032"/>
            <a:ext cx="3503570" cy="2080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Run a molecular dynamics simulation dump positions, velocity, etc.</a:t>
            </a:r>
          </a:p>
          <a:p>
            <a:r>
              <a:rPr lang="en-GB" dirty="0"/>
              <a:t>Convert trajectory to MDT (HDF5) format. </a:t>
            </a:r>
          </a:p>
          <a:p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6A47648-4A23-155F-C9D1-EDD7A70C13E1}"/>
              </a:ext>
            </a:extLst>
          </p:cNvPr>
          <p:cNvSpPr txBox="1">
            <a:spLocks/>
          </p:cNvSpPr>
          <p:nvPr/>
        </p:nvSpPr>
        <p:spPr>
          <a:xfrm>
            <a:off x="4234953" y="5218424"/>
            <a:ext cx="3503570" cy="1428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Load trajectory and run analysis calculation.</a:t>
            </a:r>
          </a:p>
          <a:p>
            <a:r>
              <a:rPr lang="en-GB" dirty="0"/>
              <a:t>Save results as MDA (HDF5) or other formats.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05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804DF-F595-1C20-12AF-448D9E2B1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D644E9-C668-0D5D-7872-BF4DD0556BB6}"/>
              </a:ext>
            </a:extLst>
          </p:cNvPr>
          <p:cNvSpPr/>
          <p:nvPr/>
        </p:nvSpPr>
        <p:spPr>
          <a:xfrm>
            <a:off x="7649497" y="963562"/>
            <a:ext cx="4542503" cy="589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2771321-D509-4B7E-6941-5FC49C68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42" t="20195" r="2877" b="24270"/>
          <a:stretch/>
        </p:blipFill>
        <p:spPr>
          <a:xfrm>
            <a:off x="8355174" y="1710129"/>
            <a:ext cx="3566208" cy="2558005"/>
          </a:xfrm>
          <a:prstGeom prst="rect">
            <a:avLst/>
          </a:prstGeom>
        </p:spPr>
      </p:pic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BB7BFAE8-BC63-A1A2-11E1-39ECA2D76240}"/>
              </a:ext>
            </a:extLst>
          </p:cNvPr>
          <p:cNvSpPr/>
          <p:nvPr/>
        </p:nvSpPr>
        <p:spPr>
          <a:xfrm>
            <a:off x="3873910" y="963562"/>
            <a:ext cx="4938750" cy="5894438"/>
          </a:xfrm>
          <a:prstGeom prst="rightArrowCallout">
            <a:avLst>
              <a:gd name="adj1" fmla="val 8573"/>
              <a:gd name="adj2" fmla="val 8651"/>
              <a:gd name="adj3" fmla="val 8356"/>
              <a:gd name="adj4" fmla="val 83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2069954-D85D-C2B6-569D-A13303DD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00" y="1561999"/>
            <a:ext cx="3427923" cy="3445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D2ECA-A04C-2A11-BBDB-8C17B61F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MDANSE Basic Workflow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ED8A8C3A-0C08-BC50-869E-C3032ADFEDD5}"/>
              </a:ext>
            </a:extLst>
          </p:cNvPr>
          <p:cNvSpPr/>
          <p:nvPr/>
        </p:nvSpPr>
        <p:spPr>
          <a:xfrm>
            <a:off x="-7882" y="963562"/>
            <a:ext cx="4788310" cy="5894438"/>
          </a:xfrm>
          <a:prstGeom prst="rightArrowCallout">
            <a:avLst>
              <a:gd name="adj1" fmla="val 8573"/>
              <a:gd name="adj2" fmla="val 8651"/>
              <a:gd name="adj3" fmla="val 8356"/>
              <a:gd name="adj4" fmla="val 8393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74AF59-1AA5-DA3B-D7DF-DDA764726ACB}"/>
              </a:ext>
            </a:extLst>
          </p:cNvPr>
          <p:cNvSpPr txBox="1">
            <a:spLocks/>
          </p:cNvSpPr>
          <p:nvPr/>
        </p:nvSpPr>
        <p:spPr>
          <a:xfrm>
            <a:off x="-7882" y="1009862"/>
            <a:ext cx="401790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Trajectory Conversion</a:t>
            </a:r>
            <a:endParaRPr lang="en-US" sz="20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3BDF1F7-49C2-8820-961C-9D85E1DF5954}"/>
              </a:ext>
            </a:extLst>
          </p:cNvPr>
          <p:cNvSpPr txBox="1">
            <a:spLocks/>
          </p:cNvSpPr>
          <p:nvPr/>
        </p:nvSpPr>
        <p:spPr>
          <a:xfrm>
            <a:off x="4010025" y="1009862"/>
            <a:ext cx="402907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MD Analysis</a:t>
            </a:r>
            <a:endParaRPr lang="en-US" sz="2000" b="1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B14668-88F8-224F-0015-F2BBBF46BE91}"/>
              </a:ext>
            </a:extLst>
          </p:cNvPr>
          <p:cNvSpPr txBox="1">
            <a:spLocks/>
          </p:cNvSpPr>
          <p:nvPr/>
        </p:nvSpPr>
        <p:spPr>
          <a:xfrm>
            <a:off x="8039100" y="1009862"/>
            <a:ext cx="4152900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Plotting</a:t>
            </a:r>
            <a:endParaRPr lang="en-US" sz="2000" b="1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3559A57A-9530-2522-5123-C596BA62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4" y="1710129"/>
            <a:ext cx="759921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VASP - Vienna Ab initio Simulation Package">
            <a:extLst>
              <a:ext uri="{FF2B5EF4-FFF2-40B4-BE49-F238E27FC236}">
                <a16:creationId xmlns:a16="http://schemas.microsoft.com/office/drawing/2014/main" id="{16B17C2B-006C-BAE9-9766-F4F610EB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52" y="1796732"/>
            <a:ext cx="640904" cy="4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Logo">
            <a:extLst>
              <a:ext uri="{FF2B5EF4-FFF2-40B4-BE49-F238E27FC236}">
                <a16:creationId xmlns:a16="http://schemas.microsoft.com/office/drawing/2014/main" id="{715C813E-3083-EDAB-6F4D-30D4A323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2725445"/>
            <a:ext cx="1621393" cy="4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ASTEP Logo Blue">
            <a:extLst>
              <a:ext uri="{FF2B5EF4-FFF2-40B4-BE49-F238E27FC236}">
                <a16:creationId xmlns:a16="http://schemas.microsoft.com/office/drawing/2014/main" id="{1E44C58C-EB9D-53B7-520D-E8C1376D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2" y="2741764"/>
            <a:ext cx="1439329" cy="3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063A54DD-A575-0A79-0876-427C052B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70" y="1798988"/>
            <a:ext cx="582204" cy="5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Logo">
            <a:extLst>
              <a:ext uri="{FF2B5EF4-FFF2-40B4-BE49-F238E27FC236}">
                <a16:creationId xmlns:a16="http://schemas.microsoft.com/office/drawing/2014/main" id="{8273182A-4966-EFA8-F478-AF0B9E5C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1" y="3561546"/>
            <a:ext cx="2005076" cy="5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4F9211F-ED4C-4569-16ED-5E397806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1" y="4563032"/>
            <a:ext cx="3503570" cy="2080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Run a molecular dynamics simulation dump positions, velocity, etc.</a:t>
            </a:r>
          </a:p>
          <a:p>
            <a:r>
              <a:rPr lang="en-GB" dirty="0"/>
              <a:t>Convert trajectory to MDT (HDF5) format. </a:t>
            </a:r>
          </a:p>
          <a:p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D50DDEE-7362-7126-4172-7E22CEE825EC}"/>
              </a:ext>
            </a:extLst>
          </p:cNvPr>
          <p:cNvSpPr txBox="1">
            <a:spLocks/>
          </p:cNvSpPr>
          <p:nvPr/>
        </p:nvSpPr>
        <p:spPr>
          <a:xfrm>
            <a:off x="4234953" y="5218424"/>
            <a:ext cx="3503570" cy="1428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Load trajectory and run analysis calculation.</a:t>
            </a:r>
          </a:p>
          <a:p>
            <a:r>
              <a:rPr lang="en-GB" dirty="0"/>
              <a:t>Save results as MDA (HDF5) or other formats.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4DA0ECF-7FE9-7DBB-8AAE-556FC9F01665}"/>
              </a:ext>
            </a:extLst>
          </p:cNvPr>
          <p:cNvSpPr txBox="1">
            <a:spLocks/>
          </p:cNvSpPr>
          <p:nvPr/>
        </p:nvSpPr>
        <p:spPr>
          <a:xfrm>
            <a:off x="8473529" y="4664768"/>
            <a:ext cx="3503570" cy="1428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Load (MDA format) analysis results and plot using MDANSE GUI.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3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96B7-517F-AD08-132C-19AB037A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/>
                <a:cs typeface="Arial"/>
              </a:rPr>
              <a:t>A short history: </a:t>
            </a:r>
            <a:r>
              <a:rPr lang="en-GB" b="1"/>
              <a:t>MDANSE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4999D-6017-8D92-CC45-8DAA0DD352D4}"/>
              </a:ext>
            </a:extLst>
          </p:cNvPr>
          <p:cNvSpPr txBox="1"/>
          <p:nvPr/>
        </p:nvSpPr>
        <p:spPr>
          <a:xfrm>
            <a:off x="9522250" y="369503"/>
            <a:ext cx="2189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1992    </a:t>
            </a:r>
            <a:r>
              <a:rPr lang="en-GB" err="1"/>
              <a:t>nMOLDYN</a:t>
            </a:r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D0D63C1-A215-B04D-A55B-A257DC5D401C}"/>
              </a:ext>
            </a:extLst>
          </p:cNvPr>
          <p:cNvSpPr/>
          <p:nvPr/>
        </p:nvSpPr>
        <p:spPr>
          <a:xfrm>
            <a:off x="10451689" y="2090771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B02BDDC-63C7-A14A-AE6B-2EBECED37353}"/>
              </a:ext>
            </a:extLst>
          </p:cNvPr>
          <p:cNvSpPr/>
          <p:nvPr/>
        </p:nvSpPr>
        <p:spPr>
          <a:xfrm>
            <a:off x="10441526" y="799697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BF5C9FE-F1BF-1063-FCC1-0FD687D4A7F8}"/>
              </a:ext>
            </a:extLst>
          </p:cNvPr>
          <p:cNvSpPr/>
          <p:nvPr/>
        </p:nvSpPr>
        <p:spPr>
          <a:xfrm>
            <a:off x="10451689" y="3520381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3629C64-AB0D-4ECE-1C39-E55C7285500D}"/>
              </a:ext>
            </a:extLst>
          </p:cNvPr>
          <p:cNvSpPr/>
          <p:nvPr/>
        </p:nvSpPr>
        <p:spPr>
          <a:xfrm>
            <a:off x="10472058" y="4925659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11A9E1-41EF-2BA5-C0CA-463A4B0F0AFA}"/>
              </a:ext>
            </a:extLst>
          </p:cNvPr>
          <p:cNvSpPr txBox="1"/>
          <p:nvPr/>
        </p:nvSpPr>
        <p:spPr>
          <a:xfrm>
            <a:off x="9522250" y="1674405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2002    nMOLDYN2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9A9436-E67E-7219-FA39-578C6EBFF216}"/>
              </a:ext>
            </a:extLst>
          </p:cNvPr>
          <p:cNvSpPr txBox="1"/>
          <p:nvPr/>
        </p:nvSpPr>
        <p:spPr>
          <a:xfrm>
            <a:off x="9571994" y="3012770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2012    nMOLDYN3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08DC7D-7E74-BEF5-CB75-EC929033C34B}"/>
              </a:ext>
            </a:extLst>
          </p:cNvPr>
          <p:cNvSpPr txBox="1"/>
          <p:nvPr/>
        </p:nvSpPr>
        <p:spPr>
          <a:xfrm>
            <a:off x="9571994" y="4424306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2015    MDANSE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DB966C-AEB7-297B-85FF-8828D04AD891}"/>
              </a:ext>
            </a:extLst>
          </p:cNvPr>
          <p:cNvSpPr txBox="1"/>
          <p:nvPr/>
        </p:nvSpPr>
        <p:spPr>
          <a:xfrm>
            <a:off x="9571994" y="5878861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2025    MDANSE 2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08D21C5-C919-621E-E8A3-DEFECAB66FC6}"/>
              </a:ext>
            </a:extLst>
          </p:cNvPr>
          <p:cNvSpPr/>
          <p:nvPr/>
        </p:nvSpPr>
        <p:spPr>
          <a:xfrm rot="16200000">
            <a:off x="8700926" y="4240162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169103-6903-B5EE-E8E0-D03B2F9120EE}"/>
              </a:ext>
            </a:extLst>
          </p:cNvPr>
          <p:cNvSpPr txBox="1">
            <a:spLocks/>
          </p:cNvSpPr>
          <p:nvPr/>
        </p:nvSpPr>
        <p:spPr>
          <a:xfrm>
            <a:off x="539687" y="1205758"/>
            <a:ext cx="8425622" cy="4350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Regarded a fork of the nMOLDYN3 program. Not all features were retained in the transition from </a:t>
            </a:r>
            <a:r>
              <a:rPr lang="en-GB" sz="2000" dirty="0" err="1">
                <a:solidFill>
                  <a:schemeClr val="accent1"/>
                </a:solidFill>
              </a:rPr>
              <a:t>nMOLDYN</a:t>
            </a:r>
            <a:r>
              <a:rPr lang="en-GB" sz="2000" dirty="0">
                <a:solidFill>
                  <a:schemeClr val="accent1"/>
                </a:solidFill>
              </a:rPr>
              <a:t> to MDANSE.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Originally developed at the ILL by Pellegrini et al.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BD7B2-B714-2F8D-B6B6-6F100E93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91" y="2370647"/>
            <a:ext cx="3640551" cy="3281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5430F-5FFE-29E7-F27B-980D91C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50" y="3882955"/>
            <a:ext cx="1444810" cy="14520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5260B2F-CC54-4196-03C9-F80E5A913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150" y="2433076"/>
            <a:ext cx="4114410" cy="11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96B7-517F-AD08-132C-19AB037A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/>
                <a:cs typeface="Arial"/>
              </a:rPr>
              <a:t>A short history: </a:t>
            </a:r>
            <a:r>
              <a:rPr lang="en-GB" b="1"/>
              <a:t>MDANSE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4999D-6017-8D92-CC45-8DAA0DD352D4}"/>
              </a:ext>
            </a:extLst>
          </p:cNvPr>
          <p:cNvSpPr txBox="1"/>
          <p:nvPr/>
        </p:nvSpPr>
        <p:spPr>
          <a:xfrm>
            <a:off x="9522250" y="369503"/>
            <a:ext cx="2189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1992    </a:t>
            </a:r>
            <a:r>
              <a:rPr lang="en-GB" err="1"/>
              <a:t>nMOLDYN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11A9E1-41EF-2BA5-C0CA-463A4B0F0AFA}"/>
              </a:ext>
            </a:extLst>
          </p:cNvPr>
          <p:cNvSpPr txBox="1"/>
          <p:nvPr/>
        </p:nvSpPr>
        <p:spPr>
          <a:xfrm>
            <a:off x="9522250" y="1674405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2002    nMOLDYN2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9A9436-E67E-7219-FA39-578C6EBFF216}"/>
              </a:ext>
            </a:extLst>
          </p:cNvPr>
          <p:cNvSpPr txBox="1"/>
          <p:nvPr/>
        </p:nvSpPr>
        <p:spPr>
          <a:xfrm>
            <a:off x="9571994" y="3012770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2012    nMOLDYN3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08DC7D-7E74-BEF5-CB75-EC929033C34B}"/>
              </a:ext>
            </a:extLst>
          </p:cNvPr>
          <p:cNvSpPr txBox="1"/>
          <p:nvPr/>
        </p:nvSpPr>
        <p:spPr>
          <a:xfrm>
            <a:off x="9571994" y="4424306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2015    MDANSE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DB966C-AEB7-297B-85FF-8828D04AD891}"/>
              </a:ext>
            </a:extLst>
          </p:cNvPr>
          <p:cNvSpPr txBox="1"/>
          <p:nvPr/>
        </p:nvSpPr>
        <p:spPr>
          <a:xfrm>
            <a:off x="9571994" y="5878861"/>
            <a:ext cx="22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2025    MDANSE 2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08D21C5-C919-621E-E8A3-DEFECAB66FC6}"/>
              </a:ext>
            </a:extLst>
          </p:cNvPr>
          <p:cNvSpPr/>
          <p:nvPr/>
        </p:nvSpPr>
        <p:spPr>
          <a:xfrm rot="16200000">
            <a:off x="8663755" y="5699634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169103-6903-B5EE-E8E0-D03B2F9120EE}"/>
              </a:ext>
            </a:extLst>
          </p:cNvPr>
          <p:cNvSpPr txBox="1">
            <a:spLocks/>
          </p:cNvSpPr>
          <p:nvPr/>
        </p:nvSpPr>
        <p:spPr>
          <a:xfrm>
            <a:off x="382571" y="1102903"/>
            <a:ext cx="3048268" cy="4398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  <a:cs typeface="Arial"/>
              </a:rPr>
              <a:t>A new MDANSE version developed primarily by RSE at ISIS Neutron and Muon Source.</a:t>
            </a:r>
          </a:p>
          <a:p>
            <a:r>
              <a:rPr lang="en-GB" sz="2000" dirty="0">
                <a:solidFill>
                  <a:schemeClr val="accent1"/>
                </a:solidFill>
                <a:cs typeface="Arial"/>
              </a:rPr>
              <a:t>First release candidate of MDANSE 2 with first official release planned later this year.</a:t>
            </a:r>
          </a:p>
          <a:p>
            <a:r>
              <a:rPr lang="en-GB" sz="2000" dirty="0">
                <a:solidFill>
                  <a:schemeClr val="accent1"/>
                </a:solidFill>
                <a:cs typeface="Arial"/>
              </a:rPr>
              <a:t>Manuscript in preparation.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859425-2BFD-3619-5BF8-085D2174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0073" y="4925659"/>
            <a:ext cx="1632297" cy="230865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C00E9677-4E14-B026-5396-732EE7948889}"/>
              </a:ext>
            </a:extLst>
          </p:cNvPr>
          <p:cNvSpPr/>
          <p:nvPr/>
        </p:nvSpPr>
        <p:spPr>
          <a:xfrm>
            <a:off x="10451689" y="2090771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43F9A59-0A7F-FFAB-B55E-B68CB5D09356}"/>
              </a:ext>
            </a:extLst>
          </p:cNvPr>
          <p:cNvSpPr/>
          <p:nvPr/>
        </p:nvSpPr>
        <p:spPr>
          <a:xfrm>
            <a:off x="10441526" y="799697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DFBE8B9-7B05-0B43-B54D-E7E03A1E077F}"/>
              </a:ext>
            </a:extLst>
          </p:cNvPr>
          <p:cNvSpPr/>
          <p:nvPr/>
        </p:nvSpPr>
        <p:spPr>
          <a:xfrm>
            <a:off x="10451689" y="3520381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C95478A-509A-16CE-F21C-DB53E262C37C}"/>
              </a:ext>
            </a:extLst>
          </p:cNvPr>
          <p:cNvSpPr/>
          <p:nvPr/>
        </p:nvSpPr>
        <p:spPr>
          <a:xfrm>
            <a:off x="10472058" y="4925659"/>
            <a:ext cx="311574" cy="7682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04E80-E25E-C145-1919-CC9E93EA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31"/>
          <a:stretch/>
        </p:blipFill>
        <p:spPr>
          <a:xfrm>
            <a:off x="3998815" y="837488"/>
            <a:ext cx="4899387" cy="2165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E5E25-18FE-43C3-8C4D-0405C8CC8F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49" b="28393"/>
          <a:stretch/>
        </p:blipFill>
        <p:spPr>
          <a:xfrm>
            <a:off x="3998815" y="3002281"/>
            <a:ext cx="4899387" cy="20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8575-43A9-B55D-0536-51D64E49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/>
                <a:cs typeface="Arial"/>
              </a:rPr>
              <a:t>What's new in MDANSE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37F8-4479-4754-F7C1-541CA21B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9" y="1072815"/>
            <a:ext cx="4791225" cy="4365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MDANSE 2 has been updated so that it now uses Python3.</a:t>
            </a:r>
          </a:p>
          <a:p>
            <a:r>
              <a:rPr lang="en-GB" dirty="0">
                <a:latin typeface="Arial"/>
                <a:cs typeface="Arial"/>
              </a:rPr>
              <a:t>Complete overhaul of the front end to use Qt and VTK.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A new tab-based interface and results plotter.</a:t>
            </a:r>
          </a:p>
          <a:p>
            <a:r>
              <a:rPr lang="en-GB" dirty="0">
                <a:latin typeface="Arial"/>
                <a:cs typeface="Arial"/>
              </a:rPr>
              <a:t>Instrument profiles – define and reuse scattering analysis parameters.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Graphic 9" descr="Qt (software) - Wikipedia">
            <a:extLst>
              <a:ext uri="{FF2B5EF4-FFF2-40B4-BE49-F238E27FC236}">
                <a16:creationId xmlns:a16="http://schemas.microsoft.com/office/drawing/2014/main" id="{733CDF06-2D5C-192D-E57B-B0789A2D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8099" y="4197622"/>
            <a:ext cx="1210311" cy="862058"/>
          </a:xfrm>
          <a:prstGeom prst="rect">
            <a:avLst/>
          </a:prstGeom>
        </p:spPr>
      </p:pic>
      <p:pic>
        <p:nvPicPr>
          <p:cNvPr id="11" name="Picture 10" descr="undefined">
            <a:extLst>
              <a:ext uri="{FF2B5EF4-FFF2-40B4-BE49-F238E27FC236}">
                <a16:creationId xmlns:a16="http://schemas.microsoft.com/office/drawing/2014/main" id="{641C894D-4C5F-3503-6BE7-67DA2D28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090" y="4197622"/>
            <a:ext cx="1703179" cy="910741"/>
          </a:xfrm>
          <a:prstGeom prst="rect">
            <a:avLst/>
          </a:prstGeom>
        </p:spPr>
      </p:pic>
      <p:pic>
        <p:nvPicPr>
          <p:cNvPr id="4098" name="Picture 2" descr="Python Logo, symbol, meaning, history, PNG, brand">
            <a:extLst>
              <a:ext uri="{FF2B5EF4-FFF2-40B4-BE49-F238E27FC236}">
                <a16:creationId xmlns:a16="http://schemas.microsoft.com/office/drawing/2014/main" id="{03B71CCD-06A1-D2E0-D3C5-AA2DC51F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43" y="4197622"/>
            <a:ext cx="1828146" cy="10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500AC-A7A1-862C-32D8-6B29583BC4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90" t="738"/>
          <a:stretch/>
        </p:blipFill>
        <p:spPr>
          <a:xfrm>
            <a:off x="5982281" y="3429782"/>
            <a:ext cx="2086050" cy="2989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FF2C5-1156-5FDB-3105-3959389C6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522" y="3580282"/>
            <a:ext cx="3798912" cy="2688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B8B71-CD1D-7C24-DE1B-BFBEFABA55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340" y="224284"/>
            <a:ext cx="5591811" cy="30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9803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F670E-3DD2-40A0-8524-D0B4771A7312}">
  <ds:schemaRefs>
    <ds:schemaRef ds:uri="4367b676-3231-4229-b246-27e36f6a6ea0"/>
    <ds:schemaRef ds:uri="7a6c5452-7205-4e2c-a322-0d36e47a40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CAF4C5-C546-4E53-8B48-77E78F83DEF3}">
  <ds:schemaRefs>
    <ds:schemaRef ds:uri="4367b676-3231-4229-b246-27e36f6a6ea0"/>
    <ds:schemaRef ds:uri="7a6c5452-7205-4e2c-a322-0d36e47a40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1669</Words>
  <Application>Microsoft Office PowerPoint</Application>
  <PresentationFormat>Widescreen</PresentationFormat>
  <Paragraphs>247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Verdana</vt:lpstr>
      <vt:lpstr>Calibri</vt:lpstr>
      <vt:lpstr>Aptos</vt:lpstr>
      <vt:lpstr>1_Title slide</vt:lpstr>
      <vt:lpstr>2_Triangles</vt:lpstr>
      <vt:lpstr>3_Pattern</vt:lpstr>
      <vt:lpstr>4_Blank Layouts</vt:lpstr>
      <vt:lpstr>MDANSE: Molecular Dynamics Analysis for Neutron Scattering Experiments</vt:lpstr>
      <vt:lpstr>Presentation Overview</vt:lpstr>
      <vt:lpstr>MDANSE and MDANSE_GUI</vt:lpstr>
      <vt:lpstr>MDANSE Basic Workflow</vt:lpstr>
      <vt:lpstr>MDANSE Basic Workflow</vt:lpstr>
      <vt:lpstr>MDANSE Basic Workflow</vt:lpstr>
      <vt:lpstr>A short history: MDANSE 1</vt:lpstr>
      <vt:lpstr>A short history: MDANSE 2</vt:lpstr>
      <vt:lpstr>What's new in MDANSE 2</vt:lpstr>
      <vt:lpstr>New and updated trajectory converters</vt:lpstr>
      <vt:lpstr>New and fixed jobs </vt:lpstr>
      <vt:lpstr>Updated and fix job configurators</vt:lpstr>
      <vt:lpstr>Grouping</vt:lpstr>
      <vt:lpstr>Grouping</vt:lpstr>
      <vt:lpstr>Grouping</vt:lpstr>
      <vt:lpstr>Grouping</vt:lpstr>
      <vt:lpstr>Grouping</vt:lpstr>
      <vt:lpstr>MDANSE Read the Docs</vt:lpstr>
      <vt:lpstr>MDANSE-Examples</vt:lpstr>
      <vt:lpstr>MDANSE-Examples</vt:lpstr>
      <vt:lpstr>MDANSE tips</vt:lpstr>
      <vt:lpstr>MDANSE tips</vt:lpstr>
      <vt:lpstr>MDANSE tips</vt:lpstr>
      <vt:lpstr>MDANSE tips</vt:lpstr>
      <vt:lpstr>MDANSE: open-source software</vt:lpstr>
      <vt:lpstr>MDANSE School 2026</vt:lpstr>
      <vt:lpstr>Acknowledgements</vt:lpstr>
      <vt:lpstr>Live Demo: Argon QENS</vt:lpstr>
      <vt:lpstr>Quasi-elastic neutron scattering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Cheng, Chi (STFC,RAL,ISIS)</cp:lastModifiedBy>
  <cp:revision>93</cp:revision>
  <dcterms:created xsi:type="dcterms:W3CDTF">2023-01-10T12:41:06Z</dcterms:created>
  <dcterms:modified xsi:type="dcterms:W3CDTF">2025-07-03T06:23:45Z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