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65" r:id="rId2"/>
    <p:sldId id="328" r:id="rId3"/>
    <p:sldId id="334" r:id="rId4"/>
    <p:sldId id="331" r:id="rId5"/>
    <p:sldId id="336" r:id="rId6"/>
    <p:sldId id="337" r:id="rId7"/>
    <p:sldId id="338" r:id="rId8"/>
    <p:sldId id="339" r:id="rId9"/>
    <p:sldId id="341" r:id="rId10"/>
    <p:sldId id="340" r:id="rId11"/>
    <p:sldId id="325" r:id="rId12"/>
    <p:sldId id="343" r:id="rId13"/>
    <p:sldId id="330" r:id="rId14"/>
    <p:sldId id="332" r:id="rId15"/>
    <p:sldId id="342" r:id="rId16"/>
    <p:sldId id="33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2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A5"/>
    <a:srgbClr val="006600"/>
    <a:srgbClr val="0000FF"/>
    <a:srgbClr val="A06B9E"/>
    <a:srgbClr val="64C182"/>
    <a:srgbClr val="F4A850"/>
    <a:srgbClr val="DFF4FD"/>
    <a:srgbClr val="F4FBF1"/>
    <a:srgbClr val="FAE1CB"/>
    <a:srgbClr val="F2BF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7461" autoAdjust="0"/>
  </p:normalViewPr>
  <p:slideViewPr>
    <p:cSldViewPr showGuides="1">
      <p:cViewPr varScale="1">
        <p:scale>
          <a:sx n="70" d="100"/>
          <a:sy n="70" d="100"/>
        </p:scale>
        <p:origin x="652" y="52"/>
      </p:cViewPr>
      <p:guideLst>
        <p:guide orient="horz" pos="1026"/>
        <p:guide pos="2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7" d="100"/>
          <a:sy n="97" d="100"/>
        </p:scale>
        <p:origin x="3534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03.07.2025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03.07.2025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C7917-FB75-6186-AA83-DDD6746B5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8F61DD-F7A2-39DE-9B8C-B6CFDF5B31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3C42E4-E174-D9B5-D30B-9A52846071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B3287-6DED-25B1-A87C-90D7B231AD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2897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998DD-E783-4B18-7596-BEFB2C67D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DE3590-E2CE-A309-EE5C-185A6B626F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BE6175-8784-A57A-A4F3-93B79FE50F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48146B-A301-D114-92F4-56AEC4B981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24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39457-D849-46B0-831E-EBE76047F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F6A376-FA2F-A7BD-EF77-34EEFDF3F9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F387DF-233B-BF48-6114-F94D35189E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5CB12-8956-EE15-5013-AA76B8A8C7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4430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equations assume independent motion and Arrhenius behavior of the described processes.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7620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3F750-25E6-8BFA-0703-6603259BA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68B2E6-A140-5B85-314E-E2A42A7886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5A368E-47A2-EF7B-F6FE-36F8F86DDE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666AB-F9B2-4323-F20F-F5DA113CF9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0505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4DF78-5570-AB12-54EE-B73F2360D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CBAE5C-6C9B-1D73-DDF7-0D04697E2C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DF5499-94F8-0903-F760-6E90D9D31C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3A295-5D05-2D02-C974-B53FF3D3A6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4704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4A4C9-9C6A-5489-645D-F33BEC32B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BCFD63-0D09-B6A6-A0DE-200ADC2762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B4F3BC-99F6-5646-E233-55D2CFB0BA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C2C77-1D32-9E56-DAEC-BE003D753A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1839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89D6B-4634-B8BF-9CAB-B6AA2F675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0105BC-5B4C-1062-FB83-93E392B9DC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C827F4-7112-B5A1-71E4-66387DEA59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9C8CE-354B-8249-57F3-23E927BACA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958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F5008-BAAF-03BE-F42A-C85D917F4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7F509-C5F3-F9E7-C952-237D5E8D7B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3F5777-941D-F085-A004-92ED36D786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5954C-3B9B-83D0-AB0A-6EDBA4F034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2117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D359E-C076-BA7E-F23B-F7C95DFC3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15FCBB-5868-4FC4-F59E-DAE7B064DE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3112BB-893B-CA54-89FF-E013AE99D6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F3E5C6-C3AB-FD03-C21A-5559870EDE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064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8034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9693" y="5920791"/>
            <a:ext cx="1872337" cy="545340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620" y="6423285"/>
            <a:ext cx="2304000" cy="90000"/>
          </a:xfrm>
          <a:blipFill>
            <a:blip r:embed="rId2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  <p:pic>
        <p:nvPicPr>
          <p:cNvPr id="8" name="Bild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9693" y="5920791"/>
            <a:ext cx="1872337" cy="54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04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2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  <p:pic>
        <p:nvPicPr>
          <p:cNvPr id="11" name="Bild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9693" y="5920791"/>
            <a:ext cx="1872337" cy="54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94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1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noProof="0" dirty="0"/>
              <a:t>Subline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2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  <p:pic>
        <p:nvPicPr>
          <p:cNvPr id="11" name="Bild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9693" y="5920791"/>
            <a:ext cx="1872337" cy="54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35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63143"/>
            <a:ext cx="11449050" cy="4214255"/>
          </a:xfrm>
        </p:spPr>
        <p:txBody>
          <a:bodyPr/>
          <a:lstStyle/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US" noProof="0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noProof="0"/>
              <a:t>00 Month 2018</a:t>
            </a:r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581D6B-1739-4E95-A7A3-5B7B04BE533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noProof="0"/>
              <a:t>00 Month 2018</a:t>
            </a:r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4D65862-E64A-4E5F-8934-CBE2F43FDC9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3926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00 Month 2018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000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F566AD1-91A5-4D6F-BE6D-62150997CE1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00 Month 2018</a:t>
            </a:r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C9A4D5F-2E35-47CB-9ECC-6BDDA454352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00 Month 2018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BEB74CF-3CEB-49F7-B847-0E316736F2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Mastertextformat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00 Month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Mastertitelformat bearbeiten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F6C8115-8683-472F-BE9F-3E719023445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7" y="6424763"/>
            <a:ext cx="2303553" cy="9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  <p:sldLayoutId id="2147483662" r:id="rId5"/>
    <p:sldLayoutId id="2147483672" r:id="rId6"/>
    <p:sldLayoutId id="2147483673" r:id="rId7"/>
    <p:sldLayoutId id="2147483666" r:id="rId8"/>
    <p:sldLayoutId id="2147483667" r:id="rId9"/>
  </p:sldLayoutIdLst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3659" userDrawn="1">
          <p15:clr>
            <a:srgbClr val="F26B43"/>
          </p15:clr>
        </p15:guide>
        <p15:guide id="7" pos="4021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5.png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70.pn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0.png"/><Relationship Id="rId5" Type="http://schemas.openxmlformats.org/officeDocument/2006/relationships/image" Target="../media/image39.jpeg"/><Relationship Id="rId4" Type="http://schemas.openxmlformats.org/officeDocument/2006/relationships/image" Target="../media/image1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0.png"/><Relationship Id="rId5" Type="http://schemas.openxmlformats.org/officeDocument/2006/relationships/image" Target="../media/image100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64521-ED94-4240-8AD4-6C3D7A90E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9" y="537344"/>
            <a:ext cx="10728323" cy="1379488"/>
          </a:xfrm>
        </p:spPr>
        <p:txBody>
          <a:bodyPr/>
          <a:lstStyle/>
          <a:p>
            <a:r>
              <a:rPr lang="en-US" sz="3600" noProof="0" dirty="0"/>
              <a:t>QENS Study of the interface dynamics </a:t>
            </a:r>
            <a:r>
              <a:rPr lang="en-US" sz="3600" dirty="0"/>
              <a:t>IN HUMID</a:t>
            </a:r>
            <a:r>
              <a:rPr lang="en-US" sz="3600" noProof="0" dirty="0"/>
              <a:t> iron oxide nanoparticles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693119F-69DD-4BF5-B78E-98C0144F5F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04.07.2025</a:t>
            </a:r>
            <a:r>
              <a:rPr lang="en-US" noProof="0" dirty="0"/>
              <a:t>  I  Matei Pascariu</a:t>
            </a:r>
          </a:p>
        </p:txBody>
      </p:sp>
      <p:pic>
        <p:nvPicPr>
          <p:cNvPr id="4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780C4A4F-1BA7-0532-CC24-6166C85DE0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307" y="5853779"/>
            <a:ext cx="3373558" cy="858146"/>
          </a:xfrm>
          <a:prstGeom prst="rect">
            <a:avLst/>
          </a:prstGeom>
        </p:spPr>
      </p:pic>
      <p:pic>
        <p:nvPicPr>
          <p:cNvPr id="5" name="Grafik 4" descr="Ein Bild, das Logo, Grafiken, Schrift, Text enthält.&#10;&#10;Automatisch generierte Beschreibung">
            <a:extLst>
              <a:ext uri="{FF2B5EF4-FFF2-40B4-BE49-F238E27FC236}">
                <a16:creationId xmlns:a16="http://schemas.microsoft.com/office/drawing/2014/main" id="{05F3BB3F-BBD8-0B6B-AC53-F445BA36CB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96167" y="5881077"/>
            <a:ext cx="1881253" cy="79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78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BAA49-62A7-8AAD-B72C-8B92327F9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92C309-3F99-D5C2-7600-72D50C773EA0}"/>
              </a:ext>
            </a:extLst>
          </p:cNvPr>
          <p:cNvSpPr/>
          <p:nvPr/>
        </p:nvSpPr>
        <p:spPr>
          <a:xfrm>
            <a:off x="4223793" y="5176364"/>
            <a:ext cx="3600399" cy="6289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0CCF7C-D5AE-9398-4B29-9E687DA94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Fit Parameters</a:t>
            </a:r>
            <a:endParaRPr lang="en-US" cap="none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DCBEC7-CCAF-31FA-6332-743D285D942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10</a:t>
            </a:fld>
            <a:endParaRPr lang="en-US" noProof="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98722F-EFBD-6793-5A99-98D4A1205011}"/>
              </a:ext>
            </a:extLst>
          </p:cNvPr>
          <p:cNvSpPr txBox="1"/>
          <p:nvPr/>
        </p:nvSpPr>
        <p:spPr>
          <a:xfrm>
            <a:off x="5375920" y="1055270"/>
            <a:ext cx="5904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Fit parameters for 85% RH sample compared to published results for 8% RH sample at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Q14 = 1.62 Å</a:t>
            </a:r>
            <a:r>
              <a:rPr lang="en-US" sz="16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079EDE-1688-2372-9057-F2F64D786D2B}"/>
              </a:ext>
            </a:extLst>
          </p:cNvPr>
          <p:cNvSpPr txBox="1"/>
          <p:nvPr/>
        </p:nvSpPr>
        <p:spPr>
          <a:xfrm>
            <a:off x="3449500" y="3531843"/>
            <a:ext cx="17657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M. Plekhanov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J. Phys. Chem. 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8F9C81-13DD-959A-B8DD-2A7FFE5CEC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622" t="3726" r="13031" b="1700"/>
          <a:stretch>
            <a:fillRect/>
          </a:stretch>
        </p:blipFill>
        <p:spPr>
          <a:xfrm>
            <a:off x="357546" y="3812360"/>
            <a:ext cx="2726466" cy="25849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93DC17-E573-3B97-80FE-31274A028A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014" t="3726" r="13032" b="1700"/>
          <a:stretch>
            <a:fillRect/>
          </a:stretch>
        </p:blipFill>
        <p:spPr>
          <a:xfrm>
            <a:off x="357545" y="1257343"/>
            <a:ext cx="2726467" cy="25316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DB928ECB-49CA-C99D-3F63-A0FEB8B7BBD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86961521"/>
                  </p:ext>
                </p:extLst>
              </p:nvPr>
            </p:nvGraphicFramePr>
            <p:xfrm>
              <a:off x="5375920" y="1669369"/>
              <a:ext cx="5904655" cy="29778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11212">
                      <a:extLst>
                        <a:ext uri="{9D8B030D-6E8A-4147-A177-3AD203B41FA5}">
                          <a16:colId xmlns:a16="http://schemas.microsoft.com/office/drawing/2014/main" val="1204653810"/>
                        </a:ext>
                      </a:extLst>
                    </a:gridCol>
                    <a:gridCol w="1597100">
                      <a:extLst>
                        <a:ext uri="{9D8B030D-6E8A-4147-A177-3AD203B41FA5}">
                          <a16:colId xmlns:a16="http://schemas.microsoft.com/office/drawing/2014/main" val="3425326623"/>
                        </a:ext>
                      </a:extLst>
                    </a:gridCol>
                    <a:gridCol w="1606435">
                      <a:extLst>
                        <a:ext uri="{9D8B030D-6E8A-4147-A177-3AD203B41FA5}">
                          <a16:colId xmlns:a16="http://schemas.microsoft.com/office/drawing/2014/main" val="1428897175"/>
                        </a:ext>
                      </a:extLst>
                    </a:gridCol>
                    <a:gridCol w="1489908">
                      <a:extLst>
                        <a:ext uri="{9D8B030D-6E8A-4147-A177-3AD203B41FA5}">
                          <a16:colId xmlns:a16="http://schemas.microsoft.com/office/drawing/2014/main" val="2323460891"/>
                        </a:ext>
                      </a:extLst>
                    </a:gridCol>
                  </a:tblGrid>
                  <a:tr h="49631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/>
                            <a:t>Origin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dirty="0"/>
                            <a:t> [</a:t>
                          </a:r>
                          <a:r>
                            <a:rPr lang="en-US" sz="1800" dirty="0" err="1"/>
                            <a:t>meV</a:t>
                          </a:r>
                          <a:r>
                            <a:rPr lang="en-US" sz="1800" dirty="0"/>
                            <a:t>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dirty="0"/>
                            <a:t> [</a:t>
                          </a:r>
                          <a:r>
                            <a:rPr lang="en-US" sz="1800" dirty="0" err="1"/>
                            <a:t>ps</a:t>
                          </a:r>
                          <a:r>
                            <a:rPr lang="en-US" sz="1800" dirty="0"/>
                            <a:t>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l-GR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𝑐𝑎𝑙𝑐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dirty="0"/>
                            <a:t> [</a:t>
                          </a:r>
                          <a:r>
                            <a:rPr lang="en-US" sz="1800" dirty="0">
                              <a:latin typeface="+mn-lt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μ</a:t>
                          </a:r>
                          <a:r>
                            <a:rPr lang="en-US" sz="1800" dirty="0"/>
                            <a:t>eV]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9965453"/>
                      </a:ext>
                    </a:extLst>
                  </a:tr>
                  <a:tr h="49631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dirty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</a:rPr>
                            <a:t>L1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195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±2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0.14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±0.02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±0.03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04739481"/>
                      </a:ext>
                    </a:extLst>
                  </a:tr>
                  <a:tr h="49631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dirty="0">
                              <a:solidFill>
                                <a:srgbClr val="006600"/>
                              </a:solidFill>
                            </a:rPr>
                            <a:t>L2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25.7±2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36.3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±3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7.5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±0.4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15982525"/>
                      </a:ext>
                    </a:extLst>
                  </a:tr>
                  <a:tr h="49631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</a:rPr>
                            <a:t>Water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189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±7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0.12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±0.3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±19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4870230"/>
                      </a:ext>
                    </a:extLst>
                  </a:tr>
                  <a:tr h="49631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</a:rPr>
                            <a:t>Ligand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239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±12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0.21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±0.4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±4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03962106"/>
                      </a:ext>
                    </a:extLst>
                  </a:tr>
                  <a:tr h="49631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</a:rPr>
                            <a:t>Magnetic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34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±2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50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±23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±2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45382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DB928ECB-49CA-C99D-3F63-A0FEB8B7BBD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86961521"/>
                  </p:ext>
                </p:extLst>
              </p:nvPr>
            </p:nvGraphicFramePr>
            <p:xfrm>
              <a:off x="5375920" y="1669369"/>
              <a:ext cx="5904655" cy="29778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11212">
                      <a:extLst>
                        <a:ext uri="{9D8B030D-6E8A-4147-A177-3AD203B41FA5}">
                          <a16:colId xmlns:a16="http://schemas.microsoft.com/office/drawing/2014/main" val="1204653810"/>
                        </a:ext>
                      </a:extLst>
                    </a:gridCol>
                    <a:gridCol w="1597100">
                      <a:extLst>
                        <a:ext uri="{9D8B030D-6E8A-4147-A177-3AD203B41FA5}">
                          <a16:colId xmlns:a16="http://schemas.microsoft.com/office/drawing/2014/main" val="3425326623"/>
                        </a:ext>
                      </a:extLst>
                    </a:gridCol>
                    <a:gridCol w="1606435">
                      <a:extLst>
                        <a:ext uri="{9D8B030D-6E8A-4147-A177-3AD203B41FA5}">
                          <a16:colId xmlns:a16="http://schemas.microsoft.com/office/drawing/2014/main" val="1428897175"/>
                        </a:ext>
                      </a:extLst>
                    </a:gridCol>
                    <a:gridCol w="1489908">
                      <a:extLst>
                        <a:ext uri="{9D8B030D-6E8A-4147-A177-3AD203B41FA5}">
                          <a16:colId xmlns:a16="http://schemas.microsoft.com/office/drawing/2014/main" val="2323460891"/>
                        </a:ext>
                      </a:extLst>
                    </a:gridCol>
                  </a:tblGrid>
                  <a:tr h="49631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/>
                            <a:t>Origin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76336" t="-1220" r="-195038" b="-5036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75000" t="-1220" r="-93561" b="-5036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96327" t="-1220" r="-816" b="-5036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29965453"/>
                      </a:ext>
                    </a:extLst>
                  </a:tr>
                  <a:tr h="49631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dirty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</a:rPr>
                            <a:t>L1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76336" t="-102469" r="-195038" b="-409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75000" t="-102469" r="-93561" b="-409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96327" t="-102469" r="-816" b="-4098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4739481"/>
                      </a:ext>
                    </a:extLst>
                  </a:tr>
                  <a:tr h="49631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dirty="0">
                              <a:solidFill>
                                <a:srgbClr val="006600"/>
                              </a:solidFill>
                            </a:rPr>
                            <a:t>L2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76336" t="-200000" r="-195038" b="-3048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75000" t="-200000" r="-93561" b="-3048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96327" t="-200000" r="-816" b="-3048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15982525"/>
                      </a:ext>
                    </a:extLst>
                  </a:tr>
                  <a:tr h="49631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</a:rPr>
                            <a:t>Water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76336" t="-300000" r="-195038" b="-2048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75000" t="-300000" r="-93561" b="-2048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96327" t="-300000" r="-816" b="-2048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4870230"/>
                      </a:ext>
                    </a:extLst>
                  </a:tr>
                  <a:tr h="49631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</a:rPr>
                            <a:t>Ligand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76336" t="-404938" r="-195038" b="-1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75000" t="-404938" r="-93561" b="-1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96327" t="-404938" r="-816" b="-1074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03962106"/>
                      </a:ext>
                    </a:extLst>
                  </a:tr>
                  <a:tr h="49631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</a:rPr>
                            <a:t>Magnetic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76336" t="-498780" r="-195038" b="-60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75000" t="-498780" r="-93561" b="-60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96327" t="-498780" r="-816" b="-609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453826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9D62E79B-E098-9045-54FD-0E027C082816}"/>
              </a:ext>
            </a:extLst>
          </p:cNvPr>
          <p:cNvSpPr txBox="1"/>
          <p:nvPr/>
        </p:nvSpPr>
        <p:spPr>
          <a:xfrm>
            <a:off x="4223793" y="5186633"/>
            <a:ext cx="3600399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dirty="0"/>
              <a:t>L1 suggests diffusion, ligand contribution is not excluded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CFD0239D-9880-8A68-D6D3-07D093BFDDA1}"/>
              </a:ext>
            </a:extLst>
          </p:cNvPr>
          <p:cNvSpPr/>
          <p:nvPr/>
        </p:nvSpPr>
        <p:spPr>
          <a:xfrm>
            <a:off x="5122313" y="3187091"/>
            <a:ext cx="253607" cy="1428169"/>
          </a:xfrm>
          <a:prstGeom prst="leftBrace">
            <a:avLst>
              <a:gd name="adj1" fmla="val 76161"/>
              <a:gd name="adj2" fmla="val 49372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30AD150B-E9EC-8C46-EB19-713FF0427B35}"/>
              </a:ext>
            </a:extLst>
          </p:cNvPr>
          <p:cNvSpPr/>
          <p:nvPr/>
        </p:nvSpPr>
        <p:spPr>
          <a:xfrm>
            <a:off x="5122313" y="2169180"/>
            <a:ext cx="253607" cy="985942"/>
          </a:xfrm>
          <a:prstGeom prst="leftBrace">
            <a:avLst>
              <a:gd name="adj1" fmla="val 76161"/>
              <a:gd name="adj2" fmla="val 49372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9AA655-9C42-D349-2398-D8E57C31B011}"/>
              </a:ext>
            </a:extLst>
          </p:cNvPr>
          <p:cNvSpPr txBox="1"/>
          <p:nvPr/>
        </p:nvSpPr>
        <p:spPr>
          <a:xfrm>
            <a:off x="3566118" y="2473479"/>
            <a:ext cx="1556195" cy="314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Current work</a:t>
            </a:r>
          </a:p>
        </p:txBody>
      </p:sp>
    </p:spTree>
    <p:extLst>
      <p:ext uri="{BB962C8B-B14F-4D97-AF65-F5344CB8AC3E}">
        <p14:creationId xmlns:p14="http://schemas.microsoft.com/office/powerpoint/2010/main" val="1391232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553A2-1363-238B-F5C0-CC9F1A153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9053518-C2DD-82DB-5B43-6AEE9ACFD7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87" t="3051" r="11327" b="3911"/>
          <a:stretch>
            <a:fillRect/>
          </a:stretch>
        </p:blipFill>
        <p:spPr>
          <a:xfrm>
            <a:off x="8268847" y="3332181"/>
            <a:ext cx="3110477" cy="268854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72CC55C-5A81-7072-EEA2-D2EF44E14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Conclusions &amp; Future Directions</a:t>
            </a:r>
            <a:endParaRPr lang="en-US" cap="none" noProof="0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C6C360EE-D4FD-A5CD-3554-2CEA2DB7E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110942"/>
            <a:ext cx="7281008" cy="4190666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Summary</a:t>
            </a:r>
            <a:br>
              <a:rPr lang="en-US" dirty="0"/>
            </a:br>
            <a:r>
              <a:rPr lang="en-US" b="1" dirty="0"/>
              <a:t>Pre-Melting Phase Transition: </a:t>
            </a:r>
            <a:r>
              <a:rPr lang="en-US" dirty="0"/>
              <a:t>continuous Arrhenius process is unsuitable</a:t>
            </a:r>
          </a:p>
          <a:p>
            <a:pPr marL="0" indent="0">
              <a:buNone/>
            </a:pPr>
            <a:r>
              <a:rPr lang="en-US" b="1" dirty="0"/>
              <a:t>Data Treatment Solution:</a:t>
            </a:r>
            <a:r>
              <a:rPr lang="en-US" dirty="0"/>
              <a:t> Splitting into pre- (T &lt; 248 K) and post-transition (T &gt; 258 K) fits; DWF analysis</a:t>
            </a:r>
          </a:p>
          <a:p>
            <a:pPr marL="0" indent="0">
              <a:buNone/>
            </a:pPr>
            <a:endParaRPr lang="en-US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Outlook</a:t>
            </a:r>
            <a:br>
              <a:rPr lang="en-US" dirty="0"/>
            </a:br>
            <a:r>
              <a:rPr lang="en-US" dirty="0"/>
              <a:t>Analysis of D</a:t>
            </a:r>
            <a:r>
              <a:rPr lang="en-US" baseline="-25000" dirty="0"/>
              <a:t>2</a:t>
            </a:r>
            <a:r>
              <a:rPr lang="en-US" dirty="0"/>
              <a:t>O data to separate water and citrate ligand contributions</a:t>
            </a:r>
          </a:p>
          <a:p>
            <a:pPr marL="0" indent="0">
              <a:buNone/>
            </a:pPr>
            <a:r>
              <a:rPr lang="en-US" noProof="0" dirty="0"/>
              <a:t>Model pre-melting phase transition</a:t>
            </a:r>
          </a:p>
          <a:p>
            <a:pPr marL="0" indent="0">
              <a:buNone/>
            </a:pPr>
            <a:r>
              <a:rPr lang="en-US" dirty="0"/>
              <a:t>MD simulations for a better understanding of surface water dynamics at high RH</a:t>
            </a:r>
            <a:endParaRPr lang="en-US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082F8C7-9776-764F-CD6D-9004203073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11</a:t>
            </a:fld>
            <a:endParaRPr lang="en-US" noProof="0" dirty="0"/>
          </a:p>
        </p:txBody>
      </p:sp>
      <p:pic>
        <p:nvPicPr>
          <p:cNvPr id="3" name="Content Placeholder 22" descr="A graph of a number of different colored lines&#10;&#10;AI-generated content may be incorrect.">
            <a:extLst>
              <a:ext uri="{FF2B5EF4-FFF2-40B4-BE49-F238E27FC236}">
                <a16:creationId xmlns:a16="http://schemas.microsoft.com/office/drawing/2014/main" id="{2E4D596F-B9B7-3807-8EE3-14BD6BC4D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7"/>
          <a:stretch>
            <a:fillRect/>
          </a:stretch>
        </p:blipFill>
        <p:spPr>
          <a:xfrm>
            <a:off x="8328248" y="845376"/>
            <a:ext cx="3480802" cy="24787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D99D29-AD18-A48C-DEB6-6CA4D963B905}"/>
              </a:ext>
            </a:extLst>
          </p:cNvPr>
          <p:cNvSpPr/>
          <p:nvPr/>
        </p:nvSpPr>
        <p:spPr>
          <a:xfrm>
            <a:off x="11017371" y="966263"/>
            <a:ext cx="702131" cy="1057469"/>
          </a:xfrm>
          <a:prstGeom prst="rect">
            <a:avLst/>
          </a:prstGeom>
          <a:solidFill>
            <a:srgbClr val="F4F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4EE132-8E96-DD09-2FD7-E46B0B6B5D0B}"/>
              </a:ext>
            </a:extLst>
          </p:cNvPr>
          <p:cNvSpPr txBox="1"/>
          <p:nvPr/>
        </p:nvSpPr>
        <p:spPr>
          <a:xfrm>
            <a:off x="8656269" y="1626575"/>
            <a:ext cx="1822811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l-GR" b="1" dirty="0">
                <a:solidFill>
                  <a:srgbClr val="F4A8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sz="1400" dirty="0"/>
              <a:t> </a:t>
            </a:r>
            <a:r>
              <a:rPr lang="en-US" sz="1200" dirty="0"/>
              <a:t>0.94 </a:t>
            </a:r>
            <a:r>
              <a:rPr lang="en-US" sz="1200" dirty="0">
                <a:cs typeface="Arial" panose="020B0604020202020204" pitchFamily="34" charset="0"/>
              </a:rPr>
              <a:t>Å</a:t>
            </a:r>
            <a:r>
              <a:rPr lang="en-US" sz="1200" baseline="30000" dirty="0">
                <a:cs typeface="Arial" panose="020B0604020202020204" pitchFamily="34" charset="0"/>
              </a:rPr>
              <a:t>-1</a:t>
            </a:r>
            <a:endParaRPr lang="en-US" sz="1400" dirty="0"/>
          </a:p>
          <a:p>
            <a:pPr>
              <a:lnSpc>
                <a:spcPct val="95000"/>
              </a:lnSpc>
            </a:pPr>
            <a:r>
              <a:rPr lang="el-GR" b="1" dirty="0">
                <a:solidFill>
                  <a:srgbClr val="64C1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l-G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/>
              <a:t>1.31 </a:t>
            </a:r>
            <a:r>
              <a:rPr lang="en-US" sz="1200" dirty="0">
                <a:cs typeface="Arial" panose="020B0604020202020204" pitchFamily="34" charset="0"/>
              </a:rPr>
              <a:t>Å</a:t>
            </a:r>
            <a:r>
              <a:rPr lang="en-US" sz="1200" baseline="30000" dirty="0">
                <a:cs typeface="Arial" panose="020B0604020202020204" pitchFamily="34" charset="0"/>
              </a:rPr>
              <a:t>-1</a:t>
            </a:r>
            <a:r>
              <a:rPr lang="en-US" sz="1200" dirty="0"/>
              <a:t> (Bragg peak)</a:t>
            </a:r>
            <a:endParaRPr lang="en-US" sz="1400" dirty="0"/>
          </a:p>
          <a:p>
            <a:pPr>
              <a:lnSpc>
                <a:spcPct val="95000"/>
              </a:lnSpc>
            </a:pPr>
            <a:r>
              <a:rPr lang="el-GR" b="1" dirty="0">
                <a:solidFill>
                  <a:srgbClr val="A06B9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sz="1400" dirty="0"/>
              <a:t> </a:t>
            </a:r>
            <a:r>
              <a:rPr lang="en-US" sz="1200" dirty="0"/>
              <a:t>1.62 </a:t>
            </a:r>
            <a:r>
              <a:rPr lang="en-US" sz="1200" dirty="0">
                <a:cs typeface="Arial" panose="020B0604020202020204" pitchFamily="34" charset="0"/>
              </a:rPr>
              <a:t>Å</a:t>
            </a:r>
            <a:r>
              <a:rPr lang="en-US" sz="1200" baseline="30000" dirty="0">
                <a:cs typeface="Arial" panose="020B0604020202020204" pitchFamily="34" charset="0"/>
              </a:rPr>
              <a:t>-1</a:t>
            </a: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02E15D-14F4-D0EB-D574-B33EC573296A}"/>
              </a:ext>
            </a:extLst>
          </p:cNvPr>
          <p:cNvSpPr txBox="1"/>
          <p:nvPr/>
        </p:nvSpPr>
        <p:spPr>
          <a:xfrm>
            <a:off x="9773661" y="587917"/>
            <a:ext cx="782494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b="1" dirty="0"/>
              <a:t>EFWS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87BC37-D148-A08B-B0D5-61B756637975}"/>
              </a:ext>
            </a:extLst>
          </p:cNvPr>
          <p:cNvSpPr/>
          <p:nvPr/>
        </p:nvSpPr>
        <p:spPr>
          <a:xfrm flipH="1">
            <a:off x="8268847" y="1487711"/>
            <a:ext cx="236553" cy="635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4E034D-2307-06C2-3432-E1B31CB11D79}"/>
              </a:ext>
            </a:extLst>
          </p:cNvPr>
          <p:cNvSpPr/>
          <p:nvPr/>
        </p:nvSpPr>
        <p:spPr>
          <a:xfrm>
            <a:off x="10065617" y="3134866"/>
            <a:ext cx="569103" cy="242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332003-FF32-7118-42BB-0BB097CF53F5}"/>
              </a:ext>
            </a:extLst>
          </p:cNvPr>
          <p:cNvSpPr txBox="1"/>
          <p:nvPr/>
        </p:nvSpPr>
        <p:spPr>
          <a:xfrm rot="16200000">
            <a:off x="7914465" y="1721712"/>
            <a:ext cx="826673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dirty="0"/>
              <a:t>I [a. u.]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C90246-224A-05DB-094A-17C4024F2F1A}"/>
              </a:ext>
            </a:extLst>
          </p:cNvPr>
          <p:cNvSpPr txBox="1"/>
          <p:nvPr/>
        </p:nvSpPr>
        <p:spPr>
          <a:xfrm>
            <a:off x="9930790" y="3057773"/>
            <a:ext cx="625365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dirty="0"/>
              <a:t>T [K]</a:t>
            </a:r>
          </a:p>
        </p:txBody>
      </p:sp>
    </p:spTree>
    <p:extLst>
      <p:ext uri="{BB962C8B-B14F-4D97-AF65-F5344CB8AC3E}">
        <p14:creationId xmlns:p14="http://schemas.microsoft.com/office/powerpoint/2010/main" val="2987169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C8B2A-49CC-FE8F-5367-6E713A7CC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8D03F4-0256-94F8-160C-08893F8CE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Acknowledgements</a:t>
            </a:r>
            <a:endParaRPr lang="en-US" cap="none" noProof="0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4E0488F-80EE-5C9D-0B5F-879105E9E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268760"/>
            <a:ext cx="11449050" cy="4190666"/>
          </a:xfrm>
        </p:spPr>
        <p:txBody>
          <a:bodyPr/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noProof="0" dirty="0"/>
              <a:t>IFK and JCNS teams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dirty="0"/>
              <a:t>Mirijam Zobel, Andreas Magerl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dirty="0"/>
              <a:t>DFG (grant nr. ZO 369/3-1)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dirty="0"/>
              <a:t>Markus Appel, ILL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US" dirty="0"/>
              <a:t>Dieter Richter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US" dirty="0"/>
              <a:t>Reiner Zorn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US" dirty="0"/>
              <a:t>Margarita </a:t>
            </a:r>
            <a:r>
              <a:rPr lang="en-US" dirty="0" err="1"/>
              <a:t>Kruteva</a:t>
            </a:r>
            <a:endParaRPr lang="en-US" dirty="0"/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dirty="0"/>
              <a:t>Ralf Biehl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US" dirty="0"/>
              <a:t>Sascha Ehlert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7A4A04E-F541-BF0E-A985-BF49CE27813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12</a:t>
            </a:fld>
            <a:endParaRPr lang="en-US" noProof="0" dirty="0"/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C231FF5C-4A52-6094-7A3B-27B7D82D54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83" r="2574" b="2080"/>
          <a:stretch/>
        </p:blipFill>
        <p:spPr>
          <a:xfrm>
            <a:off x="4880913" y="1908410"/>
            <a:ext cx="1103811" cy="718519"/>
          </a:xfrm>
          <a:prstGeom prst="rect">
            <a:avLst/>
          </a:prstGeom>
        </p:spPr>
      </p:pic>
      <p:pic>
        <p:nvPicPr>
          <p:cNvPr id="4" name="Picture 8" descr="ILL">
            <a:extLst>
              <a:ext uri="{FF2B5EF4-FFF2-40B4-BE49-F238E27FC236}">
                <a16:creationId xmlns:a16="http://schemas.microsoft.com/office/drawing/2014/main" id="{137FAF3E-99C3-C4E0-FB95-E12202250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2505202"/>
            <a:ext cx="823635" cy="71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BF8D0E-F20B-7799-C7F9-41AF71915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290" y="1280891"/>
            <a:ext cx="5143500" cy="3429000"/>
          </a:xfrm>
          <a:prstGeom prst="rect">
            <a:avLst/>
          </a:prstGeom>
        </p:spPr>
      </p:pic>
      <p:pic>
        <p:nvPicPr>
          <p:cNvPr id="5" name="Grafik 4" descr="Ein Bild, das Logo, Grafiken, Schrift, Text enthält.&#10;&#10;Automatisch generierte Beschreibung">
            <a:extLst>
              <a:ext uri="{FF2B5EF4-FFF2-40B4-BE49-F238E27FC236}">
                <a16:creationId xmlns:a16="http://schemas.microsoft.com/office/drawing/2014/main" id="{53CC0181-B54D-0710-0F3E-77813A22F1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6076" y="3393797"/>
            <a:ext cx="1881253" cy="792428"/>
          </a:xfrm>
          <a:prstGeom prst="rect">
            <a:avLst/>
          </a:prstGeom>
        </p:spPr>
      </p:pic>
      <p:pic>
        <p:nvPicPr>
          <p:cNvPr id="9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BB230177-1A26-3FE0-FDD6-1667C907AB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3261" y="4808636"/>
            <a:ext cx="3373558" cy="8581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3A9814-E016-42EE-71FF-ACE141E6C714}"/>
              </a:ext>
            </a:extLst>
          </p:cNvPr>
          <p:cNvSpPr txBox="1"/>
          <p:nvPr/>
        </p:nvSpPr>
        <p:spPr>
          <a:xfrm>
            <a:off x="2451981" y="5459884"/>
            <a:ext cx="2103461" cy="501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800" b="1" dirty="0">
                <a:solidFill>
                  <a:schemeClr val="tx2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163123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C427E-7DAA-49F7-4286-ACA20E933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Top Corners Rounded 21">
            <a:extLst>
              <a:ext uri="{FF2B5EF4-FFF2-40B4-BE49-F238E27FC236}">
                <a16:creationId xmlns:a16="http://schemas.microsoft.com/office/drawing/2014/main" id="{384C3CBA-3F3C-4F1B-1B7A-B44D795FBB9D}"/>
              </a:ext>
            </a:extLst>
          </p:cNvPr>
          <p:cNvSpPr/>
          <p:nvPr/>
        </p:nvSpPr>
        <p:spPr>
          <a:xfrm rot="16200000">
            <a:off x="10296129" y="1749152"/>
            <a:ext cx="1008114" cy="2783630"/>
          </a:xfrm>
          <a:prstGeom prst="round2SameRect">
            <a:avLst>
              <a:gd name="adj1" fmla="val 21859"/>
              <a:gd name="adj2" fmla="val 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A5047EA-0190-989A-3907-1B8CF4B82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FWS &amp; ERS analysis</a:t>
            </a:r>
            <a:endParaRPr lang="en-US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174DF32-F282-12FB-5647-B2B8EC404E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Citrate-Capped IONPs at 8% RH: “dry” sample </a:t>
            </a:r>
            <a:endParaRPr lang="en-US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2310442-AB2C-900D-5FC1-7478199C78A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13</a:t>
            </a:fld>
            <a:endParaRPr lang="en-US" noProof="0" dirty="0"/>
          </a:p>
        </p:txBody>
      </p:sp>
      <p:sp>
        <p:nvSpPr>
          <p:cNvPr id="9" name="Inhaltsplatzhalter 6">
            <a:extLst>
              <a:ext uri="{FF2B5EF4-FFF2-40B4-BE49-F238E27FC236}">
                <a16:creationId xmlns:a16="http://schemas.microsoft.com/office/drawing/2014/main" id="{DA2F4F98-E5DE-41CF-4B23-FC42779D66A4}"/>
              </a:ext>
            </a:extLst>
          </p:cNvPr>
          <p:cNvSpPr txBox="1">
            <a:spLocks/>
          </p:cNvSpPr>
          <p:nvPr/>
        </p:nvSpPr>
        <p:spPr>
          <a:xfrm>
            <a:off x="9600215" y="2739467"/>
            <a:ext cx="2207608" cy="8030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77800" indent="-1778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41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78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78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r>
              <a:rPr lang="en-US" sz="1600" dirty="0"/>
              <a:t>A 3-process model describes the data well in the non-Bragg region.</a:t>
            </a:r>
          </a:p>
          <a:p>
            <a:pPr marL="0" indent="0">
              <a:buFont typeface="Calibri" panose="020F0502020204030204" pitchFamily="34" charset="0"/>
              <a:buNone/>
            </a:pPr>
            <a:endParaRPr lang="en-US" sz="1600" dirty="0"/>
          </a:p>
        </p:txBody>
      </p:sp>
      <p:pic>
        <p:nvPicPr>
          <p:cNvPr id="18" name="Content Placeholder 17" descr="A collage of different graphs&#10;&#10;AI-generated content may be incorrect.">
            <a:extLst>
              <a:ext uri="{FF2B5EF4-FFF2-40B4-BE49-F238E27FC236}">
                <a16:creationId xmlns:a16="http://schemas.microsoft.com/office/drawing/2014/main" id="{4A82D2F3-4096-2EFD-7153-C117653062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787" y="1336042"/>
            <a:ext cx="6591006" cy="4988918"/>
          </a:xfr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5C74D7D-6163-F952-0A0D-0A9C0C6FC449}"/>
              </a:ext>
            </a:extLst>
          </p:cNvPr>
          <p:cNvSpPr txBox="1"/>
          <p:nvPr/>
        </p:nvSpPr>
        <p:spPr>
          <a:xfrm>
            <a:off x="798009" y="3364728"/>
            <a:ext cx="1430200" cy="35548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i="1" dirty="0"/>
              <a:t>Q</a:t>
            </a:r>
            <a:r>
              <a:rPr lang="en-US" dirty="0"/>
              <a:t> = 1.62 </a:t>
            </a:r>
            <a:r>
              <a:rPr lang="en-US" dirty="0">
                <a:cs typeface="Arial" panose="020B0604020202020204" pitchFamily="34" charset="0"/>
              </a:rPr>
              <a:t>Å</a:t>
            </a:r>
            <a:r>
              <a:rPr lang="en-US" baseline="30000" dirty="0">
                <a:cs typeface="Arial" panose="020B0604020202020204" pitchFamily="34" charset="0"/>
              </a:rPr>
              <a:t>-1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131BEC-3AC8-E309-1127-F90BD2E0CFB8}"/>
              </a:ext>
            </a:extLst>
          </p:cNvPr>
          <p:cNvSpPr txBox="1"/>
          <p:nvPr/>
        </p:nvSpPr>
        <p:spPr>
          <a:xfrm>
            <a:off x="357547" y="1336042"/>
            <a:ext cx="2232248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dirty="0"/>
              <a:t>M. Plekhanov </a:t>
            </a:r>
            <a:r>
              <a:rPr lang="en-US" sz="1600" i="1" dirty="0"/>
              <a:t>et al.</a:t>
            </a:r>
            <a:r>
              <a:rPr lang="en-US" sz="1600" dirty="0"/>
              <a:t>, </a:t>
            </a:r>
            <a:r>
              <a:rPr lang="en-US" sz="1600" i="1" dirty="0"/>
              <a:t>J. Phys. Chem. C</a:t>
            </a:r>
            <a:r>
              <a:rPr lang="en-US" sz="1600" dirty="0"/>
              <a:t> </a:t>
            </a:r>
            <a:r>
              <a:rPr lang="en-US" sz="1600" b="1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596271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92B80-5F5E-C6E4-71F8-1D9B75B5A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DB8498-7629-DE73-B909-CDC17D709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FWS &amp; ERS analysis</a:t>
            </a:r>
            <a:endParaRPr lang="en-US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2CCC72A-18C6-C3B3-CE9D-477455DE03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Citrate-Capped IONPs at 8% RH: “dry” sample </a:t>
            </a:r>
            <a:endParaRPr lang="en-US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AB15C3-CE1C-69A1-D200-5B820CB92BA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14</a:t>
            </a:fld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AEF96E05-8F27-2C54-94F1-EA729AC4293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06200833"/>
                  </p:ext>
                </p:extLst>
              </p:nvPr>
            </p:nvGraphicFramePr>
            <p:xfrm>
              <a:off x="358774" y="2895503"/>
              <a:ext cx="4367848" cy="259613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111816">
                      <a:extLst>
                        <a:ext uri="{9D8B030D-6E8A-4147-A177-3AD203B41FA5}">
                          <a16:colId xmlns:a16="http://schemas.microsoft.com/office/drawing/2014/main" val="2291711430"/>
                        </a:ext>
                      </a:extLst>
                    </a:gridCol>
                    <a:gridCol w="1628016">
                      <a:extLst>
                        <a:ext uri="{9D8B030D-6E8A-4147-A177-3AD203B41FA5}">
                          <a16:colId xmlns:a16="http://schemas.microsoft.com/office/drawing/2014/main" val="4098328630"/>
                        </a:ext>
                      </a:extLst>
                    </a:gridCol>
                    <a:gridCol w="1628016">
                      <a:extLst>
                        <a:ext uri="{9D8B030D-6E8A-4147-A177-3AD203B41FA5}">
                          <a16:colId xmlns:a16="http://schemas.microsoft.com/office/drawing/2014/main" val="2356187601"/>
                        </a:ext>
                      </a:extLst>
                    </a:gridCol>
                  </a:tblGrid>
                  <a:tr h="3310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Origin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Parameter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340 K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0958711"/>
                      </a:ext>
                    </a:extLst>
                  </a:tr>
                  <a:tr h="35140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Citrate</a:t>
                          </a:r>
                        </a:p>
                      </a:txBody>
                      <a:tcPr anchor="ctr">
                        <a:solidFill>
                          <a:srgbClr val="BFE5B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sub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𝑐𝑖𝑡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[</a:t>
                          </a:r>
                          <a:r>
                            <a:rPr lang="en-US" sz="18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meV</a:t>
                          </a:r>
                          <a:r>
                            <a:rPr lang="en-US" sz="1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</a:p>
                      </a:txBody>
                      <a:tcPr>
                        <a:solidFill>
                          <a:srgbClr val="BFE5B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239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±12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BFE5B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04288099"/>
                      </a:ext>
                    </a:extLst>
                  </a:tr>
                  <a:tr h="351409">
                    <a:tc vMerge="1">
                      <a:txBody>
                        <a:bodyPr/>
                        <a:lstStyle/>
                        <a:p>
                          <a:endParaRPr 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Γ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𝑐𝑖𝑡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[</a:t>
                          </a:r>
                          <a:r>
                            <a:rPr lang="en-US" sz="18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meV</a:t>
                          </a:r>
                          <a:r>
                            <a:rPr lang="en-US" sz="1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</a:p>
                      </a:txBody>
                      <a:tcPr>
                        <a:solidFill>
                          <a:srgbClr val="BFE5B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0.001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±0.004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BFE5B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15741869"/>
                      </a:ext>
                    </a:extLst>
                  </a:tr>
                  <a:tr h="35140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Water</a:t>
                          </a:r>
                        </a:p>
                      </a:txBody>
                      <a:tcPr anchor="ctr">
                        <a:solidFill>
                          <a:srgbClr val="F2BF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sub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𝑤𝑎𝑡𝑒𝑟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[</a:t>
                          </a:r>
                          <a:r>
                            <a:rPr lang="en-US" sz="18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meV</a:t>
                          </a:r>
                          <a:r>
                            <a:rPr lang="en-US" sz="1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</a:p>
                      </a:txBody>
                      <a:tcPr>
                        <a:solidFill>
                          <a:srgbClr val="F2BF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189±7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2BFE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6040447"/>
                      </a:ext>
                    </a:extLst>
                  </a:tr>
                  <a:tr h="351409">
                    <a:tc vMerge="1">
                      <a:txBody>
                        <a:bodyPr/>
                        <a:lstStyle/>
                        <a:p>
                          <a:endParaRPr 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Γ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𝑤𝑎𝑡𝑒𝑟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[</a:t>
                          </a:r>
                          <a:r>
                            <a:rPr lang="en-US" sz="18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meV</a:t>
                          </a:r>
                          <a:r>
                            <a:rPr lang="en-US" sz="1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</a:p>
                      </a:txBody>
                      <a:tcPr>
                        <a:solidFill>
                          <a:srgbClr val="F2BF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0.009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±0.019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2BFE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31733600"/>
                      </a:ext>
                    </a:extLst>
                  </a:tr>
                  <a:tr h="35140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Magnetic</a:t>
                          </a:r>
                        </a:p>
                      </a:txBody>
                      <a:tcPr anchor="ctr">
                        <a:solidFill>
                          <a:srgbClr val="FAE1C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sub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𝑚𝑎𝑔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[</a:t>
                          </a:r>
                          <a:r>
                            <a:rPr lang="en-US" sz="18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meV</a:t>
                          </a:r>
                          <a:r>
                            <a:rPr lang="en-US" sz="1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</a:p>
                      </a:txBody>
                      <a:tcPr>
                        <a:solidFill>
                          <a:srgbClr val="FAE1C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34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±2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AE1C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4779688"/>
                      </a:ext>
                    </a:extLst>
                  </a:tr>
                  <a:tr h="351409">
                    <a:tc vMerge="1">
                      <a:txBody>
                        <a:bodyPr/>
                        <a:lstStyle/>
                        <a:p>
                          <a:endParaRPr 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Γ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𝑚𝑎𝑔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[</a:t>
                          </a:r>
                          <a:r>
                            <a:rPr lang="en-US" sz="18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meV</a:t>
                          </a:r>
                          <a:r>
                            <a:rPr lang="en-US" sz="1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</a:p>
                      </a:txBody>
                      <a:tcPr>
                        <a:solidFill>
                          <a:srgbClr val="FAE1C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0.004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±0.002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AE1C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611863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AEF96E05-8F27-2C54-94F1-EA729AC4293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06200833"/>
                  </p:ext>
                </p:extLst>
              </p:nvPr>
            </p:nvGraphicFramePr>
            <p:xfrm>
              <a:off x="358774" y="2895503"/>
              <a:ext cx="4367848" cy="259613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111816">
                      <a:extLst>
                        <a:ext uri="{9D8B030D-6E8A-4147-A177-3AD203B41FA5}">
                          <a16:colId xmlns:a16="http://schemas.microsoft.com/office/drawing/2014/main" val="2291711430"/>
                        </a:ext>
                      </a:extLst>
                    </a:gridCol>
                    <a:gridCol w="1628016">
                      <a:extLst>
                        <a:ext uri="{9D8B030D-6E8A-4147-A177-3AD203B41FA5}">
                          <a16:colId xmlns:a16="http://schemas.microsoft.com/office/drawing/2014/main" val="4098328630"/>
                        </a:ext>
                      </a:extLst>
                    </a:gridCol>
                    <a:gridCol w="1628016">
                      <a:extLst>
                        <a:ext uri="{9D8B030D-6E8A-4147-A177-3AD203B41FA5}">
                          <a16:colId xmlns:a16="http://schemas.microsoft.com/office/drawing/2014/main" val="2356187601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Origin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Parameter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340 K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0958711"/>
                      </a:ext>
                    </a:extLst>
                  </a:tr>
                  <a:tr h="37458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Citrate</a:t>
                          </a:r>
                        </a:p>
                      </a:txBody>
                      <a:tcPr anchor="ctr">
                        <a:solidFill>
                          <a:srgbClr val="BFE5B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8914" t="-104839" r="-101124" b="-5177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68284" t="-104839" r="-746" b="-5177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04288099"/>
                      </a:ext>
                    </a:extLst>
                  </a:tr>
                  <a:tr h="374587">
                    <a:tc vMerge="1">
                      <a:txBody>
                        <a:bodyPr/>
                        <a:lstStyle/>
                        <a:p>
                          <a:endParaRPr 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8914" t="-208197" r="-101124" b="-4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68284" t="-208197" r="-746" b="-4262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15741869"/>
                      </a:ext>
                    </a:extLst>
                  </a:tr>
                  <a:tr h="36576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Water</a:t>
                          </a:r>
                        </a:p>
                      </a:txBody>
                      <a:tcPr anchor="ctr">
                        <a:solidFill>
                          <a:srgbClr val="F2BFE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8914" t="-308197" r="-101124" b="-3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68284" t="-308197" r="-746" b="-3262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6040447"/>
                      </a:ext>
                    </a:extLst>
                  </a:tr>
                  <a:tr h="365760">
                    <a:tc vMerge="1">
                      <a:txBody>
                        <a:bodyPr/>
                        <a:lstStyle/>
                        <a:p>
                          <a:endParaRPr 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8914" t="-415000" r="-101124" b="-23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68284" t="-415000" r="-746" b="-231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31733600"/>
                      </a:ext>
                    </a:extLst>
                  </a:tr>
                  <a:tr h="383921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Magnetic</a:t>
                          </a:r>
                        </a:p>
                      </a:txBody>
                      <a:tcPr anchor="ctr">
                        <a:solidFill>
                          <a:srgbClr val="FAE1C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8914" t="-490476" r="-101124" b="-1206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68284" t="-490476" r="-746" b="-1206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4779688"/>
                      </a:ext>
                    </a:extLst>
                  </a:tr>
                  <a:tr h="365760">
                    <a:tc vMerge="1">
                      <a:txBody>
                        <a:bodyPr/>
                        <a:lstStyle/>
                        <a:p>
                          <a:endParaRPr 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8914" t="-620000" r="-101124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68284" t="-620000" r="-746" b="-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611863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1D6274D-F650-0AE7-4B4F-46B811DA33BF}"/>
                  </a:ext>
                </a:extLst>
              </p:cNvPr>
              <p:cNvSpPr txBox="1"/>
              <p:nvPr/>
            </p:nvSpPr>
            <p:spPr>
              <a:xfrm>
                <a:off x="358774" y="2276872"/>
                <a:ext cx="4367848" cy="618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5000"/>
                  </a:lnSpc>
                </a:pPr>
                <a:r>
                  <a:rPr lang="en-US" dirty="0"/>
                  <a:t>Fitted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/>
                  <a:t> and calculated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dirty="0"/>
                  <a:t> from global fit at </a:t>
                </a:r>
                <a:r>
                  <a:rPr lang="en-US" i="1" dirty="0"/>
                  <a:t>Q</a:t>
                </a:r>
                <a:r>
                  <a:rPr lang="en-US" dirty="0"/>
                  <a:t> = 1.62 </a:t>
                </a:r>
                <a:r>
                  <a:rPr lang="en-US" dirty="0">
                    <a:cs typeface="Arial" panose="020B0604020202020204" pitchFamily="34" charset="0"/>
                  </a:rPr>
                  <a:t>Å</a:t>
                </a:r>
                <a:r>
                  <a:rPr lang="en-US" baseline="30000" dirty="0">
                    <a:cs typeface="Arial" panose="020B0604020202020204" pitchFamily="34" charset="0"/>
                  </a:rPr>
                  <a:t>-1</a:t>
                </a:r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1D6274D-F650-0AE7-4B4F-46B811DA33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2276872"/>
                <a:ext cx="4367848" cy="618631"/>
              </a:xfrm>
              <a:prstGeom prst="rect">
                <a:avLst/>
              </a:prstGeom>
              <a:blipFill>
                <a:blip r:embed="rId4"/>
                <a:stretch>
                  <a:fillRect t="-7921" r="-698" b="-15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Content Placeholder 9" descr="A group of graphs showing different numbers&#10;&#10;AI-generated content may be incorrect.">
            <a:extLst>
              <a:ext uri="{FF2B5EF4-FFF2-40B4-BE49-F238E27FC236}">
                <a16:creationId xmlns:a16="http://schemas.microsoft.com/office/drawing/2014/main" id="{2ED98845-3CCC-C35C-C458-4716FF7972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44"/>
          <a:stretch>
            <a:fillRect/>
          </a:stretch>
        </p:blipFill>
        <p:spPr>
          <a:xfrm>
            <a:off x="7896200" y="1036759"/>
            <a:ext cx="3736459" cy="2392241"/>
          </a:xfrm>
        </p:spPr>
      </p:pic>
      <p:pic>
        <p:nvPicPr>
          <p:cNvPr id="12" name="Picture 11" descr="A group of graphs showing different numbers&#10;&#10;AI-generated content may be incorrect.">
            <a:extLst>
              <a:ext uri="{FF2B5EF4-FFF2-40B4-BE49-F238E27FC236}">
                <a16:creationId xmlns:a16="http://schemas.microsoft.com/office/drawing/2014/main" id="{96827AEB-97C3-7953-1AC3-9F1774137B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84"/>
          <a:stretch>
            <a:fillRect/>
          </a:stretch>
        </p:blipFill>
        <p:spPr>
          <a:xfrm>
            <a:off x="5015880" y="3894719"/>
            <a:ext cx="3744421" cy="223161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C092AB8-FB17-C172-31DA-4D0AECAD2FFE}"/>
              </a:ext>
            </a:extLst>
          </p:cNvPr>
          <p:cNvSpPr/>
          <p:nvPr/>
        </p:nvSpPr>
        <p:spPr>
          <a:xfrm>
            <a:off x="7968208" y="3251388"/>
            <a:ext cx="288032" cy="177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B9A560-DB27-86AB-B6D9-882B9EACFF59}"/>
              </a:ext>
            </a:extLst>
          </p:cNvPr>
          <p:cNvSpPr/>
          <p:nvPr/>
        </p:nvSpPr>
        <p:spPr>
          <a:xfrm>
            <a:off x="7968208" y="1036759"/>
            <a:ext cx="288032" cy="177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A4C3D4-40F2-5418-45B4-11E502D94645}"/>
                  </a:ext>
                </a:extLst>
              </p:cNvPr>
              <p:cNvSpPr txBox="1"/>
              <p:nvPr/>
            </p:nvSpPr>
            <p:spPr>
              <a:xfrm>
                <a:off x="7920206" y="838301"/>
                <a:ext cx="3688446" cy="3554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US" i="1" dirty="0"/>
                  <a:t>Q</a:t>
                </a:r>
                <a:r>
                  <a:rPr lang="en-US" dirty="0"/>
                  <a:t> dependence of citrate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 err="1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A4C3D4-40F2-5418-45B4-11E502D946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0206" y="838301"/>
                <a:ext cx="3688446" cy="355482"/>
              </a:xfrm>
              <a:prstGeom prst="rect">
                <a:avLst/>
              </a:prstGeom>
              <a:blipFill>
                <a:blip r:embed="rId6"/>
                <a:stretch>
                  <a:fillRect l="-1322" t="-13793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72D2D2-6785-9F23-7741-8EF372E505D3}"/>
                  </a:ext>
                </a:extLst>
              </p:cNvPr>
              <p:cNvSpPr txBox="1"/>
              <p:nvPr/>
            </p:nvSpPr>
            <p:spPr>
              <a:xfrm>
                <a:off x="4943872" y="3510166"/>
                <a:ext cx="3816429" cy="3803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US" i="1" dirty="0"/>
                  <a:t>Q</a:t>
                </a:r>
                <a:r>
                  <a:rPr lang="en-US" i="1" baseline="30000" dirty="0"/>
                  <a:t>2</a:t>
                </a:r>
                <a:r>
                  <a:rPr lang="en-US" dirty="0"/>
                  <a:t> dependence of water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endParaRPr lang="en-US" dirty="0" err="1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72D2D2-6785-9F23-7741-8EF372E505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3872" y="3510166"/>
                <a:ext cx="3816429" cy="380361"/>
              </a:xfrm>
              <a:prstGeom prst="rect">
                <a:avLst/>
              </a:prstGeom>
              <a:blipFill>
                <a:blip r:embed="rId7"/>
                <a:stretch>
                  <a:fillRect l="-1278" t="-12903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F8EDC94-360C-98A3-B950-A2B201C4F578}"/>
                  </a:ext>
                </a:extLst>
              </p:cNvPr>
              <p:cNvSpPr txBox="1"/>
              <p:nvPr/>
            </p:nvSpPr>
            <p:spPr>
              <a:xfrm>
                <a:off x="8832304" y="4581128"/>
                <a:ext cx="2975519" cy="8392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360 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=9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−11</m:t>
                          </m:r>
                        </m:sup>
                      </m:sSup>
                      <m:f>
                        <m:fPr>
                          <m:type m:val="lin"/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  <a:p>
                <a:pPr algn="l">
                  <a:lnSpc>
                    <a:spcPct val="95000"/>
                  </a:lnSpc>
                </a:pPr>
                <a:endParaRPr lang="en-US" sz="1600" dirty="0"/>
              </a:p>
              <a:p>
                <a:pPr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𝑏𝑢𝑙𝑘</m:t>
                              </m:r>
                            </m:sub>
                          </m:sSub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363 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=981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−11</m:t>
                          </m:r>
                        </m:sup>
                      </m:sSup>
                      <m:f>
                        <m:fPr>
                          <m:type m:val="lin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sz="1600" dirty="0" err="1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F8EDC94-360C-98A3-B950-A2B201C4F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2304" y="4581128"/>
                <a:ext cx="2975519" cy="839204"/>
              </a:xfrm>
              <a:prstGeom prst="rect">
                <a:avLst/>
              </a:prstGeom>
              <a:blipFill>
                <a:blip r:embed="rId8"/>
                <a:stretch>
                  <a:fillRect t="-42029" r="-14139" b="-6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9519D4A0-E85B-807F-C64C-64DD95A1C057}"/>
              </a:ext>
            </a:extLst>
          </p:cNvPr>
          <p:cNvSpPr txBox="1"/>
          <p:nvPr/>
        </p:nvSpPr>
        <p:spPr>
          <a:xfrm>
            <a:off x="357547" y="1336042"/>
            <a:ext cx="2232248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dirty="0"/>
              <a:t>M. Plekhanov </a:t>
            </a:r>
            <a:r>
              <a:rPr lang="en-US" sz="1600" i="1" dirty="0"/>
              <a:t>et al.</a:t>
            </a:r>
            <a:r>
              <a:rPr lang="en-US" sz="1600" dirty="0"/>
              <a:t>, </a:t>
            </a:r>
            <a:r>
              <a:rPr lang="en-US" sz="1600" i="1" dirty="0"/>
              <a:t>J. Phys. Chem. C </a:t>
            </a:r>
            <a:r>
              <a:rPr lang="en-US" sz="1600" b="1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367519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4CF08-029F-6EE5-4930-2ABB444A9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88733-718E-2BB9-596D-58F719812FA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noProof="0"/>
              <a:t>00 Month 2018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B2B2AD-EB67-BBBF-8CEC-18132D17C1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5E62D-4D24-07F9-CBE6-4A873D05A9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15</a:t>
            </a:fld>
            <a:endParaRPr lang="en-US" noProof="0" dirty="0"/>
          </a:p>
        </p:txBody>
      </p:sp>
      <p:pic>
        <p:nvPicPr>
          <p:cNvPr id="9" name="Content Placeholder 3" descr="A diagram of a graph&#10;&#10;AI-generated content may be incorrect.">
            <a:extLst>
              <a:ext uri="{FF2B5EF4-FFF2-40B4-BE49-F238E27FC236}">
                <a16:creationId xmlns:a16="http://schemas.microsoft.com/office/drawing/2014/main" id="{E641CB56-0573-81FB-606D-1C07090351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4" y="1916832"/>
            <a:ext cx="2815495" cy="2344905"/>
          </a:xfrm>
        </p:spPr>
      </p:pic>
      <p:sp>
        <p:nvSpPr>
          <p:cNvPr id="10" name="Inhaltsplatzhalter 6">
            <a:extLst>
              <a:ext uri="{FF2B5EF4-FFF2-40B4-BE49-F238E27FC236}">
                <a16:creationId xmlns:a16="http://schemas.microsoft.com/office/drawing/2014/main" id="{60025780-B7C2-19AF-4499-CDB11A3604E5}"/>
              </a:ext>
            </a:extLst>
          </p:cNvPr>
          <p:cNvSpPr txBox="1">
            <a:spLocks/>
          </p:cNvSpPr>
          <p:nvPr/>
        </p:nvSpPr>
        <p:spPr>
          <a:xfrm>
            <a:off x="407368" y="4509120"/>
            <a:ext cx="5928612" cy="15470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77800" indent="-1778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41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78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78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sz="1600" b="1" dirty="0"/>
              <a:t>Fixed-Window Scans (FWS):</a:t>
            </a:r>
            <a:br>
              <a:rPr lang="en-US" sz="1600" dirty="0"/>
            </a:br>
            <a:r>
              <a:rPr lang="en-US" sz="1600" dirty="0"/>
              <a:t> • EFWS (</a:t>
            </a:r>
            <a:r>
              <a:rPr lang="en-US" sz="1600" i="1" dirty="0"/>
              <a:t>ΔE</a:t>
            </a:r>
            <a:r>
              <a:rPr lang="en-US" sz="1600" dirty="0"/>
              <a:t> = 0 µeV) &amp; IFWS (</a:t>
            </a:r>
            <a:r>
              <a:rPr lang="en-US" sz="1600" i="1" dirty="0"/>
              <a:t>ΔE</a:t>
            </a:r>
            <a:r>
              <a:rPr lang="en-US" sz="1600" dirty="0"/>
              <a:t> = 3 µeV) from 2 K to 380 K </a:t>
            </a:r>
          </a:p>
          <a:p>
            <a:pPr marL="0" indent="0">
              <a:buFont typeface="Calibri" panose="020F0502020204030204" pitchFamily="34" charset="0"/>
              <a:buNone/>
            </a:pPr>
            <a:endParaRPr lang="en-US" sz="1600" b="1" dirty="0"/>
          </a:p>
          <a:p>
            <a:pPr marL="0" indent="0">
              <a:buFont typeface="Calibri" panose="020F0502020204030204" pitchFamily="34" charset="0"/>
              <a:buNone/>
            </a:pPr>
            <a:r>
              <a:rPr lang="en-US" sz="1600" b="1" dirty="0"/>
              <a:t>Energy-Resolved Spectra (ERS):</a:t>
            </a:r>
            <a:br>
              <a:rPr lang="en-US" sz="1600" dirty="0"/>
            </a:br>
            <a:r>
              <a:rPr lang="en-US" sz="1600" dirty="0"/>
              <a:t> • BS mode, at 2 K, 150 K, 270 K, 300 K, 360 K</a:t>
            </a:r>
          </a:p>
        </p:txBody>
      </p:sp>
      <p:sp>
        <p:nvSpPr>
          <p:cNvPr id="11" name="Inhaltsplatzhalter 6">
            <a:extLst>
              <a:ext uri="{FF2B5EF4-FFF2-40B4-BE49-F238E27FC236}">
                <a16:creationId xmlns:a16="http://schemas.microsoft.com/office/drawing/2014/main" id="{812FB43A-BE55-4A6E-3BCB-46846A9A340A}"/>
              </a:ext>
            </a:extLst>
          </p:cNvPr>
          <p:cNvSpPr txBox="1">
            <a:spLocks/>
          </p:cNvSpPr>
          <p:nvPr/>
        </p:nvSpPr>
        <p:spPr>
          <a:xfrm>
            <a:off x="6176362" y="1696163"/>
            <a:ext cx="5495798" cy="21056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77800" indent="-1778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41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78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78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b="1" dirty="0">
                <a:solidFill>
                  <a:schemeClr val="tx2"/>
                </a:solidFill>
              </a:rPr>
              <a:t>Sample information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en-US" dirty="0"/>
              <a:t>Truncated octahedra (∼ 6-7 nm), citrate coverage ∼ 2.8 ligands / nm²</a:t>
            </a:r>
          </a:p>
          <a:p>
            <a:pPr marL="0" indent="0">
              <a:buNone/>
            </a:pPr>
            <a:r>
              <a:rPr lang="en-US" dirty="0"/>
              <a:t>Mixed </a:t>
            </a:r>
            <a:r>
              <a:rPr lang="en-US" dirty="0" err="1"/>
              <a:t>Fe₃O</a:t>
            </a:r>
            <a:r>
              <a:rPr lang="en-US" dirty="0"/>
              <a:t>₄/</a:t>
            </a:r>
            <a:r>
              <a:rPr lang="el-GR" dirty="0"/>
              <a:t>γ-</a:t>
            </a:r>
            <a:r>
              <a:rPr lang="en-US" dirty="0" err="1"/>
              <a:t>Fe₂O</a:t>
            </a:r>
            <a:r>
              <a:rPr lang="en-US" dirty="0"/>
              <a:t>₃ phases: main magnetic Bragg at Q ≈ 1.31 Å</a:t>
            </a:r>
            <a:r>
              <a:rPr lang="en-US" baseline="30000" dirty="0"/>
              <a:t>-1</a:t>
            </a:r>
            <a:r>
              <a:rPr lang="en-US" dirty="0"/>
              <a:t> (magnetite), minor maghemite peaks at Q ≈ 1.54 Å</a:t>
            </a:r>
            <a:r>
              <a:rPr lang="en-US" baseline="30000" dirty="0"/>
              <a:t>-1</a:t>
            </a:r>
            <a:r>
              <a:rPr lang="en-US" dirty="0"/>
              <a:t> and 1.74 Å</a:t>
            </a:r>
            <a:r>
              <a:rPr lang="en-US" baseline="30000" dirty="0"/>
              <a:t>-1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91A423-B464-D59F-014E-B939D184AF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597" t="3882" r="12536" b="1990"/>
          <a:stretch>
            <a:fillRect/>
          </a:stretch>
        </p:blipFill>
        <p:spPr>
          <a:xfrm>
            <a:off x="6366217" y="3801833"/>
            <a:ext cx="3521553" cy="234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42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B8076-7CE3-7621-C3FD-B99BCE605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0552852-B7BB-1C63-E1DE-FAF85D9613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477" t="4684" r="5916"/>
          <a:stretch/>
        </p:blipFill>
        <p:spPr>
          <a:xfrm>
            <a:off x="6672064" y="1695061"/>
            <a:ext cx="4796484" cy="42359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6F54522-354E-2466-DA65-03C45FA69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5B49E97-F077-A3E6-EB71-72ADB69AC6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0C92C8F-0860-EC4C-ED94-D08955DEB05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noProof="0" dirty="0"/>
              <a:t>00 Month 2018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9E31C8-61B0-F26C-9A1E-699773F63F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16</a:t>
            </a:fld>
            <a:endParaRPr lang="en-US" noProof="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14FD484-137C-A643-FAF7-9FA8319998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16970" t="5734" r="10471" b="12708"/>
          <a:stretch/>
        </p:blipFill>
        <p:spPr>
          <a:xfrm>
            <a:off x="1269295" y="1804519"/>
            <a:ext cx="4796484" cy="41265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423C0F2-C75D-5D87-2C38-2D409FA99B54}"/>
                  </a:ext>
                </a:extLst>
              </p:cNvPr>
              <p:cNvSpPr txBox="1"/>
              <p:nvPr/>
            </p:nvSpPr>
            <p:spPr>
              <a:xfrm>
                <a:off x="2894772" y="1325729"/>
                <a:ext cx="28543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cs typeface="Arial" panose="020B0604020202020204" pitchFamily="34" charset="0"/>
                  </a:rPr>
                  <a:t>EFWS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>
                    <a:cs typeface="Arial" panose="020B0604020202020204" pitchFamily="34" charset="0"/>
                  </a:rPr>
                  <a:t>) Q4 – Q16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423C0F2-C75D-5D87-2C38-2D409FA99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4772" y="1325729"/>
                <a:ext cx="2854350" cy="369332"/>
              </a:xfrm>
              <a:prstGeom prst="rect">
                <a:avLst/>
              </a:prstGeom>
              <a:blipFill>
                <a:blip r:embed="rId5"/>
                <a:stretch>
                  <a:fillRect l="-1923" t="-8197" r="-1068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107DD08-3219-07D5-1075-B7C378F4D2C5}"/>
                  </a:ext>
                </a:extLst>
              </p:cNvPr>
              <p:cNvSpPr txBox="1"/>
              <p:nvPr/>
            </p:nvSpPr>
            <p:spPr>
              <a:xfrm>
                <a:off x="7460895" y="1325729"/>
                <a:ext cx="321882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cs typeface="Arial" panose="020B0604020202020204" pitchFamily="34" charset="0"/>
                  </a:rPr>
                  <a:t>IFWS (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=3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𝑒𝑉</m:t>
                    </m:r>
                  </m:oMath>
                </a14:m>
                <a:r>
                  <a:rPr lang="en-US" dirty="0">
                    <a:cs typeface="Arial" panose="020B0604020202020204" pitchFamily="34" charset="0"/>
                  </a:rPr>
                  <a:t>) Q4 – Q16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107DD08-3219-07D5-1075-B7C378F4D2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0895" y="1325729"/>
                <a:ext cx="3218822" cy="369332"/>
              </a:xfrm>
              <a:prstGeom prst="rect">
                <a:avLst/>
              </a:prstGeom>
              <a:blipFill>
                <a:blip r:embed="rId6"/>
                <a:stretch>
                  <a:fillRect l="-1705" t="-8197" r="-379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4451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EF79E-6391-0C01-922C-E447504F4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A39ABE-6A57-B720-7D90-A7ECFF5D8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Introduction &amp; Scientific Motivation</a:t>
            </a:r>
            <a:endParaRPr lang="en-US" cap="none" noProof="0" dirty="0"/>
          </a:p>
        </p:txBody>
      </p:sp>
      <p:pic>
        <p:nvPicPr>
          <p:cNvPr id="4" name="Content Placeholder 3" descr="A circular object with white text and red dots&#10;&#10;AI-generated content may be incorrect.">
            <a:extLst>
              <a:ext uri="{FF2B5EF4-FFF2-40B4-BE49-F238E27FC236}">
                <a16:creationId xmlns:a16="http://schemas.microsoft.com/office/drawing/2014/main" id="{BC2A2825-2373-316F-73C3-6EE96C6ED4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04569" y="1569348"/>
            <a:ext cx="1931845" cy="1931845"/>
          </a:xfr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098C9B-EAA1-41A1-F705-A9623A1CC4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2</a:t>
            </a:fld>
            <a:endParaRPr lang="en-US" noProof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9E886B-72ED-586D-70C6-4B0A92E74C03}"/>
              </a:ext>
            </a:extLst>
          </p:cNvPr>
          <p:cNvSpPr txBox="1"/>
          <p:nvPr/>
        </p:nvSpPr>
        <p:spPr>
          <a:xfrm>
            <a:off x="358373" y="1128458"/>
            <a:ext cx="3296427" cy="88178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b="1" dirty="0"/>
              <a:t>Versatile</a:t>
            </a:r>
          </a:p>
          <a:p>
            <a:pPr algn="ctr">
              <a:lnSpc>
                <a:spcPct val="95000"/>
              </a:lnSpc>
            </a:pPr>
            <a:r>
              <a:rPr lang="en-US" dirty="0"/>
              <a:t>Interactions can be tailored by surface functionalization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226B69DC-CBD5-5069-7C56-9FDF535A37BC}"/>
              </a:ext>
            </a:extLst>
          </p:cNvPr>
          <p:cNvSpPr txBox="1">
            <a:spLocks/>
          </p:cNvSpPr>
          <p:nvPr/>
        </p:nvSpPr>
        <p:spPr>
          <a:xfrm>
            <a:off x="6794327" y="1052736"/>
            <a:ext cx="4452785" cy="36468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Measuring Surface Dynamics with QENS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C225DB-B0AA-FA5D-4CBE-0DAFD2DA83FD}"/>
              </a:ext>
            </a:extLst>
          </p:cNvPr>
          <p:cNvSpPr txBox="1"/>
          <p:nvPr/>
        </p:nvSpPr>
        <p:spPr>
          <a:xfrm>
            <a:off x="6749144" y="1410231"/>
            <a:ext cx="4824470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IN16B @ ILL in BS mode:</a:t>
            </a:r>
          </a:p>
          <a:p>
            <a:pPr>
              <a:lnSpc>
                <a:spcPct val="110000"/>
              </a:lnSpc>
            </a:pPr>
            <a:r>
              <a:rPr lang="el-GR" dirty="0"/>
              <a:t>λ = 6.271 </a:t>
            </a:r>
            <a:r>
              <a:rPr lang="en-US" dirty="0"/>
              <a:t>Å</a:t>
            </a:r>
          </a:p>
          <a:p>
            <a:pPr>
              <a:lnSpc>
                <a:spcPct val="110000"/>
              </a:lnSpc>
            </a:pPr>
            <a:r>
              <a:rPr lang="en-US" dirty="0"/>
              <a:t>energy-resolution HWHM ≈ 0.37 µeV</a:t>
            </a:r>
          </a:p>
          <a:p>
            <a:pPr>
              <a:lnSpc>
                <a:spcPct val="110000"/>
              </a:lnSpc>
            </a:pPr>
            <a:r>
              <a:rPr lang="el-GR" i="1" dirty="0"/>
              <a:t>Δ</a:t>
            </a:r>
            <a:r>
              <a:rPr lang="en-US" i="1" dirty="0"/>
              <a:t>E</a:t>
            </a:r>
            <a:r>
              <a:rPr lang="en-US" dirty="0"/>
              <a:t> range ± 30 µeV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BED6414-6411-147B-2027-6D9CBE720813}"/>
              </a:ext>
            </a:extLst>
          </p:cNvPr>
          <p:cNvGrpSpPr/>
          <p:nvPr/>
        </p:nvGrpSpPr>
        <p:grpSpPr>
          <a:xfrm>
            <a:off x="7752184" y="2793318"/>
            <a:ext cx="3389382" cy="3063094"/>
            <a:chOff x="8148277" y="2780928"/>
            <a:chExt cx="3389382" cy="3063094"/>
          </a:xfrm>
        </p:grpSpPr>
        <p:pic>
          <p:nvPicPr>
            <p:cNvPr id="9" name="Grafik 4">
              <a:extLst>
                <a:ext uri="{FF2B5EF4-FFF2-40B4-BE49-F238E27FC236}">
                  <a16:creationId xmlns:a16="http://schemas.microsoft.com/office/drawing/2014/main" id="{5C8B6F5E-A622-702F-E7F6-FCB40C1E6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9" r="46042" b="10967"/>
            <a:stretch>
              <a:fillRect/>
            </a:stretch>
          </p:blipFill>
          <p:spPr>
            <a:xfrm>
              <a:off x="8148277" y="2780928"/>
              <a:ext cx="3389382" cy="3063094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B091E01-3181-CDD6-81EE-9F54EA36D0E2}"/>
                </a:ext>
              </a:extLst>
            </p:cNvPr>
            <p:cNvCxnSpPr>
              <a:cxnSpLocks/>
            </p:cNvCxnSpPr>
            <p:nvPr/>
          </p:nvCxnSpPr>
          <p:spPr>
            <a:xfrm>
              <a:off x="11537659" y="2932553"/>
              <a:ext cx="0" cy="2718000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FFFBC27-0022-1366-FD92-99B6C164600E}"/>
                </a:ext>
              </a:extLst>
            </p:cNvPr>
            <p:cNvSpPr/>
            <p:nvPr/>
          </p:nvSpPr>
          <p:spPr>
            <a:xfrm>
              <a:off x="8240663" y="3645024"/>
              <a:ext cx="303609" cy="1249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48FA09E-E876-8FD2-7232-D7600C4B6D08}"/>
              </a:ext>
            </a:extLst>
          </p:cNvPr>
          <p:cNvSpPr txBox="1"/>
          <p:nvPr/>
        </p:nvSpPr>
        <p:spPr>
          <a:xfrm>
            <a:off x="8578989" y="3706234"/>
            <a:ext cx="671979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b="1" dirty="0">
                <a:solidFill>
                  <a:srgbClr val="0000FF"/>
                </a:solidFill>
              </a:rPr>
              <a:t>XPD</a:t>
            </a:r>
          </a:p>
          <a:p>
            <a:pPr algn="l">
              <a:lnSpc>
                <a:spcPct val="95000"/>
              </a:lnSpc>
            </a:pPr>
            <a:r>
              <a:rPr lang="en-US" b="1" dirty="0">
                <a:solidFill>
                  <a:srgbClr val="006600"/>
                </a:solidFill>
              </a:rPr>
              <a:t>NPD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C3D2AB3-0735-DE81-370F-EBF7815BF299}"/>
              </a:ext>
            </a:extLst>
          </p:cNvPr>
          <p:cNvSpPr txBox="1"/>
          <p:nvPr/>
        </p:nvSpPr>
        <p:spPr>
          <a:xfrm>
            <a:off x="9186239" y="2589461"/>
            <a:ext cx="2087110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dirty="0"/>
              <a:t>WOMBAT, ANSTO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7F57D1-D594-1387-B545-1A4DB1580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30"/>
          <a:stretch>
            <a:fillRect/>
          </a:stretch>
        </p:blipFill>
        <p:spPr>
          <a:xfrm>
            <a:off x="358373" y="2459669"/>
            <a:ext cx="3494322" cy="33030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989306-0B41-976E-8C8E-132B1860534E}"/>
              </a:ext>
            </a:extLst>
          </p:cNvPr>
          <p:cNvSpPr txBox="1"/>
          <p:nvPr/>
        </p:nvSpPr>
        <p:spPr>
          <a:xfrm>
            <a:off x="360000" y="5805772"/>
            <a:ext cx="2999696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dirty="0"/>
              <a:t>TEM, © Sascha Ehlert, FZJ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075D24-E922-47AE-2768-FD4AAFAABE17}"/>
              </a:ext>
            </a:extLst>
          </p:cNvPr>
          <p:cNvSpPr/>
          <p:nvPr/>
        </p:nvSpPr>
        <p:spPr>
          <a:xfrm>
            <a:off x="374342" y="5566660"/>
            <a:ext cx="474967" cy="1960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20 nm</a:t>
            </a:r>
            <a:endParaRPr lang="en-DE" sz="8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DFB34E0-938F-D12D-4DEF-E353FFC8E344}"/>
                  </a:ext>
                </a:extLst>
              </p:cNvPr>
              <p:cNvSpPr txBox="1"/>
              <p:nvPr/>
            </p:nvSpPr>
            <p:spPr>
              <a:xfrm>
                <a:off x="1240553" y="2104187"/>
                <a:ext cx="1729961" cy="3554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±2</m:t>
                    </m:r>
                  </m:oMath>
                </a14:m>
                <a:r>
                  <a:rPr lang="en-US" dirty="0"/>
                  <a:t> nm IONP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DFB34E0-938F-D12D-4DEF-E353FFC8E3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553" y="2104187"/>
                <a:ext cx="1729961" cy="355482"/>
              </a:xfrm>
              <a:prstGeom prst="rect">
                <a:avLst/>
              </a:prstGeom>
              <a:blipFill>
                <a:blip r:embed="rId5"/>
                <a:stretch>
                  <a:fillRect t="-12069" r="-2473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1C2464C-D911-E117-E241-1AC191E46760}"/>
              </a:ext>
            </a:extLst>
          </p:cNvPr>
          <p:cNvSpPr txBox="1"/>
          <p:nvPr/>
        </p:nvSpPr>
        <p:spPr>
          <a:xfrm>
            <a:off x="9243296" y="5856412"/>
            <a:ext cx="823053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dirty="0"/>
              <a:t>Q [Å</a:t>
            </a:r>
            <a:r>
              <a:rPr lang="en-US" sz="1600" baseline="30000" dirty="0"/>
              <a:t>-1</a:t>
            </a:r>
            <a:r>
              <a:rPr lang="en-US" sz="1600" dirty="0"/>
              <a:t>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2301CA-C37F-55F3-9C75-C92D9C8CFA78}"/>
              </a:ext>
            </a:extLst>
          </p:cNvPr>
          <p:cNvSpPr txBox="1"/>
          <p:nvPr/>
        </p:nvSpPr>
        <p:spPr>
          <a:xfrm rot="16200000">
            <a:off x="7529252" y="4138956"/>
            <a:ext cx="860573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dirty="0"/>
              <a:t>I [a. u.]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1FAA54-D266-8F0F-0B4B-71538544049C}"/>
              </a:ext>
            </a:extLst>
          </p:cNvPr>
          <p:cNvSpPr txBox="1"/>
          <p:nvPr/>
        </p:nvSpPr>
        <p:spPr>
          <a:xfrm>
            <a:off x="4308171" y="3628712"/>
            <a:ext cx="3339376" cy="1408078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dirty="0"/>
              <a:t>Sample composition (85% RH)</a:t>
            </a:r>
          </a:p>
          <a:p>
            <a:pPr algn="ctr">
              <a:lnSpc>
                <a:spcPct val="95000"/>
              </a:lnSpc>
            </a:pPr>
            <a:endParaRPr lang="en-US" dirty="0"/>
          </a:p>
          <a:p>
            <a:pPr algn="ctr">
              <a:lnSpc>
                <a:spcPct val="95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≈ 15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% water and citrate</a:t>
            </a:r>
          </a:p>
          <a:p>
            <a:pPr algn="l">
              <a:lnSpc>
                <a:spcPct val="95000"/>
              </a:lnSpc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95000"/>
              </a:lnSpc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baseline="-25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</a:t>
            </a:r>
            <a:r>
              <a:rPr lang="en-US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baseline="-25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2.81 :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222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05345-EECF-8D82-0633-276DAC91F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B6679-16EB-AD8D-B1CD-613B86371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noProof="0" dirty="0"/>
              <a:t>Citrate-Capped IONPs</a:t>
            </a:r>
            <a:r>
              <a:rPr lang="en-US" cap="none" dirty="0"/>
              <a:t> at 85% RH</a:t>
            </a:r>
            <a:endParaRPr lang="en-US" cap="none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9D08772-6B2A-DD8A-E690-F480ED53D5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noProof="0" dirty="0"/>
              <a:t>FWS Analysis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BFD6FE2-E1DE-5FE2-8C72-6653213E0C6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3</a:t>
            </a:fld>
            <a:endParaRPr lang="en-US" noProof="0" dirty="0"/>
          </a:p>
        </p:txBody>
      </p:sp>
      <p:pic>
        <p:nvPicPr>
          <p:cNvPr id="23" name="Content Placeholder 22" descr="A graph of a number of different colored lines&#10;&#10;AI-generated content may be incorrect.">
            <a:extLst>
              <a:ext uri="{FF2B5EF4-FFF2-40B4-BE49-F238E27FC236}">
                <a16:creationId xmlns:a16="http://schemas.microsoft.com/office/drawing/2014/main" id="{F5658522-E8CE-630E-A583-3717B4B522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7"/>
          <a:stretch>
            <a:fillRect/>
          </a:stretch>
        </p:blipFill>
        <p:spPr>
          <a:xfrm>
            <a:off x="1003924" y="1448780"/>
            <a:ext cx="4649788" cy="3311152"/>
          </a:xfrm>
        </p:spPr>
      </p:pic>
      <p:pic>
        <p:nvPicPr>
          <p:cNvPr id="25" name="Picture 2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79519B57-0B87-7773-C2B0-339A9C8AE6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7"/>
          <a:stretch>
            <a:fillRect/>
          </a:stretch>
        </p:blipFill>
        <p:spPr>
          <a:xfrm>
            <a:off x="6320382" y="1448780"/>
            <a:ext cx="4883508" cy="331115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A236D96-BF93-9494-C18D-157E25E08F04}"/>
              </a:ext>
            </a:extLst>
          </p:cNvPr>
          <p:cNvSpPr txBox="1"/>
          <p:nvPr/>
        </p:nvSpPr>
        <p:spPr>
          <a:xfrm>
            <a:off x="391073" y="4759932"/>
            <a:ext cx="5269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water and ligand motions are largely “frozen”, magnetic process most noticeable at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Q10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350D15-33D1-B7B5-143B-C94C4AA3A88A}"/>
              </a:ext>
            </a:extLst>
          </p:cNvPr>
          <p:cNvSpPr txBox="1"/>
          <p:nvPr/>
        </p:nvSpPr>
        <p:spPr>
          <a:xfrm>
            <a:off x="5924922" y="4890646"/>
            <a:ext cx="5498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feature observable at higher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values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2E823BF-B39D-730F-B11C-D6606FCBA8C4}"/>
              </a:ext>
            </a:extLst>
          </p:cNvPr>
          <p:cNvSpPr txBox="1"/>
          <p:nvPr/>
        </p:nvSpPr>
        <p:spPr>
          <a:xfrm>
            <a:off x="384177" y="5334438"/>
            <a:ext cx="5269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phase transition in the hydration water, the dynamics here are optimally active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1BB1EC-7957-0D06-10F3-9799AF389847}"/>
              </a:ext>
            </a:extLst>
          </p:cNvPr>
          <p:cNvSpPr txBox="1"/>
          <p:nvPr/>
        </p:nvSpPr>
        <p:spPr>
          <a:xfrm>
            <a:off x="5951984" y="5334438"/>
            <a:ext cx="5855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possible dynamics after the phase transition,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component exits the spectrometer’s observable window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EDAE19-C7F9-0BFF-A445-16975BEC045D}"/>
              </a:ext>
            </a:extLst>
          </p:cNvPr>
          <p:cNvSpPr/>
          <p:nvPr/>
        </p:nvSpPr>
        <p:spPr>
          <a:xfrm>
            <a:off x="4591356" y="1628021"/>
            <a:ext cx="1000588" cy="1152128"/>
          </a:xfrm>
          <a:prstGeom prst="rect">
            <a:avLst/>
          </a:prstGeom>
          <a:solidFill>
            <a:srgbClr val="F4F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C360DE-67BD-DB82-6421-A781C66435D8}"/>
              </a:ext>
            </a:extLst>
          </p:cNvPr>
          <p:cNvSpPr/>
          <p:nvPr/>
        </p:nvSpPr>
        <p:spPr>
          <a:xfrm>
            <a:off x="7032104" y="1556792"/>
            <a:ext cx="720080" cy="720859"/>
          </a:xfrm>
          <a:prstGeom prst="rect">
            <a:avLst/>
          </a:prstGeom>
          <a:solidFill>
            <a:srgbClr val="DFF4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0D6BE5-C5AF-9637-931D-83571BFC156F}"/>
              </a:ext>
            </a:extLst>
          </p:cNvPr>
          <p:cNvSpPr txBox="1"/>
          <p:nvPr/>
        </p:nvSpPr>
        <p:spPr>
          <a:xfrm>
            <a:off x="1487488" y="2520517"/>
            <a:ext cx="2068195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l-GR" sz="2000" b="1" dirty="0">
                <a:solidFill>
                  <a:srgbClr val="F4A8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sz="1600" dirty="0"/>
              <a:t> </a:t>
            </a:r>
            <a:r>
              <a:rPr lang="en-US" sz="1400" dirty="0"/>
              <a:t>0.94 </a:t>
            </a:r>
            <a:r>
              <a:rPr lang="en-US" sz="1400" dirty="0">
                <a:cs typeface="Arial" panose="020B0604020202020204" pitchFamily="34" charset="0"/>
              </a:rPr>
              <a:t>Å</a:t>
            </a:r>
            <a:r>
              <a:rPr lang="en-US" sz="1400" baseline="30000" dirty="0">
                <a:cs typeface="Arial" panose="020B0604020202020204" pitchFamily="34" charset="0"/>
              </a:rPr>
              <a:t>-1</a:t>
            </a:r>
            <a:endParaRPr lang="en-US" sz="1600" dirty="0"/>
          </a:p>
          <a:p>
            <a:pPr>
              <a:lnSpc>
                <a:spcPct val="95000"/>
              </a:lnSpc>
            </a:pPr>
            <a:r>
              <a:rPr lang="el-GR" sz="2000" b="1" dirty="0">
                <a:solidFill>
                  <a:srgbClr val="64C1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l-G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/>
              <a:t>1.31 </a:t>
            </a:r>
            <a:r>
              <a:rPr lang="en-US" sz="1400" dirty="0">
                <a:cs typeface="Arial" panose="020B0604020202020204" pitchFamily="34" charset="0"/>
              </a:rPr>
              <a:t>Å</a:t>
            </a:r>
            <a:r>
              <a:rPr lang="en-US" sz="1400" baseline="30000" dirty="0">
                <a:cs typeface="Arial" panose="020B0604020202020204" pitchFamily="34" charset="0"/>
              </a:rPr>
              <a:t>-1</a:t>
            </a:r>
            <a:r>
              <a:rPr lang="en-US" sz="1400" dirty="0"/>
              <a:t> (Bragg peak)</a:t>
            </a:r>
            <a:endParaRPr lang="en-US" sz="1600" dirty="0"/>
          </a:p>
          <a:p>
            <a:pPr>
              <a:lnSpc>
                <a:spcPct val="95000"/>
              </a:lnSpc>
            </a:pPr>
            <a:r>
              <a:rPr lang="el-GR" sz="2000" b="1" dirty="0">
                <a:solidFill>
                  <a:srgbClr val="A06B9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sz="1600" dirty="0"/>
              <a:t> </a:t>
            </a:r>
            <a:r>
              <a:rPr lang="en-US" sz="1400" dirty="0"/>
              <a:t>1.62 </a:t>
            </a:r>
            <a:r>
              <a:rPr lang="en-US" sz="1400" dirty="0">
                <a:cs typeface="Arial" panose="020B0604020202020204" pitchFamily="34" charset="0"/>
              </a:rPr>
              <a:t>Å</a:t>
            </a:r>
            <a:r>
              <a:rPr lang="en-US" sz="1400" baseline="30000" dirty="0">
                <a:cs typeface="Arial" panose="020B0604020202020204" pitchFamily="34" charset="0"/>
              </a:rPr>
              <a:t>-1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C3834C-05C2-14D0-E344-6630B2C2EB23}"/>
              </a:ext>
            </a:extLst>
          </p:cNvPr>
          <p:cNvSpPr txBox="1"/>
          <p:nvPr/>
        </p:nvSpPr>
        <p:spPr>
          <a:xfrm>
            <a:off x="7032104" y="2520517"/>
            <a:ext cx="2068195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l-GR" sz="2000" b="1" dirty="0">
                <a:solidFill>
                  <a:srgbClr val="F4A8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sz="1600" dirty="0"/>
              <a:t> </a:t>
            </a:r>
            <a:r>
              <a:rPr lang="en-US" sz="1400" dirty="0"/>
              <a:t>0.94 </a:t>
            </a:r>
            <a:r>
              <a:rPr lang="en-US" sz="1400" dirty="0">
                <a:cs typeface="Arial" panose="020B0604020202020204" pitchFamily="34" charset="0"/>
              </a:rPr>
              <a:t>Å</a:t>
            </a:r>
            <a:r>
              <a:rPr lang="en-US" sz="1400" baseline="30000" dirty="0">
                <a:cs typeface="Arial" panose="020B0604020202020204" pitchFamily="34" charset="0"/>
              </a:rPr>
              <a:t>-1</a:t>
            </a:r>
            <a:endParaRPr lang="en-US" sz="1600" dirty="0"/>
          </a:p>
          <a:p>
            <a:pPr>
              <a:lnSpc>
                <a:spcPct val="95000"/>
              </a:lnSpc>
            </a:pPr>
            <a:r>
              <a:rPr lang="el-GR" sz="2000" b="1" dirty="0">
                <a:solidFill>
                  <a:srgbClr val="64C1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l-G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/>
              <a:t>1.31 </a:t>
            </a:r>
            <a:r>
              <a:rPr lang="en-US" sz="1400" dirty="0">
                <a:cs typeface="Arial" panose="020B0604020202020204" pitchFamily="34" charset="0"/>
              </a:rPr>
              <a:t>Å</a:t>
            </a:r>
            <a:r>
              <a:rPr lang="en-US" sz="1400" baseline="30000" dirty="0">
                <a:cs typeface="Arial" panose="020B0604020202020204" pitchFamily="34" charset="0"/>
              </a:rPr>
              <a:t>-1</a:t>
            </a:r>
            <a:r>
              <a:rPr lang="en-US" sz="1400" dirty="0"/>
              <a:t> (Bragg peak)</a:t>
            </a:r>
            <a:endParaRPr lang="en-US" sz="1600" dirty="0"/>
          </a:p>
          <a:p>
            <a:pPr>
              <a:lnSpc>
                <a:spcPct val="95000"/>
              </a:lnSpc>
            </a:pPr>
            <a:r>
              <a:rPr lang="el-GR" sz="2000" b="1" dirty="0">
                <a:solidFill>
                  <a:srgbClr val="A06B9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sz="1600" dirty="0"/>
              <a:t> </a:t>
            </a:r>
            <a:r>
              <a:rPr lang="en-US" sz="1400" dirty="0"/>
              <a:t>1.62 </a:t>
            </a:r>
            <a:r>
              <a:rPr lang="en-US" sz="1400" dirty="0">
                <a:cs typeface="Arial" panose="020B0604020202020204" pitchFamily="34" charset="0"/>
              </a:rPr>
              <a:t>Å</a:t>
            </a:r>
            <a:r>
              <a:rPr lang="en-US" sz="1400" baseline="30000" dirty="0">
                <a:cs typeface="Arial" panose="020B0604020202020204" pitchFamily="34" charset="0"/>
              </a:rPr>
              <a:t>-1</a:t>
            </a:r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CBDAA3-09D0-25F0-19D7-250CD3CB919F}"/>
              </a:ext>
            </a:extLst>
          </p:cNvPr>
          <p:cNvSpPr txBox="1"/>
          <p:nvPr/>
        </p:nvSpPr>
        <p:spPr>
          <a:xfrm>
            <a:off x="3129925" y="1196752"/>
            <a:ext cx="851515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b="1" dirty="0"/>
              <a:t>EFWS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A17FC5-7AA8-9985-F78B-6BFB60BBBD02}"/>
              </a:ext>
            </a:extLst>
          </p:cNvPr>
          <p:cNvSpPr txBox="1"/>
          <p:nvPr/>
        </p:nvSpPr>
        <p:spPr>
          <a:xfrm>
            <a:off x="8338504" y="1198519"/>
            <a:ext cx="1553630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b="1" dirty="0"/>
              <a:t>IFWS (3 </a:t>
            </a:r>
            <a:r>
              <a:rPr lang="el-G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</a:t>
            </a:r>
            <a:r>
              <a:rPr lang="en-US" b="1" dirty="0"/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96F155-9BED-FDDA-4E00-0B55E335AEAF}"/>
              </a:ext>
            </a:extLst>
          </p:cNvPr>
          <p:cNvSpPr/>
          <p:nvPr/>
        </p:nvSpPr>
        <p:spPr>
          <a:xfrm>
            <a:off x="1003924" y="2520517"/>
            <a:ext cx="212354" cy="692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6FFA21-02D9-1D5D-A562-128AAE1E6FD7}"/>
              </a:ext>
            </a:extLst>
          </p:cNvPr>
          <p:cNvSpPr/>
          <p:nvPr/>
        </p:nvSpPr>
        <p:spPr>
          <a:xfrm>
            <a:off x="3222640" y="4561750"/>
            <a:ext cx="569103" cy="242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443AC5-F887-D18D-D25B-81683D360F93}"/>
              </a:ext>
            </a:extLst>
          </p:cNvPr>
          <p:cNvSpPr txBox="1"/>
          <p:nvPr/>
        </p:nvSpPr>
        <p:spPr>
          <a:xfrm rot="16200000">
            <a:off x="511869" y="2703624"/>
            <a:ext cx="860573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dirty="0"/>
              <a:t>I [a. u.]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C52B1B-E51F-113D-CE67-2F330D96D10D}"/>
              </a:ext>
            </a:extLst>
          </p:cNvPr>
          <p:cNvSpPr txBox="1"/>
          <p:nvPr/>
        </p:nvSpPr>
        <p:spPr>
          <a:xfrm>
            <a:off x="3215419" y="4433689"/>
            <a:ext cx="680526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dirty="0"/>
              <a:t>T [K]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FB90D9-9AA6-30D2-4868-C41A965A6E22}"/>
              </a:ext>
            </a:extLst>
          </p:cNvPr>
          <p:cNvSpPr txBox="1"/>
          <p:nvPr/>
        </p:nvSpPr>
        <p:spPr>
          <a:xfrm rot="16200000">
            <a:off x="5948978" y="2703624"/>
            <a:ext cx="860573" cy="3262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dirty="0"/>
              <a:t>I [a. u.]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FBD0EB-121B-13AE-1E26-4D9663F43E1D}"/>
              </a:ext>
            </a:extLst>
          </p:cNvPr>
          <p:cNvSpPr txBox="1"/>
          <p:nvPr/>
        </p:nvSpPr>
        <p:spPr>
          <a:xfrm>
            <a:off x="8775056" y="4478282"/>
            <a:ext cx="680526" cy="3262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dirty="0"/>
              <a:t>T [K]</a:t>
            </a:r>
          </a:p>
        </p:txBody>
      </p:sp>
    </p:spTree>
    <p:extLst>
      <p:ext uri="{BB962C8B-B14F-4D97-AF65-F5344CB8AC3E}">
        <p14:creationId xmlns:p14="http://schemas.microsoft.com/office/powerpoint/2010/main" val="3187670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E453F-4233-5D77-BFA1-CD954B9EF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Top Corners Rounded 22">
            <a:extLst>
              <a:ext uri="{FF2B5EF4-FFF2-40B4-BE49-F238E27FC236}">
                <a16:creationId xmlns:a16="http://schemas.microsoft.com/office/drawing/2014/main" id="{21568257-4744-EE74-7E37-36E469E74643}"/>
              </a:ext>
            </a:extLst>
          </p:cNvPr>
          <p:cNvSpPr/>
          <p:nvPr/>
        </p:nvSpPr>
        <p:spPr>
          <a:xfrm rot="16200000">
            <a:off x="9990022" y="3387257"/>
            <a:ext cx="756233" cy="3647732"/>
          </a:xfrm>
          <a:prstGeom prst="round2SameRect">
            <a:avLst>
              <a:gd name="adj1" fmla="val 21859"/>
              <a:gd name="adj2" fmla="val 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5E19DF2E-4685-2DD3-D0E7-527E2F500E30}"/>
              </a:ext>
            </a:extLst>
          </p:cNvPr>
          <p:cNvSpPr/>
          <p:nvPr/>
        </p:nvSpPr>
        <p:spPr>
          <a:xfrm rot="16200000">
            <a:off x="8896161" y="421188"/>
            <a:ext cx="2943957" cy="3647732"/>
          </a:xfrm>
          <a:prstGeom prst="round2SameRect">
            <a:avLst>
              <a:gd name="adj1" fmla="val 21859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ACC5137-78F8-98EF-73F8-C60043F6B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FWS &amp; ERS Analysis</a:t>
            </a:r>
            <a:endParaRPr lang="en-US" cap="none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03EE878-3E5D-54FD-6EE3-59EC9C24A0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Global Fitting Model </a:t>
            </a:r>
            <a:endParaRPr lang="en-US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7FEA75C-34E7-EED7-32D4-E984FD1EAA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4</a:t>
            </a:fld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6DB3F1-5AAA-4552-B577-F08E9B4E00BD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357547" y="3741175"/>
                <a:ext cx="8725786" cy="9390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𝐸𝐹𝑊𝑆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𝑫𝑾𝑭</m:t>
                      </m:r>
                      <m:d>
                        <m:dPr>
                          <m:ctrlPr>
                            <a:rPr lang="en-US" b="1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𝑏𝑘𝑔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𝑒𝑓𝑤𝑠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)+</m:t>
                          </m:r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)+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den>
                                  </m:f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p>
                                      </m:sSub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𝑎𝑟𝑐𝑡𝑎𝑛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en-US" b="1" i="1" smtClean="0">
                                                  <a:solidFill>
                                                    <a:schemeClr val="accent4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b="1" i="1">
                                                  <a:solidFill>
                                                    <a:schemeClr val="accent4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𝝉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b="1" i="1">
                                                  <a:solidFill>
                                                    <a:schemeClr val="accent4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𝒊</m:t>
                                              </m:r>
                                            </m:sup>
                                          </m:sSup>
                                          <m:r>
                                            <a:rPr lang="en-US" b="1" i="1" smtClean="0">
                                              <a:solidFill>
                                                <a:schemeClr val="accent4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accent4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  <m:r>
                                            <a:rPr lang="en-US" b="1" i="1" smtClean="0">
                                              <a:solidFill>
                                                <a:schemeClr val="accent4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𝜏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𝑟𝑒𝑠</m:t>
                                              </m:r>
                                            </m:sub>
                                          </m:s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6DB3F1-5AAA-4552-B577-F08E9B4E00BD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7547" y="3741175"/>
                <a:ext cx="8725786" cy="9390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8FE0CCC-83BD-DA63-1637-0B1B8FE9492F}"/>
                  </a:ext>
                </a:extLst>
              </p:cNvPr>
              <p:cNvSpPr txBox="1"/>
              <p:nvPr/>
            </p:nvSpPr>
            <p:spPr>
              <a:xfrm>
                <a:off x="363624" y="4833007"/>
                <a:ext cx="6777881" cy="7562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𝐼𝐹𝑊𝑆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𝑫𝑾𝑭</m:t>
                      </m:r>
                      <m:d>
                        <m:dPr>
                          <m:ctrlPr>
                            <a:rPr lang="en-US" b="1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𝑏𝑘𝑔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𝑖𝑓𝑤𝑠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)+</m:t>
                          </m:r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b="1" i="1" smtClean="0">
                                              <a:solidFill>
                                                <a:schemeClr val="accent4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1" i="1">
                                              <a:solidFill>
                                                <a:schemeClr val="accent4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𝝉</m:t>
                                          </m:r>
                                        </m:e>
                                        <m:sup>
                                          <m:r>
                                            <a:rPr lang="en-US" b="1" i="1">
                                              <a:solidFill>
                                                <a:schemeClr val="accent4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p>
                                      </m:sSup>
                                      <m:r>
                                        <a:rPr lang="en-US" b="1" i="1" smtClean="0">
                                          <a:solidFill>
                                            <a:schemeClr val="accent4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accent4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  <m:r>
                                        <a:rPr lang="en-US" b="1" i="1" smtClean="0">
                                          <a:solidFill>
                                            <a:schemeClr val="accent4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1+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US" b="1" i="1" smtClean="0">
                                                      <a:solidFill>
                                                        <a:schemeClr val="accent4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b="1" i="1">
                                                      <a:solidFill>
                                                        <a:schemeClr val="accent4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𝝉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b="1" i="1">
                                                      <a:solidFill>
                                                        <a:schemeClr val="accent4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𝒊</m:t>
                                                  </m:r>
                                                </m:sup>
                                              </m:sSup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4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4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𝑄</m:t>
                                              </m:r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4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)∆</m:t>
                                              </m:r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8FE0CCC-83BD-DA63-1637-0B1B8FE94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624" y="4833007"/>
                <a:ext cx="6777881" cy="7562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A2BEEAE-A2E2-3C42-111E-A10CB23710C4}"/>
                  </a:ext>
                </a:extLst>
              </p:cNvPr>
              <p:cNvSpPr txBox="1"/>
              <p:nvPr/>
            </p:nvSpPr>
            <p:spPr>
              <a:xfrm>
                <a:off x="357546" y="1947749"/>
                <a:ext cx="6967741" cy="7184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𝑓𝑖𝑡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𝑫𝑾𝑭</m:t>
                      </m:r>
                      <m:d>
                        <m:dPr>
                          <m:ctrlPr>
                            <a:rPr lang="en-US" b="1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𝑒𝑓𝑓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  <m:sSup>
                                <m:sSupPr>
                                  <m:ctrlPr>
                                    <a:rPr lang="en-US" b="1" i="1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𝑳</m:t>
                                  </m:r>
                                </m:e>
                                <m:sup>
                                  <m:r>
                                    <a:rPr lang="en-US" b="1" i="1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</m:sup>
                              </m:sSup>
                              <m:r>
                                <a:rPr lang="en-US" b="1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𝑸</m:t>
                              </m:r>
                              <m:r>
                                <a:rPr lang="en-US" b="1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 err="1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A2BEEAE-A2E2-3C42-111E-A10CB2371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546" y="1947749"/>
                <a:ext cx="6967741" cy="718402"/>
              </a:xfrm>
              <a:prstGeom prst="rect">
                <a:avLst/>
              </a:prstGeom>
              <a:blipFill>
                <a:blip r:embed="rId5"/>
                <a:stretch>
                  <a:fillRect t="-855" b="-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CC29269-F0B3-A862-1A7E-213425A3EAEA}"/>
                  </a:ext>
                </a:extLst>
              </p:cNvPr>
              <p:cNvSpPr txBox="1"/>
              <p:nvPr/>
            </p:nvSpPr>
            <p:spPr>
              <a:xfrm>
                <a:off x="9270265" y="1099319"/>
                <a:ext cx="2679451" cy="5859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p>
                      </m:sSup>
                      <m:d>
                        <m:dPr>
                          <m:ctrlPr>
                            <a:rPr lang="en-US" b="1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1" i="1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l-GR" b="1" i="1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𝜞</m:t>
                              </m:r>
                            </m:e>
                            <m:sup>
                              <m:r>
                                <a:rPr lang="en-US" b="1" i="1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𝒊</m:t>
                              </m:r>
                            </m:sup>
                          </m:sSup>
                          <m:r>
                            <a:rPr lang="en-US" b="1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𝑸</m:t>
                          </m:r>
                          <m:r>
                            <a:rPr lang="en-US" b="1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b="1" i="1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b="1" i="1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𝜞</m:t>
                                  </m:r>
                                </m:e>
                                <m:sup>
                                  <m:r>
                                    <a:rPr lang="en-US" b="1" i="1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</m:sup>
                              </m:sSup>
                              <m:r>
                                <a:rPr lang="en-US" b="1" i="1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𝑸</m:t>
                              </m:r>
                              <m:r>
                                <a:rPr lang="en-US" b="1" i="1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 err="1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CC29269-F0B3-A862-1A7E-213425A3E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0265" y="1099319"/>
                <a:ext cx="2679451" cy="58599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B4FBD35-B386-33D3-3523-8FE08AA602F2}"/>
              </a:ext>
            </a:extLst>
          </p:cNvPr>
          <p:cNvSpPr txBox="1"/>
          <p:nvPr/>
        </p:nvSpPr>
        <p:spPr>
          <a:xfrm>
            <a:off x="9270266" y="773076"/>
            <a:ext cx="2572563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b="1" dirty="0"/>
              <a:t>Lorentzian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E778AEB-3EC8-71B6-3F86-5F95F315D302}"/>
                  </a:ext>
                </a:extLst>
              </p:cNvPr>
              <p:cNvSpPr txBox="1"/>
              <p:nvPr/>
            </p:nvSpPr>
            <p:spPr>
              <a:xfrm>
                <a:off x="8593721" y="2230238"/>
                <a:ext cx="1174232" cy="4944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𝜞</m:t>
                      </m:r>
                      <m:d>
                        <m:dPr>
                          <m:ctrlPr>
                            <a:rPr lang="en-US" b="1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𝑸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=ℏ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𝝉</m:t>
                          </m:r>
                        </m:den>
                      </m:f>
                    </m:oMath>
                  </m:oMathPara>
                </a14:m>
                <a:endParaRPr lang="en-US" sz="2400" dirty="0" err="1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E778AEB-3EC8-71B6-3F86-5F95F315D3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3721" y="2230238"/>
                <a:ext cx="1174232" cy="494431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61DC320-01B1-1FF8-EE96-CE72C1163E1F}"/>
                  </a:ext>
                </a:extLst>
              </p:cNvPr>
              <p:cNvSpPr txBox="1"/>
              <p:nvPr/>
            </p:nvSpPr>
            <p:spPr>
              <a:xfrm>
                <a:off x="10049457" y="2181828"/>
                <a:ext cx="1779077" cy="5912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𝝉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 err="1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61DC320-01B1-1FF8-EE96-CE72C1163E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9457" y="2181828"/>
                <a:ext cx="1779077" cy="591252"/>
              </a:xfrm>
              <a:prstGeom prst="rect">
                <a:avLst/>
              </a:prstGeom>
              <a:blipFill>
                <a:blip r:embed="rId8"/>
                <a:stretch>
                  <a:fillRect b="-10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760AD41-B107-3B65-63CC-B79ADB9892C9}"/>
              </a:ext>
            </a:extLst>
          </p:cNvPr>
          <p:cNvSpPr txBox="1"/>
          <p:nvPr/>
        </p:nvSpPr>
        <p:spPr>
          <a:xfrm>
            <a:off x="8732022" y="1855585"/>
            <a:ext cx="869096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b="1" dirty="0"/>
              <a:t>HWHM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C4FC02-E046-2764-5A44-C7451C1A611F}"/>
              </a:ext>
            </a:extLst>
          </p:cNvPr>
          <p:cNvSpPr txBox="1"/>
          <p:nvPr/>
        </p:nvSpPr>
        <p:spPr>
          <a:xfrm>
            <a:off x="10071790" y="1855585"/>
            <a:ext cx="1713699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b="1" dirty="0"/>
              <a:t>Relaxation time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EE9953-566A-4548-E592-2256B618057D}"/>
              </a:ext>
            </a:extLst>
          </p:cNvPr>
          <p:cNvSpPr txBox="1"/>
          <p:nvPr/>
        </p:nvSpPr>
        <p:spPr>
          <a:xfrm>
            <a:off x="357546" y="1592267"/>
            <a:ext cx="1057933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b="1" dirty="0"/>
              <a:t>ERS fit: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DE19CAE-8D49-D72C-01F9-BFCF0E83041B}"/>
                  </a:ext>
                </a:extLst>
              </p:cNvPr>
              <p:cNvSpPr txBox="1"/>
              <p:nvPr/>
            </p:nvSpPr>
            <p:spPr>
              <a:xfrm>
                <a:off x="8861884" y="3007967"/>
                <a:ext cx="2980944" cy="5912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𝑫𝑾𝑭</m:t>
                      </m:r>
                      <m:d>
                        <m:dPr>
                          <m:ctrlPr>
                            <a:rPr lang="en-US" b="1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US" dirty="0" err="1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DE19CAE-8D49-D72C-01F9-BFCF0E8304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1884" y="3007967"/>
                <a:ext cx="2980944" cy="591252"/>
              </a:xfrm>
              <a:prstGeom prst="rect">
                <a:avLst/>
              </a:prstGeom>
              <a:blipFill>
                <a:blip r:embed="rId9"/>
                <a:stretch>
                  <a:fillRect b="-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B361507E-FAFE-05D8-28EB-32612DE30560}"/>
              </a:ext>
            </a:extLst>
          </p:cNvPr>
          <p:cNvSpPr txBox="1"/>
          <p:nvPr/>
        </p:nvSpPr>
        <p:spPr>
          <a:xfrm>
            <a:off x="357546" y="3429000"/>
            <a:ext cx="7466645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b="1" dirty="0"/>
              <a:t>FWS fit </a:t>
            </a:r>
            <a:r>
              <a:rPr lang="en-US" dirty="0"/>
              <a:t>(adapted from H. </a:t>
            </a:r>
            <a:r>
              <a:rPr lang="en-US" dirty="0" err="1"/>
              <a:t>Grapengeter</a:t>
            </a:r>
            <a:r>
              <a:rPr lang="en-US" dirty="0"/>
              <a:t>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Colloid </a:t>
            </a:r>
            <a:r>
              <a:rPr lang="en-US" i="1" dirty="0" err="1"/>
              <a:t>Polym</a:t>
            </a:r>
            <a:r>
              <a:rPr lang="en-US" i="1" dirty="0"/>
              <a:t>. Sci. </a:t>
            </a:r>
            <a:r>
              <a:rPr lang="en-US" b="1" dirty="0"/>
              <a:t>1987</a:t>
            </a:r>
            <a:r>
              <a:rPr lang="en-US" dirty="0"/>
              <a:t>)</a:t>
            </a:r>
            <a:r>
              <a:rPr lang="en-US" b="1" dirty="0"/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2FAB43-7A94-0F2F-86B8-EC3A41AE033C}"/>
              </a:ext>
            </a:extLst>
          </p:cNvPr>
          <p:cNvSpPr txBox="1"/>
          <p:nvPr/>
        </p:nvSpPr>
        <p:spPr>
          <a:xfrm>
            <a:off x="8709356" y="4891169"/>
            <a:ext cx="3240360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dirty="0"/>
              <a:t>Fitting parameters are shared between different datasets</a:t>
            </a:r>
          </a:p>
        </p:txBody>
      </p:sp>
    </p:spTree>
    <p:extLst>
      <p:ext uri="{BB962C8B-B14F-4D97-AF65-F5344CB8AC3E}">
        <p14:creationId xmlns:p14="http://schemas.microsoft.com/office/powerpoint/2010/main" val="3022742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F75C5-F3AF-072D-C764-8D2600A26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DC19DD04-A1D5-6559-15F4-9CA4C5320A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07" t="9051" r="13032" b="3727"/>
          <a:stretch>
            <a:fillRect/>
          </a:stretch>
        </p:blipFill>
        <p:spPr>
          <a:xfrm>
            <a:off x="8117732" y="1988840"/>
            <a:ext cx="3690091" cy="309634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6DC5A39-06DC-FE5D-D923-A233379B47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03" t="11151" r="12305" b="3726"/>
          <a:stretch>
            <a:fillRect/>
          </a:stretch>
        </p:blipFill>
        <p:spPr>
          <a:xfrm>
            <a:off x="4194328" y="2054120"/>
            <a:ext cx="3772610" cy="30310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82ABD3C-7E3D-AB43-60AE-E653B6CE364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817" t="11151" r="10621" b="3726"/>
          <a:stretch>
            <a:fillRect/>
          </a:stretch>
        </p:blipFill>
        <p:spPr>
          <a:xfrm>
            <a:off x="358774" y="2063566"/>
            <a:ext cx="3689873" cy="30216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C159BA7-A73F-8489-5A11-66D16960958A}"/>
              </a:ext>
            </a:extLst>
          </p:cNvPr>
          <p:cNvSpPr/>
          <p:nvPr/>
        </p:nvSpPr>
        <p:spPr>
          <a:xfrm>
            <a:off x="3632781" y="5281178"/>
            <a:ext cx="4536605" cy="45207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523B69A-73A7-CD63-17FC-17E711753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noProof="0" dirty="0"/>
              <a:t>FWS Analysis – Regions A + B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9FC328A-D1CD-A92B-3A3E-60335630658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5</a:t>
            </a:fld>
            <a:endParaRPr lang="en-US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419F5C-8799-1C03-BC7B-B3DFFBD1457C}"/>
                  </a:ext>
                </a:extLst>
              </p:cNvPr>
              <p:cNvSpPr txBox="1"/>
              <p:nvPr/>
            </p:nvSpPr>
            <p:spPr>
              <a:xfrm>
                <a:off x="1768503" y="3036331"/>
                <a:ext cx="1288301" cy="657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cs typeface="Arial" panose="020B0604020202020204" pitchFamily="34" charset="0"/>
                  </a:rPr>
                  <a:t>EFWS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𝑟𝑒𝑑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=1.5</m:t>
                      </m:r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419F5C-8799-1C03-BC7B-B3DFFBD145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8503" y="3036331"/>
                <a:ext cx="1288301" cy="657296"/>
              </a:xfrm>
              <a:prstGeom prst="rect">
                <a:avLst/>
              </a:prstGeom>
              <a:blipFill>
                <a:blip r:embed="rId6"/>
                <a:stretch>
                  <a:fillRect t="-4630"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C0C0A7C-F3B8-B61D-D610-ADF88ED13026}"/>
              </a:ext>
            </a:extLst>
          </p:cNvPr>
          <p:cNvSpPr txBox="1"/>
          <p:nvPr/>
        </p:nvSpPr>
        <p:spPr>
          <a:xfrm>
            <a:off x="3632781" y="5328300"/>
            <a:ext cx="4536605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dirty="0"/>
              <a:t> IFWS shows the need for a low-T process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D0FAF3-B67C-EE06-3B0F-51A4507842DA}"/>
              </a:ext>
            </a:extLst>
          </p:cNvPr>
          <p:cNvSpPr txBox="1"/>
          <p:nvPr/>
        </p:nvSpPr>
        <p:spPr>
          <a:xfrm>
            <a:off x="382950" y="1633358"/>
            <a:ext cx="1430200" cy="35548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i="1" dirty="0"/>
              <a:t>Q</a:t>
            </a:r>
            <a:r>
              <a:rPr lang="en-US" dirty="0"/>
              <a:t> = 1.62 </a:t>
            </a:r>
            <a:r>
              <a:rPr lang="en-US" dirty="0">
                <a:cs typeface="Arial" panose="020B0604020202020204" pitchFamily="34" charset="0"/>
              </a:rPr>
              <a:t>Å</a:t>
            </a:r>
            <a:r>
              <a:rPr lang="en-US" baseline="30000" dirty="0">
                <a:cs typeface="Arial" panose="020B0604020202020204" pitchFamily="34" charset="0"/>
              </a:rPr>
              <a:t>-1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65E5EC5-1070-695E-0488-92689189F5BF}"/>
                  </a:ext>
                </a:extLst>
              </p:cNvPr>
              <p:cNvSpPr txBox="1"/>
              <p:nvPr/>
            </p:nvSpPr>
            <p:spPr>
              <a:xfrm>
                <a:off x="5591944" y="2712249"/>
                <a:ext cx="1416542" cy="657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cs typeface="Arial" panose="020B0604020202020204" pitchFamily="34" charset="0"/>
                  </a:rPr>
                  <a:t>IFWS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𝑟𝑒𝑑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=0.93</m:t>
                      </m:r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65E5EC5-1070-695E-0488-92689189F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944" y="2712249"/>
                <a:ext cx="1416542" cy="657296"/>
              </a:xfrm>
              <a:prstGeom prst="rect">
                <a:avLst/>
              </a:prstGeom>
              <a:blipFill>
                <a:blip r:embed="rId7"/>
                <a:stretch>
                  <a:fillRect t="-5556"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DC45492-65D2-EB1B-9D71-62B087CACDF6}"/>
              </a:ext>
            </a:extLst>
          </p:cNvPr>
          <p:cNvSpPr txBox="1"/>
          <p:nvPr/>
        </p:nvSpPr>
        <p:spPr>
          <a:xfrm>
            <a:off x="4283234" y="1591466"/>
            <a:ext cx="3070109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b="1" u="sng" dirty="0"/>
              <a:t>Results from global fitting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7DE813-3322-29FC-C416-EF3766CE07E8}"/>
                  </a:ext>
                </a:extLst>
              </p:cNvPr>
              <p:cNvSpPr txBox="1"/>
              <p:nvPr/>
            </p:nvSpPr>
            <p:spPr>
              <a:xfrm>
                <a:off x="8256240" y="886390"/>
                <a:ext cx="3353290" cy="5103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𝑟𝑒𝑑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#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𝑝𝑜𝑖𝑛𝑡𝑠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−#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𝑓𝑟𝑒𝑒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𝑝𝑎𝑟𝑎𝑚𝑒𝑡𝑒𝑟𝑠</m:t>
                          </m:r>
                        </m:den>
                      </m:f>
                    </m:oMath>
                  </m:oMathPara>
                </a14:m>
                <a:endParaRPr lang="en-US" sz="2400" dirty="0" err="1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7DE813-3322-29FC-C416-EF3766CE07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6240" y="886390"/>
                <a:ext cx="3353290" cy="51039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C38FC51-C3DF-6DCF-C6BD-23EAFF19D834}"/>
                  </a:ext>
                </a:extLst>
              </p:cNvPr>
              <p:cNvSpPr txBox="1"/>
              <p:nvPr/>
            </p:nvSpPr>
            <p:spPr>
              <a:xfrm>
                <a:off x="8616280" y="2132856"/>
                <a:ext cx="1235719" cy="93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ERS, BS</a:t>
                </a:r>
              </a:p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T = 150 K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𝑟𝑒𝑑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en-US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</m:t>
                      </m:r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C38FC51-C3DF-6DCF-C6BD-23EAFF19D8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6280" y="2132856"/>
                <a:ext cx="1235719" cy="934295"/>
              </a:xfrm>
              <a:prstGeom prst="rect">
                <a:avLst/>
              </a:prstGeom>
              <a:blipFill>
                <a:blip r:embed="rId10"/>
                <a:stretch>
                  <a:fillRect l="-3941" t="-3922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4995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F705A-4A2C-CEF6-B439-ADFFAF7F9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A8F126-E738-865D-3618-C2F59110E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noProof="0" dirty="0"/>
              <a:t>Low-T Analysis - DWF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E8715CD-5981-80EF-C01C-76390BB06F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6</a:t>
            </a:fld>
            <a:endParaRPr lang="en-US" noProof="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F1DEBF0-2F05-FDF5-DB32-0955864EAF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32" t="6167" b="4405"/>
          <a:stretch/>
        </p:blipFill>
        <p:spPr>
          <a:xfrm>
            <a:off x="362186" y="2221812"/>
            <a:ext cx="5042446" cy="37124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836D260-6EE4-CC3B-4158-CFD663656583}"/>
                  </a:ext>
                </a:extLst>
              </p:cNvPr>
              <p:cNvSpPr txBox="1"/>
              <p:nvPr/>
            </p:nvSpPr>
            <p:spPr>
              <a:xfrm>
                <a:off x="366328" y="1391955"/>
                <a:ext cx="3098925" cy="628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𝑒𝑓𝑤𝑠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𝑒𝑓𝑤𝑠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836D260-6EE4-CC3B-4158-CFD663656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328" y="1391955"/>
                <a:ext cx="3098925" cy="6282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41E455B-0A72-B259-F5C1-DEFE07F9D71A}"/>
                  </a:ext>
                </a:extLst>
              </p:cNvPr>
              <p:cNvSpPr txBox="1"/>
              <p:nvPr/>
            </p:nvSpPr>
            <p:spPr>
              <a:xfrm>
                <a:off x="4378155" y="1391955"/>
                <a:ext cx="2814297" cy="628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𝑒𝑓𝑤𝑠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𝑒𝑓𝑤𝑠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41E455B-0A72-B259-F5C1-DEFE07F9D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8155" y="1391955"/>
                <a:ext cx="2814297" cy="6282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20315EE-651A-4F70-0183-04B8FDA47A24}"/>
                  </a:ext>
                </a:extLst>
              </p:cNvPr>
              <p:cNvSpPr txBox="1"/>
              <p:nvPr/>
            </p:nvSpPr>
            <p:spPr>
              <a:xfrm>
                <a:off x="8105354" y="1428182"/>
                <a:ext cx="2533066" cy="5557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𝑙𝑛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ⅆ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20315EE-651A-4F70-0183-04B8FDA47A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5354" y="1428182"/>
                <a:ext cx="2533066" cy="55579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Arrow: Right 24">
            <a:extLst>
              <a:ext uri="{FF2B5EF4-FFF2-40B4-BE49-F238E27FC236}">
                <a16:creationId xmlns:a16="http://schemas.microsoft.com/office/drawing/2014/main" id="{0DC64140-6544-3A51-2585-5E1B031F79E0}"/>
              </a:ext>
            </a:extLst>
          </p:cNvPr>
          <p:cNvSpPr/>
          <p:nvPr/>
        </p:nvSpPr>
        <p:spPr>
          <a:xfrm>
            <a:off x="5555913" y="4027752"/>
            <a:ext cx="1124712" cy="10058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8B4EDA-DF01-B353-1BB3-4F3CAB95C45C}"/>
              </a:ext>
            </a:extLst>
          </p:cNvPr>
          <p:cNvSpPr txBox="1"/>
          <p:nvPr/>
        </p:nvSpPr>
        <p:spPr>
          <a:xfrm>
            <a:off x="5384735" y="3708712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Cut at 160 K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769B4DA5-A62E-239A-7CB6-18C254929DF6}"/>
              </a:ext>
            </a:extLst>
          </p:cNvPr>
          <p:cNvSpPr/>
          <p:nvPr/>
        </p:nvSpPr>
        <p:spPr>
          <a:xfrm>
            <a:off x="3587900" y="1646923"/>
            <a:ext cx="667608" cy="11831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8A3B9D9C-663B-9EDF-16B0-D3E40CBC9AB8}"/>
              </a:ext>
            </a:extLst>
          </p:cNvPr>
          <p:cNvSpPr/>
          <p:nvPr/>
        </p:nvSpPr>
        <p:spPr>
          <a:xfrm>
            <a:off x="7315099" y="1646923"/>
            <a:ext cx="667608" cy="11831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C3A0E5-EA10-7D6E-9639-CAFA477B707A}"/>
              </a:ext>
            </a:extLst>
          </p:cNvPr>
          <p:cNvSpPr txBox="1"/>
          <p:nvPr/>
        </p:nvSpPr>
        <p:spPr>
          <a:xfrm>
            <a:off x="7671806" y="5294155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Get slope from linear fit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B03255-343D-55FE-E84F-72173A41A33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0415" t="9383" r="10735" b="2715"/>
          <a:stretch>
            <a:fillRect/>
          </a:stretch>
        </p:blipFill>
        <p:spPr>
          <a:xfrm>
            <a:off x="7315099" y="2492600"/>
            <a:ext cx="3283348" cy="280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51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9D296-5CB9-5CBF-B409-9454512AE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9D8B510-1B8E-356C-6F8B-9D96B8734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74" y="1268760"/>
            <a:ext cx="6679674" cy="5112568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32D0EC8-6FB8-9802-5F2D-DAF2EEAAB0A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7</a:t>
            </a:fld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CA605E7-897F-97F2-ECB6-D89981139389}"/>
                  </a:ext>
                </a:extLst>
              </p:cNvPr>
              <p:cNvSpPr txBox="1"/>
              <p:nvPr/>
            </p:nvSpPr>
            <p:spPr>
              <a:xfrm>
                <a:off x="6841766" y="1268760"/>
                <a:ext cx="2550698" cy="5557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𝑙𝑛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ⅆ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CA605E7-897F-97F2-ECB6-D89981139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1766" y="1268760"/>
                <a:ext cx="2550698" cy="5557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5263ADAB-1E71-D226-DCBD-0745E09EC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Low-T Analysis - DWF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840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2C236-7251-28B0-5F92-CB8411C6B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99AFF14-63AB-C74E-75E5-0C071286ED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817" t="11151" r="10621" b="3726"/>
          <a:stretch>
            <a:fillRect/>
          </a:stretch>
        </p:blipFill>
        <p:spPr>
          <a:xfrm>
            <a:off x="7248128" y="2718248"/>
            <a:ext cx="3689873" cy="3021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CAB56A-6769-08DA-E532-9638E5336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47" y="1268760"/>
            <a:ext cx="6679674" cy="511256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6268DD0-59DE-3DFD-C255-AAEB88748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Low-T Analysis - DWF</a:t>
            </a:r>
            <a:endParaRPr lang="en-US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1EC28BE-0384-0936-97EF-D97DD65E6F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8</a:t>
            </a:fld>
            <a:endParaRPr lang="en-US" noProof="0" dirty="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ACC75F7D-8008-515E-F9DD-7F0AD9B118BF}"/>
              </a:ext>
            </a:extLst>
          </p:cNvPr>
          <p:cNvSpPr/>
          <p:nvPr/>
        </p:nvSpPr>
        <p:spPr>
          <a:xfrm rot="657287">
            <a:off x="10480615" y="2427577"/>
            <a:ext cx="126327" cy="581341"/>
          </a:xfrm>
          <a:prstGeom prst="downArrow">
            <a:avLst/>
          </a:prstGeom>
          <a:solidFill>
            <a:srgbClr val="000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>
              <a:solidFill>
                <a:srgbClr val="0000A5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953505-A556-D338-9B81-3314C5DFAB5F}"/>
              </a:ext>
            </a:extLst>
          </p:cNvPr>
          <p:cNvSpPr txBox="1"/>
          <p:nvPr/>
        </p:nvSpPr>
        <p:spPr>
          <a:xfrm>
            <a:off x="9959555" y="2065388"/>
            <a:ext cx="1402948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b="1" dirty="0">
                <a:solidFill>
                  <a:srgbClr val="0000A5"/>
                </a:solidFill>
              </a:rPr>
              <a:t>Fitted DWF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F9125CA-2669-31B8-DA5C-D7D0F0D7BCC5}"/>
                  </a:ext>
                </a:extLst>
              </p:cNvPr>
              <p:cNvSpPr txBox="1"/>
              <p:nvPr/>
            </p:nvSpPr>
            <p:spPr>
              <a:xfrm>
                <a:off x="6841766" y="1268760"/>
                <a:ext cx="2550698" cy="5557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𝑙𝑛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ⅆ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F9125CA-2669-31B8-DA5C-D7D0F0D7B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1766" y="1268760"/>
                <a:ext cx="2550698" cy="55579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60CB19E-EF9D-F220-17CE-8F341684698F}"/>
                  </a:ext>
                </a:extLst>
              </p:cNvPr>
              <p:cNvSpPr txBox="1"/>
              <p:nvPr/>
            </p:nvSpPr>
            <p:spPr>
              <a:xfrm>
                <a:off x="8748313" y="3717216"/>
                <a:ext cx="1288301" cy="657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cs typeface="Arial" panose="020B0604020202020204" pitchFamily="34" charset="0"/>
                  </a:rPr>
                  <a:t>EFWS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𝑟𝑒𝑑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=1.5</m:t>
                      </m:r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60CB19E-EF9D-F220-17CE-8F3416846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8313" y="3717216"/>
                <a:ext cx="1288301" cy="657296"/>
              </a:xfrm>
              <a:prstGeom prst="rect">
                <a:avLst/>
              </a:prstGeom>
              <a:blipFill>
                <a:blip r:embed="rId8"/>
                <a:stretch>
                  <a:fillRect t="-5556"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6202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43D98-4372-73CF-C784-EF7635D86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734215-1D97-E075-8345-AAC06FCA2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47" y="1268760"/>
            <a:ext cx="6679674" cy="5112568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38A4729-175B-B068-37FC-D58D05FFE20F}"/>
              </a:ext>
            </a:extLst>
          </p:cNvPr>
          <p:cNvSpPr/>
          <p:nvPr/>
        </p:nvSpPr>
        <p:spPr>
          <a:xfrm>
            <a:off x="7106700" y="3784890"/>
            <a:ext cx="3019160" cy="75412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53AFB6-C026-B1E0-E1C3-8E2CD27CB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Low-T Analysis - DWF</a:t>
            </a:r>
            <a:endParaRPr lang="en-US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725D85-42EC-E5C2-F9EB-E39B17C825F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9</a:t>
            </a:fld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25972D6-7CCF-687C-7058-4223A9C9DE19}"/>
                  </a:ext>
                </a:extLst>
              </p:cNvPr>
              <p:cNvSpPr txBox="1"/>
              <p:nvPr/>
            </p:nvSpPr>
            <p:spPr>
              <a:xfrm>
                <a:off x="6549930" y="2302783"/>
                <a:ext cx="3454600" cy="5280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ⅆ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=(6.3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±0.1)×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400" dirty="0" err="1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25972D6-7CCF-687C-7058-4223A9C9DE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9930" y="2302783"/>
                <a:ext cx="3454600" cy="528030"/>
              </a:xfrm>
              <a:prstGeom prst="rect">
                <a:avLst/>
              </a:prstGeom>
              <a:blipFill>
                <a:blip r:embed="rId5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row: Down 8">
            <a:extLst>
              <a:ext uri="{FF2B5EF4-FFF2-40B4-BE49-F238E27FC236}">
                <a16:creationId xmlns:a16="http://schemas.microsoft.com/office/drawing/2014/main" id="{D7789D72-E22E-252C-8959-958B9AF86B6C}"/>
              </a:ext>
            </a:extLst>
          </p:cNvPr>
          <p:cNvSpPr/>
          <p:nvPr/>
        </p:nvSpPr>
        <p:spPr>
          <a:xfrm>
            <a:off x="8616280" y="1960987"/>
            <a:ext cx="310997" cy="360040"/>
          </a:xfrm>
          <a:prstGeom prst="downArrow">
            <a:avLst/>
          </a:prstGeom>
          <a:solidFill>
            <a:srgbClr val="000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513FFB-FE17-4330-679D-C4F943C33DC7}"/>
              </a:ext>
            </a:extLst>
          </p:cNvPr>
          <p:cNvSpPr txBox="1"/>
          <p:nvPr/>
        </p:nvSpPr>
        <p:spPr>
          <a:xfrm>
            <a:off x="8893379" y="1959879"/>
            <a:ext cx="1829347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dirty="0"/>
              <a:t>(From fitted DWF)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DD642D0-A13A-9DF4-9D52-4DDD9123280B}"/>
                  </a:ext>
                </a:extLst>
              </p:cNvPr>
              <p:cNvSpPr txBox="1"/>
              <p:nvPr/>
            </p:nvSpPr>
            <p:spPr>
              <a:xfrm>
                <a:off x="7106700" y="3085923"/>
                <a:ext cx="3019160" cy="2762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298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86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±0.0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 err="1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DD642D0-A13A-9DF4-9D52-4DDD91232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700" y="3085923"/>
                <a:ext cx="3019160" cy="276229"/>
              </a:xfrm>
              <a:prstGeom prst="rect">
                <a:avLst/>
              </a:prstGeom>
              <a:blipFill>
                <a:blip r:embed="rId6"/>
                <a:stretch>
                  <a:fillRect t="-15217" r="-202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D0413D4F-6CA4-44DB-693B-4E329495F543}"/>
              </a:ext>
            </a:extLst>
          </p:cNvPr>
          <p:cNvSpPr txBox="1"/>
          <p:nvPr/>
        </p:nvSpPr>
        <p:spPr>
          <a:xfrm>
            <a:off x="7180599" y="3881876"/>
            <a:ext cx="2871361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dirty="0"/>
              <a:t>Rather low, but comparable with confined water systems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F103CBE-7A05-F78F-1A34-E41201972E53}"/>
                  </a:ext>
                </a:extLst>
              </p:cNvPr>
              <p:cNvSpPr txBox="1"/>
              <p:nvPr/>
            </p:nvSpPr>
            <p:spPr>
              <a:xfrm>
                <a:off x="6841766" y="1268760"/>
                <a:ext cx="2550698" cy="5557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𝑙𝑛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ⅆ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F103CBE-7A05-F78F-1A34-E41201972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1766" y="1268760"/>
                <a:ext cx="2550698" cy="55579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2325381"/>
      </p:ext>
    </p:extLst>
  </p:cSld>
  <p:clrMapOvr>
    <a:masterClrMapping/>
  </p:clrMapOvr>
</p:sld>
</file>

<file path=ppt/theme/theme1.xml><?xml version="1.0" encoding="utf-8"?>
<a:theme xmlns:a="http://schemas.openxmlformats.org/drawingml/2006/main" name="Jülich">
  <a:themeElements>
    <a:clrScheme name="CD-Farben Forschungszentrum Jülich">
      <a:dk1>
        <a:srgbClr val="000000"/>
      </a:dk1>
      <a:lt1>
        <a:srgbClr val="FFFFFF"/>
      </a:lt1>
      <a:dk2>
        <a:srgbClr val="023D6B"/>
      </a:dk2>
      <a:lt2>
        <a:srgbClr val="EBEBEB"/>
      </a:lt2>
      <a:accent1>
        <a:srgbClr val="ADBDE3"/>
      </a:accent1>
      <a:accent2>
        <a:srgbClr val="EB5F73"/>
      </a:accent2>
      <a:accent3>
        <a:srgbClr val="AF82B9"/>
      </a:accent3>
      <a:accent4>
        <a:srgbClr val="FAB45A"/>
      </a:accent4>
      <a:accent5>
        <a:srgbClr val="FAEB5A"/>
      </a:accent5>
      <a:accent6>
        <a:srgbClr val="B9D25F"/>
      </a:accent6>
      <a:hlink>
        <a:srgbClr val="ADBDE3"/>
      </a:hlink>
      <a:folHlink>
        <a:srgbClr val="023D6B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uelich_PowerPoint_16x9_en.potx" id="{29595BB3-892E-4A2B-BFFC-905C8F8D5303}" vid="{E1FF22B7-866D-4E77-AF2B-40B5522CEB0B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2018-02-28_ppt_16x9</Template>
  <TotalTime>0</TotalTime>
  <Words>988</Words>
  <Application>Microsoft Office PowerPoint</Application>
  <PresentationFormat>Widescreen</PresentationFormat>
  <Paragraphs>209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Cambria Math</vt:lpstr>
      <vt:lpstr>Jülich</vt:lpstr>
      <vt:lpstr>QENS Study of the interface dynamics IN HUMID iron oxide nanoparticles</vt:lpstr>
      <vt:lpstr>Introduction &amp; Scientific Motivation</vt:lpstr>
      <vt:lpstr>Citrate-Capped IONPs at 85% RH</vt:lpstr>
      <vt:lpstr>FWS &amp; ERS Analysis</vt:lpstr>
      <vt:lpstr>FWS Analysis – Regions A + B </vt:lpstr>
      <vt:lpstr>Low-T Analysis - DWF</vt:lpstr>
      <vt:lpstr>Low-T Analysis - DWF</vt:lpstr>
      <vt:lpstr>Low-T Analysis - DWF</vt:lpstr>
      <vt:lpstr>Low-T Analysis - DWF</vt:lpstr>
      <vt:lpstr>Fit Parameters</vt:lpstr>
      <vt:lpstr>Conclusions &amp; Future Directions</vt:lpstr>
      <vt:lpstr>Acknowledgements</vt:lpstr>
      <vt:lpstr>FWS &amp; ERS analysis</vt:lpstr>
      <vt:lpstr>FWS &amp; ERS analysis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of presentation</dc:title>
  <dc:creator/>
  <cp:lastModifiedBy>Pascariu, Matei</cp:lastModifiedBy>
  <cp:revision>26</cp:revision>
  <dcterms:created xsi:type="dcterms:W3CDTF">2019-11-11T19:50:09Z</dcterms:created>
  <dcterms:modified xsi:type="dcterms:W3CDTF">2025-07-03T23:04:47Z</dcterms:modified>
</cp:coreProperties>
</file>