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5" r:id="rId1"/>
    <p:sldMasterId id="2147483672" r:id="rId2"/>
    <p:sldMasterId id="2147483777" r:id="rId3"/>
    <p:sldMasterId id="2147483707" r:id="rId4"/>
    <p:sldMasterId id="2147483709" r:id="rId5"/>
  </p:sldMasterIdLst>
  <p:notesMasterIdLst>
    <p:notesMasterId r:id="rId51"/>
  </p:notesMasterIdLst>
  <p:handoutMasterIdLst>
    <p:handoutMasterId r:id="rId52"/>
  </p:handoutMasterIdLst>
  <p:sldIdLst>
    <p:sldId id="257" r:id="rId6"/>
    <p:sldId id="737" r:id="rId7"/>
    <p:sldId id="749" r:id="rId8"/>
    <p:sldId id="604" r:id="rId9"/>
    <p:sldId id="701" r:id="rId10"/>
    <p:sldId id="739" r:id="rId11"/>
    <p:sldId id="702" r:id="rId12"/>
    <p:sldId id="703" r:id="rId13"/>
    <p:sldId id="704" r:id="rId14"/>
    <p:sldId id="740" r:id="rId15"/>
    <p:sldId id="743" r:id="rId16"/>
    <p:sldId id="742" r:id="rId17"/>
    <p:sldId id="719" r:id="rId18"/>
    <p:sldId id="707" r:id="rId19"/>
    <p:sldId id="715" r:id="rId20"/>
    <p:sldId id="708" r:id="rId21"/>
    <p:sldId id="709" r:id="rId22"/>
    <p:sldId id="710" r:id="rId23"/>
    <p:sldId id="712" r:id="rId24"/>
    <p:sldId id="711" r:id="rId25"/>
    <p:sldId id="713" r:id="rId26"/>
    <p:sldId id="714" r:id="rId27"/>
    <p:sldId id="717" r:id="rId28"/>
    <p:sldId id="718" r:id="rId29"/>
    <p:sldId id="716" r:id="rId30"/>
    <p:sldId id="744" r:id="rId31"/>
    <p:sldId id="745" r:id="rId32"/>
    <p:sldId id="720" r:id="rId33"/>
    <p:sldId id="721" r:id="rId34"/>
    <p:sldId id="722" r:id="rId35"/>
    <p:sldId id="723" r:id="rId36"/>
    <p:sldId id="732" r:id="rId37"/>
    <p:sldId id="733" r:id="rId38"/>
    <p:sldId id="734" r:id="rId39"/>
    <p:sldId id="730" r:id="rId40"/>
    <p:sldId id="735" r:id="rId41"/>
    <p:sldId id="731" r:id="rId42"/>
    <p:sldId id="724" r:id="rId43"/>
    <p:sldId id="725" r:id="rId44"/>
    <p:sldId id="726" r:id="rId45"/>
    <p:sldId id="746" r:id="rId46"/>
    <p:sldId id="747" r:id="rId47"/>
    <p:sldId id="748" r:id="rId48"/>
    <p:sldId id="729" r:id="rId49"/>
    <p:sldId id="700" r:id="rId50"/>
  </p:sldIdLst>
  <p:sldSz cx="9144000" cy="5143500" type="screen16x9"/>
  <p:notesSz cx="9940925" cy="6808788"/>
  <p:defaultTextStyle>
    <a:defPPr>
      <a:defRPr lang="fr-FR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57" userDrawn="1">
          <p15:clr>
            <a:srgbClr val="A4A3A4"/>
          </p15:clr>
        </p15:guide>
        <p15:guide id="2" orient="horz" pos="1721" userDrawn="1">
          <p15:clr>
            <a:srgbClr val="A4A3A4"/>
          </p15:clr>
        </p15:guide>
        <p15:guide id="3" orient="horz" pos="2586" userDrawn="1">
          <p15:clr>
            <a:srgbClr val="A4A3A4"/>
          </p15:clr>
        </p15:guide>
        <p15:guide id="4" orient="horz" pos="2842" userDrawn="1">
          <p15:clr>
            <a:srgbClr val="A4A3A4"/>
          </p15:clr>
        </p15:guide>
        <p15:guide id="5" orient="horz" pos="2299" userDrawn="1">
          <p15:clr>
            <a:srgbClr val="A4A3A4"/>
          </p15:clr>
        </p15:guide>
        <p15:guide id="6" orient="horz" pos="1417" userDrawn="1">
          <p15:clr>
            <a:srgbClr val="A4A3A4"/>
          </p15:clr>
        </p15:guide>
        <p15:guide id="7" orient="horz" pos="569" userDrawn="1">
          <p15:clr>
            <a:srgbClr val="A4A3A4"/>
          </p15:clr>
        </p15:guide>
        <p15:guide id="8" orient="horz" pos="793" userDrawn="1">
          <p15:clr>
            <a:srgbClr val="A4A3A4"/>
          </p15:clr>
        </p15:guide>
        <p15:guide id="9" orient="horz" pos="1220" userDrawn="1">
          <p15:clr>
            <a:srgbClr val="A4A3A4"/>
          </p15:clr>
        </p15:guide>
        <p15:guide id="10" orient="horz" pos="2431" userDrawn="1">
          <p15:clr>
            <a:srgbClr val="A4A3A4"/>
          </p15:clr>
        </p15:guide>
        <p15:guide id="11" pos="5600" userDrawn="1">
          <p15:clr>
            <a:srgbClr val="A4A3A4"/>
          </p15:clr>
        </p15:guide>
        <p15:guide id="12" pos="3040" userDrawn="1">
          <p15:clr>
            <a:srgbClr val="A4A3A4"/>
          </p15:clr>
        </p15:guide>
        <p15:guide id="13" pos="160" userDrawn="1">
          <p15:clr>
            <a:srgbClr val="A4A3A4"/>
          </p15:clr>
        </p15:guide>
        <p15:guide id="14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1280"/>
    <a:srgbClr val="F39200"/>
    <a:srgbClr val="F8F8F8"/>
    <a:srgbClr val="E60000"/>
    <a:srgbClr val="B2C8DA"/>
    <a:srgbClr val="B2C800"/>
    <a:srgbClr val="C69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4" autoAdjust="0"/>
    <p:restoredTop sz="95280" autoAdjust="0"/>
  </p:normalViewPr>
  <p:slideViewPr>
    <p:cSldViewPr snapToGrid="0" snapToObjects="1" showGuides="1">
      <p:cViewPr varScale="1">
        <p:scale>
          <a:sx n="129" d="100"/>
          <a:sy n="129" d="100"/>
        </p:scale>
        <p:origin x="418" y="109"/>
      </p:cViewPr>
      <p:guideLst>
        <p:guide orient="horz" pos="3057"/>
        <p:guide orient="horz" pos="1721"/>
        <p:guide orient="horz" pos="2586"/>
        <p:guide orient="horz" pos="2842"/>
        <p:guide orient="horz" pos="2299"/>
        <p:guide orient="horz" pos="1417"/>
        <p:guide orient="horz" pos="569"/>
        <p:guide orient="horz" pos="793"/>
        <p:guide orient="horz" pos="1220"/>
        <p:guide orient="horz" pos="2431"/>
        <p:guide pos="5600"/>
        <p:guide pos="3040"/>
        <p:guide pos="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39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30891" y="6467167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26A1C-D3C9-2D4C-A772-EF6EBC673C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6144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734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0891" y="1"/>
            <a:ext cx="4307734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E218A-F7D1-4A1D-A87D-A56A2AE028D0}" type="datetimeFigureOut">
              <a:rPr lang="en-GB" smtClean="0"/>
              <a:t>26/06/2025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6225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093" y="3276729"/>
            <a:ext cx="7952740" cy="26809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7167"/>
            <a:ext cx="4307734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0891" y="6467167"/>
            <a:ext cx="4307734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F83FA-6FCF-4BC2-B1A2-40B0F9C34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230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7350" y="850900"/>
            <a:ext cx="4086225" cy="2298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364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025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080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590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822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837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860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173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419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423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565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7350" y="850900"/>
            <a:ext cx="4086225" cy="2298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030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787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9842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6055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3912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212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301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3917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0049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6194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908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266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048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4373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4967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1912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7910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4640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3109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5156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1171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669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0861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0460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246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5592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9164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8432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947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988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485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486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015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83FA-6FCF-4BC2-B1A2-40B0F9C34A1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9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em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62631" y="910169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9342" y="1583103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4045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1-2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95"/>
            <a:ext cx="4064000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95"/>
            <a:ext cx="4317999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5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44454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1-2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9"/>
            <a:ext cx="4064000" cy="208462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3" y="3499161"/>
            <a:ext cx="4401819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4743780" y="3499161"/>
            <a:ext cx="4146233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79"/>
            <a:ext cx="4317999" cy="208462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6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121069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31" y="1277379"/>
            <a:ext cx="8727371" cy="3234298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6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82766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9"/>
            <a:ext cx="4064000" cy="3234298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79"/>
            <a:ext cx="4317999" cy="3234298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6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768898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3" y="3946821"/>
            <a:ext cx="4401819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4743780" y="3946821"/>
            <a:ext cx="4146233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7"/>
            <a:ext cx="4064000" cy="237228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77"/>
            <a:ext cx="4317999" cy="237228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21669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V1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Rectangle 3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31" y="1277395"/>
            <a:ext cx="8727371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129795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1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95"/>
            <a:ext cx="4064000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95"/>
            <a:ext cx="4317999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1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910852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1-2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9"/>
            <a:ext cx="4064000" cy="208462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3" y="3499161"/>
            <a:ext cx="4401819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4743780" y="3499161"/>
            <a:ext cx="4146233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79"/>
            <a:ext cx="4317999" cy="208462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5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467457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 A - PowerPoint Intro Blanche 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7015" y="1828170"/>
            <a:ext cx="8673872" cy="5539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2529259"/>
            <a:ext cx="867387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sp>
        <p:nvSpPr>
          <p:cNvPr id="17" name="ZoneTexte 16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20" name="ZoneTexte 19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</p:spTree>
    <p:extLst>
      <p:ext uri="{BB962C8B-B14F-4D97-AF65-F5344CB8AC3E}">
        <p14:creationId xmlns:p14="http://schemas.microsoft.com/office/powerpoint/2010/main" val="3833849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 I - PowerPoint Fi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  <p:pic>
        <p:nvPicPr>
          <p:cNvPr id="4" name="Image 3" descr=" I - PowerPoint Fin_Tex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9" y="2108200"/>
            <a:ext cx="3011424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3" y="4407132"/>
            <a:ext cx="4401819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4743780" y="4407132"/>
            <a:ext cx="4146233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806112"/>
            <a:ext cx="4064000" cy="237228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9339" y="1907419"/>
            <a:ext cx="4317999" cy="237228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70183" y="860132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70194" y="1469952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530173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V1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 C - PowerPoint Intro Blanche 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7015" y="2275132"/>
            <a:ext cx="8673872" cy="5539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2976220"/>
            <a:ext cx="867387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Espace réservé pour une image 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22494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7" tIns="45718" rIns="91437" bIns="45718"/>
          <a:lstStyle>
            <a:lvl1pPr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sp>
        <p:nvSpPr>
          <p:cNvPr id="15" name="ZoneTexte 14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</p:spTree>
    <p:extLst>
      <p:ext uri="{BB962C8B-B14F-4D97-AF65-F5344CB8AC3E}">
        <p14:creationId xmlns:p14="http://schemas.microsoft.com/office/powerpoint/2010/main" val="2692787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V2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 - PowerPoint Intro Blanche 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11" name="Espace réservé pour une image 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22494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7" tIns="45718" rIns="91437" bIns="45718"/>
          <a:lstStyle>
            <a:lvl1pPr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7015" y="2275132"/>
            <a:ext cx="8673872" cy="5539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2976220"/>
            <a:ext cx="867387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sp>
        <p:nvSpPr>
          <p:cNvPr id="15" name="ZoneTexte 14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</p:spTree>
    <p:extLst>
      <p:ext uri="{BB962C8B-B14F-4D97-AF65-F5344CB8AC3E}">
        <p14:creationId xmlns:p14="http://schemas.microsoft.com/office/powerpoint/2010/main" val="1209417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 B - PowerPoint Intercalair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7015" y="2275132"/>
            <a:ext cx="8673872" cy="5539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2976220"/>
            <a:ext cx="867387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sp>
        <p:nvSpPr>
          <p:cNvPr id="15" name="ZoneTexte 14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</p:spTree>
    <p:extLst>
      <p:ext uri="{BB962C8B-B14F-4D97-AF65-F5344CB8AC3E}">
        <p14:creationId xmlns:p14="http://schemas.microsoft.com/office/powerpoint/2010/main" val="606249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 I - PowerPoint Fi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sp>
        <p:nvSpPr>
          <p:cNvPr id="15" name="ZoneTexte 14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  <p:pic>
        <p:nvPicPr>
          <p:cNvPr id="4" name="Image 3" descr=" I - PowerPoint Fin_Tex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9" y="2108200"/>
            <a:ext cx="3011424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47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 A - PowerPoint Intro Blanche 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7015" y="1828170"/>
            <a:ext cx="8673872" cy="5539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2529259"/>
            <a:ext cx="867387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20" name="ZoneTexte 19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</p:spTree>
    <p:extLst>
      <p:ext uri="{BB962C8B-B14F-4D97-AF65-F5344CB8AC3E}">
        <p14:creationId xmlns:p14="http://schemas.microsoft.com/office/powerpoint/2010/main" val="2106587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 C - PowerPoint Intro Blanche 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7015" y="2275132"/>
            <a:ext cx="8673872" cy="5539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2976220"/>
            <a:ext cx="867387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Espace réservé pour une image 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22494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7" tIns="45718" rIns="91437" bIns="45718"/>
          <a:lstStyle>
            <a:lvl1pPr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</p:spTree>
    <p:extLst>
      <p:ext uri="{BB962C8B-B14F-4D97-AF65-F5344CB8AC3E}">
        <p14:creationId xmlns:p14="http://schemas.microsoft.com/office/powerpoint/2010/main" val="1850020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 - PowerPoint Intro Blanche 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11" name="Espace réservé pour une image 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22494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7" tIns="45718" rIns="91437" bIns="45718"/>
          <a:lstStyle>
            <a:lvl1pPr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7015" y="2275132"/>
            <a:ext cx="8673872" cy="5539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2976220"/>
            <a:ext cx="867387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</p:spTree>
    <p:extLst>
      <p:ext uri="{BB962C8B-B14F-4D97-AF65-F5344CB8AC3E}">
        <p14:creationId xmlns:p14="http://schemas.microsoft.com/office/powerpoint/2010/main" val="1840383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 B - PowerPoint Intercalair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7015" y="2275132"/>
            <a:ext cx="8673872" cy="5539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2976220"/>
            <a:ext cx="867387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</p:spTree>
    <p:extLst>
      <p:ext uri="{BB962C8B-B14F-4D97-AF65-F5344CB8AC3E}">
        <p14:creationId xmlns:p14="http://schemas.microsoft.com/office/powerpoint/2010/main" val="664151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 A - PowerPoint Intro Blanche 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7015" y="1828170"/>
            <a:ext cx="8673872" cy="5539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2529259"/>
            <a:ext cx="867387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sp>
        <p:nvSpPr>
          <p:cNvPr id="17" name="ZoneTexte 16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20" name="ZoneTexte 19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</p:spTree>
    <p:extLst>
      <p:ext uri="{BB962C8B-B14F-4D97-AF65-F5344CB8AC3E}">
        <p14:creationId xmlns:p14="http://schemas.microsoft.com/office/powerpoint/2010/main" val="3837380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 I - PowerPoint Fi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  <p:pic>
        <p:nvPicPr>
          <p:cNvPr id="4" name="Image 3" descr=" I - PowerPoint Fin_Tex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9" y="2108200"/>
            <a:ext cx="3011424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24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V1-2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97559" y="1941047"/>
            <a:ext cx="8727371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90859" y="873862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97568" y="1508915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  <p:sp>
        <p:nvSpPr>
          <p:cNvPr id="8" name="ZoneTexte 10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M. A. Gonzalez – PMC 3 </a:t>
            </a:r>
            <a:r>
              <a:rPr kumimoji="0" lang="fr-FR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November</a:t>
            </a:r>
            <a:r>
              <a:rPr kumimoji="0" lang="fr-FR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2016</a:t>
            </a: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9730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37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ADAD6-4444-4B1F-B709-0DEF20C9BE9C}" type="datetimeFigureOut">
              <a:rPr lang="en-GB" smtClean="0"/>
              <a:t>26/06/2025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82-7428-49B5-8FDD-187C289759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505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ADAD6-4444-4B1F-B709-0DEF20C9BE9C}" type="datetimeFigureOut">
              <a:rPr lang="en-GB" smtClean="0"/>
              <a:t>26/06/2025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82-7428-49B5-8FDD-187C289759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461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1" y="1282702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1" y="3441702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ADAD6-4444-4B1F-B709-0DEF20C9BE9C}" type="datetimeFigureOut">
              <a:rPr lang="en-GB" smtClean="0"/>
              <a:t>26/06/2025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82-7428-49B5-8FDD-187C289759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604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63" y="1370013"/>
            <a:ext cx="3867151" cy="326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3" y="1370013"/>
            <a:ext cx="3867151" cy="326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ADAD6-4444-4B1F-B709-0DEF20C9BE9C}" type="datetimeFigureOut">
              <a:rPr lang="en-GB" smtClean="0"/>
              <a:t>26/06/2025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82-7428-49B5-8FDD-187C289759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62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274643"/>
            <a:ext cx="7886700" cy="993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52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52" y="1879600"/>
            <a:ext cx="3868737" cy="2762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9600"/>
            <a:ext cx="3887788" cy="2762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ADAD6-4444-4B1F-B709-0DEF20C9BE9C}" type="datetimeFigureOut">
              <a:rPr lang="en-GB" smtClean="0"/>
              <a:t>26/06/2025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82-7428-49B5-8FDD-187C289759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740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ADAD6-4444-4B1F-B709-0DEF20C9BE9C}" type="datetimeFigureOut">
              <a:rPr lang="en-GB" smtClean="0"/>
              <a:t>26/06/2025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82-7428-49B5-8FDD-187C289759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064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ADAD6-4444-4B1F-B709-0DEF20C9BE9C}" type="datetimeFigureOut">
              <a:rPr lang="en-GB" smtClean="0"/>
              <a:t>26/06/2025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82-7428-49B5-8FDD-187C289759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001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52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801" y="741381"/>
            <a:ext cx="4629151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52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400"/>
            </a:lvl2pPr>
            <a:lvl3pPr marL="914286" indent="0">
              <a:buNone/>
              <a:defRPr sz="1200"/>
            </a:lvl3pPr>
            <a:lvl4pPr marL="1371430" indent="0">
              <a:buNone/>
              <a:defRPr sz="1000"/>
            </a:lvl4pPr>
            <a:lvl5pPr marL="1828573" indent="0">
              <a:buNone/>
              <a:defRPr sz="1000"/>
            </a:lvl5pPr>
            <a:lvl6pPr marL="2285718" indent="0">
              <a:buNone/>
              <a:defRPr sz="1000"/>
            </a:lvl6pPr>
            <a:lvl7pPr marL="2742858" indent="0">
              <a:buNone/>
              <a:defRPr sz="1000"/>
            </a:lvl7pPr>
            <a:lvl8pPr marL="3200000" indent="0">
              <a:buNone/>
              <a:defRPr sz="1000"/>
            </a:lvl8pPr>
            <a:lvl9pPr marL="365714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ADAD6-4444-4B1F-B709-0DEF20C9BE9C}" type="datetimeFigureOut">
              <a:rPr lang="en-GB" smtClean="0"/>
              <a:t>26/06/2025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82-7428-49B5-8FDD-187C289759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181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52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801" y="741381"/>
            <a:ext cx="4629151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52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400"/>
            </a:lvl2pPr>
            <a:lvl3pPr marL="914286" indent="0">
              <a:buNone/>
              <a:defRPr sz="1200"/>
            </a:lvl3pPr>
            <a:lvl4pPr marL="1371430" indent="0">
              <a:buNone/>
              <a:defRPr sz="1000"/>
            </a:lvl4pPr>
            <a:lvl5pPr marL="1828573" indent="0">
              <a:buNone/>
              <a:defRPr sz="1000"/>
            </a:lvl5pPr>
            <a:lvl6pPr marL="2285718" indent="0">
              <a:buNone/>
              <a:defRPr sz="1000"/>
            </a:lvl6pPr>
            <a:lvl7pPr marL="2742858" indent="0">
              <a:buNone/>
              <a:defRPr sz="1000"/>
            </a:lvl7pPr>
            <a:lvl8pPr marL="3200000" indent="0">
              <a:buNone/>
              <a:defRPr sz="1000"/>
            </a:lvl8pPr>
            <a:lvl9pPr marL="365714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ADAD6-4444-4B1F-B709-0DEF20C9BE9C}" type="datetimeFigureOut">
              <a:rPr lang="en-GB" smtClean="0"/>
              <a:t>26/06/2025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82-7428-49B5-8FDD-187C289759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1021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ADAD6-4444-4B1F-B709-0DEF20C9BE9C}" type="datetimeFigureOut">
              <a:rPr lang="en-GB" smtClean="0"/>
              <a:t>26/06/2025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82-7428-49B5-8FDD-187C289759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039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1-2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75256" y="1678887"/>
            <a:ext cx="4064000" cy="208462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5" hasCustomPrompt="1"/>
          </p:nvPr>
        </p:nvSpPr>
        <p:spPr>
          <a:xfrm>
            <a:off x="3" y="4177062"/>
            <a:ext cx="4401819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4818814" y="4172634"/>
            <a:ext cx="4146233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30425" y="1686525"/>
            <a:ext cx="4317999" cy="208462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6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18587" y="75631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25295" y="1330818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  <p:sp>
        <p:nvSpPr>
          <p:cNvPr id="15" name="ZoneTexte 10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M. A. Gonzalez – PMC 3 </a:t>
            </a:r>
            <a:r>
              <a:rPr kumimoji="0" lang="fr-FR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November</a:t>
            </a:r>
            <a:r>
              <a:rPr kumimoji="0" lang="fr-FR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2016</a:t>
            </a: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240280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9" y="274656"/>
            <a:ext cx="1971675" cy="4357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2" y="274656"/>
            <a:ext cx="5762625" cy="4357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ADAD6-4444-4B1F-B709-0DEF20C9BE9C}" type="datetimeFigureOut">
              <a:rPr lang="en-GB" smtClean="0"/>
              <a:t>26/06/2025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82-7428-49B5-8FDD-187C289759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447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31" y="1277379"/>
            <a:ext cx="8727371" cy="3234298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4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0616897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9"/>
            <a:ext cx="4064000" cy="3234298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79"/>
            <a:ext cx="4317999" cy="3234298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6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107875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sp>
        <p:nvSpPr>
          <p:cNvPr id="5" name="Espace réservé du texte 3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3" y="3946821"/>
            <a:ext cx="4401819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4743780" y="3946821"/>
            <a:ext cx="4146233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7"/>
            <a:ext cx="4064000" cy="237228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77"/>
            <a:ext cx="4317999" cy="237228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5525926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V2-2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Rectangle 3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31" y="1277395"/>
            <a:ext cx="8727371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6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098286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2-2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95"/>
            <a:ext cx="4064000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95"/>
            <a:ext cx="4317999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285437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2-2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9"/>
            <a:ext cx="4064000" cy="208462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3" y="3499161"/>
            <a:ext cx="4401819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4743780" y="3499161"/>
            <a:ext cx="4146233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79"/>
            <a:ext cx="4317999" cy="208462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5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336567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31" y="1277379"/>
            <a:ext cx="8727371" cy="3234298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4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594899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9"/>
            <a:ext cx="4064000" cy="3234298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79"/>
            <a:ext cx="4317999" cy="3234298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4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7660752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3" y="3946821"/>
            <a:ext cx="4401819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4743780" y="3946821"/>
            <a:ext cx="4146233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7"/>
            <a:ext cx="4064000" cy="237228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77"/>
            <a:ext cx="4317999" cy="237228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90288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 A - PowerPoint Intro Blanche 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7015" y="1828170"/>
            <a:ext cx="8673872" cy="5539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2529259"/>
            <a:ext cx="867387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20" name="ZoneTexte 19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</p:spTree>
    <p:extLst>
      <p:ext uri="{BB962C8B-B14F-4D97-AF65-F5344CB8AC3E}">
        <p14:creationId xmlns:p14="http://schemas.microsoft.com/office/powerpoint/2010/main" val="27523883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V2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Rectangle 3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31" y="1277395"/>
            <a:ext cx="8727371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6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3252540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2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95"/>
            <a:ext cx="4064000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95"/>
            <a:ext cx="4317999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6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636825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2-2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9"/>
            <a:ext cx="4064000" cy="208462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3" y="3499161"/>
            <a:ext cx="4401819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4743780" y="3499161"/>
            <a:ext cx="4146233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79"/>
            <a:ext cx="4317999" cy="208462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7032922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 A - PowerPoint Intro Blanche 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7015" y="1828170"/>
            <a:ext cx="8673872" cy="5539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2529259"/>
            <a:ext cx="867387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20" name="ZoneTexte 19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</p:spTree>
    <p:extLst>
      <p:ext uri="{BB962C8B-B14F-4D97-AF65-F5344CB8AC3E}">
        <p14:creationId xmlns:p14="http://schemas.microsoft.com/office/powerpoint/2010/main" val="1082140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31" y="1277379"/>
            <a:ext cx="8727371" cy="3234298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4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0616897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9"/>
            <a:ext cx="4064000" cy="3234298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79"/>
            <a:ext cx="4317999" cy="3234298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6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1078756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V3-2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Rectangle 3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31" y="1277395"/>
            <a:ext cx="8727371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6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0982863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3-2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95"/>
            <a:ext cx="4064000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95"/>
            <a:ext cx="4317999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2854377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31" y="1277379"/>
            <a:ext cx="8727371" cy="3234298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4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594899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9"/>
            <a:ext cx="4064000" cy="3234298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79"/>
            <a:ext cx="4317999" cy="3234298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4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766075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M.</a:t>
            </a:r>
            <a:r>
              <a:rPr lang="fr-FR" sz="700" b="0" i="0" baseline="0" dirty="0" smtClean="0">
                <a:latin typeface="Verdana"/>
                <a:cs typeface="Verdana"/>
              </a:rPr>
              <a:t> A. Gonzalez – PMC meeting 3 </a:t>
            </a:r>
            <a:r>
              <a:rPr lang="fr-FR" sz="700" b="0" i="0" baseline="0" dirty="0" err="1" smtClean="0">
                <a:latin typeface="Verdana"/>
                <a:cs typeface="Verdana"/>
              </a:rPr>
              <a:t>November</a:t>
            </a:r>
            <a:r>
              <a:rPr lang="fr-FR" sz="700" b="0" i="0" baseline="0" dirty="0" smtClean="0">
                <a:latin typeface="Verdana"/>
                <a:cs typeface="Verdana"/>
              </a:rPr>
              <a:t> 2016</a:t>
            </a:r>
            <a:endParaRPr lang="fr-FR" sz="700" b="0" i="0" dirty="0">
              <a:latin typeface="Verdana"/>
              <a:cs typeface="Verdana"/>
            </a:endParaRP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31" y="1277379"/>
            <a:ext cx="8727371" cy="3234298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2589230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3" y="3946821"/>
            <a:ext cx="4401819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4743780" y="3946821"/>
            <a:ext cx="4146233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7"/>
            <a:ext cx="4064000" cy="237228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77"/>
            <a:ext cx="4317999" cy="237228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9028863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V3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Rectangle 3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31" y="1277395"/>
            <a:ext cx="8727371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6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3252540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3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95"/>
            <a:ext cx="4064000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95"/>
            <a:ext cx="4317999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6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6368258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 A - PowerPoint Intro Blanche 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7015" y="1828170"/>
            <a:ext cx="8673872" cy="5539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2529259"/>
            <a:ext cx="867387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sp>
        <p:nvSpPr>
          <p:cNvPr id="17" name="ZoneTexte 16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20" name="ZoneTexte 19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</p:spTree>
    <p:extLst>
      <p:ext uri="{BB962C8B-B14F-4D97-AF65-F5344CB8AC3E}">
        <p14:creationId xmlns:p14="http://schemas.microsoft.com/office/powerpoint/2010/main" val="35409473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 I - PowerPoint Fi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  <p:pic>
        <p:nvPicPr>
          <p:cNvPr id="4" name="Image 3" descr=" I - PowerPoint Fin_Tex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9" y="2108200"/>
            <a:ext cx="3011424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3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9"/>
            <a:ext cx="4064000" cy="3234298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79"/>
            <a:ext cx="4317999" cy="3234298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7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05026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sp>
        <p:nvSpPr>
          <p:cNvPr id="5" name="Espace réservé du texte 3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3" y="3946821"/>
            <a:ext cx="4401819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4743780" y="3946821"/>
            <a:ext cx="4146233" cy="24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r>
              <a:rPr lang="fr-FR" sz="800" dirty="0" err="1" smtClean="0">
                <a:latin typeface="Verdana"/>
                <a:cs typeface="Verdana"/>
              </a:rPr>
              <a:t>Optional</a:t>
            </a:r>
            <a:r>
              <a:rPr lang="fr-FR" sz="800" dirty="0" smtClean="0">
                <a:latin typeface="Verdana"/>
                <a:cs typeface="Verdana"/>
              </a:rPr>
              <a:t> description / </a:t>
            </a:r>
            <a:r>
              <a:rPr lang="fr-FR" sz="800" dirty="0" err="1" smtClean="0">
                <a:latin typeface="Verdana"/>
                <a:cs typeface="Verdana"/>
              </a:rPr>
              <a:t>context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goes</a:t>
            </a:r>
            <a:r>
              <a:rPr lang="fr-FR" sz="800" dirty="0" smtClean="0">
                <a:latin typeface="Verdana"/>
                <a:cs typeface="Verdana"/>
              </a:rPr>
              <a:t> </a:t>
            </a:r>
            <a:r>
              <a:rPr lang="fr-FR" sz="800" dirty="0" err="1" smtClean="0">
                <a:latin typeface="Verdana"/>
                <a:cs typeface="Verdana"/>
              </a:rPr>
              <a:t>here</a:t>
            </a:r>
            <a:endParaRPr lang="fr-FR" dirty="0"/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725493" y="1277377"/>
            <a:ext cx="4064000" cy="237228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43" y="1277377"/>
            <a:ext cx="4317999" cy="2372286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09285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V1-2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3" y="3859215"/>
            <a:ext cx="9135879" cy="65246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Rectangle 3"/>
          <p:cNvSpPr/>
          <p:nvPr userDrawn="1"/>
        </p:nvSpPr>
        <p:spPr>
          <a:xfrm>
            <a:off x="13" y="4097356"/>
            <a:ext cx="9135879" cy="4143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169327" y="4728649"/>
            <a:ext cx="3124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i="0" dirty="0" smtClean="0">
                <a:latin typeface="Verdana"/>
                <a:cs typeface="Verdana"/>
              </a:rPr>
              <a:t>Auteur - Date</a:t>
            </a:r>
            <a:endParaRPr lang="fr-FR" sz="700" b="0" i="0" dirty="0">
              <a:latin typeface="Verdana"/>
              <a:cs typeface="Verdana"/>
            </a:endParaRPr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2631" y="1277395"/>
            <a:ext cx="8727371" cy="2372285"/>
          </a:xfrm>
          <a:prstGeom prst="rect">
            <a:avLst/>
          </a:prstGeom>
        </p:spPr>
        <p:txBody>
          <a:bodyPr vert="horz"/>
          <a:lstStyle>
            <a:lvl1pPr marL="182542" indent="-182542">
              <a:defRPr sz="2400" b="0" i="0">
                <a:latin typeface="Verdana"/>
                <a:cs typeface="Verdana"/>
              </a:defRPr>
            </a:lvl1pPr>
            <a:lvl2pPr marL="355558" indent="-173018">
              <a:buSzPct val="50000"/>
              <a:defRPr sz="1600" b="0" i="0">
                <a:latin typeface="Verdana"/>
                <a:cs typeface="Verdana"/>
              </a:defRPr>
            </a:lvl2pPr>
            <a:lvl3pPr marL="539683" indent="-18413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223" indent="-182542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53495" y="154396"/>
            <a:ext cx="8727371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60204" y="685246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222856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image" Target="../media/image3.emf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 E - PowerPoint Slides V1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68215" y="383798"/>
            <a:ext cx="393700" cy="381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91753" y="479048"/>
            <a:ext cx="36322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1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9" r:id="rId3"/>
    <p:sldLayoutId id="2147483741" r:id="rId4"/>
    <p:sldLayoutId id="2147483746" r:id="rId5"/>
  </p:sldLayoutIdLst>
  <p:txStyles>
    <p:titleStyle>
      <a:lvl1pPr algn="ctr" defTabSz="45714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8" indent="-342858" algn="l" defTabSz="45714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7" indent="-285717" algn="l" defTabSz="45714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2" algn="l" defTabSz="45714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2" algn="l" defTabSz="45714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2" algn="l" defTabSz="45714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2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2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2" indent="-228572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2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 E - PowerPoint Slides V1.jpg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14" name="ZoneTexte 13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</p:spTree>
    <p:extLst>
      <p:ext uri="{BB962C8B-B14F-4D97-AF65-F5344CB8AC3E}">
        <p14:creationId xmlns:p14="http://schemas.microsoft.com/office/powerpoint/2010/main" val="302606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9" r:id="rId3"/>
    <p:sldLayoutId id="2147483694" r:id="rId4"/>
    <p:sldLayoutId id="2147483675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42" r:id="rId13"/>
    <p:sldLayoutId id="2147483743" r:id="rId14"/>
    <p:sldLayoutId id="2147483685" r:id="rId15"/>
    <p:sldLayoutId id="2147483686" r:id="rId16"/>
    <p:sldLayoutId id="2147483690" r:id="rId17"/>
    <p:sldLayoutId id="2147483691" r:id="rId18"/>
    <p:sldLayoutId id="2147483687" r:id="rId19"/>
    <p:sldLayoutId id="2147483688" r:id="rId20"/>
    <p:sldLayoutId id="2147483689" r:id="rId21"/>
    <p:sldLayoutId id="2147483692" r:id="rId22"/>
    <p:sldLayoutId id="2147483774" r:id="rId23"/>
    <p:sldLayoutId id="2147483775" r:id="rId24"/>
  </p:sldLayoutIdLst>
  <p:txStyles>
    <p:titleStyle>
      <a:lvl1pPr algn="ctr" defTabSz="45714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8" indent="-342858" algn="l" defTabSz="45714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7" indent="-285717" algn="l" defTabSz="45714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2" algn="l" defTabSz="45714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2" algn="l" defTabSz="45714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2" algn="l" defTabSz="45714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2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2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2" indent="-228572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2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4643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81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ADAD6-4444-4B1F-B709-0DEF20C9BE9C}" type="datetimeFigureOut">
              <a:rPr lang="en-GB" smtClean="0"/>
              <a:t>26/06/2025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81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81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A082-7428-49B5-8FDD-187C289759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56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2" indent="-228572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2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 G - PowerPoint Slides V2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12" name="ZoneTexte 11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</p:spTree>
    <p:extLst>
      <p:ext uri="{BB962C8B-B14F-4D97-AF65-F5344CB8AC3E}">
        <p14:creationId xmlns:p14="http://schemas.microsoft.com/office/powerpoint/2010/main" val="120285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76" r:id="rId13"/>
  </p:sldLayoutIdLst>
  <p:txStyles>
    <p:titleStyle>
      <a:lvl1pPr algn="ctr" defTabSz="45714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8" indent="-342858" algn="l" defTabSz="45714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7" indent="-285717" algn="l" defTabSz="45714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2" algn="l" defTabSz="45714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2" algn="l" defTabSz="45714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2" algn="l" defTabSz="45714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2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2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2" indent="-228572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2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 F - PowerPoint Slides V3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1291" cy="51435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92067" y="4643967"/>
            <a:ext cx="393700" cy="381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724407" y="4702705"/>
            <a:ext cx="3632200" cy="190500"/>
          </a:xfrm>
          <a:prstGeom prst="rect">
            <a:avLst/>
          </a:prstGeom>
        </p:spPr>
      </p:pic>
      <p:sp>
        <p:nvSpPr>
          <p:cNvPr id="12" name="ZoneTexte 11"/>
          <p:cNvSpPr txBox="1"/>
          <p:nvPr userDrawn="1"/>
        </p:nvSpPr>
        <p:spPr>
          <a:xfrm>
            <a:off x="8826423" y="4721320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</p:spTree>
    <p:extLst>
      <p:ext uri="{BB962C8B-B14F-4D97-AF65-F5344CB8AC3E}">
        <p14:creationId xmlns:p14="http://schemas.microsoft.com/office/powerpoint/2010/main" val="238492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6" r:id="rId3"/>
    <p:sldLayoutId id="2147483727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44" r:id="rId10"/>
    <p:sldLayoutId id="2147483745" r:id="rId11"/>
  </p:sldLayoutIdLst>
  <p:txStyles>
    <p:titleStyle>
      <a:lvl1pPr algn="ctr" defTabSz="45714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8" indent="-342858" algn="l" defTabSz="45714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7" indent="-285717" algn="l" defTabSz="45714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2" algn="l" defTabSz="45714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2" algn="l" defTabSz="45714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2" algn="l" defTabSz="45714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2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2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2" indent="-228572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2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457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emf"/><Relationship Id="rId4" Type="http://schemas.openxmlformats.org/officeDocument/2006/relationships/image" Target="../media/image59.png"/><Relationship Id="rId9" Type="http://schemas.openxmlformats.org/officeDocument/2006/relationships/image" Target="../media/image6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5.emf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2415" y="1224490"/>
            <a:ext cx="7355899" cy="553998"/>
          </a:xfrm>
        </p:spPr>
        <p:txBody>
          <a:bodyPr/>
          <a:lstStyle/>
          <a:p>
            <a:pPr algn="ctr"/>
            <a:r>
              <a:rPr lang="en-GB" sz="4000" b="1" dirty="0" smtClean="0"/>
              <a:t>Nuclear q</a:t>
            </a:r>
            <a:r>
              <a:rPr lang="en-GB" sz="4000" b="1" dirty="0" smtClean="0"/>
              <a:t>uantum </a:t>
            </a:r>
            <a:r>
              <a:rPr lang="en-GB" sz="4000" b="1" dirty="0" smtClean="0"/>
              <a:t>effects </a:t>
            </a:r>
            <a:br>
              <a:rPr lang="en-GB" sz="4000" b="1" dirty="0" smtClean="0"/>
            </a:br>
            <a:r>
              <a:rPr lang="en-GB" sz="4000" b="1" dirty="0" smtClean="0"/>
              <a:t>in </a:t>
            </a:r>
            <a:r>
              <a:rPr lang="en-GB" sz="4000" b="1" dirty="0" smtClean="0"/>
              <a:t>liquid water explored using polarized QENS</a:t>
            </a:r>
            <a:endParaRPr lang="en-GB" sz="30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2415" y="3469009"/>
            <a:ext cx="8673872" cy="215444"/>
          </a:xfrm>
        </p:spPr>
        <p:txBody>
          <a:bodyPr/>
          <a:lstStyle/>
          <a:p>
            <a:r>
              <a:rPr lang="en-GB" sz="2400" b="1" dirty="0" smtClean="0"/>
              <a:t>Miguel </a:t>
            </a:r>
            <a:r>
              <a:rPr lang="en-GB" sz="2400" b="1" dirty="0"/>
              <a:t>A. </a:t>
            </a:r>
            <a:r>
              <a:rPr lang="en-GB" sz="2400" b="1" dirty="0" smtClean="0"/>
              <a:t>González</a:t>
            </a:r>
            <a:endParaRPr lang="en-GB" sz="2400" b="1" dirty="0"/>
          </a:p>
          <a:p>
            <a:r>
              <a:rPr lang="en-GB" sz="2400" dirty="0" err="1">
                <a:solidFill>
                  <a:schemeClr val="bg1"/>
                </a:solidFill>
              </a:rPr>
              <a:t>Institut</a:t>
            </a:r>
            <a:r>
              <a:rPr lang="en-GB" sz="2400" dirty="0">
                <a:solidFill>
                  <a:schemeClr val="bg1"/>
                </a:solidFill>
              </a:rPr>
              <a:t> Laue-</a:t>
            </a:r>
            <a:r>
              <a:rPr lang="en-GB" sz="2400" dirty="0" err="1">
                <a:solidFill>
                  <a:schemeClr val="bg1"/>
                </a:solidFill>
              </a:rPr>
              <a:t>Langevin</a:t>
            </a:r>
            <a:r>
              <a:rPr lang="en-GB" sz="2400" dirty="0">
                <a:solidFill>
                  <a:schemeClr val="bg1"/>
                </a:solidFill>
              </a:rPr>
              <a:t>, Grenoble (France)</a:t>
            </a:r>
          </a:p>
        </p:txBody>
      </p:sp>
    </p:spTree>
    <p:extLst>
      <p:ext uri="{BB962C8B-B14F-4D97-AF65-F5344CB8AC3E}">
        <p14:creationId xmlns:p14="http://schemas.microsoft.com/office/powerpoint/2010/main" val="95976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H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 vs D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O: </a:t>
            </a:r>
            <a:r>
              <a:rPr lang="en-US" sz="2800" b="1" dirty="0" smtClean="0"/>
              <a:t>Dynamics</a:t>
            </a:r>
            <a:endParaRPr lang="en-GB" sz="2800" b="1" dirty="0"/>
          </a:p>
          <a:p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25919" y="4613305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Hardy et al., J. Chem. Phys. </a:t>
            </a:r>
            <a:r>
              <a:rPr lang="en-US" b="1" dirty="0" smtClean="0">
                <a:solidFill>
                  <a:schemeClr val="accent3"/>
                </a:solidFill>
              </a:rPr>
              <a:t>114</a:t>
            </a:r>
            <a:r>
              <a:rPr lang="en-US" dirty="0" smtClean="0">
                <a:solidFill>
                  <a:schemeClr val="accent3"/>
                </a:solidFill>
              </a:rPr>
              <a:t>, 3174 (2001)</a:t>
            </a:r>
            <a:endParaRPr lang="en-US" dirty="0">
              <a:solidFill>
                <a:schemeClr val="accent3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8618" y="1024816"/>
            <a:ext cx="5189845" cy="3610234"/>
            <a:chOff x="1129992" y="941560"/>
            <a:chExt cx="5189845" cy="36102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9992" y="941560"/>
              <a:ext cx="4486854" cy="361023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766241" y="2909800"/>
              <a:ext cx="6303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D</a:t>
              </a:r>
              <a:r>
                <a:rPr lang="en-US" sz="1000" baseline="-25000" dirty="0" smtClean="0"/>
                <a:t>t</a:t>
              </a:r>
              <a:r>
                <a:rPr lang="en-US" sz="1000" dirty="0" smtClean="0"/>
                <a:t>(NMR)</a:t>
              </a:r>
              <a:endParaRPr lang="fr-FR" sz="1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35888" y="3323827"/>
              <a:ext cx="2616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ym typeface="Symbol" panose="05050102010706020507" pitchFamily="18" charset="2"/>
                </a:rPr>
                <a:t></a:t>
              </a:r>
              <a:endParaRPr lang="fr-FR" sz="10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448463" y="3532893"/>
                  <a:ext cx="691663" cy="6379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fr-FR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fr-FR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fr-F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fr-FR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oMath>
                    </m:oMathPara>
                  </a14:m>
                  <a:endParaRPr lang="fr-FR" sz="1200" dirty="0"/>
                </a:p>
              </p:txBody>
            </p:sp>
          </mc:Choice>
          <mc:Fallback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8463" y="3532893"/>
                  <a:ext cx="691663" cy="63799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5365473" y="1923014"/>
                  <a:ext cx="954364" cy="8107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fr-FR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fr-FR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b>
                                    </m:sSub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fr-FR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fr-F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fr-FR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b>
                                    </m:sSub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fr-FR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oMath>
                    </m:oMathPara>
                  </a14:m>
                  <a:endParaRPr lang="fr-FR" sz="1200" dirty="0"/>
                </a:p>
              </p:txBody>
            </p:sp>
          </mc:Choice>
          <mc:Fallback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5473" y="1923014"/>
                  <a:ext cx="954364" cy="8107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2135888" y="2746677"/>
              <a:ext cx="6303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D</a:t>
              </a:r>
              <a:r>
                <a:rPr lang="en-US" sz="1000" baseline="-25000" dirty="0" err="1" smtClean="0"/>
                <a:t>r</a:t>
              </a:r>
              <a:r>
                <a:rPr lang="en-US" sz="1000" dirty="0" smtClean="0"/>
                <a:t>(NMR)</a:t>
              </a:r>
              <a:endParaRPr lang="fr-FR" sz="1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81391" y="2082192"/>
              <a:ext cx="4924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diele</a:t>
              </a:r>
              <a:r>
                <a:rPr lang="en-US" sz="1000" dirty="0" err="1"/>
                <a:t>c</a:t>
              </a:r>
              <a:endParaRPr lang="fr-FR" sz="1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36359" y="1377694"/>
              <a:ext cx="6303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D</a:t>
              </a:r>
              <a:r>
                <a:rPr lang="en-US" sz="1000" baseline="-25000" dirty="0" smtClean="0"/>
                <a:t>t</a:t>
              </a:r>
              <a:r>
                <a:rPr lang="en-US" sz="1000" dirty="0" smtClean="0"/>
                <a:t>(NMR)</a:t>
              </a:r>
              <a:endParaRPr lang="fr-FR" sz="1000" dirty="0"/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817268"/>
              </p:ext>
            </p:extLst>
          </p:nvPr>
        </p:nvGraphicFramePr>
        <p:xfrm>
          <a:off x="5759981" y="1133478"/>
          <a:ext cx="3120880" cy="1696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220">
                  <a:extLst>
                    <a:ext uri="{9D8B030D-6E8A-4147-A177-3AD203B41FA5}">
                      <a16:colId xmlns:a16="http://schemas.microsoft.com/office/drawing/2014/main" val="2794653360"/>
                    </a:ext>
                  </a:extLst>
                </a:gridCol>
                <a:gridCol w="780220">
                  <a:extLst>
                    <a:ext uri="{9D8B030D-6E8A-4147-A177-3AD203B41FA5}">
                      <a16:colId xmlns:a16="http://schemas.microsoft.com/office/drawing/2014/main" val="1905569"/>
                    </a:ext>
                  </a:extLst>
                </a:gridCol>
                <a:gridCol w="780220">
                  <a:extLst>
                    <a:ext uri="{9D8B030D-6E8A-4147-A177-3AD203B41FA5}">
                      <a16:colId xmlns:a16="http://schemas.microsoft.com/office/drawing/2014/main" val="3796506142"/>
                    </a:ext>
                  </a:extLst>
                </a:gridCol>
                <a:gridCol w="780220">
                  <a:extLst>
                    <a:ext uri="{9D8B030D-6E8A-4147-A177-3AD203B41FA5}">
                      <a16:colId xmlns:a16="http://schemas.microsoft.com/office/drawing/2014/main" val="4020432366"/>
                    </a:ext>
                  </a:extLst>
                </a:gridCol>
              </a:tblGrid>
              <a:tr h="3392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T/K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D(H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O)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D(D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O)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Ratio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599990"/>
                  </a:ext>
                </a:extLst>
              </a:tr>
              <a:tr h="339291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298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2.299</a:t>
                      </a:r>
                      <a:r>
                        <a:rPr lang="en-US" sz="1600" baseline="30000" dirty="0" smtClean="0"/>
                        <a:t>a</a:t>
                      </a:r>
                      <a:endParaRPr lang="fr-FR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1.872</a:t>
                      </a:r>
                      <a:r>
                        <a:rPr lang="en-US" sz="1600" baseline="30000" dirty="0" smtClean="0"/>
                        <a:t>a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1.23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8037263"/>
                  </a:ext>
                </a:extLst>
              </a:tr>
              <a:tr h="339291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2.300</a:t>
                      </a:r>
                      <a:r>
                        <a:rPr lang="en-US" sz="1600" baseline="30000" dirty="0" smtClean="0"/>
                        <a:t>b</a:t>
                      </a:r>
                      <a:endParaRPr lang="fr-FR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1.768</a:t>
                      </a:r>
                      <a:r>
                        <a:rPr lang="en-US" sz="1600" baseline="30000" dirty="0" smtClean="0"/>
                        <a:t>b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1.30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381505"/>
                  </a:ext>
                </a:extLst>
              </a:tr>
              <a:tr h="339291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278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1.313</a:t>
                      </a:r>
                      <a:r>
                        <a:rPr lang="en-US" sz="1600" baseline="30000" dirty="0" smtClean="0"/>
                        <a:t>a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1.015</a:t>
                      </a:r>
                      <a:r>
                        <a:rPr lang="en-US" sz="1600" baseline="30000" dirty="0" smtClean="0"/>
                        <a:t>a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1.29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035665"/>
                  </a:ext>
                </a:extLst>
              </a:tr>
              <a:tr h="339291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1.25</a:t>
                      </a:r>
                      <a:r>
                        <a:rPr lang="en-US" sz="1600" baseline="30000" dirty="0" smtClean="0"/>
                        <a:t>b</a:t>
                      </a:r>
                      <a:endParaRPr lang="fr-FR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0.94</a:t>
                      </a:r>
                      <a:r>
                        <a:rPr lang="en-US" sz="1600" baseline="30000" dirty="0" smtClean="0"/>
                        <a:t>b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1.33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23439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5595042" y="3239277"/>
                <a:ext cx="35495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aseline="30000" dirty="0" smtClean="0"/>
                  <a:t>a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type m:val="li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140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nor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1400" dirty="0" smtClean="0"/>
                  <a:t> </a:t>
                </a:r>
                <a:r>
                  <a:rPr lang="fr-FR" sz="1400" dirty="0" err="1" smtClean="0"/>
                  <a:t>from</a:t>
                </a:r>
                <a:r>
                  <a:rPr lang="fr-FR" sz="1400" dirty="0" smtClean="0"/>
                  <a:t> Mills, J. Phys. </a:t>
                </a:r>
                <a:r>
                  <a:rPr lang="fr-FR" sz="1400" dirty="0" err="1" smtClean="0"/>
                  <a:t>Chem</a:t>
                </a:r>
                <a:r>
                  <a:rPr lang="fr-FR" sz="1400" dirty="0" smtClean="0"/>
                  <a:t>. </a:t>
                </a:r>
                <a:r>
                  <a:rPr lang="fr-FR" sz="1400" b="1" dirty="0" smtClean="0"/>
                  <a:t>77</a:t>
                </a:r>
                <a:r>
                  <a:rPr lang="fr-FR" sz="1400" dirty="0" smtClean="0"/>
                  <a:t>, 685 (1973)</a:t>
                </a:r>
                <a:endParaRPr lang="fr-FR" sz="1400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042" y="3239277"/>
                <a:ext cx="3549590" cy="523220"/>
              </a:xfrm>
              <a:prstGeom prst="rect">
                <a:avLst/>
              </a:prstGeom>
              <a:blipFill>
                <a:blip r:embed="rId6"/>
                <a:stretch>
                  <a:fillRect l="-515" t="-54651" r="-859" b="-5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5595042" y="3762497"/>
                <a:ext cx="354959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aseline="30000" dirty="0" smtClean="0"/>
                  <a:t>b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type m:val="li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140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nor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1400" dirty="0" smtClean="0"/>
                  <a:t> </a:t>
                </a:r>
                <a:r>
                  <a:rPr lang="fr-FR" sz="1400" dirty="0" err="1" smtClean="0"/>
                  <a:t>from</a:t>
                </a:r>
                <a:r>
                  <a:rPr lang="fr-FR" sz="1400" dirty="0" smtClean="0"/>
                  <a:t> Price et al., J. Phys. </a:t>
                </a:r>
                <a:r>
                  <a:rPr lang="fr-FR" sz="1400" dirty="0" err="1" smtClean="0"/>
                  <a:t>Chem</a:t>
                </a:r>
                <a:r>
                  <a:rPr lang="fr-FR" sz="1400" dirty="0" smtClean="0"/>
                  <a:t>. A </a:t>
                </a:r>
                <a:r>
                  <a:rPr lang="fr-FR" sz="1400" b="1" dirty="0" smtClean="0"/>
                  <a:t>103</a:t>
                </a:r>
                <a:r>
                  <a:rPr lang="fr-FR" sz="1400" dirty="0" smtClean="0"/>
                  <a:t>, 448 (1999) and </a:t>
                </a:r>
                <a:r>
                  <a:rPr lang="fr-FR" sz="1400" dirty="0"/>
                  <a:t>J. Phys. </a:t>
                </a:r>
                <a:r>
                  <a:rPr lang="fr-FR" sz="1400" dirty="0" err="1"/>
                  <a:t>Chem</a:t>
                </a:r>
                <a:r>
                  <a:rPr lang="fr-FR" sz="1400" dirty="0"/>
                  <a:t>. A </a:t>
                </a:r>
                <a:r>
                  <a:rPr lang="fr-FR" sz="1400" b="1" dirty="0" smtClean="0"/>
                  <a:t>104</a:t>
                </a:r>
                <a:r>
                  <a:rPr lang="fr-FR" sz="1400" dirty="0" smtClean="0"/>
                  <a:t>, 5874 (2000)</a:t>
                </a:r>
                <a:endParaRPr lang="fr-FR" sz="1400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042" y="3762497"/>
                <a:ext cx="3549590" cy="738664"/>
              </a:xfrm>
              <a:prstGeom prst="rect">
                <a:avLst/>
              </a:prstGeom>
              <a:blipFill>
                <a:blip r:embed="rId7"/>
                <a:stretch>
                  <a:fillRect l="-515" t="-38843" b="-82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599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H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 vs D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O: </a:t>
            </a:r>
            <a:r>
              <a:rPr lang="en-US" sz="2800" b="1" dirty="0" smtClean="0"/>
              <a:t>Classical MD</a:t>
            </a:r>
            <a:endParaRPr lang="en-GB" sz="2800" b="1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5743"/>
            <a:ext cx="5477347" cy="313882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49999"/>
              </p:ext>
            </p:extLst>
          </p:nvPr>
        </p:nvGraphicFramePr>
        <p:xfrm>
          <a:off x="5477347" y="921409"/>
          <a:ext cx="3277356" cy="16144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9339">
                  <a:extLst>
                    <a:ext uri="{9D8B030D-6E8A-4147-A177-3AD203B41FA5}">
                      <a16:colId xmlns:a16="http://schemas.microsoft.com/office/drawing/2014/main" val="3802366993"/>
                    </a:ext>
                  </a:extLst>
                </a:gridCol>
                <a:gridCol w="819339">
                  <a:extLst>
                    <a:ext uri="{9D8B030D-6E8A-4147-A177-3AD203B41FA5}">
                      <a16:colId xmlns:a16="http://schemas.microsoft.com/office/drawing/2014/main" val="3601570935"/>
                    </a:ext>
                  </a:extLst>
                </a:gridCol>
                <a:gridCol w="819339">
                  <a:extLst>
                    <a:ext uri="{9D8B030D-6E8A-4147-A177-3AD203B41FA5}">
                      <a16:colId xmlns:a16="http://schemas.microsoft.com/office/drawing/2014/main" val="3118139319"/>
                    </a:ext>
                  </a:extLst>
                </a:gridCol>
                <a:gridCol w="819339">
                  <a:extLst>
                    <a:ext uri="{9D8B030D-6E8A-4147-A177-3AD203B41FA5}">
                      <a16:colId xmlns:a16="http://schemas.microsoft.com/office/drawing/2014/main" val="5369245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Model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D</a:t>
                      </a:r>
                      <a:r>
                        <a:rPr lang="en-US" sz="1100" baseline="0" dirty="0" smtClean="0">
                          <a:effectLst/>
                        </a:rPr>
                        <a:t> (</a:t>
                      </a:r>
                      <a:r>
                        <a:rPr lang="en-US" sz="1100" dirty="0" smtClean="0">
                          <a:effectLst/>
                        </a:rPr>
                        <a:t>H2O)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</a:t>
                      </a:r>
                      <a:r>
                        <a:rPr lang="en-US" sz="1100" dirty="0" smtClean="0">
                          <a:effectLst/>
                        </a:rPr>
                        <a:t>_(D2O)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Ratio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21355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SPCE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2.94 ± 0.12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2.47 ± 0.12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1.19 ± 0.08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2554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SPCFW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2.78 ± 0.12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2.30 ± 0.10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1.21 ± 0.07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6214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TIP4P05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2.34 ± 0.09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2.11 ± 0.07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1.11 ± 0.05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4853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TIP4PEW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2.66 ± 0.07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2.42 ± 0.10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1.10 ± 0.05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7211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TIP4PFB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2.34 ± 0.07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1.99 ± 0.07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1.18 ± 0.05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67829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TIP4PEPS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2.33 ± 0.10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2.12 ± 0.08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1.10 ± 0.06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2396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TIP4Q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2.46 ± 0.09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2.18 ± 0.08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1.13 ± 0.05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5651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OPC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2.42 ± 0.10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2.16 ± 0.08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1.12 ± 0.06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364527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926811"/>
              </p:ext>
            </p:extLst>
          </p:nvPr>
        </p:nvGraphicFramePr>
        <p:xfrm>
          <a:off x="5323435" y="2780142"/>
          <a:ext cx="3657604" cy="16144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1">
                  <a:extLst>
                    <a:ext uri="{9D8B030D-6E8A-4147-A177-3AD203B41FA5}">
                      <a16:colId xmlns:a16="http://schemas.microsoft.com/office/drawing/2014/main" val="2780351937"/>
                    </a:ext>
                  </a:extLst>
                </a:gridCol>
                <a:gridCol w="914401">
                  <a:extLst>
                    <a:ext uri="{9D8B030D-6E8A-4147-A177-3AD203B41FA5}">
                      <a16:colId xmlns:a16="http://schemas.microsoft.com/office/drawing/2014/main" val="1250958055"/>
                    </a:ext>
                  </a:extLst>
                </a:gridCol>
                <a:gridCol w="914401">
                  <a:extLst>
                    <a:ext uri="{9D8B030D-6E8A-4147-A177-3AD203B41FA5}">
                      <a16:colId xmlns:a16="http://schemas.microsoft.com/office/drawing/2014/main" val="3664432515"/>
                    </a:ext>
                  </a:extLst>
                </a:gridCol>
                <a:gridCol w="914401">
                  <a:extLst>
                    <a:ext uri="{9D8B030D-6E8A-4147-A177-3AD203B41FA5}">
                      <a16:colId xmlns:a16="http://schemas.microsoft.com/office/drawing/2014/main" val="42690860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Model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en-US" sz="1100" baseline="-25000" dirty="0" smtClean="0">
                          <a:effectLst/>
                          <a:sym typeface="Symbol" panose="05050102010706020507" pitchFamily="18" charset="2"/>
                        </a:rPr>
                        <a:t>r</a:t>
                      </a:r>
                      <a:r>
                        <a:rPr lang="en-US" sz="1100" dirty="0" smtClean="0">
                          <a:effectLst/>
                          <a:sym typeface="Symbol" panose="05050102010706020507" pitchFamily="18" charset="2"/>
                        </a:rPr>
                        <a:t>/</a:t>
                      </a:r>
                      <a:r>
                        <a:rPr lang="en-US" sz="1100" dirty="0" err="1" smtClean="0">
                          <a:effectLst/>
                          <a:sym typeface="Symbol" panose="05050102010706020507" pitchFamily="18" charset="2"/>
                        </a:rPr>
                        <a:t>ps</a:t>
                      </a:r>
                      <a:r>
                        <a:rPr lang="en-US" sz="1100" dirty="0" smtClean="0">
                          <a:effectLst/>
                        </a:rPr>
                        <a:t> (H2O)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14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en-US" sz="1100" baseline="-25000" dirty="0" smtClean="0">
                          <a:effectLst/>
                          <a:sym typeface="Symbol" panose="05050102010706020507" pitchFamily="18" charset="2"/>
                        </a:rPr>
                        <a:t>r</a:t>
                      </a:r>
                      <a:r>
                        <a:rPr lang="en-US" sz="1100" dirty="0" smtClean="0">
                          <a:effectLst/>
                          <a:sym typeface="Symbol" panose="05050102010706020507" pitchFamily="18" charset="2"/>
                        </a:rPr>
                        <a:t>/</a:t>
                      </a:r>
                      <a:r>
                        <a:rPr lang="en-US" sz="1100" dirty="0" err="1" smtClean="0">
                          <a:effectLst/>
                          <a:sym typeface="Symbol" panose="05050102010706020507" pitchFamily="18" charset="2"/>
                        </a:rPr>
                        <a:t>ps</a:t>
                      </a:r>
                      <a:r>
                        <a:rPr lang="en-US" sz="1100" dirty="0" smtClean="0">
                          <a:effectLst/>
                        </a:rPr>
                        <a:t> (D2O)</a:t>
                      </a:r>
                      <a:endParaRPr lang="fr-FR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Ratio 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98389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SPCE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1.752 ± 0.003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2.019 ± 0.003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1.152 ± 0.003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8026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SPCFW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2.030 ± 0.004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2.370 ± 0.006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1.167 ± 0.004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14078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TIP4P05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2.148 ± 0.003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2.429 ± 0.003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1.131 ± 0.002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64596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TIP4PEW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1.882 ± 0.003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2.138 ± 0.003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1.136 ± 0.002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2490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TIP4PFB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2.222 ± 0.003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2.531 ± 0.004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1.139 ± 0.002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6927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TIP4PEPS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2.066 ± 0.003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2.364 ± 0.003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1.144 ± 0.002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2490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TIP4Q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1.995 ± 0.003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2.272 ± 0.003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1.139 ± 0.002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59667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OPC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1.929 ± 0.003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2.207 ± 0.003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1.144 ± 0.002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7247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4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H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 vs D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O: </a:t>
            </a:r>
            <a:r>
              <a:rPr lang="en-US" sz="2800" b="1" dirty="0" smtClean="0"/>
              <a:t>Quantum simulations</a:t>
            </a:r>
            <a:endParaRPr lang="en-GB" sz="2800" b="1" dirty="0"/>
          </a:p>
          <a:p>
            <a:endParaRPr lang="en-GB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90117" y="847924"/>
            <a:ext cx="428270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dirty="0" smtClean="0"/>
              <a:t>Path Integral methods well stablished to compute static properties, but much less reliable  to simulate time-dependent properties.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dirty="0" smtClean="0"/>
              <a:t>Predictions vary significantly depending on the force field or DFT approach used.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Overall simulations disagree on the magnitude and sign of H/D isotope effects on the structure of liquid water.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176" y="812645"/>
            <a:ext cx="4010685" cy="29965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238" y="3862170"/>
            <a:ext cx="8729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But RPMD using a NN potential to reproduce high accurate electronic calculations is able to reproduce very well available experimental data:</a:t>
            </a:r>
          </a:p>
          <a:p>
            <a:r>
              <a:rPr lang="en-US" dirty="0" err="1" smtClean="0">
                <a:solidFill>
                  <a:schemeClr val="accent3"/>
                </a:solidFill>
              </a:rPr>
              <a:t>Stolte</a:t>
            </a:r>
            <a:r>
              <a:rPr lang="en-US" dirty="0" smtClean="0">
                <a:solidFill>
                  <a:schemeClr val="accent3"/>
                </a:solidFill>
              </a:rPr>
              <a:t> et al., J. Phys. Chem. Lett. 2024, </a:t>
            </a:r>
            <a:r>
              <a:rPr lang="en-US" b="1" dirty="0" smtClean="0">
                <a:solidFill>
                  <a:schemeClr val="accent3"/>
                </a:solidFill>
              </a:rPr>
              <a:t>15</a:t>
            </a:r>
            <a:r>
              <a:rPr lang="en-US" dirty="0" smtClean="0">
                <a:solidFill>
                  <a:schemeClr val="accent3"/>
                </a:solidFill>
              </a:rPr>
              <a:t>, 12144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8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A first try in D7</a:t>
            </a:r>
            <a:endParaRPr lang="en-GB" sz="2800" b="1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3892"/>
            <a:ext cx="7004911" cy="316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43589" y="1433181"/>
            <a:ext cx="1738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D7 (2019) </a:t>
            </a:r>
            <a:endParaRPr lang="fr-FR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251820" y="3234175"/>
            <a:ext cx="1367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D007 (2026) </a:t>
            </a:r>
            <a:endParaRPr lang="fr-FR" sz="2400" b="1" dirty="0"/>
          </a:p>
        </p:txBody>
      </p:sp>
      <p:sp>
        <p:nvSpPr>
          <p:cNvPr id="6" name="Down Arrow 5"/>
          <p:cNvSpPr/>
          <p:nvPr/>
        </p:nvSpPr>
        <p:spPr>
          <a:xfrm>
            <a:off x="7727128" y="2173586"/>
            <a:ext cx="416458" cy="7818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8247701" y="2232844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× 10</a:t>
            </a:r>
            <a:endParaRPr lang="fr-FR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1" y="880025"/>
            <a:ext cx="3336991" cy="15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2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LET </a:t>
            </a:r>
            <a:r>
              <a:rPr lang="en-US" sz="2800" b="1" dirty="0" smtClean="0"/>
              <a:t>experiment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63" y="1549867"/>
            <a:ext cx="5238576" cy="26182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491" y="4297731"/>
            <a:ext cx="5966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3"/>
                </a:solidFill>
              </a:rPr>
              <a:t>Cassella</a:t>
            </a:r>
            <a:r>
              <a:rPr lang="en-US" dirty="0" smtClean="0">
                <a:solidFill>
                  <a:schemeClr val="accent3"/>
                </a:solidFill>
              </a:rPr>
              <a:t> et al., J. Phys.: Conference Series </a:t>
            </a:r>
            <a:r>
              <a:rPr lang="en-US" b="1" dirty="0" smtClean="0">
                <a:solidFill>
                  <a:schemeClr val="accent3"/>
                </a:solidFill>
              </a:rPr>
              <a:t>1316</a:t>
            </a:r>
            <a:r>
              <a:rPr lang="en-US" dirty="0" smtClean="0">
                <a:solidFill>
                  <a:schemeClr val="accent3"/>
                </a:solidFill>
              </a:rPr>
              <a:t> (2019) 012007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1738" y="1089961"/>
            <a:ext cx="2273548" cy="1705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0265" y="3207914"/>
            <a:ext cx="2652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O, d=0.2 mm,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theo</a:t>
            </a:r>
            <a:r>
              <a:rPr lang="en-US" dirty="0" smtClean="0"/>
              <a:t>=0.89</a:t>
            </a:r>
          </a:p>
          <a:p>
            <a:r>
              <a:rPr lang="en-US" dirty="0" smtClean="0"/>
              <a:t>D</a:t>
            </a:r>
            <a:r>
              <a:rPr lang="en-US" baseline="-25000" dirty="0" smtClean="0"/>
              <a:t>2</a:t>
            </a:r>
            <a:r>
              <a:rPr lang="en-US" dirty="0" smtClean="0"/>
              <a:t>O, d=2.0 mm,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theo</a:t>
            </a:r>
            <a:r>
              <a:rPr lang="en-US" dirty="0" smtClean="0"/>
              <a:t>=0.92</a:t>
            </a:r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995881" y="896298"/>
            <a:ext cx="3163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</a:t>
            </a:r>
            <a:r>
              <a:rPr lang="en-GB" baseline="-25000" dirty="0" err="1"/>
              <a:t>i</a:t>
            </a:r>
            <a:r>
              <a:rPr lang="en-GB" dirty="0"/>
              <a:t> = 1.05, 1.81, 3.84, (12.9) </a:t>
            </a:r>
            <a:r>
              <a:rPr lang="en-GB" dirty="0" err="1"/>
              <a:t>meV</a:t>
            </a:r>
            <a:endParaRPr lang="en-GB" dirty="0"/>
          </a:p>
          <a:p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6524910" y="3965729"/>
            <a:ext cx="2438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T=278 K, </a:t>
            </a:r>
          </a:p>
          <a:p>
            <a:r>
              <a:rPr lang="en-US" dirty="0" smtClean="0"/>
              <a:t>~18 hours each sample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33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LET: Standard reduction using Mantid</a:t>
            </a:r>
            <a:endParaRPr lang="en-GB" sz="2800" b="1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97" y="950614"/>
            <a:ext cx="6132148" cy="35003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81482" y="1269634"/>
            <a:ext cx="25213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/>
              <a:t>Normalize by current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Normalize by ‘white vanadium’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Mask detectors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Convert to E-transfer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Correct detector efficiency (E)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Correct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/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f</a:t>
            </a:r>
            <a:endParaRPr lang="en-US" sz="1400" baseline="-25000" dirty="0" smtClean="0"/>
          </a:p>
          <a:p>
            <a:pPr>
              <a:spcAft>
                <a:spcPts val="600"/>
              </a:spcAft>
            </a:pPr>
            <a:r>
              <a:rPr lang="en-US" sz="1400" dirty="0" smtClean="0"/>
              <a:t>Group detectors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Correct polarization efficiency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Get incoherent and coherent contributions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2513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LET: Incoherent “raw” data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59255"/>
            <a:ext cx="4681738" cy="3511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60" y="1059254"/>
            <a:ext cx="4681738" cy="351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/>
              <a:t>LET: Incoherent “raw” data</a:t>
            </a:r>
            <a:endParaRPr lang="en-GB" sz="2800" dirty="0"/>
          </a:p>
          <a:p>
            <a:pPr algn="ctr"/>
            <a:endParaRPr lang="en-GB" sz="2800" b="1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1462"/>
            <a:ext cx="4681738" cy="3511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007" y="1101461"/>
            <a:ext cx="4681738" cy="351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/>
              <a:t>LET: Incoherent “raw” data</a:t>
            </a:r>
            <a:endParaRPr lang="en-GB" sz="2800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302"/>
            <a:ext cx="4681738" cy="3511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06" y="1074301"/>
            <a:ext cx="4681738" cy="351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2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LET: Empty cell</a:t>
            </a:r>
            <a:endParaRPr lang="en-GB" sz="2800" b="1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13" y="1050767"/>
            <a:ext cx="5975294" cy="39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8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2415" y="947491"/>
            <a:ext cx="7355899" cy="553998"/>
          </a:xfrm>
        </p:spPr>
        <p:txBody>
          <a:bodyPr/>
          <a:lstStyle/>
          <a:p>
            <a:pPr algn="ctr"/>
            <a:r>
              <a:rPr lang="en-GB" sz="3200" b="1" dirty="0" smtClean="0"/>
              <a:t>My </a:t>
            </a:r>
            <a:r>
              <a:rPr lang="en-GB" sz="3200" b="1" dirty="0" err="1" smtClean="0"/>
              <a:t>unsuccesful</a:t>
            </a:r>
            <a:r>
              <a:rPr lang="en-GB" sz="3200" b="1" dirty="0" smtClean="0"/>
              <a:t> search of q</a:t>
            </a:r>
            <a:r>
              <a:rPr lang="en-GB" sz="3200" b="1" dirty="0" smtClean="0"/>
              <a:t>uantum </a:t>
            </a:r>
            <a:r>
              <a:rPr lang="en-GB" sz="3200" b="1" dirty="0" smtClean="0"/>
              <a:t>effects </a:t>
            </a:r>
            <a:r>
              <a:rPr lang="en-GB" sz="3200" b="1" dirty="0" smtClean="0"/>
              <a:t>in liquid water using D7 and LET</a:t>
            </a:r>
            <a:br>
              <a:rPr lang="en-GB" sz="3200" b="1" dirty="0" smtClean="0"/>
            </a:br>
            <a:endParaRPr lang="en-GB" sz="32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2415" y="3469009"/>
            <a:ext cx="8673872" cy="215444"/>
          </a:xfrm>
        </p:spPr>
        <p:txBody>
          <a:bodyPr/>
          <a:lstStyle/>
          <a:p>
            <a:r>
              <a:rPr lang="en-GB" sz="2400" b="1" dirty="0" smtClean="0"/>
              <a:t>Miguel </a:t>
            </a:r>
            <a:r>
              <a:rPr lang="en-GB" sz="2400" b="1" dirty="0"/>
              <a:t>A. </a:t>
            </a:r>
            <a:r>
              <a:rPr lang="en-GB" sz="2400" b="1" dirty="0" smtClean="0"/>
              <a:t>González</a:t>
            </a:r>
            <a:endParaRPr lang="en-GB" sz="2400" b="1" dirty="0"/>
          </a:p>
          <a:p>
            <a:r>
              <a:rPr lang="en-GB" sz="2400" dirty="0" err="1">
                <a:solidFill>
                  <a:schemeClr val="bg1"/>
                </a:solidFill>
              </a:rPr>
              <a:t>Institut</a:t>
            </a:r>
            <a:r>
              <a:rPr lang="en-GB" sz="2400" dirty="0">
                <a:solidFill>
                  <a:schemeClr val="bg1"/>
                </a:solidFill>
              </a:rPr>
              <a:t> Laue-</a:t>
            </a:r>
            <a:r>
              <a:rPr lang="en-GB" sz="2400" dirty="0" err="1">
                <a:solidFill>
                  <a:schemeClr val="bg1"/>
                </a:solidFill>
              </a:rPr>
              <a:t>Langevin</a:t>
            </a:r>
            <a:r>
              <a:rPr lang="en-GB" sz="2400" dirty="0">
                <a:solidFill>
                  <a:schemeClr val="bg1"/>
                </a:solidFill>
              </a:rPr>
              <a:t>, Grenoble (France)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43" y="183365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0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/>
              <a:t>LET: Empty cell</a:t>
            </a:r>
            <a:endParaRPr lang="en-GB" sz="2800" b="1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39754"/>
            <a:ext cx="4389129" cy="2880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30" y="1239754"/>
            <a:ext cx="4389129" cy="288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/>
              <a:t>LET: Empty cell</a:t>
            </a:r>
            <a:endParaRPr lang="en-GB" sz="2800" b="1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1" y="1019980"/>
            <a:ext cx="4681738" cy="3511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740" y="1019980"/>
            <a:ext cx="4681738" cy="351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/>
              <a:t>LET: Empty cell</a:t>
            </a:r>
            <a:endParaRPr lang="en-GB" sz="2800" b="1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195"/>
            <a:ext cx="4681738" cy="3511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53" y="1056195"/>
            <a:ext cx="4681738" cy="351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8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LET: Resolution (and Gaussian fit)</a:t>
            </a:r>
            <a:endParaRPr lang="en-GB" sz="2800" b="1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142"/>
            <a:ext cx="4681738" cy="3511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62" y="1047141"/>
            <a:ext cx="4681738" cy="351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0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/>
              <a:t>LET: Resolution (and Gaussian fit)</a:t>
            </a:r>
            <a:endParaRPr lang="en-GB" sz="2800" b="1" dirty="0"/>
          </a:p>
          <a:p>
            <a:endParaRPr lang="en-GB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06" y="677169"/>
            <a:ext cx="5752248" cy="431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1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Water model</a:t>
            </a:r>
            <a:endParaRPr lang="en-GB" sz="2800" b="1" dirty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23134"/>
            <a:ext cx="415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Teixeira et al., Phys. Rev. A </a:t>
            </a:r>
            <a:r>
              <a:rPr lang="en-US" b="1" dirty="0" smtClean="0">
                <a:solidFill>
                  <a:schemeClr val="accent3"/>
                </a:solidFill>
              </a:rPr>
              <a:t>31</a:t>
            </a:r>
            <a:r>
              <a:rPr lang="en-US" dirty="0" smtClean="0">
                <a:solidFill>
                  <a:schemeClr val="accent3"/>
                </a:solidFill>
              </a:rPr>
              <a:t>, 1913 (1985)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651" y="823134"/>
            <a:ext cx="449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3"/>
                </a:solidFill>
              </a:rPr>
              <a:t>Qvist</a:t>
            </a:r>
            <a:r>
              <a:rPr lang="en-US" dirty="0" smtClean="0">
                <a:solidFill>
                  <a:schemeClr val="accent3"/>
                </a:solidFill>
              </a:rPr>
              <a:t> et al., J. Chem. Phys. </a:t>
            </a:r>
            <a:r>
              <a:rPr lang="en-US" b="1" dirty="0" smtClean="0">
                <a:solidFill>
                  <a:schemeClr val="accent3"/>
                </a:solidFill>
              </a:rPr>
              <a:t>134</a:t>
            </a:r>
            <a:r>
              <a:rPr lang="en-US" dirty="0" smtClean="0">
                <a:solidFill>
                  <a:schemeClr val="accent3"/>
                </a:solidFill>
              </a:rPr>
              <a:t>, 144508 (2001)</a:t>
            </a:r>
            <a:endParaRPr lang="en-US" dirty="0"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02518" y="1338431"/>
                <a:ext cx="3455177" cy="2839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p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18" y="1338431"/>
                <a:ext cx="3455177" cy="283989"/>
              </a:xfrm>
              <a:prstGeom prst="rect">
                <a:avLst/>
              </a:prstGeom>
              <a:blipFill>
                <a:blip r:embed="rId3"/>
                <a:stretch>
                  <a:fillRect l="-1060" t="-95652" r="-1590" b="-1260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61654" y="1702916"/>
                <a:ext cx="2439129" cy="5582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54" y="1702916"/>
                <a:ext cx="2439129" cy="5582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02518" y="2408622"/>
                <a:ext cx="3849003" cy="5248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0.98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+3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0.98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16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5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0.98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18" y="2408622"/>
                <a:ext cx="3849003" cy="524824"/>
              </a:xfrm>
              <a:prstGeom prst="rect">
                <a:avLst/>
              </a:prstGeom>
              <a:blipFill>
                <a:blip r:embed="rId5"/>
                <a:stretch>
                  <a:fillRect l="-1109" t="-53488" r="-792" b="-674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997664" y="1183413"/>
            <a:ext cx="369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free (no physical assumptions)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4284708" y="1700292"/>
                <a:ext cx="4733027" cy="5516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708" y="1700292"/>
                <a:ext cx="4733027" cy="5516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3746" y="3045534"/>
            <a:ext cx="1480241" cy="18771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69" y="3293667"/>
            <a:ext cx="1923646" cy="1553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4109" y="2623369"/>
            <a:ext cx="1079432" cy="18571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3906" y="2723984"/>
            <a:ext cx="2216244" cy="175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0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Water model</a:t>
            </a:r>
            <a:endParaRPr lang="en-GB" sz="2800" b="1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67" y="789794"/>
            <a:ext cx="5673779" cy="425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Water model</a:t>
            </a:r>
            <a:endParaRPr lang="en-GB" sz="2800" b="1" dirty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23134"/>
            <a:ext cx="415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Teixeira et al., Phys. Rev. A </a:t>
            </a:r>
            <a:r>
              <a:rPr lang="en-US" b="1" dirty="0" smtClean="0">
                <a:solidFill>
                  <a:schemeClr val="accent3"/>
                </a:solidFill>
              </a:rPr>
              <a:t>31</a:t>
            </a:r>
            <a:r>
              <a:rPr lang="en-US" dirty="0" smtClean="0">
                <a:solidFill>
                  <a:schemeClr val="accent3"/>
                </a:solidFill>
              </a:rPr>
              <a:t>, 1913 (1985)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651" y="823134"/>
            <a:ext cx="449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3"/>
                </a:solidFill>
              </a:rPr>
              <a:t>Qvist</a:t>
            </a:r>
            <a:r>
              <a:rPr lang="en-US" dirty="0" smtClean="0">
                <a:solidFill>
                  <a:schemeClr val="accent3"/>
                </a:solidFill>
              </a:rPr>
              <a:t> et al., J. Chem. Phys. </a:t>
            </a:r>
            <a:r>
              <a:rPr lang="en-US" b="1" dirty="0" smtClean="0">
                <a:solidFill>
                  <a:schemeClr val="accent3"/>
                </a:solidFill>
              </a:rPr>
              <a:t>134</a:t>
            </a:r>
            <a:r>
              <a:rPr lang="en-US" dirty="0" smtClean="0">
                <a:solidFill>
                  <a:schemeClr val="accent3"/>
                </a:solidFill>
              </a:rPr>
              <a:t>, 144508 (2001)</a:t>
            </a:r>
            <a:endParaRPr lang="en-US" dirty="0"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02518" y="1338431"/>
                <a:ext cx="3455177" cy="2839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p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18" y="1338431"/>
                <a:ext cx="3455177" cy="283989"/>
              </a:xfrm>
              <a:prstGeom prst="rect">
                <a:avLst/>
              </a:prstGeom>
              <a:blipFill>
                <a:blip r:embed="rId3"/>
                <a:stretch>
                  <a:fillRect l="-1060" t="-95652" r="-1590" b="-1260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61654" y="1702916"/>
                <a:ext cx="2439129" cy="5582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54" y="1702916"/>
                <a:ext cx="2439129" cy="5582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02518" y="2408622"/>
                <a:ext cx="3849003" cy="5248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0.98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+3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0.98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16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5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0.98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18" y="2408622"/>
                <a:ext cx="3849003" cy="524824"/>
              </a:xfrm>
              <a:prstGeom prst="rect">
                <a:avLst/>
              </a:prstGeom>
              <a:blipFill>
                <a:blip r:embed="rId5"/>
                <a:stretch>
                  <a:fillRect l="-1109" t="-53488" r="-792" b="-674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997664" y="1183413"/>
            <a:ext cx="369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free (no physical assumptions)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4284708" y="1700292"/>
                <a:ext cx="4733027" cy="5516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708" y="1700292"/>
                <a:ext cx="4733027" cy="5516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1877375" y="3209065"/>
            <a:ext cx="6240578" cy="1426507"/>
            <a:chOff x="1272560" y="3170712"/>
            <a:chExt cx="6240578" cy="1426507"/>
          </a:xfrm>
        </p:grpSpPr>
        <p:sp>
          <p:nvSpPr>
            <p:cNvPr id="15" name="Rounded Rectangle 14"/>
            <p:cNvSpPr/>
            <p:nvPr/>
          </p:nvSpPr>
          <p:spPr>
            <a:xfrm>
              <a:off x="1272560" y="3170712"/>
              <a:ext cx="5398938" cy="142650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347794" y="3275104"/>
              <a:ext cx="6165344" cy="1322115"/>
              <a:chOff x="1502173" y="3204351"/>
              <a:chExt cx="6165344" cy="1322115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1527784" y="4142771"/>
                    <a:ext cx="6139733" cy="38369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d>
                          <m:dPr>
                            <m:ctrlPr>
                              <a:rPr lang="en-US" sz="2000" b="1" i="1" smtClean="0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𝑸</m:t>
                            </m:r>
                          </m:e>
                        </m:d>
                        <m:r>
                          <a:rPr lang="en-US" sz="2000" b="1" i="1" smtClean="0">
                            <a:solidFill>
                              <a:srgbClr val="AF128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empty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cell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AF128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a14:m>
                    <a:r>
                      <a:rPr lang="fr-FR" sz="2000" dirty="0" smtClean="0">
                        <a:solidFill>
                          <a:srgbClr val="AF1280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d>
                          <m:dPr>
                            <m:ctrlPr>
                              <a:rPr lang="en-US" sz="2000" b="1" i="1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𝑸</m:t>
                            </m:r>
                          </m:e>
                        </m:d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2000" b="0" i="1" smtClean="0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rgbClr val="AF128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bgr</m:t>
                            </m:r>
                          </m:sub>
                        </m:sSub>
                      </m:oMath>
                    </a14:m>
                    <a:endParaRPr lang="fr-FR" sz="2000" dirty="0"/>
                  </a:p>
                </p:txBody>
              </p:sp>
            </mc:Choice>
            <mc:Fallback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784" y="4142771"/>
                    <a:ext cx="6139733" cy="38369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490" b="-30159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1502173" y="3204351"/>
                    <a:ext cx="5298053" cy="33034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AF12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AF128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000">
                                  <a:solidFill>
                                    <a:srgbClr val="AF1280"/>
                                  </a:solidFill>
                                  <a:latin typeface="Cambria Math" panose="02040503050406030204" pitchFamily="18" charset="0"/>
                                </a:rPr>
                                <m:t>fit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AF12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AF128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2000" i="1">
                                  <a:solidFill>
                                    <a:srgbClr val="AF128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AF128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rgbClr val="AF128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AF128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AF128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AF128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AF128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rgbClr val="AF128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𝑸</m:t>
                              </m:r>
                            </m:e>
                          </m:d>
                          <m:r>
                            <a:rPr lang="en-US" sz="2000" b="1" i="1" smtClean="0">
                              <a:solidFill>
                                <a:srgbClr val="AF128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n-US" sz="2000" b="1" i="1" smtClean="0">
                                  <a:solidFill>
                                    <a:srgbClr val="AF128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rgbClr val="AF128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𝑸</m:t>
                                  </m:r>
                                </m:e>
                              </m:d>
                              <m:r>
                                <a:rPr lang="en-US" sz="2000" i="1">
                                  <a:solidFill>
                                    <a:srgbClr val="AF128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1" i="1">
                                          <a:solidFill>
                                            <a:srgbClr val="AF128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2000" b="1" i="1">
                                          <a:solidFill>
                                            <a:srgbClr val="AF128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𝜞</m:t>
                                      </m:r>
                                    </m:e>
                                    <m:sub>
                                      <m:r>
                                        <a:rPr lang="en-US" sz="2000" b="1" i="1">
                                          <a:solidFill>
                                            <a:srgbClr val="AF128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000" b="1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b="1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𝑸</m:t>
                                  </m:r>
                                  <m:r>
                                    <a:rPr lang="en-US" sz="2000" b="1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AF128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AF128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AF128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1" i="1" smtClean="0">
                              <a:solidFill>
                                <a:srgbClr val="AF128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fr-FR" sz="2000" dirty="0"/>
                  </a:p>
                </p:txBody>
              </p:sp>
            </mc:Choice>
            <mc:Fallback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02173" y="3204351"/>
                    <a:ext cx="5298053" cy="33034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75" t="-166667" r="-575" b="-240741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1502173" y="3719648"/>
                    <a:ext cx="4511043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}"/>
                              <m:ctrlPr>
                                <a:rPr lang="fr-FR" sz="2000" i="1" smtClean="0">
                                  <a:solidFill>
                                    <a:srgbClr val="AF12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  <m:r>
                                <a:rPr lang="en-US" sz="2000" i="1">
                                  <a:solidFill>
                                    <a:srgbClr val="AF128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AF128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000" i="1">
                                          <a:solidFill>
                                            <a:srgbClr val="AF128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AF128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)+</m:t>
                                  </m:r>
                                  <m:sSub>
                                    <m:sSubPr>
                                      <m:ctrlPr>
                                        <a:rPr lang="en-US" sz="2000" b="1" i="1">
                                          <a:solidFill>
                                            <a:srgbClr val="AF128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2000" b="1" i="1">
                                          <a:solidFill>
                                            <a:srgbClr val="AF128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𝜞</m:t>
                                      </m:r>
                                    </m:e>
                                    <m:sub>
                                      <m:r>
                                        <a:rPr lang="en-US" sz="2000" b="1" i="1">
                                          <a:solidFill>
                                            <a:srgbClr val="AF128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en-US" sz="2000" b="1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b="1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𝑸</m:t>
                                  </m:r>
                                  <m:r>
                                    <a:rPr lang="en-US" sz="2000" b="1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AF128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AF128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AF128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rgbClr val="AF128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rgbClr val="AF128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fr-FR" sz="2000" dirty="0">
                      <a:solidFill>
                        <a:srgbClr val="AF128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02173" y="3719648"/>
                    <a:ext cx="4511043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176471" r="-8919" b="-260784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58018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LET: Fits</a:t>
            </a:r>
            <a:endParaRPr lang="en-GB" sz="2800" b="1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7" y="1128621"/>
            <a:ext cx="4389129" cy="3291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21" y="1128620"/>
            <a:ext cx="4389129" cy="32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2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/>
              <a:t>LET: Fits</a:t>
            </a:r>
            <a:endParaRPr lang="en-GB" sz="2800" b="1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83"/>
            <a:ext cx="4389129" cy="3291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76" y="1155783"/>
            <a:ext cx="4389129" cy="32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H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 vs </a:t>
            </a:r>
            <a:r>
              <a:rPr lang="en-US" sz="2800" b="1" dirty="0" smtClean="0"/>
              <a:t>D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</a:t>
            </a:r>
            <a:endParaRPr lang="en-GB" sz="2800" b="1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60" y="921896"/>
            <a:ext cx="1733471" cy="1118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383" y="921896"/>
            <a:ext cx="2486201" cy="1767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87" y="2428406"/>
            <a:ext cx="1804116" cy="24085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053" y="3041362"/>
            <a:ext cx="1832785" cy="1648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1693" y="2847257"/>
            <a:ext cx="2145207" cy="175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/>
              <a:t>LET: Fits</a:t>
            </a:r>
            <a:endParaRPr lang="en-GB" sz="2800" b="1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409"/>
            <a:ext cx="4389129" cy="3291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76" y="1092409"/>
            <a:ext cx="4389129" cy="32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7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31" y="754825"/>
            <a:ext cx="5640779" cy="423058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>
                <a:sym typeface="Symbol" panose="05050102010706020507" pitchFamily="18" charset="2"/>
              </a:rPr>
              <a:t></a:t>
            </a:r>
            <a:r>
              <a:rPr lang="en-US" sz="2800" b="1" baseline="-25000" dirty="0" smtClean="0">
                <a:sym typeface="Symbol" panose="05050102010706020507" pitchFamily="18" charset="2"/>
              </a:rPr>
              <a:t>1</a:t>
            </a:r>
            <a:r>
              <a:rPr lang="en-US" sz="2800" b="1" dirty="0" smtClean="0">
                <a:sym typeface="Symbol" panose="05050102010706020507" pitchFamily="18" charset="2"/>
              </a:rPr>
              <a:t>(Q): H</a:t>
            </a:r>
            <a:r>
              <a:rPr lang="en-US" sz="2800" b="1" baseline="-25000" dirty="0" smtClean="0">
                <a:sym typeface="Symbol" panose="05050102010706020507" pitchFamily="18" charset="2"/>
              </a:rPr>
              <a:t>2</a:t>
            </a:r>
            <a:r>
              <a:rPr lang="en-US" sz="2800" b="1" dirty="0" smtClean="0">
                <a:sym typeface="Symbol" panose="05050102010706020507" pitchFamily="18" charset="2"/>
              </a:rPr>
              <a:t>O vs D</a:t>
            </a:r>
            <a:r>
              <a:rPr lang="en-US" sz="2800" b="1" baseline="-25000" dirty="0" smtClean="0">
                <a:sym typeface="Symbol" panose="05050102010706020507" pitchFamily="18" charset="2"/>
              </a:rPr>
              <a:t>2</a:t>
            </a:r>
            <a:r>
              <a:rPr lang="en-US" sz="2800" b="1" dirty="0" smtClean="0">
                <a:sym typeface="Symbol" panose="05050102010706020507" pitchFamily="18" charset="2"/>
              </a:rPr>
              <a:t>O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642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>
                <a:sym typeface="Symbol" panose="05050102010706020507" pitchFamily="18" charset="2"/>
              </a:rPr>
              <a:t></a:t>
            </a:r>
            <a:r>
              <a:rPr lang="en-US" sz="2800" b="1" baseline="-25000" dirty="0">
                <a:sym typeface="Symbol" panose="05050102010706020507" pitchFamily="18" charset="2"/>
              </a:rPr>
              <a:t>1</a:t>
            </a:r>
            <a:r>
              <a:rPr lang="en-US" sz="2800" b="1" dirty="0">
                <a:sym typeface="Symbol" panose="05050102010706020507" pitchFamily="18" charset="2"/>
              </a:rPr>
              <a:t>(Q): H</a:t>
            </a:r>
            <a:r>
              <a:rPr lang="en-US" sz="2800" b="1" baseline="-25000" dirty="0">
                <a:sym typeface="Symbol" panose="05050102010706020507" pitchFamily="18" charset="2"/>
              </a:rPr>
              <a:t>2</a:t>
            </a:r>
            <a:r>
              <a:rPr lang="en-US" sz="2800" b="1" dirty="0">
                <a:sym typeface="Symbol" panose="05050102010706020507" pitchFamily="18" charset="2"/>
              </a:rPr>
              <a:t>O vs D</a:t>
            </a:r>
            <a:r>
              <a:rPr lang="en-US" sz="2800" b="1" baseline="-25000" dirty="0">
                <a:sym typeface="Symbol" panose="05050102010706020507" pitchFamily="18" charset="2"/>
              </a:rPr>
              <a:t>2</a:t>
            </a:r>
            <a:r>
              <a:rPr lang="en-US" sz="2800" b="1" dirty="0">
                <a:sym typeface="Symbol" panose="05050102010706020507" pitchFamily="18" charset="2"/>
              </a:rPr>
              <a:t>O</a:t>
            </a:r>
            <a:endParaRPr lang="en-GB" sz="2800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46" y="795921"/>
            <a:ext cx="5687283" cy="426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7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>
                <a:sym typeface="Symbol" panose="05050102010706020507" pitchFamily="18" charset="2"/>
              </a:rPr>
              <a:t></a:t>
            </a:r>
            <a:r>
              <a:rPr lang="en-US" sz="2800" b="1" baseline="-25000" dirty="0">
                <a:sym typeface="Symbol" panose="05050102010706020507" pitchFamily="18" charset="2"/>
              </a:rPr>
              <a:t>1</a:t>
            </a:r>
            <a:r>
              <a:rPr lang="en-US" sz="2800" b="1" dirty="0">
                <a:sym typeface="Symbol" panose="05050102010706020507" pitchFamily="18" charset="2"/>
              </a:rPr>
              <a:t>(Q): </a:t>
            </a:r>
            <a:r>
              <a:rPr lang="en-US" sz="2800" b="1" dirty="0" smtClean="0">
                <a:sym typeface="Symbol" panose="05050102010706020507" pitchFamily="18" charset="2"/>
              </a:rPr>
              <a:t>H</a:t>
            </a:r>
            <a:r>
              <a:rPr lang="en-US" sz="2800" b="1" baseline="-25000" dirty="0" smtClean="0">
                <a:sym typeface="Symbol" panose="05050102010706020507" pitchFamily="18" charset="2"/>
              </a:rPr>
              <a:t>2</a:t>
            </a:r>
            <a:r>
              <a:rPr lang="en-US" sz="2800" b="1" dirty="0" smtClean="0">
                <a:sym typeface="Symbol" panose="05050102010706020507" pitchFamily="18" charset="2"/>
              </a:rPr>
              <a:t>O</a:t>
            </a:r>
            <a:endParaRPr lang="en-GB" sz="2800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09" y="754371"/>
            <a:ext cx="5852172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2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>
                <a:sym typeface="Symbol" panose="05050102010706020507" pitchFamily="18" charset="2"/>
              </a:rPr>
              <a:t></a:t>
            </a:r>
            <a:r>
              <a:rPr lang="en-US" sz="2800" b="1" baseline="-25000" dirty="0">
                <a:sym typeface="Symbol" panose="05050102010706020507" pitchFamily="18" charset="2"/>
              </a:rPr>
              <a:t>1</a:t>
            </a:r>
            <a:r>
              <a:rPr lang="en-US" sz="2800" b="1" dirty="0">
                <a:sym typeface="Symbol" panose="05050102010706020507" pitchFamily="18" charset="2"/>
              </a:rPr>
              <a:t>(Q): </a:t>
            </a:r>
            <a:r>
              <a:rPr lang="en-US" sz="2800" b="1" dirty="0" smtClean="0">
                <a:sym typeface="Symbol" panose="05050102010706020507" pitchFamily="18" charset="2"/>
              </a:rPr>
              <a:t>H</a:t>
            </a:r>
            <a:r>
              <a:rPr lang="en-US" sz="2800" b="1" baseline="-25000" dirty="0" smtClean="0">
                <a:sym typeface="Symbol" panose="05050102010706020507" pitchFamily="18" charset="2"/>
              </a:rPr>
              <a:t>2</a:t>
            </a:r>
            <a:r>
              <a:rPr lang="en-US" sz="2800" b="1" dirty="0" smtClean="0">
                <a:sym typeface="Symbol" panose="05050102010706020507" pitchFamily="18" charset="2"/>
              </a:rPr>
              <a:t>O</a:t>
            </a:r>
            <a:endParaRPr lang="en-GB" sz="2800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9" y="677169"/>
            <a:ext cx="5852172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1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>
                <a:sym typeface="Symbol" panose="05050102010706020507" pitchFamily="18" charset="2"/>
              </a:rPr>
              <a:t></a:t>
            </a:r>
            <a:r>
              <a:rPr lang="en-US" sz="2800" b="1" baseline="-25000" dirty="0">
                <a:sym typeface="Symbol" panose="05050102010706020507" pitchFamily="18" charset="2"/>
              </a:rPr>
              <a:t>1</a:t>
            </a:r>
            <a:r>
              <a:rPr lang="en-US" sz="2800" b="1" dirty="0">
                <a:sym typeface="Symbol" panose="05050102010706020507" pitchFamily="18" charset="2"/>
              </a:rPr>
              <a:t>(Q): </a:t>
            </a:r>
            <a:r>
              <a:rPr lang="en-US" sz="2800" b="1" dirty="0" smtClean="0">
                <a:sym typeface="Symbol" panose="05050102010706020507" pitchFamily="18" charset="2"/>
              </a:rPr>
              <a:t>D</a:t>
            </a:r>
            <a:r>
              <a:rPr lang="en-US" sz="2800" b="1" baseline="-25000" dirty="0" smtClean="0">
                <a:sym typeface="Symbol" panose="05050102010706020507" pitchFamily="18" charset="2"/>
              </a:rPr>
              <a:t>2</a:t>
            </a:r>
            <a:r>
              <a:rPr lang="en-US" sz="2800" b="1" dirty="0" smtClean="0">
                <a:sym typeface="Symbol" panose="05050102010706020507" pitchFamily="18" charset="2"/>
              </a:rPr>
              <a:t>O</a:t>
            </a:r>
            <a:endParaRPr lang="en-GB" sz="2800" dirty="0"/>
          </a:p>
          <a:p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90" y="754371"/>
            <a:ext cx="5852172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3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>
                <a:sym typeface="Symbol" panose="05050102010706020507" pitchFamily="18" charset="2"/>
              </a:rPr>
              <a:t></a:t>
            </a:r>
            <a:r>
              <a:rPr lang="en-US" sz="2800" b="1" baseline="-25000" dirty="0">
                <a:sym typeface="Symbol" panose="05050102010706020507" pitchFamily="18" charset="2"/>
              </a:rPr>
              <a:t>1</a:t>
            </a:r>
            <a:r>
              <a:rPr lang="en-US" sz="2800" b="1" dirty="0">
                <a:sym typeface="Symbol" panose="05050102010706020507" pitchFamily="18" charset="2"/>
              </a:rPr>
              <a:t>(Q): </a:t>
            </a:r>
            <a:r>
              <a:rPr lang="en-US" sz="2800" b="1" dirty="0" smtClean="0">
                <a:sym typeface="Symbol" panose="05050102010706020507" pitchFamily="18" charset="2"/>
              </a:rPr>
              <a:t>D</a:t>
            </a:r>
            <a:r>
              <a:rPr lang="en-US" sz="2800" b="1" baseline="-25000" dirty="0" smtClean="0">
                <a:sym typeface="Symbol" panose="05050102010706020507" pitchFamily="18" charset="2"/>
              </a:rPr>
              <a:t>2</a:t>
            </a:r>
            <a:r>
              <a:rPr lang="en-US" sz="2800" b="1" dirty="0" smtClean="0">
                <a:sym typeface="Symbol" panose="05050102010706020507" pitchFamily="18" charset="2"/>
              </a:rPr>
              <a:t>O</a:t>
            </a:r>
            <a:endParaRPr lang="en-GB" sz="2800" dirty="0"/>
          </a:p>
          <a:p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90" y="677169"/>
            <a:ext cx="5852172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4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>
                <a:sym typeface="Symbol" panose="05050102010706020507" pitchFamily="18" charset="2"/>
              </a:rPr>
              <a:t></a:t>
            </a:r>
            <a:r>
              <a:rPr lang="en-US" sz="2800" b="1" baseline="-25000" dirty="0">
                <a:sym typeface="Symbol" panose="05050102010706020507" pitchFamily="18" charset="2"/>
              </a:rPr>
              <a:t>1</a:t>
            </a:r>
            <a:r>
              <a:rPr lang="en-US" sz="2800" b="1" dirty="0">
                <a:sym typeface="Symbol" panose="05050102010706020507" pitchFamily="18" charset="2"/>
              </a:rPr>
              <a:t>(Q): H</a:t>
            </a:r>
            <a:r>
              <a:rPr lang="en-US" sz="2800" b="1" baseline="-25000" dirty="0">
                <a:sym typeface="Symbol" panose="05050102010706020507" pitchFamily="18" charset="2"/>
              </a:rPr>
              <a:t>2</a:t>
            </a:r>
            <a:r>
              <a:rPr lang="en-US" sz="2800" b="1" dirty="0">
                <a:sym typeface="Symbol" panose="05050102010706020507" pitchFamily="18" charset="2"/>
              </a:rPr>
              <a:t>O vs D</a:t>
            </a:r>
            <a:r>
              <a:rPr lang="en-US" sz="2800" b="1" baseline="-25000" dirty="0">
                <a:sym typeface="Symbol" panose="05050102010706020507" pitchFamily="18" charset="2"/>
              </a:rPr>
              <a:t>2</a:t>
            </a:r>
            <a:r>
              <a:rPr lang="en-US" sz="2800" b="1" dirty="0">
                <a:sym typeface="Symbol" panose="05050102010706020507" pitchFamily="18" charset="2"/>
              </a:rPr>
              <a:t>O</a:t>
            </a:r>
            <a:endParaRPr lang="en-GB" sz="2800" dirty="0"/>
          </a:p>
          <a:p>
            <a:endParaRPr lang="en-GB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7867024"/>
                  </p:ext>
                </p:extLst>
              </p:nvPr>
            </p:nvGraphicFramePr>
            <p:xfrm>
              <a:off x="1055224" y="783687"/>
              <a:ext cx="6923908" cy="178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67595">
                      <a:extLst>
                        <a:ext uri="{9D8B030D-6E8A-4147-A177-3AD203B41FA5}">
                          <a16:colId xmlns:a16="http://schemas.microsoft.com/office/drawing/2014/main" val="2030854014"/>
                        </a:ext>
                      </a:extLst>
                    </a:gridCol>
                    <a:gridCol w="1009402">
                      <a:extLst>
                        <a:ext uri="{9D8B030D-6E8A-4147-A177-3AD203B41FA5}">
                          <a16:colId xmlns:a16="http://schemas.microsoft.com/office/drawing/2014/main" val="3113572869"/>
                        </a:ext>
                      </a:extLst>
                    </a:gridCol>
                    <a:gridCol w="1163782">
                      <a:extLst>
                        <a:ext uri="{9D8B030D-6E8A-4147-A177-3AD203B41FA5}">
                          <a16:colId xmlns:a16="http://schemas.microsoft.com/office/drawing/2014/main" val="2525999857"/>
                        </a:ext>
                      </a:extLst>
                    </a:gridCol>
                    <a:gridCol w="1283129">
                      <a:extLst>
                        <a:ext uri="{9D8B030D-6E8A-4147-A177-3AD203B41FA5}">
                          <a16:colId xmlns:a16="http://schemas.microsoft.com/office/drawing/2014/main" val="3833922415"/>
                        </a:ext>
                      </a:extLst>
                    </a:gridCol>
                  </a:tblGrid>
                  <a:tr h="237200">
                    <a:tc>
                      <a:txBody>
                        <a:bodyPr/>
                        <a:lstStyle/>
                        <a:p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H</a:t>
                          </a:r>
                          <a:r>
                            <a:rPr lang="en-US" sz="1400" baseline="-25000" dirty="0" smtClean="0"/>
                            <a:t>2</a:t>
                          </a:r>
                          <a:r>
                            <a:rPr lang="en-US" sz="1400" dirty="0" smtClean="0"/>
                            <a:t>O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D</a:t>
                          </a:r>
                          <a:r>
                            <a:rPr lang="en-US" sz="1400" baseline="-25000" dirty="0" smtClean="0"/>
                            <a:t>2</a:t>
                          </a:r>
                          <a:r>
                            <a:rPr lang="en-US" sz="1400" dirty="0" smtClean="0"/>
                            <a:t>O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Ratio</a:t>
                          </a:r>
                          <a:endParaRPr lang="fr-FR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7584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D</a:t>
                          </a:r>
                          <a:r>
                            <a:rPr lang="en-US" sz="1400" baseline="0" dirty="0" smtClean="0"/>
                            <a:t> (Fick, </a:t>
                          </a:r>
                          <a:r>
                            <a:rPr lang="en-US" sz="1400" baseline="0" dirty="0" err="1" smtClean="0"/>
                            <a:t>Q</a:t>
                          </a:r>
                          <a:r>
                            <a:rPr lang="en-US" sz="1400" baseline="-25000" dirty="0" err="1" smtClean="0"/>
                            <a:t>max</a:t>
                          </a:r>
                          <a:r>
                            <a:rPr lang="en-US" sz="1400" baseline="0" dirty="0" smtClean="0"/>
                            <a:t>=0.7 Å</a:t>
                          </a:r>
                          <a:r>
                            <a:rPr lang="en-US" sz="1400" baseline="30000" dirty="0" smtClean="0">
                              <a:sym typeface="Symbol" panose="05050102010706020507" pitchFamily="18" charset="2"/>
                            </a:rPr>
                            <a:t>1</a:t>
                          </a:r>
                          <a:r>
                            <a:rPr lang="en-US" sz="1400" baseline="0" dirty="0" smtClean="0">
                              <a:sym typeface="Symbol" panose="05050102010706020507" pitchFamily="18" charset="2"/>
                            </a:rPr>
                            <a:t>) (10</a:t>
                          </a:r>
                          <a:r>
                            <a:rPr lang="en-US" sz="1400" baseline="30000" dirty="0" smtClean="0">
                              <a:sym typeface="Symbol" panose="05050102010706020507" pitchFamily="18" charset="2"/>
                            </a:rPr>
                            <a:t>9</a:t>
                          </a:r>
                          <a:r>
                            <a:rPr lang="en-US" sz="1400" baseline="0" dirty="0" smtClean="0">
                              <a:sym typeface="Symbol" panose="05050102010706020507" pitchFamily="18" charset="2"/>
                            </a:rPr>
                            <a:t> m</a:t>
                          </a:r>
                          <a:r>
                            <a:rPr lang="en-US" sz="1400" baseline="30000" dirty="0" smtClean="0">
                              <a:sym typeface="Symbol" panose="05050102010706020507" pitchFamily="18" charset="2"/>
                            </a:rPr>
                            <a:t>2</a:t>
                          </a:r>
                          <a:r>
                            <a:rPr lang="en-US" sz="1400" baseline="0" dirty="0" smtClean="0">
                              <a:sym typeface="Symbol" panose="05050102010706020507" pitchFamily="18" charset="2"/>
                            </a:rPr>
                            <a:t>/s)</a:t>
                          </a:r>
                          <a:endParaRPr lang="en-US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1.20</m:t>
                                </m:r>
                              </m:oMath>
                            </m:oMathPara>
                          </a14:m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0.84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1.43</a:t>
                          </a:r>
                          <a:endParaRPr lang="fr-FR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25645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D</a:t>
                          </a:r>
                          <a:r>
                            <a:rPr lang="en-US" sz="1400" baseline="0" dirty="0" smtClean="0"/>
                            <a:t> (Fick, </a:t>
                          </a:r>
                          <a:r>
                            <a:rPr lang="en-US" sz="1400" baseline="0" dirty="0" err="1" smtClean="0"/>
                            <a:t>Q</a:t>
                          </a:r>
                          <a:r>
                            <a:rPr lang="en-US" sz="1400" baseline="-25000" dirty="0" err="1" smtClean="0"/>
                            <a:t>max</a:t>
                          </a:r>
                          <a:r>
                            <a:rPr lang="en-US" sz="1400" baseline="0" dirty="0" smtClean="0"/>
                            <a:t>=1.05 Å</a:t>
                          </a:r>
                          <a:r>
                            <a:rPr lang="en-US" sz="1400" baseline="30000" dirty="0" smtClean="0">
                              <a:sym typeface="Symbol" panose="05050102010706020507" pitchFamily="18" charset="2"/>
                            </a:rPr>
                            <a:t>1</a:t>
                          </a:r>
                          <a:r>
                            <a:rPr lang="en-US" sz="1400" baseline="0" dirty="0" smtClean="0">
                              <a:sym typeface="Symbol" panose="05050102010706020507" pitchFamily="18" charset="2"/>
                            </a:rPr>
                            <a:t>) (10</a:t>
                          </a:r>
                          <a:r>
                            <a:rPr lang="en-US" sz="1400" baseline="30000" dirty="0" smtClean="0">
                              <a:sym typeface="Symbol" panose="05050102010706020507" pitchFamily="18" charset="2"/>
                            </a:rPr>
                            <a:t>9</a:t>
                          </a:r>
                          <a:r>
                            <a:rPr lang="en-US" sz="1400" baseline="0" dirty="0" smtClean="0">
                              <a:sym typeface="Symbol" panose="05050102010706020507" pitchFamily="18" charset="2"/>
                            </a:rPr>
                            <a:t> m</a:t>
                          </a:r>
                          <a:r>
                            <a:rPr lang="en-US" sz="1400" baseline="30000" dirty="0" smtClean="0">
                              <a:sym typeface="Symbol" panose="05050102010706020507" pitchFamily="18" charset="2"/>
                            </a:rPr>
                            <a:t>2</a:t>
                          </a:r>
                          <a:r>
                            <a:rPr lang="en-US" sz="1400" baseline="0" dirty="0" smtClean="0">
                              <a:sym typeface="Symbol" panose="05050102010706020507" pitchFamily="18" charset="2"/>
                            </a:rPr>
                            <a:t>/s)</a:t>
                          </a:r>
                          <a:endParaRPr lang="en-US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1.29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0.95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1.36</a:t>
                          </a:r>
                          <a:endParaRPr lang="fr-FR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93986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D</a:t>
                          </a:r>
                          <a:r>
                            <a:rPr lang="en-US" sz="1400" baseline="0" dirty="0" smtClean="0"/>
                            <a:t> (Jump diffusion) </a:t>
                          </a:r>
                          <a:r>
                            <a:rPr lang="en-US" sz="1400" baseline="0" dirty="0" smtClean="0">
                              <a:sym typeface="Symbol" panose="05050102010706020507" pitchFamily="18" charset="2"/>
                            </a:rPr>
                            <a:t>(10</a:t>
                          </a:r>
                          <a:r>
                            <a:rPr lang="en-US" sz="1400" baseline="30000" dirty="0" smtClean="0">
                              <a:sym typeface="Symbol" panose="05050102010706020507" pitchFamily="18" charset="2"/>
                            </a:rPr>
                            <a:t>9</a:t>
                          </a:r>
                          <a:r>
                            <a:rPr lang="en-US" sz="1400" baseline="0" dirty="0" smtClean="0">
                              <a:sym typeface="Symbol" panose="05050102010706020507" pitchFamily="18" charset="2"/>
                            </a:rPr>
                            <a:t> m</a:t>
                          </a:r>
                          <a:r>
                            <a:rPr lang="en-US" sz="1400" baseline="30000" dirty="0" smtClean="0">
                              <a:sym typeface="Symbol" panose="05050102010706020507" pitchFamily="18" charset="2"/>
                            </a:rPr>
                            <a:t>2</a:t>
                          </a:r>
                          <a:r>
                            <a:rPr lang="en-US" sz="1400" baseline="0" dirty="0" smtClean="0">
                              <a:sym typeface="Symbol" panose="05050102010706020507" pitchFamily="18" charset="2"/>
                            </a:rPr>
                            <a:t>/s)</a:t>
                          </a:r>
                          <a:endParaRPr lang="en-US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4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1.39</a:t>
                          </a:r>
                          <a:endParaRPr lang="fr-FR" sz="14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1.03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1.35</a:t>
                          </a:r>
                          <a:endParaRPr lang="fr-FR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938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baseline="0" dirty="0" smtClean="0"/>
                            <a:t>             Jump length (Å)</a:t>
                          </a:r>
                          <a:endParaRPr lang="fr-FR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0.57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0(?)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-</a:t>
                          </a:r>
                          <a:endParaRPr lang="fr-FR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139743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7867024"/>
                  </p:ext>
                </p:extLst>
              </p:nvPr>
            </p:nvGraphicFramePr>
            <p:xfrm>
              <a:off x="1055224" y="783687"/>
              <a:ext cx="6923908" cy="178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67595">
                      <a:extLst>
                        <a:ext uri="{9D8B030D-6E8A-4147-A177-3AD203B41FA5}">
                          <a16:colId xmlns:a16="http://schemas.microsoft.com/office/drawing/2014/main" val="2030854014"/>
                        </a:ext>
                      </a:extLst>
                    </a:gridCol>
                    <a:gridCol w="1009402">
                      <a:extLst>
                        <a:ext uri="{9D8B030D-6E8A-4147-A177-3AD203B41FA5}">
                          <a16:colId xmlns:a16="http://schemas.microsoft.com/office/drawing/2014/main" val="3113572869"/>
                        </a:ext>
                      </a:extLst>
                    </a:gridCol>
                    <a:gridCol w="1163782">
                      <a:extLst>
                        <a:ext uri="{9D8B030D-6E8A-4147-A177-3AD203B41FA5}">
                          <a16:colId xmlns:a16="http://schemas.microsoft.com/office/drawing/2014/main" val="2525999857"/>
                        </a:ext>
                      </a:extLst>
                    </a:gridCol>
                    <a:gridCol w="1283129">
                      <a:extLst>
                        <a:ext uri="{9D8B030D-6E8A-4147-A177-3AD203B41FA5}">
                          <a16:colId xmlns:a16="http://schemas.microsoft.com/office/drawing/2014/main" val="3833922415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H</a:t>
                          </a:r>
                          <a:r>
                            <a:rPr lang="en-US" sz="1400" baseline="-25000" dirty="0" smtClean="0"/>
                            <a:t>2</a:t>
                          </a:r>
                          <a:r>
                            <a:rPr lang="en-US" sz="1400" dirty="0" smtClean="0"/>
                            <a:t>O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D</a:t>
                          </a:r>
                          <a:r>
                            <a:rPr lang="en-US" sz="1400" baseline="-25000" dirty="0" smtClean="0"/>
                            <a:t>2</a:t>
                          </a:r>
                          <a:r>
                            <a:rPr lang="en-US" sz="1400" dirty="0" smtClean="0"/>
                            <a:t>O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Ratio</a:t>
                          </a:r>
                          <a:endParaRPr lang="fr-FR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7584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D</a:t>
                          </a:r>
                          <a:r>
                            <a:rPr lang="en-US" sz="1400" baseline="0" dirty="0" smtClean="0"/>
                            <a:t> (Fick, </a:t>
                          </a:r>
                          <a:r>
                            <a:rPr lang="en-US" sz="1400" baseline="0" dirty="0" err="1" smtClean="0"/>
                            <a:t>Q</a:t>
                          </a:r>
                          <a:r>
                            <a:rPr lang="en-US" sz="1400" baseline="-25000" dirty="0" err="1" smtClean="0"/>
                            <a:t>max</a:t>
                          </a:r>
                          <a:r>
                            <a:rPr lang="en-US" sz="1400" baseline="0" dirty="0" smtClean="0"/>
                            <a:t>=0.7 Å</a:t>
                          </a:r>
                          <a:r>
                            <a:rPr lang="en-US" sz="1400" baseline="30000" dirty="0" smtClean="0">
                              <a:sym typeface="Symbol" panose="05050102010706020507" pitchFamily="18" charset="2"/>
                            </a:rPr>
                            <a:t>1</a:t>
                          </a:r>
                          <a:r>
                            <a:rPr lang="en-US" sz="1400" baseline="0" dirty="0" smtClean="0">
                              <a:sym typeface="Symbol" panose="05050102010706020507" pitchFamily="18" charset="2"/>
                            </a:rPr>
                            <a:t>) (10</a:t>
                          </a:r>
                          <a:r>
                            <a:rPr lang="en-US" sz="1400" baseline="30000" dirty="0" smtClean="0">
                              <a:sym typeface="Symbol" panose="05050102010706020507" pitchFamily="18" charset="2"/>
                            </a:rPr>
                            <a:t>9</a:t>
                          </a:r>
                          <a:r>
                            <a:rPr lang="en-US" sz="1400" baseline="0" dirty="0" smtClean="0">
                              <a:sym typeface="Symbol" panose="05050102010706020507" pitchFamily="18" charset="2"/>
                            </a:rPr>
                            <a:t> m</a:t>
                          </a:r>
                          <a:r>
                            <a:rPr lang="en-US" sz="1400" baseline="30000" dirty="0" smtClean="0">
                              <a:sym typeface="Symbol" panose="05050102010706020507" pitchFamily="18" charset="2"/>
                            </a:rPr>
                            <a:t>2</a:t>
                          </a:r>
                          <a:r>
                            <a:rPr lang="en-US" sz="1400" baseline="0" dirty="0" smtClean="0">
                              <a:sym typeface="Symbol" panose="05050102010706020507" pitchFamily="18" charset="2"/>
                            </a:rPr>
                            <a:t>/s)</a:t>
                          </a:r>
                          <a:endParaRPr lang="en-US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343373" t="-83607" r="-244578" b="-3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0.84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1.43</a:t>
                          </a:r>
                          <a:endParaRPr lang="fr-FR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25645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D</a:t>
                          </a:r>
                          <a:r>
                            <a:rPr lang="en-US" sz="1400" baseline="0" dirty="0" smtClean="0"/>
                            <a:t> (Fick, </a:t>
                          </a:r>
                          <a:r>
                            <a:rPr lang="en-US" sz="1400" baseline="0" dirty="0" err="1" smtClean="0"/>
                            <a:t>Q</a:t>
                          </a:r>
                          <a:r>
                            <a:rPr lang="en-US" sz="1400" baseline="-25000" dirty="0" err="1" smtClean="0"/>
                            <a:t>max</a:t>
                          </a:r>
                          <a:r>
                            <a:rPr lang="en-US" sz="1400" baseline="0" dirty="0" smtClean="0"/>
                            <a:t>=1.05 Å</a:t>
                          </a:r>
                          <a:r>
                            <a:rPr lang="en-US" sz="1400" baseline="30000" dirty="0" smtClean="0">
                              <a:sym typeface="Symbol" panose="05050102010706020507" pitchFamily="18" charset="2"/>
                            </a:rPr>
                            <a:t>1</a:t>
                          </a:r>
                          <a:r>
                            <a:rPr lang="en-US" sz="1400" baseline="0" dirty="0" smtClean="0">
                              <a:sym typeface="Symbol" panose="05050102010706020507" pitchFamily="18" charset="2"/>
                            </a:rPr>
                            <a:t>) (10</a:t>
                          </a:r>
                          <a:r>
                            <a:rPr lang="en-US" sz="1400" baseline="30000" dirty="0" smtClean="0">
                              <a:sym typeface="Symbol" panose="05050102010706020507" pitchFamily="18" charset="2"/>
                            </a:rPr>
                            <a:t>9</a:t>
                          </a:r>
                          <a:r>
                            <a:rPr lang="en-US" sz="1400" baseline="0" dirty="0" smtClean="0">
                              <a:sym typeface="Symbol" panose="05050102010706020507" pitchFamily="18" charset="2"/>
                            </a:rPr>
                            <a:t> m</a:t>
                          </a:r>
                          <a:r>
                            <a:rPr lang="en-US" sz="1400" baseline="30000" dirty="0" smtClean="0">
                              <a:sym typeface="Symbol" panose="05050102010706020507" pitchFamily="18" charset="2"/>
                            </a:rPr>
                            <a:t>2</a:t>
                          </a:r>
                          <a:r>
                            <a:rPr lang="en-US" sz="1400" baseline="0" dirty="0" smtClean="0">
                              <a:sym typeface="Symbol" panose="05050102010706020507" pitchFamily="18" charset="2"/>
                            </a:rPr>
                            <a:t>/s)</a:t>
                          </a:r>
                          <a:endParaRPr lang="en-US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1.29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0.95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1.36</a:t>
                          </a:r>
                          <a:endParaRPr lang="fr-FR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93986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D</a:t>
                          </a:r>
                          <a:r>
                            <a:rPr lang="en-US" sz="1400" baseline="0" dirty="0" smtClean="0"/>
                            <a:t> (Jump diffusion) </a:t>
                          </a:r>
                          <a:r>
                            <a:rPr lang="en-US" sz="1400" baseline="0" dirty="0" smtClean="0">
                              <a:sym typeface="Symbol" panose="05050102010706020507" pitchFamily="18" charset="2"/>
                            </a:rPr>
                            <a:t>(10</a:t>
                          </a:r>
                          <a:r>
                            <a:rPr lang="en-US" sz="1400" baseline="30000" dirty="0" smtClean="0">
                              <a:sym typeface="Symbol" panose="05050102010706020507" pitchFamily="18" charset="2"/>
                            </a:rPr>
                            <a:t>9</a:t>
                          </a:r>
                          <a:r>
                            <a:rPr lang="en-US" sz="1400" baseline="0" dirty="0" smtClean="0">
                              <a:sym typeface="Symbol" panose="05050102010706020507" pitchFamily="18" charset="2"/>
                            </a:rPr>
                            <a:t> m</a:t>
                          </a:r>
                          <a:r>
                            <a:rPr lang="en-US" sz="1400" baseline="30000" dirty="0" smtClean="0">
                              <a:sym typeface="Symbol" panose="05050102010706020507" pitchFamily="18" charset="2"/>
                            </a:rPr>
                            <a:t>2</a:t>
                          </a:r>
                          <a:r>
                            <a:rPr lang="en-US" sz="1400" baseline="0" dirty="0" smtClean="0">
                              <a:sym typeface="Symbol" panose="05050102010706020507" pitchFamily="18" charset="2"/>
                            </a:rPr>
                            <a:t>/s)</a:t>
                          </a:r>
                          <a:endParaRPr lang="en-US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4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1.39</a:t>
                          </a:r>
                          <a:endParaRPr lang="fr-FR" sz="14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1.03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1.35</a:t>
                          </a:r>
                          <a:endParaRPr lang="fr-FR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938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baseline="0" dirty="0" smtClean="0"/>
                            <a:t>             Jump length (Å)</a:t>
                          </a:r>
                          <a:endParaRPr lang="fr-FR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0.57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0(?)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-</a:t>
                          </a:r>
                          <a:endParaRPr lang="fr-FR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1397434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070430"/>
              </p:ext>
            </p:extLst>
          </p:nvPr>
        </p:nvGraphicFramePr>
        <p:xfrm>
          <a:off x="1055220" y="2634670"/>
          <a:ext cx="6923910" cy="1017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6799">
                  <a:extLst>
                    <a:ext uri="{9D8B030D-6E8A-4147-A177-3AD203B41FA5}">
                      <a16:colId xmlns:a16="http://schemas.microsoft.com/office/drawing/2014/main" val="2794653360"/>
                    </a:ext>
                  </a:extLst>
                </a:gridCol>
                <a:gridCol w="1034321">
                  <a:extLst>
                    <a:ext uri="{9D8B030D-6E8A-4147-A177-3AD203B41FA5}">
                      <a16:colId xmlns:a16="http://schemas.microsoft.com/office/drawing/2014/main" val="1905569"/>
                    </a:ext>
                  </a:extLst>
                </a:gridCol>
                <a:gridCol w="1124262">
                  <a:extLst>
                    <a:ext uri="{9D8B030D-6E8A-4147-A177-3AD203B41FA5}">
                      <a16:colId xmlns:a16="http://schemas.microsoft.com/office/drawing/2014/main" val="3796506142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4020432366"/>
                    </a:ext>
                  </a:extLst>
                </a:gridCol>
              </a:tblGrid>
              <a:tr h="339291">
                <a:tc>
                  <a:txBody>
                    <a:bodyPr/>
                    <a:lstStyle/>
                    <a:p>
                      <a:pPr marL="0" marR="0" lvl="0" indent="0" algn="ctr" defTabSz="4571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O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O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Ratio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599990"/>
                  </a:ext>
                </a:extLst>
              </a:tr>
              <a:tr h="339291">
                <a:tc>
                  <a:txBody>
                    <a:bodyPr/>
                    <a:lstStyle/>
                    <a:p>
                      <a:pPr marL="0" marR="0" lvl="0" indent="0" algn="ctr" defTabSz="4571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</a:t>
                      </a:r>
                      <a:r>
                        <a:rPr lang="en-US" sz="1400" baseline="0" dirty="0" smtClean="0"/>
                        <a:t> (Tracer diffusion</a:t>
                      </a:r>
                      <a:r>
                        <a:rPr lang="en-US" sz="1400" baseline="0" dirty="0" smtClean="0">
                          <a:sym typeface="Symbol" panose="05050102010706020507" pitchFamily="18" charset="2"/>
                        </a:rPr>
                        <a:t>) (10</a:t>
                      </a:r>
                      <a:r>
                        <a:rPr lang="en-US" sz="1400" baseline="30000" dirty="0" smtClean="0">
                          <a:sym typeface="Symbol" panose="05050102010706020507" pitchFamily="18" charset="2"/>
                        </a:rPr>
                        <a:t>9</a:t>
                      </a:r>
                      <a:r>
                        <a:rPr lang="en-US" sz="1400" baseline="0" dirty="0" smtClean="0">
                          <a:sym typeface="Symbol" panose="05050102010706020507" pitchFamily="18" charset="2"/>
                        </a:rPr>
                        <a:t> m</a:t>
                      </a:r>
                      <a:r>
                        <a:rPr lang="en-US" sz="1400" baseline="30000" dirty="0" smtClean="0">
                          <a:sym typeface="Symbol" panose="05050102010706020507" pitchFamily="18" charset="2"/>
                        </a:rPr>
                        <a:t>2</a:t>
                      </a:r>
                      <a:r>
                        <a:rPr lang="en-US" sz="1400" baseline="0" dirty="0" smtClean="0">
                          <a:sym typeface="Symbol" panose="05050102010706020507" pitchFamily="18" charset="2"/>
                        </a:rPr>
                        <a:t>/s)</a:t>
                      </a:r>
                      <a:endParaRPr 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1.313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1.015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1.29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035665"/>
                  </a:ext>
                </a:extLst>
              </a:tr>
              <a:tr h="339291">
                <a:tc>
                  <a:txBody>
                    <a:bodyPr/>
                    <a:lstStyle/>
                    <a:p>
                      <a:pPr marL="0" marR="0" lvl="0" indent="0" algn="ctr" defTabSz="4571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</a:t>
                      </a:r>
                      <a:r>
                        <a:rPr lang="en-US" sz="1400" baseline="0" dirty="0" smtClean="0"/>
                        <a:t> (PFG-NMR</a:t>
                      </a:r>
                      <a:r>
                        <a:rPr lang="en-US" sz="1400" baseline="0" dirty="0" smtClean="0">
                          <a:sym typeface="Symbol" panose="05050102010706020507" pitchFamily="18" charset="2"/>
                        </a:rPr>
                        <a:t>) (10</a:t>
                      </a:r>
                      <a:r>
                        <a:rPr lang="en-US" sz="1400" baseline="30000" dirty="0" smtClean="0">
                          <a:sym typeface="Symbol" panose="05050102010706020507" pitchFamily="18" charset="2"/>
                        </a:rPr>
                        <a:t>9</a:t>
                      </a:r>
                      <a:r>
                        <a:rPr lang="en-US" sz="1400" baseline="0" dirty="0" smtClean="0">
                          <a:sym typeface="Symbol" panose="05050102010706020507" pitchFamily="18" charset="2"/>
                        </a:rPr>
                        <a:t> m</a:t>
                      </a:r>
                      <a:r>
                        <a:rPr lang="en-US" sz="1400" baseline="30000" dirty="0" smtClean="0">
                          <a:sym typeface="Symbol" panose="05050102010706020507" pitchFamily="18" charset="2"/>
                        </a:rPr>
                        <a:t>2</a:t>
                      </a:r>
                      <a:r>
                        <a:rPr lang="en-US" sz="1400" baseline="0" dirty="0" smtClean="0">
                          <a:sym typeface="Symbol" panose="05050102010706020507" pitchFamily="18" charset="2"/>
                        </a:rPr>
                        <a:t>/s)</a:t>
                      </a:r>
                      <a:endParaRPr 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1.25</a:t>
                      </a:r>
                      <a:endParaRPr lang="fr-FR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0.94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1.33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23439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459456"/>
              </p:ext>
            </p:extLst>
          </p:nvPr>
        </p:nvGraphicFramePr>
        <p:xfrm>
          <a:off x="1055220" y="3767831"/>
          <a:ext cx="6923910" cy="1017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6799">
                  <a:extLst>
                    <a:ext uri="{9D8B030D-6E8A-4147-A177-3AD203B41FA5}">
                      <a16:colId xmlns:a16="http://schemas.microsoft.com/office/drawing/2014/main" val="2794653360"/>
                    </a:ext>
                  </a:extLst>
                </a:gridCol>
                <a:gridCol w="1034321">
                  <a:extLst>
                    <a:ext uri="{9D8B030D-6E8A-4147-A177-3AD203B41FA5}">
                      <a16:colId xmlns:a16="http://schemas.microsoft.com/office/drawing/2014/main" val="1905569"/>
                    </a:ext>
                  </a:extLst>
                </a:gridCol>
                <a:gridCol w="1124262">
                  <a:extLst>
                    <a:ext uri="{9D8B030D-6E8A-4147-A177-3AD203B41FA5}">
                      <a16:colId xmlns:a16="http://schemas.microsoft.com/office/drawing/2014/main" val="3796506142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4020432366"/>
                    </a:ext>
                  </a:extLst>
                </a:gridCol>
              </a:tblGrid>
              <a:tr h="339291">
                <a:tc>
                  <a:txBody>
                    <a:bodyPr/>
                    <a:lstStyle/>
                    <a:p>
                      <a:pPr marL="0" marR="0" lvl="0" indent="0" algn="ctr" defTabSz="4571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O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O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Ratio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599990"/>
                  </a:ext>
                </a:extLst>
              </a:tr>
              <a:tr h="339291">
                <a:tc>
                  <a:txBody>
                    <a:bodyPr/>
                    <a:lstStyle/>
                    <a:p>
                      <a:pPr marL="0" marR="0" lvl="0" indent="0" algn="ctr" defTabSz="4571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</a:t>
                      </a:r>
                      <a:r>
                        <a:rPr lang="en-US" sz="1400" baseline="0" dirty="0" smtClean="0"/>
                        <a:t> (Teixeira, 1985</a:t>
                      </a:r>
                      <a:r>
                        <a:rPr lang="en-US" sz="1400" baseline="0" dirty="0" smtClean="0">
                          <a:sym typeface="Symbol" panose="05050102010706020507" pitchFamily="18" charset="2"/>
                        </a:rPr>
                        <a:t>) (10</a:t>
                      </a:r>
                      <a:r>
                        <a:rPr lang="en-US" sz="1400" baseline="30000" dirty="0" smtClean="0">
                          <a:sym typeface="Symbol" panose="05050102010706020507" pitchFamily="18" charset="2"/>
                        </a:rPr>
                        <a:t>9</a:t>
                      </a:r>
                      <a:r>
                        <a:rPr lang="en-US" sz="1400" baseline="0" dirty="0" smtClean="0">
                          <a:sym typeface="Symbol" panose="05050102010706020507" pitchFamily="18" charset="2"/>
                        </a:rPr>
                        <a:t> m</a:t>
                      </a:r>
                      <a:r>
                        <a:rPr lang="en-US" sz="1400" baseline="30000" dirty="0" smtClean="0">
                          <a:sym typeface="Symbol" panose="05050102010706020507" pitchFamily="18" charset="2"/>
                        </a:rPr>
                        <a:t>2</a:t>
                      </a:r>
                      <a:r>
                        <a:rPr lang="en-US" sz="1400" baseline="0" dirty="0" smtClean="0">
                          <a:sym typeface="Symbol" panose="05050102010706020507" pitchFamily="18" charset="2"/>
                        </a:rPr>
                        <a:t>/s)</a:t>
                      </a:r>
                      <a:endParaRPr 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035665"/>
                  </a:ext>
                </a:extLst>
              </a:tr>
              <a:tr h="339291">
                <a:tc>
                  <a:txBody>
                    <a:bodyPr/>
                    <a:lstStyle/>
                    <a:p>
                      <a:pPr marL="0" marR="0" lvl="0" indent="0" algn="ctr" defTabSz="4571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</a:t>
                      </a:r>
                      <a:r>
                        <a:rPr lang="en-US" sz="1400" baseline="0" dirty="0" smtClean="0"/>
                        <a:t> (</a:t>
                      </a:r>
                      <a:r>
                        <a:rPr lang="en-US" sz="1400" baseline="0" dirty="0" err="1" smtClean="0"/>
                        <a:t>Qvist</a:t>
                      </a:r>
                      <a:r>
                        <a:rPr lang="en-US" sz="1400" baseline="0" dirty="0" smtClean="0"/>
                        <a:t>, 2011</a:t>
                      </a:r>
                      <a:r>
                        <a:rPr lang="en-US" sz="1400" baseline="0" dirty="0" smtClean="0">
                          <a:sym typeface="Symbol" panose="05050102010706020507" pitchFamily="18" charset="2"/>
                        </a:rPr>
                        <a:t>) (10</a:t>
                      </a:r>
                      <a:r>
                        <a:rPr lang="en-US" sz="1400" baseline="30000" dirty="0" smtClean="0">
                          <a:sym typeface="Symbol" panose="05050102010706020507" pitchFamily="18" charset="2"/>
                        </a:rPr>
                        <a:t>9</a:t>
                      </a:r>
                      <a:r>
                        <a:rPr lang="en-US" sz="1400" baseline="0" dirty="0" smtClean="0">
                          <a:sym typeface="Symbol" panose="05050102010706020507" pitchFamily="18" charset="2"/>
                        </a:rPr>
                        <a:t> m</a:t>
                      </a:r>
                      <a:r>
                        <a:rPr lang="en-US" sz="1400" baseline="30000" dirty="0" smtClean="0">
                          <a:sym typeface="Symbol" panose="05050102010706020507" pitchFamily="18" charset="2"/>
                        </a:rPr>
                        <a:t>2</a:t>
                      </a:r>
                      <a:r>
                        <a:rPr lang="en-US" sz="1400" baseline="0" dirty="0" smtClean="0">
                          <a:sym typeface="Symbol" panose="05050102010706020507" pitchFamily="18" charset="2"/>
                        </a:rPr>
                        <a:t>/s)</a:t>
                      </a:r>
                      <a:endParaRPr 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1.32</a:t>
                      </a:r>
                      <a:r>
                        <a:rPr lang="en-US" sz="1400" baseline="30000" dirty="0" smtClean="0"/>
                        <a:t>*</a:t>
                      </a:r>
                      <a:endParaRPr lang="fr-FR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-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2343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37670" y="4785704"/>
            <a:ext cx="2590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 smtClean="0"/>
              <a:t>*</a:t>
            </a:r>
            <a:r>
              <a:rPr lang="en-US" sz="1200" dirty="0" smtClean="0"/>
              <a:t>Average from values at 273 and 283 K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08347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>
                <a:sym typeface="Symbol" panose="05050102010706020507" pitchFamily="18" charset="2"/>
              </a:rPr>
              <a:t>EISF(Q</a:t>
            </a:r>
            <a:r>
              <a:rPr lang="en-US" sz="2800" b="1" dirty="0">
                <a:sym typeface="Symbol" panose="05050102010706020507" pitchFamily="18" charset="2"/>
              </a:rPr>
              <a:t>): H</a:t>
            </a:r>
            <a:r>
              <a:rPr lang="en-US" sz="2800" b="1" baseline="-25000" dirty="0">
                <a:sym typeface="Symbol" panose="05050102010706020507" pitchFamily="18" charset="2"/>
              </a:rPr>
              <a:t>2</a:t>
            </a:r>
            <a:r>
              <a:rPr lang="en-US" sz="2800" b="1" dirty="0">
                <a:sym typeface="Symbol" panose="05050102010706020507" pitchFamily="18" charset="2"/>
              </a:rPr>
              <a:t>O vs D</a:t>
            </a:r>
            <a:r>
              <a:rPr lang="en-US" sz="2800" b="1" baseline="-25000" dirty="0">
                <a:sym typeface="Symbol" panose="05050102010706020507" pitchFamily="18" charset="2"/>
              </a:rPr>
              <a:t>2</a:t>
            </a:r>
            <a:r>
              <a:rPr lang="en-US" sz="2800" b="1" dirty="0">
                <a:sym typeface="Symbol" panose="05050102010706020507" pitchFamily="18" charset="2"/>
              </a:rPr>
              <a:t>O</a:t>
            </a:r>
            <a:endParaRPr lang="en-GB" sz="2800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13" y="833224"/>
            <a:ext cx="5607584" cy="420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7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>
                <a:sym typeface="Symbol" panose="05050102010706020507" pitchFamily="18" charset="2"/>
              </a:rPr>
              <a:t>EISF(Q): H</a:t>
            </a:r>
            <a:r>
              <a:rPr lang="en-US" sz="2800" b="1" baseline="-25000" dirty="0">
                <a:sym typeface="Symbol" panose="05050102010706020507" pitchFamily="18" charset="2"/>
              </a:rPr>
              <a:t>2</a:t>
            </a:r>
            <a:r>
              <a:rPr lang="en-US" sz="2800" b="1" dirty="0">
                <a:sym typeface="Symbol" panose="05050102010706020507" pitchFamily="18" charset="2"/>
              </a:rPr>
              <a:t>O vs D</a:t>
            </a:r>
            <a:r>
              <a:rPr lang="en-US" sz="2800" b="1" baseline="-25000" dirty="0">
                <a:sym typeface="Symbol" panose="05050102010706020507" pitchFamily="18" charset="2"/>
              </a:rPr>
              <a:t>2</a:t>
            </a:r>
            <a:r>
              <a:rPr lang="en-US" sz="2800" b="1" dirty="0">
                <a:sym typeface="Symbol" panose="05050102010706020507" pitchFamily="18" charset="2"/>
              </a:rPr>
              <a:t>O</a:t>
            </a:r>
            <a:endParaRPr lang="en-GB" sz="2800" dirty="0"/>
          </a:p>
          <a:p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40" y="677169"/>
            <a:ext cx="5293043" cy="3969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686" y="1222217"/>
            <a:ext cx="2826411" cy="2184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44253" y="3543849"/>
            <a:ext cx="3536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accent3"/>
                </a:solidFill>
              </a:rPr>
              <a:t>Qvist</a:t>
            </a:r>
            <a:r>
              <a:rPr lang="en-US" sz="1400" dirty="0" smtClean="0">
                <a:solidFill>
                  <a:schemeClr val="accent3"/>
                </a:solidFill>
              </a:rPr>
              <a:t> et al., J. Chem. Phys. </a:t>
            </a:r>
            <a:r>
              <a:rPr lang="en-US" sz="1400" b="1" dirty="0" smtClean="0">
                <a:solidFill>
                  <a:schemeClr val="accent3"/>
                </a:solidFill>
              </a:rPr>
              <a:t>134</a:t>
            </a:r>
            <a:r>
              <a:rPr lang="en-US" sz="1400" dirty="0" smtClean="0">
                <a:solidFill>
                  <a:schemeClr val="accent3"/>
                </a:solidFill>
              </a:rPr>
              <a:t>, 144508 (2001)</a:t>
            </a:r>
            <a:endParaRPr lang="en-US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6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Nuclear quantum effects (NQEs)</a:t>
            </a:r>
            <a:endParaRPr lang="en-GB" sz="2800" b="1" dirty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68456" y="865445"/>
            <a:ext cx="8335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What is the influence (if any) of NQEs on the structure and dynamics of liquid water?</a:t>
            </a:r>
            <a:endParaRPr lang="fr-FR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324" y="1936181"/>
            <a:ext cx="6905795" cy="25094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8456" y="4504115"/>
            <a:ext cx="419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Chiang et al., Sci. Adv. </a:t>
            </a:r>
            <a:r>
              <a:rPr lang="en-US" b="1" dirty="0" smtClean="0">
                <a:solidFill>
                  <a:schemeClr val="accent3"/>
                </a:solidFill>
              </a:rPr>
              <a:t>11</a:t>
            </a:r>
            <a:r>
              <a:rPr lang="en-US" dirty="0" smtClean="0">
                <a:solidFill>
                  <a:schemeClr val="accent3"/>
                </a:solidFill>
              </a:rPr>
              <a:t>, eadv7218 (2025)</a:t>
            </a:r>
            <a:endParaRPr lang="fr-FR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2769" y="1508369"/>
            <a:ext cx="385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Competing effects on H-bond network!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482078" y="3855888"/>
                <a:ext cx="21601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0.78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±0.33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kJ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mol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078" y="3855888"/>
                <a:ext cx="2160143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627771" y="3993662"/>
                <a:ext cx="21130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0.74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±0.20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kJ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mol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771" y="3993662"/>
                <a:ext cx="2113079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8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>
                <a:sym typeface="Symbol" panose="05050102010706020507" pitchFamily="18" charset="2"/>
              </a:rPr>
              <a:t></a:t>
            </a:r>
            <a:r>
              <a:rPr lang="en-US" sz="2800" b="1" baseline="-25000" dirty="0" smtClean="0">
                <a:sym typeface="Symbol" panose="05050102010706020507" pitchFamily="18" charset="2"/>
              </a:rPr>
              <a:t>2</a:t>
            </a:r>
            <a:r>
              <a:rPr lang="en-US" sz="2800" b="1" dirty="0" smtClean="0">
                <a:sym typeface="Symbol" panose="05050102010706020507" pitchFamily="18" charset="2"/>
              </a:rPr>
              <a:t>(Q</a:t>
            </a:r>
            <a:r>
              <a:rPr lang="en-US" sz="2800" b="1" dirty="0">
                <a:sym typeface="Symbol" panose="05050102010706020507" pitchFamily="18" charset="2"/>
              </a:rPr>
              <a:t>): H</a:t>
            </a:r>
            <a:r>
              <a:rPr lang="en-US" sz="2800" b="1" baseline="-25000" dirty="0">
                <a:sym typeface="Symbol" panose="05050102010706020507" pitchFamily="18" charset="2"/>
              </a:rPr>
              <a:t>2</a:t>
            </a:r>
            <a:r>
              <a:rPr lang="en-US" sz="2800" b="1" dirty="0">
                <a:sym typeface="Symbol" panose="05050102010706020507" pitchFamily="18" charset="2"/>
              </a:rPr>
              <a:t>O vs D</a:t>
            </a:r>
            <a:r>
              <a:rPr lang="en-US" sz="2800" b="1" baseline="-25000" dirty="0">
                <a:sym typeface="Symbol" panose="05050102010706020507" pitchFamily="18" charset="2"/>
              </a:rPr>
              <a:t>2</a:t>
            </a:r>
            <a:r>
              <a:rPr lang="en-US" sz="2800" b="1" dirty="0">
                <a:sym typeface="Symbol" panose="05050102010706020507" pitchFamily="18" charset="2"/>
              </a:rPr>
              <a:t>O</a:t>
            </a:r>
            <a:endParaRPr lang="en-GB" sz="2800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7" y="677169"/>
            <a:ext cx="5744128" cy="430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427" y="1431561"/>
            <a:ext cx="2529791" cy="200499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1105524" y="3994878"/>
            <a:ext cx="232347" cy="104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67460" y="3913946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 smtClean="0">
                <a:solidFill>
                  <a:schemeClr val="accent3"/>
                </a:solidFill>
                <a:sym typeface="Symbol" panose="05050102010706020507" pitchFamily="18" charset="2"/>
              </a:rPr>
              <a:t></a:t>
            </a:r>
            <a:r>
              <a:rPr lang="fr-FR" sz="1200" baseline="-25000" dirty="0" smtClean="0">
                <a:solidFill>
                  <a:schemeClr val="accent3"/>
                </a:solidFill>
                <a:sym typeface="Symbol" panose="05050102010706020507" pitchFamily="18" charset="2"/>
              </a:rPr>
              <a:t>1</a:t>
            </a:r>
            <a:r>
              <a:rPr lang="fr-FR" sz="1200" dirty="0" smtClean="0">
                <a:solidFill>
                  <a:schemeClr val="accent3"/>
                </a:solidFill>
                <a:sym typeface="Symbol" panose="05050102010706020507" pitchFamily="18" charset="2"/>
              </a:rPr>
              <a:t> </a:t>
            </a:r>
          </a:p>
          <a:p>
            <a:pPr algn="r"/>
            <a:r>
              <a:rPr lang="fr-FR" sz="1200" dirty="0" smtClean="0">
                <a:solidFill>
                  <a:schemeClr val="accent3"/>
                </a:solidFill>
                <a:sym typeface="Symbol" panose="05050102010706020507" pitchFamily="18" charset="2"/>
              </a:rPr>
              <a:t>(Teixeira, 1985)</a:t>
            </a:r>
            <a:endParaRPr lang="fr-FR" sz="1200" dirty="0">
              <a:solidFill>
                <a:schemeClr val="accent3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5868649" y="3672590"/>
            <a:ext cx="179882" cy="532151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6048531" y="3770026"/>
            <a:ext cx="984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accent3"/>
                </a:solidFill>
                <a:sym typeface="Symbol" panose="05050102010706020507" pitchFamily="18" charset="2"/>
              </a:rPr>
              <a:t></a:t>
            </a:r>
            <a:r>
              <a:rPr lang="fr-FR" sz="1200" baseline="-25000" dirty="0" smtClean="0">
                <a:solidFill>
                  <a:schemeClr val="accent3"/>
                </a:solidFill>
                <a:sym typeface="Symbol" panose="05050102010706020507" pitchFamily="18" charset="2"/>
              </a:rPr>
              <a:t>L</a:t>
            </a:r>
          </a:p>
          <a:p>
            <a:r>
              <a:rPr lang="en-US" sz="1200" dirty="0" smtClean="0">
                <a:solidFill>
                  <a:schemeClr val="accent3"/>
                </a:solidFill>
                <a:sym typeface="Symbol" panose="05050102010706020507" pitchFamily="18" charset="2"/>
              </a:rPr>
              <a:t>(</a:t>
            </a:r>
            <a:r>
              <a:rPr lang="en-US" sz="1200" dirty="0" err="1" smtClean="0">
                <a:solidFill>
                  <a:schemeClr val="accent3"/>
                </a:solidFill>
                <a:sym typeface="Symbol" panose="05050102010706020507" pitchFamily="18" charset="2"/>
              </a:rPr>
              <a:t>Qvist</a:t>
            </a:r>
            <a:r>
              <a:rPr lang="en-US" sz="1200" dirty="0" smtClean="0">
                <a:solidFill>
                  <a:schemeClr val="accent3"/>
                </a:solidFill>
                <a:sym typeface="Symbol" panose="05050102010706020507" pitchFamily="18" charset="2"/>
              </a:rPr>
              <a:t>, 2011)</a:t>
            </a:r>
            <a:endParaRPr lang="fr-FR" sz="1200" dirty="0">
              <a:solidFill>
                <a:schemeClr val="accent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8590" y="1087228"/>
            <a:ext cx="3063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accent3"/>
                </a:solidFill>
              </a:rPr>
              <a:t>Qvist</a:t>
            </a:r>
            <a:r>
              <a:rPr lang="en-US" sz="1200" dirty="0" smtClean="0">
                <a:solidFill>
                  <a:schemeClr val="accent3"/>
                </a:solidFill>
              </a:rPr>
              <a:t> et al., J. Chem. Phys. </a:t>
            </a:r>
            <a:r>
              <a:rPr lang="en-US" sz="1200" b="1" dirty="0" smtClean="0">
                <a:solidFill>
                  <a:schemeClr val="accent3"/>
                </a:solidFill>
              </a:rPr>
              <a:t>134</a:t>
            </a:r>
            <a:r>
              <a:rPr lang="en-US" sz="1200" dirty="0" smtClean="0">
                <a:solidFill>
                  <a:schemeClr val="accent3"/>
                </a:solidFill>
              </a:rPr>
              <a:t>, 144508 (2001)</a:t>
            </a:r>
            <a:endParaRPr lang="en-US" sz="1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0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Classical MD</a:t>
            </a:r>
            <a:endParaRPr lang="en-GB" sz="2800" b="1" dirty="0"/>
          </a:p>
          <a:p>
            <a:endParaRPr lang="en-GB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420656" y="1771258"/>
            <a:ext cx="4096520" cy="3072390"/>
            <a:chOff x="353200" y="901841"/>
            <a:chExt cx="4096520" cy="30723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200" y="901841"/>
              <a:ext cx="4096520" cy="307239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050498" y="1596452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3"/>
                  </a:solidFill>
                </a:rPr>
                <a:t>H</a:t>
              </a:r>
              <a:r>
                <a:rPr lang="en-US" b="1" baseline="-25000" dirty="0" smtClean="0">
                  <a:solidFill>
                    <a:schemeClr val="accent3"/>
                  </a:solidFill>
                </a:rPr>
                <a:t>2</a:t>
              </a:r>
              <a:r>
                <a:rPr lang="en-US" b="1" dirty="0" smtClean="0">
                  <a:solidFill>
                    <a:schemeClr val="accent3"/>
                  </a:solidFill>
                </a:rPr>
                <a:t>O</a:t>
              </a:r>
              <a:endParaRPr lang="fr-FR" b="1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42746" y="1771258"/>
            <a:ext cx="4096520" cy="3072390"/>
            <a:chOff x="4784342" y="901841"/>
            <a:chExt cx="4096520" cy="30723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342" y="901841"/>
              <a:ext cx="4096520" cy="307239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580026" y="1501514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3"/>
                  </a:solidFill>
                </a:rPr>
                <a:t>D</a:t>
              </a:r>
              <a:r>
                <a:rPr lang="en-US" b="1" baseline="-25000" dirty="0" smtClean="0">
                  <a:solidFill>
                    <a:schemeClr val="accent3"/>
                  </a:solidFill>
                </a:rPr>
                <a:t>2</a:t>
              </a:r>
              <a:r>
                <a:rPr lang="en-US" b="1" dirty="0" smtClean="0">
                  <a:solidFill>
                    <a:schemeClr val="accent3"/>
                  </a:solidFill>
                </a:rPr>
                <a:t>O</a:t>
              </a:r>
              <a:endParaRPr lang="fr-FR" b="1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20656" y="774076"/>
            <a:ext cx="8318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Self-intermediate scattering function from a series of simulations at 298 K using the TIP4P/2005 rigid water model and 4000 water molecules.</a:t>
            </a:r>
            <a:endParaRPr lang="fr-FR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835476" y="1343607"/>
                <a:ext cx="7080207" cy="431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fit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&gt;1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ps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)+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76" y="1343607"/>
                <a:ext cx="7080207" cy="4316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50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Classical MD</a:t>
            </a:r>
            <a:endParaRPr lang="en-GB" sz="2800" b="1" dirty="0"/>
          </a:p>
          <a:p>
            <a:endParaRPr lang="en-GB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5" y="1134188"/>
            <a:ext cx="4096520" cy="30723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97" y="1134188"/>
            <a:ext cx="4096520" cy="30723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99091" y="1067013"/>
            <a:ext cx="222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Vibrational amplitude</a:t>
            </a:r>
            <a:endParaRPr lang="fr-FR" dirty="0"/>
          </a:p>
        </p:txBody>
      </p:sp>
      <p:sp>
        <p:nvSpPr>
          <p:cNvPr id="14" name="TextBox 13"/>
          <p:cNvSpPr txBox="1"/>
          <p:nvPr/>
        </p:nvSpPr>
        <p:spPr>
          <a:xfrm>
            <a:off x="5481281" y="1034747"/>
            <a:ext cx="225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Geometry fast motion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286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Classical MD</a:t>
            </a:r>
            <a:endParaRPr lang="en-GB" sz="2800" b="1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64" y="1231624"/>
            <a:ext cx="4096520" cy="3072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76" y="1231624"/>
            <a:ext cx="4096520" cy="3072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9091" y="1067013"/>
            <a:ext cx="211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Long-range diffusion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5573739" y="1067013"/>
            <a:ext cx="1789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 fast motion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054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Conclusions</a:t>
            </a:r>
            <a:endParaRPr lang="en-GB" sz="2800" b="1" dirty="0"/>
          </a:p>
          <a:p>
            <a:endParaRPr lang="en-GB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43599" y="936884"/>
            <a:ext cx="8147154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 smtClean="0"/>
              <a:t>PLET allowed us to measure the incoherent dynamic structure factor for both 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 and D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 and observe the expected differences in dynamics between them.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 smtClean="0"/>
              <a:t>Self-diffusion coefficients and other parameters in reasonable agreement with previous QENS experiments for 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 (Teixeira 1985, </a:t>
            </a:r>
            <a:r>
              <a:rPr lang="en-US" sz="1600" dirty="0" err="1" smtClean="0"/>
              <a:t>Qvist</a:t>
            </a:r>
            <a:r>
              <a:rPr lang="en-US" sz="1600" dirty="0" smtClean="0"/>
              <a:t> 2011) and existing NMR/tracer diffusion measurements.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 smtClean="0"/>
              <a:t>But current uncertainties are too large to provide new insights into quantum effects in liquid water (jump length for D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O?, differences in EISF between 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 and D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O?)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 smtClean="0"/>
              <a:t>Fitted parameters for “fast” motion are not completely independent of fitting range and/or resolution.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 smtClean="0"/>
              <a:t>Possible to find many different solutions compatible with the QENS data (similar </a:t>
            </a:r>
            <a:r>
              <a:rPr lang="en-US" sz="1600" dirty="0" smtClean="0">
                <a:sym typeface="Symbol" panose="05050102010706020507" pitchFamily="18" charset="2"/>
              </a:rPr>
              <a:t></a:t>
            </a:r>
            <a:r>
              <a:rPr lang="en-US" sz="1600" baseline="30000" dirty="0" smtClean="0">
                <a:sym typeface="Symbol" panose="05050102010706020507" pitchFamily="18" charset="2"/>
              </a:rPr>
              <a:t>2</a:t>
            </a:r>
            <a:r>
              <a:rPr lang="en-US" sz="1600" dirty="0" smtClean="0">
                <a:sym typeface="Symbol" panose="05050102010706020507" pitchFamily="18" charset="2"/>
              </a:rPr>
              <a:t> </a:t>
            </a:r>
            <a:r>
              <a:rPr lang="en-US" sz="1600" dirty="0" smtClean="0"/>
              <a:t>values) </a:t>
            </a:r>
            <a:r>
              <a:rPr lang="en-US" sz="1600" dirty="0" smtClean="0">
                <a:sym typeface="Wingdings" panose="05000000000000000000" pitchFamily="2" charset="2"/>
              </a:rPr>
              <a:t> Need to limit degrees of freedom by using a global model and fitting (but this will also introduces some bias, e.g. assuming rotational model is correct).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 smtClean="0">
                <a:sym typeface="Wingdings" panose="05000000000000000000" pitchFamily="2" charset="2"/>
              </a:rPr>
              <a:t>Help from quantum simulations?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0393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1"/>
          <p:cNvSpPr txBox="1">
            <a:spLocks/>
          </p:cNvSpPr>
          <p:nvPr/>
        </p:nvSpPr>
        <p:spPr>
          <a:xfrm>
            <a:off x="169327" y="2067952"/>
            <a:ext cx="8727371" cy="292314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 smtClean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Acknowledgments</a:t>
            </a:r>
            <a:endParaRPr lang="en-GB" sz="2800" b="1" dirty="0"/>
          </a:p>
          <a:p>
            <a:endParaRPr lang="en-GB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390930" y="1546475"/>
            <a:ext cx="1661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Andrew </a:t>
            </a:r>
            <a:r>
              <a:rPr lang="en-US" dirty="0" err="1" smtClean="0"/>
              <a:t>Wildes</a:t>
            </a:r>
            <a:r>
              <a:rPr lang="en-US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7649" y="2853289"/>
            <a:ext cx="2863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Shangamitra</a:t>
            </a:r>
            <a:r>
              <a:rPr lang="en-US" dirty="0" smtClean="0"/>
              <a:t> </a:t>
            </a:r>
            <a:r>
              <a:rPr lang="en-US" dirty="0" err="1" smtClean="0"/>
              <a:t>Mukhopadhyay</a:t>
            </a:r>
            <a:endParaRPr lang="en-US" dirty="0" smtClean="0"/>
          </a:p>
          <a:p>
            <a:r>
              <a:rPr lang="en-US" dirty="0"/>
              <a:t>Kirill </a:t>
            </a:r>
            <a:r>
              <a:rPr lang="en-US" dirty="0" err="1" smtClean="0"/>
              <a:t>Nemkovskiy</a:t>
            </a:r>
            <a:endParaRPr lang="en-US" dirty="0" smtClean="0"/>
          </a:p>
          <a:p>
            <a:r>
              <a:rPr lang="en-US" dirty="0" smtClean="0"/>
              <a:t>Mark Devonport</a:t>
            </a:r>
          </a:p>
          <a:p>
            <a:r>
              <a:rPr lang="en-US" dirty="0" smtClean="0"/>
              <a:t>Goran Nilsen</a:t>
            </a:r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066" y="1016331"/>
            <a:ext cx="1442160" cy="1254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066" y="2646119"/>
            <a:ext cx="306705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7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H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 vs D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O: Structure</a:t>
            </a:r>
            <a:endParaRPr lang="en-GB" sz="2800" b="1" dirty="0"/>
          </a:p>
          <a:p>
            <a:endParaRPr lang="en-GB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156" y="4433360"/>
            <a:ext cx="6060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3"/>
                </a:solidFill>
              </a:rPr>
              <a:t>Tomberli</a:t>
            </a:r>
            <a:r>
              <a:rPr lang="en-US" dirty="0" smtClean="0">
                <a:solidFill>
                  <a:schemeClr val="accent3"/>
                </a:solidFill>
              </a:rPr>
              <a:t> et al., J. Phys.: </a:t>
            </a:r>
            <a:r>
              <a:rPr lang="en-US" dirty="0" err="1" smtClean="0">
                <a:solidFill>
                  <a:schemeClr val="accent3"/>
                </a:solidFill>
              </a:rPr>
              <a:t>Condens</a:t>
            </a:r>
            <a:r>
              <a:rPr lang="en-US" dirty="0" smtClean="0">
                <a:solidFill>
                  <a:schemeClr val="accent3"/>
                </a:solidFill>
              </a:rPr>
              <a:t>. Matter </a:t>
            </a:r>
            <a:r>
              <a:rPr lang="en-US" b="1" dirty="0" smtClean="0">
                <a:solidFill>
                  <a:schemeClr val="accent3"/>
                </a:solidFill>
              </a:rPr>
              <a:t>12</a:t>
            </a:r>
            <a:r>
              <a:rPr lang="en-US" dirty="0" smtClean="0">
                <a:solidFill>
                  <a:schemeClr val="accent3"/>
                </a:solidFill>
              </a:rPr>
              <a:t>, (2000) 2597-2612</a:t>
            </a:r>
          </a:p>
          <a:p>
            <a:r>
              <a:rPr lang="en-US" dirty="0" err="1" smtClean="0">
                <a:solidFill>
                  <a:schemeClr val="accent3"/>
                </a:solidFill>
              </a:rPr>
              <a:t>Badyal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et al., J. Chem. Phys. </a:t>
            </a:r>
            <a:r>
              <a:rPr lang="en-US" b="1" dirty="0" smtClean="0">
                <a:solidFill>
                  <a:schemeClr val="accent3"/>
                </a:solidFill>
              </a:rPr>
              <a:t>116</a:t>
            </a:r>
            <a:r>
              <a:rPr lang="en-US" dirty="0" smtClean="0">
                <a:solidFill>
                  <a:schemeClr val="accent3"/>
                </a:solidFill>
              </a:rPr>
              <a:t>, 10833 (2002)</a:t>
            </a:r>
            <a:endParaRPr lang="fr-FR" dirty="0">
              <a:solidFill>
                <a:schemeClr val="accent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73" y="899559"/>
            <a:ext cx="3454595" cy="3357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516" y="937804"/>
            <a:ext cx="2647554" cy="3416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700" y="876398"/>
            <a:ext cx="1730645" cy="231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8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H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 vs D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O: Structure</a:t>
            </a:r>
            <a:endParaRPr lang="en-GB" sz="2800" b="1" dirty="0"/>
          </a:p>
          <a:p>
            <a:endParaRPr lang="en-GB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156" y="4433360"/>
            <a:ext cx="6060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3"/>
                </a:solidFill>
              </a:rPr>
              <a:t>Tomberli</a:t>
            </a:r>
            <a:r>
              <a:rPr lang="en-US" dirty="0" smtClean="0">
                <a:solidFill>
                  <a:schemeClr val="accent3"/>
                </a:solidFill>
              </a:rPr>
              <a:t> et al., J. Phys.: </a:t>
            </a:r>
            <a:r>
              <a:rPr lang="en-US" dirty="0" err="1" smtClean="0">
                <a:solidFill>
                  <a:schemeClr val="accent3"/>
                </a:solidFill>
              </a:rPr>
              <a:t>Condens</a:t>
            </a:r>
            <a:r>
              <a:rPr lang="en-US" dirty="0" smtClean="0">
                <a:solidFill>
                  <a:schemeClr val="accent3"/>
                </a:solidFill>
              </a:rPr>
              <a:t>. Matter </a:t>
            </a:r>
            <a:r>
              <a:rPr lang="en-US" b="1" dirty="0" smtClean="0">
                <a:solidFill>
                  <a:schemeClr val="accent3"/>
                </a:solidFill>
              </a:rPr>
              <a:t>12</a:t>
            </a:r>
            <a:r>
              <a:rPr lang="en-US" dirty="0" smtClean="0">
                <a:solidFill>
                  <a:schemeClr val="accent3"/>
                </a:solidFill>
              </a:rPr>
              <a:t>, (2000) 2597-2612</a:t>
            </a:r>
          </a:p>
          <a:p>
            <a:r>
              <a:rPr lang="en-US" dirty="0" err="1" smtClean="0">
                <a:solidFill>
                  <a:schemeClr val="accent3"/>
                </a:solidFill>
              </a:rPr>
              <a:t>Badyal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et al., J. Chem. Phys. </a:t>
            </a:r>
            <a:r>
              <a:rPr lang="en-US" b="1" dirty="0" smtClean="0">
                <a:solidFill>
                  <a:schemeClr val="accent3"/>
                </a:solidFill>
              </a:rPr>
              <a:t>116</a:t>
            </a:r>
            <a:r>
              <a:rPr lang="en-US" dirty="0" smtClean="0">
                <a:solidFill>
                  <a:schemeClr val="accent3"/>
                </a:solidFill>
              </a:rPr>
              <a:t>, 10833 (2002)</a:t>
            </a:r>
            <a:endParaRPr lang="fr-FR" dirty="0">
              <a:solidFill>
                <a:schemeClr val="accent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12" y="969282"/>
            <a:ext cx="3965035" cy="3285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009" y="855969"/>
            <a:ext cx="3206755" cy="35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H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 vs D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O: Structure</a:t>
            </a:r>
            <a:endParaRPr lang="en-GB" sz="2800" b="1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33" y="966381"/>
            <a:ext cx="3224358" cy="33521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0156" y="4433360"/>
            <a:ext cx="5232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3"/>
                </a:solidFill>
              </a:rPr>
              <a:t>Soper</a:t>
            </a:r>
            <a:r>
              <a:rPr lang="en-US" dirty="0" smtClean="0">
                <a:solidFill>
                  <a:schemeClr val="accent3"/>
                </a:solidFill>
              </a:rPr>
              <a:t> &amp; Benmore, Phys. Rev. Lett. </a:t>
            </a:r>
            <a:r>
              <a:rPr lang="en-US" b="1" dirty="0" smtClean="0">
                <a:solidFill>
                  <a:schemeClr val="accent3"/>
                </a:solidFill>
              </a:rPr>
              <a:t>101</a:t>
            </a:r>
            <a:r>
              <a:rPr lang="en-US" dirty="0" smtClean="0">
                <a:solidFill>
                  <a:schemeClr val="accent3"/>
                </a:solidFill>
              </a:rPr>
              <a:t>, 065502 (2008)</a:t>
            </a:r>
          </a:p>
          <a:p>
            <a:r>
              <a:rPr lang="en-US" dirty="0" err="1" smtClean="0">
                <a:solidFill>
                  <a:schemeClr val="accent3"/>
                </a:solidFill>
              </a:rPr>
              <a:t>Zeidler</a:t>
            </a:r>
            <a:r>
              <a:rPr lang="en-US" dirty="0" smtClean="0">
                <a:solidFill>
                  <a:schemeClr val="accent3"/>
                </a:solidFill>
              </a:rPr>
              <a:t> et al., </a:t>
            </a:r>
            <a:r>
              <a:rPr lang="en-US" dirty="0">
                <a:solidFill>
                  <a:schemeClr val="accent3"/>
                </a:solidFill>
              </a:rPr>
              <a:t>Phys. Rev. Lett. </a:t>
            </a:r>
            <a:r>
              <a:rPr lang="en-US" b="1" dirty="0" smtClean="0">
                <a:solidFill>
                  <a:schemeClr val="accent3"/>
                </a:solidFill>
              </a:rPr>
              <a:t>107</a:t>
            </a:r>
            <a:r>
              <a:rPr lang="en-US" dirty="0" smtClean="0">
                <a:solidFill>
                  <a:schemeClr val="accent3"/>
                </a:solidFill>
              </a:rPr>
              <a:t>, 145501 </a:t>
            </a:r>
            <a:r>
              <a:rPr lang="en-US" dirty="0">
                <a:solidFill>
                  <a:schemeClr val="accent3"/>
                </a:solidFill>
              </a:rPr>
              <a:t>(</a:t>
            </a:r>
            <a:r>
              <a:rPr lang="en-US" dirty="0" smtClean="0">
                <a:solidFill>
                  <a:schemeClr val="accent3"/>
                </a:solidFill>
              </a:rPr>
              <a:t>2011)</a:t>
            </a:r>
            <a:endParaRPr lang="en-US" dirty="0">
              <a:solidFill>
                <a:schemeClr val="accent3"/>
              </a:solidFill>
            </a:endParaRPr>
          </a:p>
          <a:p>
            <a:endParaRPr lang="fr-FR" dirty="0">
              <a:solidFill>
                <a:schemeClr val="accent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979" y="1070979"/>
            <a:ext cx="2484447" cy="30714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528" y="1156108"/>
            <a:ext cx="1621207" cy="20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8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H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 vs D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O: Structure</a:t>
            </a:r>
            <a:endParaRPr lang="en-GB" sz="2800" b="1" dirty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37" y="1077362"/>
            <a:ext cx="4338696" cy="32428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491" y="4535719"/>
            <a:ext cx="443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Kim et al., </a:t>
            </a:r>
            <a:r>
              <a:rPr lang="en-US" dirty="0">
                <a:solidFill>
                  <a:schemeClr val="accent3"/>
                </a:solidFill>
              </a:rPr>
              <a:t>Phys. Rev. Lett. </a:t>
            </a:r>
            <a:r>
              <a:rPr lang="en-US" b="1" dirty="0" smtClean="0">
                <a:solidFill>
                  <a:schemeClr val="accent3"/>
                </a:solidFill>
              </a:rPr>
              <a:t>119</a:t>
            </a:r>
            <a:r>
              <a:rPr lang="en-US" dirty="0" smtClean="0">
                <a:solidFill>
                  <a:schemeClr val="accent3"/>
                </a:solidFill>
              </a:rPr>
              <a:t>, 075502 </a:t>
            </a:r>
            <a:r>
              <a:rPr lang="en-US" dirty="0">
                <a:solidFill>
                  <a:schemeClr val="accent3"/>
                </a:solidFill>
              </a:rPr>
              <a:t>(</a:t>
            </a:r>
            <a:r>
              <a:rPr lang="en-US" dirty="0" smtClean="0">
                <a:solidFill>
                  <a:schemeClr val="accent3"/>
                </a:solidFill>
              </a:rPr>
              <a:t>2017)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8337" y="1482202"/>
            <a:ext cx="427323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/>
              <a:t>“Thus</a:t>
            </a:r>
            <a:r>
              <a:rPr lang="en-US" sz="1600" dirty="0"/>
              <a:t>, even </a:t>
            </a:r>
            <a:r>
              <a:rPr lang="en-US" sz="1600" dirty="0" smtClean="0"/>
              <a:t>though experiments have consistently </a:t>
            </a:r>
            <a:r>
              <a:rPr lang="en-US" sz="1600" dirty="0"/>
              <a:t>found that liquid D</a:t>
            </a:r>
            <a:r>
              <a:rPr lang="en-US" sz="1600" baseline="-25000" dirty="0"/>
              <a:t>2</a:t>
            </a:r>
            <a:r>
              <a:rPr lang="en-US" sz="1600" dirty="0"/>
              <a:t>O is </a:t>
            </a:r>
            <a:r>
              <a:rPr lang="en-US" sz="1600" dirty="0" smtClean="0"/>
              <a:t>more structured </a:t>
            </a:r>
            <a:r>
              <a:rPr lang="en-US" sz="1600" dirty="0"/>
              <a:t>than liquid H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dirty="0" smtClean="0"/>
              <a:t>, </a:t>
            </a:r>
            <a:r>
              <a:rPr lang="en-US" sz="1600" dirty="0"/>
              <a:t>the </a:t>
            </a:r>
            <a:r>
              <a:rPr lang="en-US" sz="1600" dirty="0" smtClean="0"/>
              <a:t>structural differences between liquid </a:t>
            </a:r>
            <a:r>
              <a:rPr lang="en-US" sz="1600" dirty="0"/>
              <a:t>H</a:t>
            </a:r>
            <a:r>
              <a:rPr lang="en-US" sz="1600" baseline="-25000" dirty="0"/>
              <a:t>2</a:t>
            </a:r>
            <a:r>
              <a:rPr lang="en-US" sz="1600" dirty="0"/>
              <a:t>O and D</a:t>
            </a:r>
            <a:r>
              <a:rPr lang="en-US" sz="1600" baseline="-25000" dirty="0"/>
              <a:t>2</a:t>
            </a:r>
            <a:r>
              <a:rPr lang="en-US" sz="1600" dirty="0"/>
              <a:t>O due </a:t>
            </a:r>
            <a:r>
              <a:rPr lang="en-US" sz="1600" dirty="0" smtClean="0"/>
              <a:t>to nuclear </a:t>
            </a:r>
            <a:r>
              <a:rPr lang="en-US" sz="1600" dirty="0"/>
              <a:t>quantum effects remain </a:t>
            </a:r>
            <a:r>
              <a:rPr lang="en-US" sz="1600" dirty="0" smtClean="0"/>
              <a:t>a subject of vivid </a:t>
            </a:r>
            <a:r>
              <a:rPr lang="en-US" sz="1600" dirty="0"/>
              <a:t>discussion up to the present time. </a:t>
            </a:r>
            <a:r>
              <a:rPr lang="en-US" sz="1600" dirty="0" smtClean="0"/>
              <a:t>This concerns </a:t>
            </a:r>
            <a:r>
              <a:rPr lang="en-US" sz="1600" dirty="0"/>
              <a:t>the order of magnitude of </a:t>
            </a:r>
            <a:r>
              <a:rPr lang="en-US" sz="1600" dirty="0" smtClean="0"/>
              <a:t>isotope effects </a:t>
            </a:r>
            <a:r>
              <a:rPr lang="en-US" sz="1600" dirty="0"/>
              <a:t>on </a:t>
            </a:r>
            <a:r>
              <a:rPr lang="en-US" sz="1600" dirty="0" smtClean="0"/>
              <a:t>the structure </a:t>
            </a:r>
            <a:r>
              <a:rPr lang="en-US" sz="1600" dirty="0"/>
              <a:t>and even their sign</a:t>
            </a:r>
            <a:r>
              <a:rPr lang="en-US" sz="1600" dirty="0" smtClean="0"/>
              <a:t>.”</a:t>
            </a:r>
          </a:p>
          <a:p>
            <a:r>
              <a:rPr lang="en-US" sz="1600" dirty="0" err="1" smtClean="0">
                <a:solidFill>
                  <a:schemeClr val="accent3"/>
                </a:solidFill>
              </a:rPr>
              <a:t>Stolte</a:t>
            </a:r>
            <a:r>
              <a:rPr lang="en-US" sz="1600" dirty="0" smtClean="0">
                <a:solidFill>
                  <a:schemeClr val="accent3"/>
                </a:solidFill>
              </a:rPr>
              <a:t> </a:t>
            </a:r>
            <a:r>
              <a:rPr lang="en-US" sz="1600" dirty="0">
                <a:solidFill>
                  <a:schemeClr val="accent3"/>
                </a:solidFill>
              </a:rPr>
              <a:t>et al., </a:t>
            </a:r>
            <a:r>
              <a:rPr lang="en-US" sz="1600" dirty="0" smtClean="0">
                <a:solidFill>
                  <a:schemeClr val="accent3"/>
                </a:solidFill>
              </a:rPr>
              <a:t>J. Phys</a:t>
            </a:r>
            <a:r>
              <a:rPr lang="en-US" sz="1600" dirty="0">
                <a:solidFill>
                  <a:schemeClr val="accent3"/>
                </a:solidFill>
              </a:rPr>
              <a:t>. </a:t>
            </a:r>
            <a:r>
              <a:rPr lang="en-US" sz="1600" dirty="0" smtClean="0">
                <a:solidFill>
                  <a:schemeClr val="accent3"/>
                </a:solidFill>
              </a:rPr>
              <a:t>Chem. </a:t>
            </a:r>
            <a:r>
              <a:rPr lang="en-US" sz="1600" dirty="0">
                <a:solidFill>
                  <a:schemeClr val="accent3"/>
                </a:solidFill>
              </a:rPr>
              <a:t>Lett</a:t>
            </a:r>
            <a:r>
              <a:rPr lang="en-US" sz="1600" dirty="0" smtClean="0">
                <a:solidFill>
                  <a:schemeClr val="accent3"/>
                </a:solidFill>
              </a:rPr>
              <a:t>. 2024, </a:t>
            </a:r>
            <a:r>
              <a:rPr lang="en-US" sz="1600" b="1" dirty="0" smtClean="0">
                <a:solidFill>
                  <a:schemeClr val="accent3"/>
                </a:solidFill>
              </a:rPr>
              <a:t>15</a:t>
            </a:r>
            <a:r>
              <a:rPr lang="en-US" sz="1600" dirty="0" smtClean="0">
                <a:solidFill>
                  <a:schemeClr val="accent3"/>
                </a:solidFill>
              </a:rPr>
              <a:t>, 12144</a:t>
            </a:r>
            <a:endParaRPr lang="en-US" sz="1600" dirty="0">
              <a:solidFill>
                <a:schemeClr val="accent3"/>
              </a:solidFill>
            </a:endParaRPr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56202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491" y="128610"/>
            <a:ext cx="8727371" cy="548559"/>
          </a:xfrm>
        </p:spPr>
        <p:txBody>
          <a:bodyPr/>
          <a:lstStyle/>
          <a:p>
            <a:pPr algn="ctr"/>
            <a:r>
              <a:rPr lang="en-US" sz="2800" b="1" dirty="0" smtClean="0"/>
              <a:t>H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 vs D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O: </a:t>
            </a:r>
            <a:r>
              <a:rPr lang="en-US" sz="2800" b="1" dirty="0" smtClean="0"/>
              <a:t>Dynamics</a:t>
            </a:r>
            <a:endParaRPr lang="en-GB" sz="2800" b="1" dirty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25919" y="4613305"/>
            <a:ext cx="410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3"/>
                </a:solidFill>
              </a:rPr>
              <a:t>Ceriotti</a:t>
            </a:r>
            <a:r>
              <a:rPr lang="en-US" dirty="0" smtClean="0">
                <a:solidFill>
                  <a:schemeClr val="accent3"/>
                </a:solidFill>
              </a:rPr>
              <a:t> et al., Chem. </a:t>
            </a:r>
            <a:r>
              <a:rPr lang="en-US" dirty="0">
                <a:solidFill>
                  <a:schemeClr val="accent3"/>
                </a:solidFill>
              </a:rPr>
              <a:t>Rev. </a:t>
            </a:r>
            <a:r>
              <a:rPr lang="en-US" dirty="0" smtClean="0">
                <a:solidFill>
                  <a:schemeClr val="accent3"/>
                </a:solidFill>
              </a:rPr>
              <a:t>2016, </a:t>
            </a:r>
            <a:r>
              <a:rPr lang="en-US" b="1" dirty="0" smtClean="0">
                <a:solidFill>
                  <a:schemeClr val="accent3"/>
                </a:solidFill>
              </a:rPr>
              <a:t>116</a:t>
            </a:r>
            <a:r>
              <a:rPr lang="en-US" dirty="0" smtClean="0">
                <a:solidFill>
                  <a:schemeClr val="accent3"/>
                </a:solidFill>
              </a:rPr>
              <a:t>, 7529</a:t>
            </a:r>
            <a:endParaRPr lang="en-US" dirty="0">
              <a:solidFill>
                <a:schemeClr val="accent3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3491" y="970567"/>
            <a:ext cx="6581870" cy="3474510"/>
            <a:chOff x="941560" y="780444"/>
            <a:chExt cx="7790316" cy="38438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1560" y="780444"/>
              <a:ext cx="7790316" cy="3843842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3883937" y="3286408"/>
              <a:ext cx="2009870" cy="96854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218" y="944573"/>
            <a:ext cx="2195704" cy="1778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218" y="2895922"/>
            <a:ext cx="2228845" cy="17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5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ILL 2016_slides V1">
  <a:themeElements>
    <a:clrScheme name="ILL 2">
      <a:dk1>
        <a:srgbClr val="000000"/>
      </a:dk1>
      <a:lt1>
        <a:srgbClr val="FFFFFF"/>
      </a:lt1>
      <a:dk2>
        <a:srgbClr val="007CB0"/>
      </a:dk2>
      <a:lt2>
        <a:srgbClr val="FFFFFF"/>
      </a:lt2>
      <a:accent1>
        <a:srgbClr val="95ACBA"/>
      </a:accent1>
      <a:accent2>
        <a:srgbClr val="009FE3"/>
      </a:accent2>
      <a:accent3>
        <a:srgbClr val="004899"/>
      </a:accent3>
      <a:accent4>
        <a:srgbClr val="73B1C3"/>
      </a:accent4>
      <a:accent5>
        <a:srgbClr val="A2C73B"/>
      </a:accent5>
      <a:accent6>
        <a:srgbClr val="869C80"/>
      </a:accent6>
      <a:hlink>
        <a:srgbClr val="E6007E"/>
      </a:hlink>
      <a:folHlink>
        <a:srgbClr val="AF12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LL 2016_slides V1">
  <a:themeElements>
    <a:clrScheme name="ILL 2">
      <a:dk1>
        <a:srgbClr val="000000"/>
      </a:dk1>
      <a:lt1>
        <a:srgbClr val="FFFFFF"/>
      </a:lt1>
      <a:dk2>
        <a:srgbClr val="007CB0"/>
      </a:dk2>
      <a:lt2>
        <a:srgbClr val="FFFFFF"/>
      </a:lt2>
      <a:accent1>
        <a:srgbClr val="95ACBA"/>
      </a:accent1>
      <a:accent2>
        <a:srgbClr val="009FE3"/>
      </a:accent2>
      <a:accent3>
        <a:srgbClr val="004899"/>
      </a:accent3>
      <a:accent4>
        <a:srgbClr val="73B1C3"/>
      </a:accent4>
      <a:accent5>
        <a:srgbClr val="A2C73B"/>
      </a:accent5>
      <a:accent6>
        <a:srgbClr val="869C80"/>
      </a:accent6>
      <a:hlink>
        <a:srgbClr val="E6007E"/>
      </a:hlink>
      <a:folHlink>
        <a:srgbClr val="AF12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LL 2016_slides V2">
  <a:themeElements>
    <a:clrScheme name="ILL 2">
      <a:dk1>
        <a:srgbClr val="000000"/>
      </a:dk1>
      <a:lt1>
        <a:srgbClr val="FFFFFF"/>
      </a:lt1>
      <a:dk2>
        <a:srgbClr val="007CB0"/>
      </a:dk2>
      <a:lt2>
        <a:srgbClr val="FFFFFF"/>
      </a:lt2>
      <a:accent1>
        <a:srgbClr val="95ACBA"/>
      </a:accent1>
      <a:accent2>
        <a:srgbClr val="009FE3"/>
      </a:accent2>
      <a:accent3>
        <a:srgbClr val="004899"/>
      </a:accent3>
      <a:accent4>
        <a:srgbClr val="73B1C3"/>
      </a:accent4>
      <a:accent5>
        <a:srgbClr val="A2C73B"/>
      </a:accent5>
      <a:accent6>
        <a:srgbClr val="869C80"/>
      </a:accent6>
      <a:hlink>
        <a:srgbClr val="E6007E"/>
      </a:hlink>
      <a:folHlink>
        <a:srgbClr val="AF12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ILL 2016_slides V3">
  <a:themeElements>
    <a:clrScheme name="ILL 2">
      <a:dk1>
        <a:srgbClr val="000000"/>
      </a:dk1>
      <a:lt1>
        <a:srgbClr val="FFFFFF"/>
      </a:lt1>
      <a:dk2>
        <a:srgbClr val="007CB0"/>
      </a:dk2>
      <a:lt2>
        <a:srgbClr val="FFFFFF"/>
      </a:lt2>
      <a:accent1>
        <a:srgbClr val="95ACBA"/>
      </a:accent1>
      <a:accent2>
        <a:srgbClr val="009FE3"/>
      </a:accent2>
      <a:accent3>
        <a:srgbClr val="004899"/>
      </a:accent3>
      <a:accent4>
        <a:srgbClr val="73B1C3"/>
      </a:accent4>
      <a:accent5>
        <a:srgbClr val="A2C73B"/>
      </a:accent5>
      <a:accent6>
        <a:srgbClr val="869C80"/>
      </a:accent6>
      <a:hlink>
        <a:srgbClr val="E6007E"/>
      </a:hlink>
      <a:folHlink>
        <a:srgbClr val="AF12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108732</TotalTime>
  <Words>2154</Words>
  <Application>Microsoft Office PowerPoint</Application>
  <PresentationFormat>On-screen Show (16:9)</PresentationFormat>
  <Paragraphs>318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Verdana</vt:lpstr>
      <vt:lpstr>Verdana Bold</vt:lpstr>
      <vt:lpstr>Wingdings</vt:lpstr>
      <vt:lpstr>1_ILL 2016_slides V1</vt:lpstr>
      <vt:lpstr>ILL 2016_slides V1</vt:lpstr>
      <vt:lpstr>Custom Design</vt:lpstr>
      <vt:lpstr>ILL 2016_slides V2</vt:lpstr>
      <vt:lpstr>ILL 2016_slides V3</vt:lpstr>
      <vt:lpstr>Nuclear quantum effects  in liquid water explored using polarized QENS</vt:lpstr>
      <vt:lpstr>My unsuccesful search of quantum effects in liquid water using D7 and LET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Corp.</dc:creator>
  <cp:lastModifiedBy> </cp:lastModifiedBy>
  <cp:revision>915</cp:revision>
  <cp:lastPrinted>2025-06-30T15:51:54Z</cp:lastPrinted>
  <dcterms:created xsi:type="dcterms:W3CDTF">2016-07-01T08:53:11Z</dcterms:created>
  <dcterms:modified xsi:type="dcterms:W3CDTF">2025-06-30T15:54:01Z</dcterms:modified>
</cp:coreProperties>
</file>